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50" r:id="rId9"/>
    <p:sldId id="352" r:id="rId10"/>
    <p:sldId id="344" r:id="rId11"/>
    <p:sldId id="345" r:id="rId12"/>
    <p:sldId id="346" r:id="rId13"/>
    <p:sldId id="353" r:id="rId14"/>
    <p:sldId id="271" r:id="rId15"/>
    <p:sldId id="272" r:id="rId16"/>
    <p:sldId id="354" r:id="rId17"/>
    <p:sldId id="349" r:id="rId18"/>
    <p:sldId id="275" r:id="rId19"/>
    <p:sldId id="274" r:id="rId20"/>
    <p:sldId id="280" r:id="rId21"/>
    <p:sldId id="273" r:id="rId22"/>
    <p:sldId id="276" r:id="rId23"/>
    <p:sldId id="289" r:id="rId24"/>
    <p:sldId id="277" r:id="rId25"/>
    <p:sldId id="278" r:id="rId26"/>
    <p:sldId id="281" r:id="rId27"/>
    <p:sldId id="284" r:id="rId28"/>
    <p:sldId id="285" r:id="rId29"/>
    <p:sldId id="286" r:id="rId30"/>
    <p:sldId id="287" r:id="rId31"/>
    <p:sldId id="288" r:id="rId32"/>
    <p:sldId id="348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47" r:id="rId7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33449A-AD68-4416-81FC-71A92054D265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2DA90B-3740-4200-9764-954FA97AF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roberto.adv@gmil.com//limaecosta.adv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raop.org.br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pensador.uol.com.br/autor/paulo_freire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49462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Elaboração de Termo de Referência  e Projeto Básico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>
                <a:solidFill>
                  <a:schemeClr val="tx1"/>
                </a:solidFill>
              </a:rPr>
              <a:t>Instrutor: Carlos Lima</a:t>
            </a:r>
            <a:r>
              <a:rPr lang="pt-BR" sz="4800" dirty="0" smtClean="0">
                <a:solidFill>
                  <a:schemeClr val="tx1"/>
                </a:solidFill>
              </a:rPr>
              <a:t/>
            </a:r>
            <a:br>
              <a:rPr lang="pt-BR" sz="4800" dirty="0" smtClean="0">
                <a:solidFill>
                  <a:schemeClr val="tx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8501090" cy="1556792"/>
          </a:xfrm>
        </p:spPr>
        <p:txBody>
          <a:bodyPr>
            <a:normAutofit fontScale="85000" lnSpcReduction="20000"/>
          </a:bodyPr>
          <a:lstStyle/>
          <a:p>
            <a:endParaRPr lang="pt-B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Contato: </a:t>
            </a:r>
            <a:r>
              <a:rPr lang="pt-BR" sz="3200" b="1" dirty="0" smtClean="0">
                <a:solidFill>
                  <a:schemeClr val="bg2"/>
                </a:solidFill>
                <a:hlinkClick r:id="rId2"/>
              </a:rPr>
              <a:t>croberto.adv@gmail.com</a:t>
            </a:r>
          </a:p>
          <a:p>
            <a:r>
              <a:rPr lang="pt-BR" sz="3500" b="1" dirty="0" smtClean="0">
                <a:solidFill>
                  <a:schemeClr val="bg2"/>
                </a:solidFill>
                <a:hlinkClick r:id="rId2"/>
              </a:rPr>
              <a:t>limaecosta.adv@hotmail.com</a:t>
            </a:r>
            <a:endParaRPr lang="pt-BR" sz="3500" b="1" dirty="0" smtClean="0">
              <a:solidFill>
                <a:schemeClr val="bg2"/>
              </a:solidFill>
            </a:endParaRPr>
          </a:p>
          <a:p>
            <a:r>
              <a:rPr lang="pt-BR" sz="3500" b="1" dirty="0" smtClean="0">
                <a:solidFill>
                  <a:srgbClr val="FF0000"/>
                </a:solidFill>
              </a:rPr>
              <a:t>Tel.: (82) 99288932</a:t>
            </a:r>
          </a:p>
          <a:p>
            <a:endParaRPr lang="pt-B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pt-BR" sz="3600" b="1" dirty="0" smtClean="0"/>
          </a:p>
          <a:p>
            <a:pPr lvl="0" algn="just"/>
            <a:r>
              <a:rPr lang="pt-BR" sz="3600" b="1" dirty="0" smtClean="0"/>
              <a:t>PRINCÍPIO DA  AMPLA DEFESA E DO CONTRADITÓRIO</a:t>
            </a:r>
            <a:endParaRPr lang="pt-BR" sz="3600" dirty="0" smtClean="0"/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dirty="0" smtClean="0"/>
              <a:t>	Trata-se  de exigência constitucional, prevista no art. 5º, </a:t>
            </a:r>
            <a:r>
              <a:rPr lang="pt-BR" dirty="0" err="1" smtClean="0"/>
              <a:t>incioso</a:t>
            </a:r>
            <a:r>
              <a:rPr lang="pt-BR" dirty="0" smtClean="0"/>
              <a:t> LV, : </a:t>
            </a:r>
            <a:r>
              <a:rPr lang="pt-BR" b="1" dirty="0" smtClean="0"/>
              <a:t>"aos litigantes</a:t>
            </a:r>
            <a:r>
              <a:rPr lang="pt-BR" dirty="0" smtClean="0"/>
              <a:t>, em processo</a:t>
            </a:r>
            <a:r>
              <a:rPr lang="pt-BR" b="1" dirty="0" smtClean="0"/>
              <a:t> </a:t>
            </a:r>
            <a:r>
              <a:rPr lang="pt-BR" b="1" u="sng" dirty="0" smtClean="0"/>
              <a:t>judicial ou administrativo</a:t>
            </a:r>
            <a:r>
              <a:rPr lang="pt-BR" dirty="0" smtClean="0"/>
              <a:t>, e aos </a:t>
            </a:r>
            <a:r>
              <a:rPr lang="pt-BR" b="1" u="sng" dirty="0" smtClean="0"/>
              <a:t>acusados em geral</a:t>
            </a:r>
            <a:r>
              <a:rPr lang="pt-BR" b="1" dirty="0" smtClean="0"/>
              <a:t> são assegurados o </a:t>
            </a:r>
            <a:r>
              <a:rPr lang="pt-BR" b="1" i="1" u="sng" dirty="0" smtClean="0"/>
              <a:t>contraditório e ampla defesa</a:t>
            </a:r>
            <a:r>
              <a:rPr lang="pt-BR" dirty="0" smtClean="0"/>
              <a:t>, com os meios e recursos a ela inerentes</a:t>
            </a:r>
            <a:r>
              <a:rPr lang="pt-BR" b="1" dirty="0" smtClean="0"/>
              <a:t>"</a:t>
            </a:r>
            <a:r>
              <a:rPr lang="pt-BR" dirty="0" smtClean="0"/>
              <a:t>.</a:t>
            </a:r>
          </a:p>
          <a:p>
            <a:pPr lvl="0" algn="just">
              <a:buNone/>
            </a:pPr>
            <a:r>
              <a:rPr lang="pt-BR" b="1" dirty="0" smtClean="0"/>
              <a:t>	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fr-FR" sz="3900" b="1" dirty="0" smtClean="0"/>
              <a:t>PRINCÍPIO DA AUTOTUTELA</a:t>
            </a:r>
            <a:endParaRPr lang="pt-BR" sz="3900" dirty="0" smtClean="0"/>
          </a:p>
          <a:p>
            <a:pPr algn="just">
              <a:buNone/>
            </a:pPr>
            <a:r>
              <a:rPr lang="fr-FR" dirty="0" smtClean="0"/>
              <a:t> 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	"A  Administração Pública </a:t>
            </a:r>
            <a:r>
              <a:rPr lang="pt-BR" b="1" u="sng" dirty="0" smtClean="0"/>
              <a:t>deve anular</a:t>
            </a:r>
            <a:r>
              <a:rPr lang="pt-BR" dirty="0" smtClean="0"/>
              <a:t> seus próprios atos , quando </a:t>
            </a:r>
            <a:r>
              <a:rPr lang="pt-BR" b="1" u="sng" dirty="0" smtClean="0"/>
              <a:t>eivados de vício de legalidade</a:t>
            </a:r>
            <a:r>
              <a:rPr lang="pt-BR" dirty="0" smtClean="0"/>
              <a:t>, e </a:t>
            </a:r>
            <a:r>
              <a:rPr lang="pt-BR" b="1" u="sng" dirty="0" smtClean="0"/>
              <a:t>pode revogá-los</a:t>
            </a:r>
            <a:r>
              <a:rPr lang="pt-BR" dirty="0" smtClean="0"/>
              <a:t> por </a:t>
            </a:r>
            <a:r>
              <a:rPr lang="pt-BR" b="1" u="sng" dirty="0" smtClean="0"/>
              <a:t>motivo de conveniência ou oportunidade</a:t>
            </a:r>
            <a:r>
              <a:rPr lang="pt-BR" dirty="0" smtClean="0"/>
              <a:t>, respeitados os direitos adquiridos" (Lei 9.784/99, art. 53). 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dirty="0" smtClean="0"/>
              <a:t>	Assim  a Administração : 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dirty="0" smtClean="0"/>
              <a:t>a) </a:t>
            </a:r>
            <a:r>
              <a:rPr lang="pt-BR" b="1" dirty="0" smtClean="0"/>
              <a:t>revoga</a:t>
            </a:r>
            <a:r>
              <a:rPr lang="pt-BR" dirty="0" smtClean="0"/>
              <a:t> os atos </a:t>
            </a:r>
            <a:r>
              <a:rPr lang="pt-BR" b="1" dirty="0" smtClean="0"/>
              <a:t>inconvenientes e inoportunos</a:t>
            </a:r>
            <a:r>
              <a:rPr lang="pt-BR" dirty="0" smtClean="0"/>
              <a:t>, por razões de mérito</a:t>
            </a:r>
            <a:r>
              <a:rPr lang="pt-BR" b="1" dirty="0" smtClean="0"/>
              <a:t>;</a:t>
            </a:r>
            <a:r>
              <a:rPr lang="pt-BR" dirty="0" smtClean="0"/>
              <a:t>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b) </a:t>
            </a:r>
            <a:r>
              <a:rPr lang="pt-BR" b="1" dirty="0" smtClean="0"/>
              <a:t>anula </a:t>
            </a:r>
            <a:r>
              <a:rPr lang="pt-BR" dirty="0" smtClean="0"/>
              <a:t>os atos </a:t>
            </a:r>
            <a:r>
              <a:rPr lang="pt-BR" b="1" dirty="0" smtClean="0"/>
              <a:t>ilegais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STF Súmula nº 473 </a:t>
            </a:r>
          </a:p>
          <a:p>
            <a:pPr algn="just">
              <a:buNone/>
            </a:pPr>
            <a:r>
              <a:rPr lang="pt-BR" b="1" dirty="0" smtClean="0"/>
              <a:t>	</a:t>
            </a:r>
          </a:p>
          <a:p>
            <a:pPr algn="just">
              <a:buNone/>
            </a:pPr>
            <a:r>
              <a:rPr lang="pt-BR" b="1" dirty="0" smtClean="0"/>
              <a:t>	Administração Pública - Anulação ou Revogação  dos Seus Próprios Atos</a:t>
            </a:r>
          </a:p>
          <a:p>
            <a:pPr algn="just">
              <a:buNone/>
            </a:pPr>
            <a:r>
              <a:rPr lang="pt-BR" b="1" dirty="0" smtClean="0"/>
              <a:t>	</a:t>
            </a:r>
          </a:p>
          <a:p>
            <a:pPr algn="just">
              <a:buNone/>
            </a:pPr>
            <a:r>
              <a:rPr lang="pt-BR" b="1" dirty="0" smtClean="0"/>
              <a:t>	A administração pode anular seus próprios atos, quando eivados de vícios que os tornam ilegais, porque deles não se originam direitos; ou revogá-los, por motivo de conveniência ou oportunidade, respeitados os direitos adquiridos, e ressalvada, em todos os casos, a apreciação judicial.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DECISÃO TCU ABRIL/2017</a:t>
            </a:r>
          </a:p>
          <a:p>
            <a:endParaRPr lang="pt-BR" dirty="0" smtClean="0"/>
          </a:p>
          <a:p>
            <a:pPr algn="just">
              <a:buNone/>
            </a:pPr>
            <a:r>
              <a:rPr lang="pt-BR" dirty="0" smtClean="0"/>
              <a:t>“</a:t>
            </a:r>
            <a:r>
              <a:rPr lang="pt-BR" dirty="0" smtClean="0"/>
              <a:t>É facultado ao gestor, dentro da sua esfera de discricionariedade, anular todo o procedimento licitatório, nos termos do art. 49 da Lei 8.666/1993, ou invalidar apenas os atos insuscetíveis de aproveitamento e retomar o certame do momento imediatamente anterior ao ato ilegal, em analogia ao art. 4º, inciso XIX, da Lei </a:t>
            </a:r>
            <a:r>
              <a:rPr lang="pt-BR" dirty="0" smtClean="0"/>
              <a:t>10.520/2002”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75"/>
            <a:ext cx="7467600" cy="5759450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PRINCÍPIO DA COMPETIÇÃO</a:t>
            </a:r>
          </a:p>
          <a:p>
            <a:endParaRPr lang="pt-BR" b="1" dirty="0" smtClean="0"/>
          </a:p>
          <a:p>
            <a:pPr algn="just">
              <a:buFont typeface="Wingdings" pitchFamily="2" charset="2"/>
              <a:buNone/>
            </a:pPr>
            <a:r>
              <a:rPr lang="pt-BR" dirty="0" smtClean="0"/>
              <a:t>	Nos certames de licitação, esse principio conduz o gestor a buscar sempre o maior numero de competidores interessados no objeto licitado. Nesse sentido, a Lei de Licitações veda estabelecer, nos atos convocatórios, exigências que possam, de alguma forma, admitir, prever ou tolerar, condições que comprometam, restrinjam</a:t>
            </a:r>
          </a:p>
          <a:p>
            <a:pPr>
              <a:buFont typeface="Wingdings" pitchFamily="2" charset="2"/>
              <a:buNone/>
            </a:pPr>
            <a:r>
              <a:rPr lang="pt-BR" dirty="0" smtClean="0"/>
              <a:t>	ou frustrem o caráter competitivo da licitação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54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3"/>
            <a:ext cx="7467600" cy="498904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restrição a competitividade, causada pela ausência de informações essenciais no instrumento convocatório, e causa que enseja a nulidade da licitação. </a:t>
            </a:r>
            <a:r>
              <a:rPr lang="pt-BR" b="1" dirty="0" smtClean="0"/>
              <a:t>Acórdão 1556/2007 Plenário TCU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É inconstitucional e ilegal o estabelecimento de exigências que restrinjam o caráter competitivo dos certames. </a:t>
            </a:r>
            <a:r>
              <a:rPr lang="pt-BR" b="1" dirty="0" smtClean="0"/>
              <a:t>Acórdão 539/2007 Plenário TCU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smtClean="0"/>
              <a:t>REFERENCIAL DE MARCA </a:t>
            </a:r>
          </a:p>
          <a:p>
            <a:pPr algn="ctr">
              <a:buNone/>
            </a:pPr>
            <a:r>
              <a:rPr lang="pt-BR" b="1" dirty="0" smtClean="0"/>
              <a:t>(TCU-MARÇO/2017)</a:t>
            </a:r>
          </a:p>
          <a:p>
            <a:pPr algn="just">
              <a:buNone/>
            </a:pPr>
            <a:r>
              <a:rPr lang="pt-BR" dirty="0" smtClean="0"/>
              <a:t>A indicação ou a preferência por marca só é admissível se restar comprovado que a escolha é a mais vantajosa e a única que atende às necessidades da Administração. A licitação não tem por objetivo, necessariamente, a escolha do produto ou do serviço de melhor qualidade disponibilizado no mercado.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 DE REFERÊNCIA</a:t>
            </a:r>
            <a:endParaRPr lang="pt-BR" dirty="0"/>
          </a:p>
        </p:txBody>
      </p:sp>
      <p:pic>
        <p:nvPicPr>
          <p:cNvPr id="4" name="Espaço Reservado para Conteúdo 3" descr="TERMO DE REFERÊN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            ELABORAÇÃO DO TR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77500" lnSpcReduction="20000"/>
          </a:bodyPr>
          <a:lstStyle/>
          <a:p>
            <a:pPr lvl="7">
              <a:buNone/>
            </a:pPr>
            <a:endParaRPr lang="pt-BR" sz="4000" b="1" dirty="0" smtClean="0"/>
          </a:p>
          <a:p>
            <a:pPr lvl="5" algn="just">
              <a:buNone/>
            </a:pPr>
            <a:r>
              <a:rPr lang="pt-BR" sz="3200" dirty="0" smtClean="0"/>
              <a:t>“O </a:t>
            </a:r>
            <a:r>
              <a:rPr lang="pt-BR" sz="3200" dirty="0"/>
              <a:t>termo de referência é o documento </a:t>
            </a:r>
            <a:r>
              <a:rPr lang="pt-BR" sz="3200" dirty="0" smtClean="0"/>
              <a:t>que deverá conter </a:t>
            </a:r>
            <a:r>
              <a:rPr lang="pt-BR" sz="3200" b="1" dirty="0"/>
              <a:t>elementos capazes </a:t>
            </a:r>
            <a:r>
              <a:rPr lang="pt-BR" sz="3200" dirty="0"/>
              <a:t>de propiciar </a:t>
            </a:r>
            <a:r>
              <a:rPr lang="pt-BR" sz="3200" b="1" dirty="0"/>
              <a:t>avaliação do custo </a:t>
            </a:r>
            <a:r>
              <a:rPr lang="pt-BR" sz="3200" dirty="0"/>
              <a:t>pela administração diante de </a:t>
            </a:r>
            <a:r>
              <a:rPr lang="pt-BR" sz="3200" b="1" dirty="0"/>
              <a:t>orçamento detalhado, definição dos métodos, estratégia de suprimento, valor estimado em planilhas de acordo com o preço de mercado, cronograma físico-financeiro</a:t>
            </a:r>
            <a:r>
              <a:rPr lang="pt-BR" sz="3200" dirty="0"/>
              <a:t>, se for o caso, critério de aceitação do objeto, deveres do contratado e do contratante, procedimentos de fiscalização e gerenciamento do contrato, prazo de execução e sanções, de forma clara, concisa e objetiva</a:t>
            </a:r>
            <a:r>
              <a:rPr lang="pt-BR" sz="3200" dirty="0" smtClean="0"/>
              <a:t>.” (</a:t>
            </a:r>
            <a:r>
              <a:rPr lang="pt-BR" sz="3200" dirty="0"/>
              <a:t>art. 9º, § 2º do Decreto nº 5.450/05</a:t>
            </a:r>
            <a:r>
              <a:rPr lang="pt-BR" sz="3200" dirty="0" smtClean="0"/>
              <a:t>.)</a:t>
            </a:r>
            <a:endParaRPr lang="pt-BR" sz="3200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214282" y="571480"/>
            <a:ext cx="1643074" cy="37147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46"/>
            <a:r>
              <a:rPr lang="pt-BR" sz="3700" b="1" spc="-4" dirty="0" smtClean="0"/>
              <a:t/>
            </a:r>
            <a:br>
              <a:rPr lang="pt-BR" sz="3700" b="1" spc="-4" dirty="0" smtClean="0"/>
            </a:br>
            <a:r>
              <a:rPr sz="3700" b="1" spc="-4" smtClean="0"/>
              <a:t>Visão </a:t>
            </a:r>
            <a:r>
              <a:rPr sz="3700" b="1" spc="-4" dirty="0"/>
              <a:t>Geral </a:t>
            </a:r>
            <a:r>
              <a:rPr sz="3700" b="1" dirty="0"/>
              <a:t>do</a:t>
            </a:r>
            <a:r>
              <a:rPr sz="3700" b="1" spc="-35" dirty="0"/>
              <a:t> </a:t>
            </a:r>
            <a:r>
              <a:rPr sz="3700" b="1" spc="-4" dirty="0"/>
              <a:t>Edital</a:t>
            </a:r>
            <a:endParaRPr sz="3700" b="1"/>
          </a:p>
        </p:txBody>
      </p:sp>
      <p:sp>
        <p:nvSpPr>
          <p:cNvPr id="3" name="object 3"/>
          <p:cNvSpPr/>
          <p:nvPr/>
        </p:nvSpPr>
        <p:spPr>
          <a:xfrm>
            <a:off x="1428184" y="2118948"/>
            <a:ext cx="1917308" cy="544030"/>
          </a:xfrm>
          <a:custGeom>
            <a:avLst/>
            <a:gdLst/>
            <a:ahLst/>
            <a:cxnLst/>
            <a:rect l="l" t="t" r="r" b="b"/>
            <a:pathLst>
              <a:path w="2242185" h="599439">
                <a:moveTo>
                  <a:pt x="2241803" y="598931"/>
                </a:moveTo>
                <a:lnTo>
                  <a:pt x="2241803" y="0"/>
                </a:lnTo>
                <a:lnTo>
                  <a:pt x="0" y="0"/>
                </a:lnTo>
                <a:lnTo>
                  <a:pt x="0" y="598931"/>
                </a:lnTo>
                <a:lnTo>
                  <a:pt x="4571" y="59893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232659" y="9143"/>
                </a:lnTo>
                <a:lnTo>
                  <a:pt x="2232659" y="4571"/>
                </a:lnTo>
                <a:lnTo>
                  <a:pt x="2237231" y="9143"/>
                </a:lnTo>
                <a:lnTo>
                  <a:pt x="2237231" y="598931"/>
                </a:lnTo>
                <a:lnTo>
                  <a:pt x="2241803" y="598931"/>
                </a:lnTo>
                <a:close/>
              </a:path>
              <a:path w="2242185" h="59943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2242185" h="599439">
                <a:moveTo>
                  <a:pt x="9143" y="58978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89787"/>
                </a:lnTo>
                <a:lnTo>
                  <a:pt x="9143" y="589787"/>
                </a:lnTo>
                <a:close/>
              </a:path>
              <a:path w="2242185" h="599439">
                <a:moveTo>
                  <a:pt x="2237231" y="589787"/>
                </a:moveTo>
                <a:lnTo>
                  <a:pt x="4571" y="589787"/>
                </a:lnTo>
                <a:lnTo>
                  <a:pt x="9143" y="594359"/>
                </a:lnTo>
                <a:lnTo>
                  <a:pt x="9143" y="598931"/>
                </a:lnTo>
                <a:lnTo>
                  <a:pt x="2232659" y="598931"/>
                </a:lnTo>
                <a:lnTo>
                  <a:pt x="2232659" y="594359"/>
                </a:lnTo>
                <a:lnTo>
                  <a:pt x="2237231" y="589787"/>
                </a:lnTo>
                <a:close/>
              </a:path>
              <a:path w="2242185" h="599439">
                <a:moveTo>
                  <a:pt x="9143" y="598931"/>
                </a:moveTo>
                <a:lnTo>
                  <a:pt x="9143" y="594359"/>
                </a:lnTo>
                <a:lnTo>
                  <a:pt x="4571" y="589787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2242185" h="599439">
                <a:moveTo>
                  <a:pt x="2237231" y="9143"/>
                </a:moveTo>
                <a:lnTo>
                  <a:pt x="2232659" y="4571"/>
                </a:lnTo>
                <a:lnTo>
                  <a:pt x="2232659" y="9143"/>
                </a:lnTo>
                <a:lnTo>
                  <a:pt x="2237231" y="9143"/>
                </a:lnTo>
                <a:close/>
              </a:path>
              <a:path w="2242185" h="599439">
                <a:moveTo>
                  <a:pt x="2237231" y="589787"/>
                </a:moveTo>
                <a:lnTo>
                  <a:pt x="2237231" y="9143"/>
                </a:lnTo>
                <a:lnTo>
                  <a:pt x="2232659" y="9143"/>
                </a:lnTo>
                <a:lnTo>
                  <a:pt x="2232659" y="589787"/>
                </a:lnTo>
                <a:lnTo>
                  <a:pt x="2237231" y="589787"/>
                </a:lnTo>
                <a:close/>
              </a:path>
              <a:path w="2242185" h="599439">
                <a:moveTo>
                  <a:pt x="2237231" y="598931"/>
                </a:moveTo>
                <a:lnTo>
                  <a:pt x="2237231" y="589787"/>
                </a:lnTo>
                <a:lnTo>
                  <a:pt x="2232659" y="594359"/>
                </a:lnTo>
                <a:lnTo>
                  <a:pt x="2232659" y="598931"/>
                </a:lnTo>
                <a:lnTo>
                  <a:pt x="2237231" y="598931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2093" y="2123098"/>
            <a:ext cx="1909163" cy="680625"/>
          </a:xfrm>
          <a:prstGeom prst="rect">
            <a:avLst/>
          </a:prstGeom>
          <a:solidFill>
            <a:srgbClr val="AEBE38"/>
          </a:solidFill>
        </p:spPr>
        <p:txBody>
          <a:bodyPr vert="horz" wrap="square" lIns="0" tIns="33963" rIns="0" bIns="0" rtlCol="0">
            <a:spAutoFit/>
          </a:bodyPr>
          <a:lstStyle/>
          <a:p>
            <a:pPr marL="547860" marR="284508" indent="-258340">
              <a:spcBef>
                <a:spcPts val="267"/>
              </a:spcBef>
            </a:pPr>
            <a:r>
              <a:rPr sz="1400" b="1" spc="-4" dirty="0">
                <a:solidFill>
                  <a:schemeClr val="tx2"/>
                </a:solidFill>
                <a:latin typeface="Arial"/>
                <a:cs typeface="Arial"/>
              </a:rPr>
              <a:t>Objeto </a:t>
            </a:r>
            <a:r>
              <a:rPr sz="1400" b="1" spc="-31" dirty="0">
                <a:solidFill>
                  <a:schemeClr val="tx2"/>
                </a:solidFill>
                <a:latin typeface="Arial"/>
                <a:cs typeface="Arial"/>
              </a:rPr>
              <a:t>-Termo </a:t>
            </a:r>
            <a:r>
              <a:rPr sz="1400" b="1" spc="-4" dirty="0">
                <a:solidFill>
                  <a:schemeClr val="tx2"/>
                </a:solidFill>
                <a:latin typeface="Arial"/>
                <a:cs typeface="Arial"/>
              </a:rPr>
              <a:t>de  Referência</a:t>
            </a:r>
            <a:endParaRPr sz="1400" b="1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4744" y="1785926"/>
            <a:ext cx="2100839" cy="1500198"/>
          </a:xfrm>
          <a:custGeom>
            <a:avLst/>
            <a:gdLst/>
            <a:ahLst/>
            <a:cxnLst/>
            <a:rect l="l" t="t" r="r" b="b"/>
            <a:pathLst>
              <a:path w="2456815" h="1089660">
                <a:moveTo>
                  <a:pt x="2456687" y="1089659"/>
                </a:moveTo>
                <a:lnTo>
                  <a:pt x="2456687" y="0"/>
                </a:lnTo>
                <a:lnTo>
                  <a:pt x="0" y="0"/>
                </a:lnTo>
                <a:lnTo>
                  <a:pt x="0" y="1089659"/>
                </a:lnTo>
                <a:lnTo>
                  <a:pt x="4571" y="108965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447543" y="9143"/>
                </a:lnTo>
                <a:lnTo>
                  <a:pt x="2447543" y="4571"/>
                </a:lnTo>
                <a:lnTo>
                  <a:pt x="2452115" y="9143"/>
                </a:lnTo>
                <a:lnTo>
                  <a:pt x="2452115" y="1089659"/>
                </a:lnTo>
                <a:lnTo>
                  <a:pt x="2456687" y="1089659"/>
                </a:lnTo>
                <a:close/>
              </a:path>
              <a:path w="2456815" h="1089660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2456815" h="1089660">
                <a:moveTo>
                  <a:pt x="9143" y="107899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1078991"/>
                </a:lnTo>
                <a:lnTo>
                  <a:pt x="9143" y="1078991"/>
                </a:lnTo>
                <a:close/>
              </a:path>
              <a:path w="2456815" h="1089660">
                <a:moveTo>
                  <a:pt x="2452115" y="1078991"/>
                </a:moveTo>
                <a:lnTo>
                  <a:pt x="4571" y="1078991"/>
                </a:lnTo>
                <a:lnTo>
                  <a:pt x="9143" y="1083563"/>
                </a:lnTo>
                <a:lnTo>
                  <a:pt x="9143" y="1089659"/>
                </a:lnTo>
                <a:lnTo>
                  <a:pt x="2447543" y="1089659"/>
                </a:lnTo>
                <a:lnTo>
                  <a:pt x="2447543" y="1083563"/>
                </a:lnTo>
                <a:lnTo>
                  <a:pt x="2452115" y="1078991"/>
                </a:lnTo>
                <a:close/>
              </a:path>
              <a:path w="2456815" h="1089660">
                <a:moveTo>
                  <a:pt x="9143" y="1089659"/>
                </a:moveTo>
                <a:lnTo>
                  <a:pt x="9143" y="1083563"/>
                </a:lnTo>
                <a:lnTo>
                  <a:pt x="4571" y="1078991"/>
                </a:lnTo>
                <a:lnTo>
                  <a:pt x="4571" y="1089659"/>
                </a:lnTo>
                <a:lnTo>
                  <a:pt x="9143" y="1089659"/>
                </a:lnTo>
                <a:close/>
              </a:path>
              <a:path w="2456815" h="1089660">
                <a:moveTo>
                  <a:pt x="2452115" y="9143"/>
                </a:moveTo>
                <a:lnTo>
                  <a:pt x="2447543" y="4571"/>
                </a:lnTo>
                <a:lnTo>
                  <a:pt x="2447543" y="9143"/>
                </a:lnTo>
                <a:lnTo>
                  <a:pt x="2452115" y="9143"/>
                </a:lnTo>
                <a:close/>
              </a:path>
              <a:path w="2456815" h="1089660">
                <a:moveTo>
                  <a:pt x="2452115" y="1078991"/>
                </a:moveTo>
                <a:lnTo>
                  <a:pt x="2452115" y="9143"/>
                </a:lnTo>
                <a:lnTo>
                  <a:pt x="2447543" y="9143"/>
                </a:lnTo>
                <a:lnTo>
                  <a:pt x="2447543" y="1078991"/>
                </a:lnTo>
                <a:lnTo>
                  <a:pt x="2452115" y="1078991"/>
                </a:lnTo>
                <a:close/>
              </a:path>
              <a:path w="2456815" h="1089660">
                <a:moveTo>
                  <a:pt x="2452115" y="1089659"/>
                </a:moveTo>
                <a:lnTo>
                  <a:pt x="2452115" y="1078991"/>
                </a:lnTo>
                <a:lnTo>
                  <a:pt x="2447543" y="1083563"/>
                </a:lnTo>
                <a:lnTo>
                  <a:pt x="2447543" y="1089659"/>
                </a:lnTo>
                <a:lnTo>
                  <a:pt x="2452115" y="1089659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0344" y="1897186"/>
            <a:ext cx="187332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019" marR="409780" algn="ctr"/>
            <a:r>
              <a:rPr sz="1400" b="1" spc="-4" dirty="0">
                <a:latin typeface="Arial"/>
                <a:cs typeface="Arial"/>
              </a:rPr>
              <a:t>Modalidade  Condições</a:t>
            </a:r>
            <a:r>
              <a:rPr sz="1400" b="1" spc="-79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de</a:t>
            </a:r>
            <a:endParaRPr sz="1400" b="1">
              <a:latin typeface="Arial"/>
              <a:cs typeface="Arial"/>
            </a:endParaRPr>
          </a:p>
          <a:p>
            <a:pPr marL="10579" marR="4454" algn="ctr"/>
            <a:r>
              <a:rPr sz="1400" b="1" spc="-4" dirty="0">
                <a:latin typeface="Arial"/>
                <a:cs typeface="Arial"/>
              </a:rPr>
              <a:t>participação e as</a:t>
            </a:r>
            <a:r>
              <a:rPr sz="1400" b="1" spc="-31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regras  da</a:t>
            </a:r>
            <a:r>
              <a:rPr sz="1400" b="1" spc="-66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modalidade</a:t>
            </a:r>
            <a:endParaRPr sz="1400" b="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7860" y="2118948"/>
            <a:ext cx="1796220" cy="322729"/>
          </a:xfrm>
          <a:custGeom>
            <a:avLst/>
            <a:gdLst/>
            <a:ahLst/>
            <a:cxnLst/>
            <a:rect l="l" t="t" r="r" b="b"/>
            <a:pathLst>
              <a:path w="2100579" h="355600">
                <a:moveTo>
                  <a:pt x="2100071" y="355091"/>
                </a:moveTo>
                <a:lnTo>
                  <a:pt x="2100071" y="0"/>
                </a:lnTo>
                <a:lnTo>
                  <a:pt x="0" y="0"/>
                </a:lnTo>
                <a:lnTo>
                  <a:pt x="0" y="355091"/>
                </a:lnTo>
                <a:lnTo>
                  <a:pt x="6095" y="355091"/>
                </a:lnTo>
                <a:lnTo>
                  <a:pt x="6095" y="9143"/>
                </a:lnTo>
                <a:lnTo>
                  <a:pt x="10667" y="4571"/>
                </a:lnTo>
                <a:lnTo>
                  <a:pt x="10667" y="9143"/>
                </a:lnTo>
                <a:lnTo>
                  <a:pt x="2089403" y="9143"/>
                </a:lnTo>
                <a:lnTo>
                  <a:pt x="2089403" y="4571"/>
                </a:lnTo>
                <a:lnTo>
                  <a:pt x="2093975" y="9143"/>
                </a:lnTo>
                <a:lnTo>
                  <a:pt x="2093975" y="355091"/>
                </a:lnTo>
                <a:lnTo>
                  <a:pt x="2100071" y="355091"/>
                </a:lnTo>
                <a:close/>
              </a:path>
              <a:path w="2100579" h="355600">
                <a:moveTo>
                  <a:pt x="10667" y="9143"/>
                </a:moveTo>
                <a:lnTo>
                  <a:pt x="10667" y="4571"/>
                </a:lnTo>
                <a:lnTo>
                  <a:pt x="6095" y="9143"/>
                </a:lnTo>
                <a:lnTo>
                  <a:pt x="10667" y="9143"/>
                </a:lnTo>
                <a:close/>
              </a:path>
              <a:path w="2100579" h="355600">
                <a:moveTo>
                  <a:pt x="10667" y="345947"/>
                </a:moveTo>
                <a:lnTo>
                  <a:pt x="10667" y="9143"/>
                </a:lnTo>
                <a:lnTo>
                  <a:pt x="6095" y="9143"/>
                </a:lnTo>
                <a:lnTo>
                  <a:pt x="6095" y="345947"/>
                </a:lnTo>
                <a:lnTo>
                  <a:pt x="10667" y="345947"/>
                </a:lnTo>
                <a:close/>
              </a:path>
              <a:path w="2100579" h="355600">
                <a:moveTo>
                  <a:pt x="2093975" y="345947"/>
                </a:moveTo>
                <a:lnTo>
                  <a:pt x="6095" y="345947"/>
                </a:lnTo>
                <a:lnTo>
                  <a:pt x="10667" y="350519"/>
                </a:lnTo>
                <a:lnTo>
                  <a:pt x="10667" y="355091"/>
                </a:lnTo>
                <a:lnTo>
                  <a:pt x="2089403" y="355091"/>
                </a:lnTo>
                <a:lnTo>
                  <a:pt x="2089403" y="350519"/>
                </a:lnTo>
                <a:lnTo>
                  <a:pt x="2093975" y="345947"/>
                </a:lnTo>
                <a:close/>
              </a:path>
              <a:path w="2100579" h="355600">
                <a:moveTo>
                  <a:pt x="10667" y="355091"/>
                </a:moveTo>
                <a:lnTo>
                  <a:pt x="10667" y="350519"/>
                </a:lnTo>
                <a:lnTo>
                  <a:pt x="6095" y="345947"/>
                </a:lnTo>
                <a:lnTo>
                  <a:pt x="6095" y="355091"/>
                </a:lnTo>
                <a:lnTo>
                  <a:pt x="10667" y="355091"/>
                </a:lnTo>
                <a:close/>
              </a:path>
              <a:path w="2100579" h="355600">
                <a:moveTo>
                  <a:pt x="2093975" y="9143"/>
                </a:moveTo>
                <a:lnTo>
                  <a:pt x="2089403" y="4571"/>
                </a:lnTo>
                <a:lnTo>
                  <a:pt x="2089403" y="9143"/>
                </a:lnTo>
                <a:lnTo>
                  <a:pt x="2093975" y="9143"/>
                </a:lnTo>
                <a:close/>
              </a:path>
              <a:path w="2100579" h="355600">
                <a:moveTo>
                  <a:pt x="2093975" y="345947"/>
                </a:moveTo>
                <a:lnTo>
                  <a:pt x="2093975" y="9143"/>
                </a:lnTo>
                <a:lnTo>
                  <a:pt x="2089403" y="9143"/>
                </a:lnTo>
                <a:lnTo>
                  <a:pt x="2089403" y="345947"/>
                </a:lnTo>
                <a:lnTo>
                  <a:pt x="2093975" y="345947"/>
                </a:lnTo>
                <a:close/>
              </a:path>
              <a:path w="2100579" h="355600">
                <a:moveTo>
                  <a:pt x="2093975" y="355091"/>
                </a:moveTo>
                <a:lnTo>
                  <a:pt x="2093975" y="345947"/>
                </a:lnTo>
                <a:lnTo>
                  <a:pt x="2089403" y="350519"/>
                </a:lnTo>
                <a:lnTo>
                  <a:pt x="2089403" y="355091"/>
                </a:lnTo>
                <a:lnTo>
                  <a:pt x="2093975" y="355091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3072" y="2123098"/>
            <a:ext cx="1785361" cy="249738"/>
          </a:xfrm>
          <a:prstGeom prst="rect">
            <a:avLst/>
          </a:prstGeom>
          <a:solidFill>
            <a:srgbClr val="AEBE38"/>
          </a:solidFill>
        </p:spPr>
        <p:txBody>
          <a:bodyPr vert="horz" wrap="square" lIns="0" tIns="33963" rIns="0" bIns="0" rtlCol="0">
            <a:spAutoFit/>
          </a:bodyPr>
          <a:lstStyle/>
          <a:p>
            <a:pPr marL="164247">
              <a:spcBef>
                <a:spcPts val="267"/>
              </a:spcBef>
            </a:pPr>
            <a:r>
              <a:rPr sz="1400" b="1" spc="-4" dirty="0">
                <a:latin typeface="Arial"/>
                <a:cs typeface="Arial"/>
              </a:rPr>
              <a:t>Contrato-execução</a:t>
            </a:r>
            <a:endParaRPr sz="1400" b="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63755" y="2253112"/>
            <a:ext cx="199821" cy="196519"/>
          </a:xfrm>
          <a:custGeom>
            <a:avLst/>
            <a:gdLst/>
            <a:ahLst/>
            <a:cxnLst/>
            <a:rect l="l" t="t" r="r" b="b"/>
            <a:pathLst>
              <a:path w="233679" h="216535">
                <a:moveTo>
                  <a:pt x="175259" y="163067"/>
                </a:moveTo>
                <a:lnTo>
                  <a:pt x="175259" y="54863"/>
                </a:lnTo>
                <a:lnTo>
                  <a:pt x="0" y="54863"/>
                </a:lnTo>
                <a:lnTo>
                  <a:pt x="0" y="163067"/>
                </a:lnTo>
                <a:lnTo>
                  <a:pt x="175259" y="163067"/>
                </a:lnTo>
                <a:close/>
              </a:path>
              <a:path w="233679" h="216535">
                <a:moveTo>
                  <a:pt x="233171" y="108203"/>
                </a:moveTo>
                <a:lnTo>
                  <a:pt x="175259" y="0"/>
                </a:lnTo>
                <a:lnTo>
                  <a:pt x="175259" y="216407"/>
                </a:lnTo>
                <a:lnTo>
                  <a:pt x="233171" y="108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9846" y="2236515"/>
            <a:ext cx="207423" cy="231097"/>
          </a:xfrm>
          <a:custGeom>
            <a:avLst/>
            <a:gdLst/>
            <a:ahLst/>
            <a:cxnLst/>
            <a:rect l="l" t="t" r="r" b="b"/>
            <a:pathLst>
              <a:path w="242570" h="254635">
                <a:moveTo>
                  <a:pt x="179831" y="68579"/>
                </a:moveTo>
                <a:lnTo>
                  <a:pt x="0" y="68579"/>
                </a:lnTo>
                <a:lnTo>
                  <a:pt x="0" y="185927"/>
                </a:lnTo>
                <a:lnTo>
                  <a:pt x="4571" y="185927"/>
                </a:lnTo>
                <a:lnTo>
                  <a:pt x="4571" y="77723"/>
                </a:lnTo>
                <a:lnTo>
                  <a:pt x="10667" y="73151"/>
                </a:lnTo>
                <a:lnTo>
                  <a:pt x="10667" y="77723"/>
                </a:lnTo>
                <a:lnTo>
                  <a:pt x="173735" y="77723"/>
                </a:lnTo>
                <a:lnTo>
                  <a:pt x="173735" y="73151"/>
                </a:lnTo>
                <a:lnTo>
                  <a:pt x="179831" y="68579"/>
                </a:lnTo>
                <a:close/>
              </a:path>
              <a:path w="242570" h="254635">
                <a:moveTo>
                  <a:pt x="10667" y="77723"/>
                </a:moveTo>
                <a:lnTo>
                  <a:pt x="10667" y="73151"/>
                </a:lnTo>
                <a:lnTo>
                  <a:pt x="4571" y="77723"/>
                </a:lnTo>
                <a:lnTo>
                  <a:pt x="10667" y="77723"/>
                </a:lnTo>
                <a:close/>
              </a:path>
              <a:path w="242570" h="254635">
                <a:moveTo>
                  <a:pt x="10667" y="176783"/>
                </a:moveTo>
                <a:lnTo>
                  <a:pt x="10667" y="77723"/>
                </a:lnTo>
                <a:lnTo>
                  <a:pt x="4571" y="77723"/>
                </a:lnTo>
                <a:lnTo>
                  <a:pt x="4571" y="176783"/>
                </a:lnTo>
                <a:lnTo>
                  <a:pt x="10667" y="176783"/>
                </a:lnTo>
                <a:close/>
              </a:path>
              <a:path w="242570" h="254635">
                <a:moveTo>
                  <a:pt x="184403" y="216087"/>
                </a:moveTo>
                <a:lnTo>
                  <a:pt x="184403" y="176783"/>
                </a:lnTo>
                <a:lnTo>
                  <a:pt x="4571" y="176783"/>
                </a:lnTo>
                <a:lnTo>
                  <a:pt x="10667" y="181355"/>
                </a:lnTo>
                <a:lnTo>
                  <a:pt x="10667" y="185927"/>
                </a:lnTo>
                <a:lnTo>
                  <a:pt x="173735" y="185927"/>
                </a:lnTo>
                <a:lnTo>
                  <a:pt x="173735" y="181355"/>
                </a:lnTo>
                <a:lnTo>
                  <a:pt x="179831" y="185927"/>
                </a:lnTo>
                <a:lnTo>
                  <a:pt x="179831" y="224629"/>
                </a:lnTo>
                <a:lnTo>
                  <a:pt x="184403" y="216087"/>
                </a:lnTo>
                <a:close/>
              </a:path>
              <a:path w="242570" h="254635">
                <a:moveTo>
                  <a:pt x="10667" y="185927"/>
                </a:moveTo>
                <a:lnTo>
                  <a:pt x="10667" y="181355"/>
                </a:lnTo>
                <a:lnTo>
                  <a:pt x="4571" y="176783"/>
                </a:lnTo>
                <a:lnTo>
                  <a:pt x="4571" y="185927"/>
                </a:lnTo>
                <a:lnTo>
                  <a:pt x="10667" y="185927"/>
                </a:lnTo>
                <a:close/>
              </a:path>
              <a:path w="242570" h="254635">
                <a:moveTo>
                  <a:pt x="183766" y="18500"/>
                </a:moveTo>
                <a:lnTo>
                  <a:pt x="173735" y="0"/>
                </a:lnTo>
                <a:lnTo>
                  <a:pt x="173735" y="68579"/>
                </a:lnTo>
                <a:lnTo>
                  <a:pt x="175259" y="68579"/>
                </a:lnTo>
                <a:lnTo>
                  <a:pt x="175259" y="21335"/>
                </a:lnTo>
                <a:lnTo>
                  <a:pt x="183766" y="18500"/>
                </a:lnTo>
                <a:close/>
              </a:path>
              <a:path w="242570" h="254635">
                <a:moveTo>
                  <a:pt x="179831" y="77723"/>
                </a:moveTo>
                <a:lnTo>
                  <a:pt x="179831" y="68579"/>
                </a:lnTo>
                <a:lnTo>
                  <a:pt x="173735" y="73151"/>
                </a:lnTo>
                <a:lnTo>
                  <a:pt x="173735" y="77723"/>
                </a:lnTo>
                <a:lnTo>
                  <a:pt x="179831" y="77723"/>
                </a:lnTo>
                <a:close/>
              </a:path>
              <a:path w="242570" h="254635">
                <a:moveTo>
                  <a:pt x="179831" y="185927"/>
                </a:moveTo>
                <a:lnTo>
                  <a:pt x="173735" y="181355"/>
                </a:lnTo>
                <a:lnTo>
                  <a:pt x="173735" y="185927"/>
                </a:lnTo>
                <a:lnTo>
                  <a:pt x="179831" y="185927"/>
                </a:lnTo>
                <a:close/>
              </a:path>
              <a:path w="242570" h="254635">
                <a:moveTo>
                  <a:pt x="179831" y="224629"/>
                </a:moveTo>
                <a:lnTo>
                  <a:pt x="179831" y="185927"/>
                </a:lnTo>
                <a:lnTo>
                  <a:pt x="173735" y="185927"/>
                </a:lnTo>
                <a:lnTo>
                  <a:pt x="173735" y="254507"/>
                </a:lnTo>
                <a:lnTo>
                  <a:pt x="175259" y="251663"/>
                </a:lnTo>
                <a:lnTo>
                  <a:pt x="175259" y="233171"/>
                </a:lnTo>
                <a:lnTo>
                  <a:pt x="179831" y="224629"/>
                </a:lnTo>
                <a:close/>
              </a:path>
              <a:path w="242570" h="254635">
                <a:moveTo>
                  <a:pt x="242315" y="126491"/>
                </a:moveTo>
                <a:lnTo>
                  <a:pt x="183766" y="18500"/>
                </a:lnTo>
                <a:lnTo>
                  <a:pt x="175259" y="21335"/>
                </a:lnTo>
                <a:lnTo>
                  <a:pt x="231948" y="127253"/>
                </a:lnTo>
                <a:lnTo>
                  <a:pt x="233171" y="124967"/>
                </a:lnTo>
                <a:lnTo>
                  <a:pt x="233171" y="143560"/>
                </a:lnTo>
                <a:lnTo>
                  <a:pt x="242315" y="126491"/>
                </a:lnTo>
                <a:close/>
              </a:path>
              <a:path w="242570" h="254635">
                <a:moveTo>
                  <a:pt x="184403" y="77723"/>
                </a:moveTo>
                <a:lnTo>
                  <a:pt x="184403" y="38420"/>
                </a:lnTo>
                <a:lnTo>
                  <a:pt x="175259" y="21335"/>
                </a:lnTo>
                <a:lnTo>
                  <a:pt x="175259" y="68579"/>
                </a:lnTo>
                <a:lnTo>
                  <a:pt x="179831" y="68579"/>
                </a:lnTo>
                <a:lnTo>
                  <a:pt x="179831" y="77723"/>
                </a:lnTo>
                <a:lnTo>
                  <a:pt x="184403" y="77723"/>
                </a:lnTo>
                <a:close/>
              </a:path>
              <a:path w="242570" h="254635">
                <a:moveTo>
                  <a:pt x="233171" y="143560"/>
                </a:moveTo>
                <a:lnTo>
                  <a:pt x="233171" y="129539"/>
                </a:lnTo>
                <a:lnTo>
                  <a:pt x="231948" y="127253"/>
                </a:lnTo>
                <a:lnTo>
                  <a:pt x="175259" y="233171"/>
                </a:lnTo>
                <a:lnTo>
                  <a:pt x="184354" y="234687"/>
                </a:lnTo>
                <a:lnTo>
                  <a:pt x="233171" y="143560"/>
                </a:lnTo>
                <a:close/>
              </a:path>
              <a:path w="242570" h="254635">
                <a:moveTo>
                  <a:pt x="184354" y="234687"/>
                </a:moveTo>
                <a:lnTo>
                  <a:pt x="175259" y="233171"/>
                </a:lnTo>
                <a:lnTo>
                  <a:pt x="175259" y="251663"/>
                </a:lnTo>
                <a:lnTo>
                  <a:pt x="184354" y="234687"/>
                </a:lnTo>
                <a:close/>
              </a:path>
              <a:path w="242570" h="254635">
                <a:moveTo>
                  <a:pt x="184403" y="19676"/>
                </a:moveTo>
                <a:lnTo>
                  <a:pt x="184403" y="18287"/>
                </a:lnTo>
                <a:lnTo>
                  <a:pt x="183766" y="18500"/>
                </a:lnTo>
                <a:lnTo>
                  <a:pt x="184403" y="19676"/>
                </a:lnTo>
                <a:close/>
              </a:path>
              <a:path w="242570" h="254635">
                <a:moveTo>
                  <a:pt x="184403" y="234695"/>
                </a:moveTo>
                <a:close/>
              </a:path>
              <a:path w="242570" h="254635">
                <a:moveTo>
                  <a:pt x="233171" y="129539"/>
                </a:moveTo>
                <a:lnTo>
                  <a:pt x="233171" y="124967"/>
                </a:lnTo>
                <a:lnTo>
                  <a:pt x="231948" y="127253"/>
                </a:lnTo>
                <a:lnTo>
                  <a:pt x="233171" y="129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5523" y="2253112"/>
            <a:ext cx="198192" cy="196519"/>
          </a:xfrm>
          <a:custGeom>
            <a:avLst/>
            <a:gdLst/>
            <a:ahLst/>
            <a:cxnLst/>
            <a:rect l="l" t="t" r="r" b="b"/>
            <a:pathLst>
              <a:path w="231775" h="216535">
                <a:moveTo>
                  <a:pt x="173735" y="163067"/>
                </a:moveTo>
                <a:lnTo>
                  <a:pt x="173735" y="54863"/>
                </a:lnTo>
                <a:lnTo>
                  <a:pt x="0" y="54863"/>
                </a:lnTo>
                <a:lnTo>
                  <a:pt x="0" y="163067"/>
                </a:lnTo>
                <a:lnTo>
                  <a:pt x="173735" y="163067"/>
                </a:lnTo>
                <a:close/>
              </a:path>
              <a:path w="231775" h="216535">
                <a:moveTo>
                  <a:pt x="231647" y="108203"/>
                </a:moveTo>
                <a:lnTo>
                  <a:pt x="173735" y="0"/>
                </a:lnTo>
                <a:lnTo>
                  <a:pt x="173735" y="216407"/>
                </a:lnTo>
                <a:lnTo>
                  <a:pt x="231647" y="108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1612" y="2236515"/>
            <a:ext cx="207423" cy="231097"/>
          </a:xfrm>
          <a:custGeom>
            <a:avLst/>
            <a:gdLst/>
            <a:ahLst/>
            <a:cxnLst/>
            <a:rect l="l" t="t" r="r" b="b"/>
            <a:pathLst>
              <a:path w="242570" h="254635">
                <a:moveTo>
                  <a:pt x="178307" y="68579"/>
                </a:moveTo>
                <a:lnTo>
                  <a:pt x="0" y="68579"/>
                </a:lnTo>
                <a:lnTo>
                  <a:pt x="0" y="185927"/>
                </a:lnTo>
                <a:lnTo>
                  <a:pt x="4571" y="185927"/>
                </a:lnTo>
                <a:lnTo>
                  <a:pt x="4571" y="77723"/>
                </a:lnTo>
                <a:lnTo>
                  <a:pt x="9143" y="73151"/>
                </a:lnTo>
                <a:lnTo>
                  <a:pt x="9143" y="77723"/>
                </a:lnTo>
                <a:lnTo>
                  <a:pt x="173735" y="77723"/>
                </a:lnTo>
                <a:lnTo>
                  <a:pt x="173735" y="73151"/>
                </a:lnTo>
                <a:lnTo>
                  <a:pt x="178307" y="68579"/>
                </a:lnTo>
                <a:close/>
              </a:path>
              <a:path w="242570" h="254635">
                <a:moveTo>
                  <a:pt x="9143" y="77723"/>
                </a:moveTo>
                <a:lnTo>
                  <a:pt x="9143" y="73151"/>
                </a:lnTo>
                <a:lnTo>
                  <a:pt x="4571" y="77723"/>
                </a:lnTo>
                <a:lnTo>
                  <a:pt x="9143" y="77723"/>
                </a:lnTo>
                <a:close/>
              </a:path>
              <a:path w="242570" h="254635">
                <a:moveTo>
                  <a:pt x="9143" y="176783"/>
                </a:moveTo>
                <a:lnTo>
                  <a:pt x="9143" y="77723"/>
                </a:lnTo>
                <a:lnTo>
                  <a:pt x="4571" y="77723"/>
                </a:lnTo>
                <a:lnTo>
                  <a:pt x="4571" y="176783"/>
                </a:lnTo>
                <a:lnTo>
                  <a:pt x="9143" y="176783"/>
                </a:lnTo>
                <a:close/>
              </a:path>
              <a:path w="242570" h="254635">
                <a:moveTo>
                  <a:pt x="182879" y="216525"/>
                </a:moveTo>
                <a:lnTo>
                  <a:pt x="182879" y="176783"/>
                </a:lnTo>
                <a:lnTo>
                  <a:pt x="4571" y="176783"/>
                </a:lnTo>
                <a:lnTo>
                  <a:pt x="9143" y="181355"/>
                </a:lnTo>
                <a:lnTo>
                  <a:pt x="9143" y="185927"/>
                </a:lnTo>
                <a:lnTo>
                  <a:pt x="173735" y="185927"/>
                </a:lnTo>
                <a:lnTo>
                  <a:pt x="173735" y="181355"/>
                </a:lnTo>
                <a:lnTo>
                  <a:pt x="178307" y="185927"/>
                </a:lnTo>
                <a:lnTo>
                  <a:pt x="178307" y="224848"/>
                </a:lnTo>
                <a:lnTo>
                  <a:pt x="182879" y="216525"/>
                </a:lnTo>
                <a:close/>
              </a:path>
              <a:path w="242570" h="254635">
                <a:moveTo>
                  <a:pt x="9143" y="185927"/>
                </a:moveTo>
                <a:lnTo>
                  <a:pt x="9143" y="181355"/>
                </a:lnTo>
                <a:lnTo>
                  <a:pt x="4571" y="176783"/>
                </a:lnTo>
                <a:lnTo>
                  <a:pt x="4571" y="185927"/>
                </a:lnTo>
                <a:lnTo>
                  <a:pt x="9143" y="185927"/>
                </a:lnTo>
                <a:close/>
              </a:path>
              <a:path w="242570" h="254635">
                <a:moveTo>
                  <a:pt x="242315" y="126491"/>
                </a:moveTo>
                <a:lnTo>
                  <a:pt x="173735" y="0"/>
                </a:lnTo>
                <a:lnTo>
                  <a:pt x="173735" y="21335"/>
                </a:lnTo>
                <a:lnTo>
                  <a:pt x="182879" y="18287"/>
                </a:lnTo>
                <a:lnTo>
                  <a:pt x="182879" y="37982"/>
                </a:lnTo>
                <a:lnTo>
                  <a:pt x="231916" y="127253"/>
                </a:lnTo>
                <a:lnTo>
                  <a:pt x="233171" y="124967"/>
                </a:lnTo>
                <a:lnTo>
                  <a:pt x="233171" y="143560"/>
                </a:lnTo>
                <a:lnTo>
                  <a:pt x="242315" y="126491"/>
                </a:lnTo>
                <a:close/>
              </a:path>
              <a:path w="242570" h="254635">
                <a:moveTo>
                  <a:pt x="182879" y="37982"/>
                </a:moveTo>
                <a:lnTo>
                  <a:pt x="182879" y="18287"/>
                </a:lnTo>
                <a:lnTo>
                  <a:pt x="173735" y="21335"/>
                </a:lnTo>
                <a:lnTo>
                  <a:pt x="182879" y="37982"/>
                </a:lnTo>
                <a:close/>
              </a:path>
              <a:path w="242570" h="254635">
                <a:moveTo>
                  <a:pt x="182879" y="77723"/>
                </a:moveTo>
                <a:lnTo>
                  <a:pt x="182879" y="37982"/>
                </a:lnTo>
                <a:lnTo>
                  <a:pt x="173735" y="21335"/>
                </a:lnTo>
                <a:lnTo>
                  <a:pt x="173735" y="68579"/>
                </a:lnTo>
                <a:lnTo>
                  <a:pt x="178307" y="68579"/>
                </a:lnTo>
                <a:lnTo>
                  <a:pt x="178307" y="77723"/>
                </a:lnTo>
                <a:lnTo>
                  <a:pt x="182879" y="77723"/>
                </a:lnTo>
                <a:close/>
              </a:path>
              <a:path w="242570" h="254635">
                <a:moveTo>
                  <a:pt x="178307" y="77723"/>
                </a:moveTo>
                <a:lnTo>
                  <a:pt x="178307" y="68579"/>
                </a:lnTo>
                <a:lnTo>
                  <a:pt x="173735" y="73151"/>
                </a:lnTo>
                <a:lnTo>
                  <a:pt x="173735" y="77723"/>
                </a:lnTo>
                <a:lnTo>
                  <a:pt x="178307" y="77723"/>
                </a:lnTo>
                <a:close/>
              </a:path>
              <a:path w="242570" h="254635">
                <a:moveTo>
                  <a:pt x="178307" y="185927"/>
                </a:moveTo>
                <a:lnTo>
                  <a:pt x="173735" y="181355"/>
                </a:lnTo>
                <a:lnTo>
                  <a:pt x="173735" y="185927"/>
                </a:lnTo>
                <a:lnTo>
                  <a:pt x="178307" y="185927"/>
                </a:lnTo>
                <a:close/>
              </a:path>
              <a:path w="242570" h="254635">
                <a:moveTo>
                  <a:pt x="178307" y="224848"/>
                </a:moveTo>
                <a:lnTo>
                  <a:pt x="178307" y="185927"/>
                </a:lnTo>
                <a:lnTo>
                  <a:pt x="173735" y="185927"/>
                </a:lnTo>
                <a:lnTo>
                  <a:pt x="173735" y="233171"/>
                </a:lnTo>
                <a:lnTo>
                  <a:pt x="178307" y="224848"/>
                </a:lnTo>
                <a:close/>
              </a:path>
              <a:path w="242570" h="254635">
                <a:moveTo>
                  <a:pt x="233171" y="143560"/>
                </a:moveTo>
                <a:lnTo>
                  <a:pt x="233171" y="129539"/>
                </a:lnTo>
                <a:lnTo>
                  <a:pt x="231916" y="127253"/>
                </a:lnTo>
                <a:lnTo>
                  <a:pt x="173735" y="233171"/>
                </a:lnTo>
                <a:lnTo>
                  <a:pt x="182879" y="234695"/>
                </a:lnTo>
                <a:lnTo>
                  <a:pt x="182879" y="237439"/>
                </a:lnTo>
                <a:lnTo>
                  <a:pt x="233171" y="143560"/>
                </a:lnTo>
                <a:close/>
              </a:path>
              <a:path w="242570" h="254635">
                <a:moveTo>
                  <a:pt x="182879" y="237439"/>
                </a:moveTo>
                <a:lnTo>
                  <a:pt x="182879" y="234695"/>
                </a:lnTo>
                <a:lnTo>
                  <a:pt x="173735" y="233171"/>
                </a:lnTo>
                <a:lnTo>
                  <a:pt x="173735" y="254507"/>
                </a:lnTo>
                <a:lnTo>
                  <a:pt x="182879" y="237439"/>
                </a:lnTo>
                <a:close/>
              </a:path>
              <a:path w="242570" h="254635">
                <a:moveTo>
                  <a:pt x="233171" y="129539"/>
                </a:moveTo>
                <a:lnTo>
                  <a:pt x="233171" y="124967"/>
                </a:lnTo>
                <a:lnTo>
                  <a:pt x="231916" y="127253"/>
                </a:lnTo>
                <a:lnTo>
                  <a:pt x="233171" y="129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1428" y="2905947"/>
            <a:ext cx="2139935" cy="523283"/>
          </a:xfrm>
          <a:custGeom>
            <a:avLst/>
            <a:gdLst/>
            <a:ahLst/>
            <a:cxnLst/>
            <a:rect l="l" t="t" r="r" b="b"/>
            <a:pathLst>
              <a:path w="2502534" h="576579">
                <a:moveTo>
                  <a:pt x="2502407" y="460247"/>
                </a:moveTo>
                <a:lnTo>
                  <a:pt x="1376171" y="0"/>
                </a:lnTo>
                <a:lnTo>
                  <a:pt x="0" y="460247"/>
                </a:lnTo>
                <a:lnTo>
                  <a:pt x="626363" y="460247"/>
                </a:lnTo>
                <a:lnTo>
                  <a:pt x="626363" y="576072"/>
                </a:lnTo>
                <a:lnTo>
                  <a:pt x="1803434" y="576072"/>
                </a:lnTo>
                <a:lnTo>
                  <a:pt x="1810859" y="565711"/>
                </a:lnTo>
                <a:lnTo>
                  <a:pt x="1834475" y="531135"/>
                </a:lnTo>
                <a:lnTo>
                  <a:pt x="1856720" y="495978"/>
                </a:lnTo>
                <a:lnTo>
                  <a:pt x="1877567" y="460247"/>
                </a:lnTo>
                <a:lnTo>
                  <a:pt x="2502407" y="460247"/>
                </a:lnTo>
                <a:close/>
              </a:path>
              <a:path w="2502534" h="576579">
                <a:moveTo>
                  <a:pt x="626363" y="576072"/>
                </a:moveTo>
                <a:lnTo>
                  <a:pt x="626363" y="460247"/>
                </a:lnTo>
                <a:lnTo>
                  <a:pt x="623966" y="464520"/>
                </a:lnTo>
                <a:lnTo>
                  <a:pt x="616645" y="477295"/>
                </a:lnTo>
                <a:lnTo>
                  <a:pt x="593559" y="515245"/>
                </a:lnTo>
                <a:lnTo>
                  <a:pt x="568807" y="552619"/>
                </a:lnTo>
                <a:lnTo>
                  <a:pt x="552214" y="576072"/>
                </a:lnTo>
                <a:lnTo>
                  <a:pt x="626363" y="576072"/>
                </a:lnTo>
                <a:close/>
              </a:path>
            </a:pathLst>
          </a:custGeom>
          <a:solidFill>
            <a:srgbClr val="AEB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8549" y="2905947"/>
            <a:ext cx="1239653" cy="523283"/>
          </a:xfrm>
          <a:custGeom>
            <a:avLst/>
            <a:gdLst/>
            <a:ahLst/>
            <a:cxnLst/>
            <a:rect l="l" t="t" r="r" b="b"/>
            <a:pathLst>
              <a:path w="1449704" h="576579">
                <a:moveTo>
                  <a:pt x="1449323" y="576072"/>
                </a:moveTo>
                <a:lnTo>
                  <a:pt x="1447799" y="574497"/>
                </a:lnTo>
                <a:lnTo>
                  <a:pt x="1444751" y="570691"/>
                </a:lnTo>
                <a:lnTo>
                  <a:pt x="1443227" y="566878"/>
                </a:lnTo>
                <a:lnTo>
                  <a:pt x="1434083" y="555404"/>
                </a:lnTo>
                <a:lnTo>
                  <a:pt x="1432559" y="551567"/>
                </a:lnTo>
                <a:lnTo>
                  <a:pt x="1423415" y="540020"/>
                </a:lnTo>
                <a:lnTo>
                  <a:pt x="1421891" y="536159"/>
                </a:lnTo>
                <a:lnTo>
                  <a:pt x="1415795" y="528420"/>
                </a:lnTo>
                <a:lnTo>
                  <a:pt x="1414271" y="524541"/>
                </a:lnTo>
                <a:lnTo>
                  <a:pt x="1408175" y="516765"/>
                </a:lnTo>
                <a:lnTo>
                  <a:pt x="1406651" y="512869"/>
                </a:lnTo>
                <a:lnTo>
                  <a:pt x="1403603" y="508967"/>
                </a:lnTo>
                <a:lnTo>
                  <a:pt x="1402079" y="505059"/>
                </a:lnTo>
                <a:lnTo>
                  <a:pt x="1395983" y="497225"/>
                </a:lnTo>
                <a:lnTo>
                  <a:pt x="1394459" y="493299"/>
                </a:lnTo>
                <a:lnTo>
                  <a:pt x="1391411" y="489368"/>
                </a:lnTo>
                <a:lnTo>
                  <a:pt x="1389887" y="485431"/>
                </a:lnTo>
                <a:lnTo>
                  <a:pt x="1386839" y="481489"/>
                </a:lnTo>
                <a:lnTo>
                  <a:pt x="1385315" y="477540"/>
                </a:lnTo>
                <a:lnTo>
                  <a:pt x="1382267" y="473586"/>
                </a:lnTo>
                <a:lnTo>
                  <a:pt x="1380743" y="469627"/>
                </a:lnTo>
                <a:lnTo>
                  <a:pt x="1377695" y="465662"/>
                </a:lnTo>
                <a:lnTo>
                  <a:pt x="1376171" y="461691"/>
                </a:lnTo>
                <a:lnTo>
                  <a:pt x="1373123" y="457715"/>
                </a:lnTo>
                <a:lnTo>
                  <a:pt x="1371599" y="453733"/>
                </a:lnTo>
                <a:lnTo>
                  <a:pt x="1368551" y="449745"/>
                </a:lnTo>
                <a:lnTo>
                  <a:pt x="1367027" y="445752"/>
                </a:lnTo>
                <a:lnTo>
                  <a:pt x="1363979" y="441754"/>
                </a:lnTo>
                <a:lnTo>
                  <a:pt x="1360931" y="433741"/>
                </a:lnTo>
                <a:lnTo>
                  <a:pt x="1357883" y="429726"/>
                </a:lnTo>
                <a:lnTo>
                  <a:pt x="1354835" y="421680"/>
                </a:lnTo>
                <a:lnTo>
                  <a:pt x="1351787" y="417649"/>
                </a:lnTo>
                <a:lnTo>
                  <a:pt x="1348739" y="409571"/>
                </a:lnTo>
                <a:lnTo>
                  <a:pt x="1345691" y="405525"/>
                </a:lnTo>
                <a:lnTo>
                  <a:pt x="1341119" y="393352"/>
                </a:lnTo>
                <a:lnTo>
                  <a:pt x="1338071" y="389285"/>
                </a:lnTo>
                <a:lnTo>
                  <a:pt x="1333499" y="377050"/>
                </a:lnTo>
                <a:lnTo>
                  <a:pt x="1330451" y="372961"/>
                </a:lnTo>
                <a:lnTo>
                  <a:pt x="1321307" y="348324"/>
                </a:lnTo>
                <a:lnTo>
                  <a:pt x="1318259" y="344200"/>
                </a:lnTo>
                <a:lnTo>
                  <a:pt x="1293875" y="277558"/>
                </a:lnTo>
                <a:lnTo>
                  <a:pt x="1293875" y="273353"/>
                </a:lnTo>
                <a:lnTo>
                  <a:pt x="1286255" y="252257"/>
                </a:lnTo>
                <a:lnTo>
                  <a:pt x="1286255" y="248025"/>
                </a:lnTo>
                <a:lnTo>
                  <a:pt x="1280159" y="231049"/>
                </a:lnTo>
                <a:lnTo>
                  <a:pt x="1280159" y="226794"/>
                </a:lnTo>
                <a:lnTo>
                  <a:pt x="1277111" y="218271"/>
                </a:lnTo>
                <a:lnTo>
                  <a:pt x="1277111" y="214004"/>
                </a:lnTo>
                <a:lnTo>
                  <a:pt x="1274063" y="205455"/>
                </a:lnTo>
                <a:lnTo>
                  <a:pt x="1274063" y="201174"/>
                </a:lnTo>
                <a:lnTo>
                  <a:pt x="1271015" y="192599"/>
                </a:lnTo>
                <a:lnTo>
                  <a:pt x="1271015" y="188306"/>
                </a:lnTo>
                <a:lnTo>
                  <a:pt x="1269491" y="184008"/>
                </a:lnTo>
                <a:lnTo>
                  <a:pt x="1269491" y="179706"/>
                </a:lnTo>
                <a:lnTo>
                  <a:pt x="1266443" y="171090"/>
                </a:lnTo>
                <a:lnTo>
                  <a:pt x="1266443" y="166776"/>
                </a:lnTo>
                <a:lnTo>
                  <a:pt x="1264919" y="162458"/>
                </a:lnTo>
                <a:lnTo>
                  <a:pt x="1264919" y="158135"/>
                </a:lnTo>
                <a:lnTo>
                  <a:pt x="1263395" y="153809"/>
                </a:lnTo>
                <a:lnTo>
                  <a:pt x="1263395" y="149478"/>
                </a:lnTo>
                <a:lnTo>
                  <a:pt x="1261871" y="145144"/>
                </a:lnTo>
                <a:lnTo>
                  <a:pt x="1261871" y="140805"/>
                </a:lnTo>
                <a:lnTo>
                  <a:pt x="1260347" y="136463"/>
                </a:lnTo>
                <a:lnTo>
                  <a:pt x="1260347" y="127766"/>
                </a:lnTo>
                <a:lnTo>
                  <a:pt x="1258823" y="123412"/>
                </a:lnTo>
                <a:lnTo>
                  <a:pt x="1258823" y="119054"/>
                </a:lnTo>
                <a:lnTo>
                  <a:pt x="1257299" y="114692"/>
                </a:lnTo>
                <a:lnTo>
                  <a:pt x="1257299" y="105957"/>
                </a:lnTo>
                <a:lnTo>
                  <a:pt x="1255775" y="101584"/>
                </a:lnTo>
                <a:lnTo>
                  <a:pt x="1255775" y="92826"/>
                </a:lnTo>
                <a:lnTo>
                  <a:pt x="1254251" y="88441"/>
                </a:lnTo>
                <a:lnTo>
                  <a:pt x="1254251" y="75265"/>
                </a:lnTo>
                <a:lnTo>
                  <a:pt x="1252727" y="70866"/>
                </a:lnTo>
                <a:lnTo>
                  <a:pt x="1252727" y="53233"/>
                </a:lnTo>
                <a:lnTo>
                  <a:pt x="1251203" y="48816"/>
                </a:lnTo>
                <a:lnTo>
                  <a:pt x="1251203" y="0"/>
                </a:lnTo>
                <a:lnTo>
                  <a:pt x="0" y="0"/>
                </a:lnTo>
                <a:lnTo>
                  <a:pt x="0" y="48816"/>
                </a:lnTo>
                <a:lnTo>
                  <a:pt x="1523" y="53233"/>
                </a:lnTo>
                <a:lnTo>
                  <a:pt x="1523" y="70866"/>
                </a:lnTo>
                <a:lnTo>
                  <a:pt x="3047" y="75265"/>
                </a:lnTo>
                <a:lnTo>
                  <a:pt x="3047" y="88441"/>
                </a:lnTo>
                <a:lnTo>
                  <a:pt x="4571" y="92826"/>
                </a:lnTo>
                <a:lnTo>
                  <a:pt x="4571" y="101584"/>
                </a:lnTo>
                <a:lnTo>
                  <a:pt x="6095" y="105957"/>
                </a:lnTo>
                <a:lnTo>
                  <a:pt x="6095" y="114692"/>
                </a:lnTo>
                <a:lnTo>
                  <a:pt x="7619" y="119054"/>
                </a:lnTo>
                <a:lnTo>
                  <a:pt x="7619" y="123412"/>
                </a:lnTo>
                <a:lnTo>
                  <a:pt x="9143" y="127766"/>
                </a:lnTo>
                <a:lnTo>
                  <a:pt x="9143" y="136463"/>
                </a:lnTo>
                <a:lnTo>
                  <a:pt x="10667" y="140805"/>
                </a:lnTo>
                <a:lnTo>
                  <a:pt x="10667" y="145144"/>
                </a:lnTo>
                <a:lnTo>
                  <a:pt x="12191" y="149478"/>
                </a:lnTo>
                <a:lnTo>
                  <a:pt x="12191" y="153809"/>
                </a:lnTo>
                <a:lnTo>
                  <a:pt x="13715" y="158135"/>
                </a:lnTo>
                <a:lnTo>
                  <a:pt x="13715" y="162458"/>
                </a:lnTo>
                <a:lnTo>
                  <a:pt x="15239" y="166776"/>
                </a:lnTo>
                <a:lnTo>
                  <a:pt x="15239" y="171090"/>
                </a:lnTo>
                <a:lnTo>
                  <a:pt x="18287" y="179706"/>
                </a:lnTo>
                <a:lnTo>
                  <a:pt x="18287" y="184008"/>
                </a:lnTo>
                <a:lnTo>
                  <a:pt x="19811" y="188306"/>
                </a:lnTo>
                <a:lnTo>
                  <a:pt x="19811" y="192599"/>
                </a:lnTo>
                <a:lnTo>
                  <a:pt x="22859" y="201174"/>
                </a:lnTo>
                <a:lnTo>
                  <a:pt x="22859" y="205455"/>
                </a:lnTo>
                <a:lnTo>
                  <a:pt x="25907" y="214004"/>
                </a:lnTo>
                <a:lnTo>
                  <a:pt x="25907" y="218271"/>
                </a:lnTo>
                <a:lnTo>
                  <a:pt x="28955" y="226794"/>
                </a:lnTo>
                <a:lnTo>
                  <a:pt x="28955" y="231049"/>
                </a:lnTo>
                <a:lnTo>
                  <a:pt x="35051" y="248025"/>
                </a:lnTo>
                <a:lnTo>
                  <a:pt x="35051" y="252257"/>
                </a:lnTo>
                <a:lnTo>
                  <a:pt x="42671" y="273353"/>
                </a:lnTo>
                <a:lnTo>
                  <a:pt x="42671" y="277558"/>
                </a:lnTo>
                <a:lnTo>
                  <a:pt x="67055" y="344200"/>
                </a:lnTo>
                <a:lnTo>
                  <a:pt x="70103" y="348324"/>
                </a:lnTo>
                <a:lnTo>
                  <a:pt x="79247" y="372961"/>
                </a:lnTo>
                <a:lnTo>
                  <a:pt x="82295" y="377050"/>
                </a:lnTo>
                <a:lnTo>
                  <a:pt x="86867" y="389285"/>
                </a:lnTo>
                <a:lnTo>
                  <a:pt x="89915" y="393352"/>
                </a:lnTo>
                <a:lnTo>
                  <a:pt x="94487" y="405525"/>
                </a:lnTo>
                <a:lnTo>
                  <a:pt x="97535" y="409571"/>
                </a:lnTo>
                <a:lnTo>
                  <a:pt x="100583" y="417649"/>
                </a:lnTo>
                <a:lnTo>
                  <a:pt x="103631" y="421680"/>
                </a:lnTo>
                <a:lnTo>
                  <a:pt x="106679" y="429726"/>
                </a:lnTo>
                <a:lnTo>
                  <a:pt x="109727" y="433741"/>
                </a:lnTo>
                <a:lnTo>
                  <a:pt x="112775" y="441754"/>
                </a:lnTo>
                <a:lnTo>
                  <a:pt x="115823" y="445752"/>
                </a:lnTo>
                <a:lnTo>
                  <a:pt x="117347" y="449745"/>
                </a:lnTo>
                <a:lnTo>
                  <a:pt x="120395" y="453733"/>
                </a:lnTo>
                <a:lnTo>
                  <a:pt x="121919" y="457715"/>
                </a:lnTo>
                <a:lnTo>
                  <a:pt x="124967" y="461691"/>
                </a:lnTo>
                <a:lnTo>
                  <a:pt x="126491" y="465662"/>
                </a:lnTo>
                <a:lnTo>
                  <a:pt x="129539" y="469627"/>
                </a:lnTo>
                <a:lnTo>
                  <a:pt x="131063" y="473586"/>
                </a:lnTo>
                <a:lnTo>
                  <a:pt x="134111" y="477540"/>
                </a:lnTo>
                <a:lnTo>
                  <a:pt x="135635" y="481489"/>
                </a:lnTo>
                <a:lnTo>
                  <a:pt x="138683" y="485431"/>
                </a:lnTo>
                <a:lnTo>
                  <a:pt x="140207" y="489368"/>
                </a:lnTo>
                <a:lnTo>
                  <a:pt x="143255" y="493299"/>
                </a:lnTo>
                <a:lnTo>
                  <a:pt x="144779" y="497225"/>
                </a:lnTo>
                <a:lnTo>
                  <a:pt x="150875" y="505059"/>
                </a:lnTo>
                <a:lnTo>
                  <a:pt x="152399" y="508967"/>
                </a:lnTo>
                <a:lnTo>
                  <a:pt x="155447" y="512869"/>
                </a:lnTo>
                <a:lnTo>
                  <a:pt x="156971" y="516765"/>
                </a:lnTo>
                <a:lnTo>
                  <a:pt x="163067" y="524541"/>
                </a:lnTo>
                <a:lnTo>
                  <a:pt x="164591" y="528420"/>
                </a:lnTo>
                <a:lnTo>
                  <a:pt x="170687" y="536159"/>
                </a:lnTo>
                <a:lnTo>
                  <a:pt x="172211" y="540020"/>
                </a:lnTo>
                <a:lnTo>
                  <a:pt x="181355" y="551567"/>
                </a:lnTo>
                <a:lnTo>
                  <a:pt x="182879" y="555404"/>
                </a:lnTo>
                <a:lnTo>
                  <a:pt x="192023" y="566878"/>
                </a:lnTo>
                <a:lnTo>
                  <a:pt x="193547" y="570691"/>
                </a:lnTo>
                <a:lnTo>
                  <a:pt x="196595" y="574497"/>
                </a:lnTo>
                <a:lnTo>
                  <a:pt x="198119" y="576072"/>
                </a:lnTo>
                <a:lnTo>
                  <a:pt x="1449323" y="576072"/>
                </a:lnTo>
                <a:close/>
              </a:path>
            </a:pathLst>
          </a:custGeom>
          <a:solidFill>
            <a:srgbClr val="8C9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4640" y="2901798"/>
            <a:ext cx="5267574" cy="527317"/>
          </a:xfrm>
          <a:custGeom>
            <a:avLst/>
            <a:gdLst/>
            <a:ahLst/>
            <a:cxnLst/>
            <a:rect l="l" t="t" r="r" b="b"/>
            <a:pathLst>
              <a:path w="6160134" h="581025">
                <a:moveTo>
                  <a:pt x="4267199" y="460247"/>
                </a:moveTo>
                <a:lnTo>
                  <a:pt x="3662081" y="460247"/>
                </a:lnTo>
                <a:lnTo>
                  <a:pt x="3634739" y="469391"/>
                </a:lnTo>
                <a:lnTo>
                  <a:pt x="3633369" y="461170"/>
                </a:lnTo>
                <a:lnTo>
                  <a:pt x="3604259" y="470915"/>
                </a:lnTo>
                <a:lnTo>
                  <a:pt x="4250435" y="470915"/>
                </a:lnTo>
                <a:lnTo>
                  <a:pt x="4255007" y="463295"/>
                </a:lnTo>
                <a:lnTo>
                  <a:pt x="4259579" y="470915"/>
                </a:lnTo>
                <a:lnTo>
                  <a:pt x="4259579" y="473371"/>
                </a:lnTo>
                <a:lnTo>
                  <a:pt x="4267199" y="460247"/>
                </a:lnTo>
                <a:close/>
              </a:path>
              <a:path w="6160134" h="581025">
                <a:moveTo>
                  <a:pt x="3636125" y="460247"/>
                </a:moveTo>
                <a:lnTo>
                  <a:pt x="3633215" y="460247"/>
                </a:lnTo>
                <a:lnTo>
                  <a:pt x="3633369" y="461170"/>
                </a:lnTo>
                <a:lnTo>
                  <a:pt x="3636125" y="460247"/>
                </a:lnTo>
                <a:close/>
              </a:path>
              <a:path w="6160134" h="581025">
                <a:moveTo>
                  <a:pt x="3662081" y="460247"/>
                </a:moveTo>
                <a:lnTo>
                  <a:pt x="3636125" y="460247"/>
                </a:lnTo>
                <a:lnTo>
                  <a:pt x="3633369" y="461170"/>
                </a:lnTo>
                <a:lnTo>
                  <a:pt x="3634739" y="469391"/>
                </a:lnTo>
                <a:lnTo>
                  <a:pt x="3662081" y="460247"/>
                </a:lnTo>
                <a:close/>
              </a:path>
              <a:path w="6160134" h="581025">
                <a:moveTo>
                  <a:pt x="6133976" y="460247"/>
                </a:moveTo>
                <a:lnTo>
                  <a:pt x="5010911" y="0"/>
                </a:lnTo>
                <a:lnTo>
                  <a:pt x="3636125" y="460247"/>
                </a:lnTo>
                <a:lnTo>
                  <a:pt x="3662081" y="460247"/>
                </a:lnTo>
                <a:lnTo>
                  <a:pt x="5007863" y="10163"/>
                </a:lnTo>
                <a:lnTo>
                  <a:pt x="5007863" y="9143"/>
                </a:lnTo>
                <a:lnTo>
                  <a:pt x="5010911" y="9143"/>
                </a:lnTo>
                <a:lnTo>
                  <a:pt x="5010911" y="10389"/>
                </a:lnTo>
                <a:lnTo>
                  <a:pt x="6111724" y="460247"/>
                </a:lnTo>
                <a:lnTo>
                  <a:pt x="6133976" y="460247"/>
                </a:lnTo>
                <a:close/>
              </a:path>
              <a:path w="6160134" h="581025">
                <a:moveTo>
                  <a:pt x="4259579" y="473371"/>
                </a:moveTo>
                <a:lnTo>
                  <a:pt x="4259579" y="470915"/>
                </a:lnTo>
                <a:lnTo>
                  <a:pt x="4250435" y="470915"/>
                </a:lnTo>
                <a:lnTo>
                  <a:pt x="4232147" y="501395"/>
                </a:lnTo>
                <a:lnTo>
                  <a:pt x="4207763" y="539495"/>
                </a:lnTo>
                <a:lnTo>
                  <a:pt x="4181855" y="577595"/>
                </a:lnTo>
                <a:lnTo>
                  <a:pt x="4179569" y="580644"/>
                </a:lnTo>
                <a:lnTo>
                  <a:pt x="4190555" y="580644"/>
                </a:lnTo>
                <a:lnTo>
                  <a:pt x="4215383" y="545591"/>
                </a:lnTo>
                <a:lnTo>
                  <a:pt x="4239767" y="507491"/>
                </a:lnTo>
                <a:lnTo>
                  <a:pt x="4259579" y="473371"/>
                </a:lnTo>
                <a:close/>
              </a:path>
              <a:path w="6160134" h="581025">
                <a:moveTo>
                  <a:pt x="4259579" y="470915"/>
                </a:moveTo>
                <a:lnTo>
                  <a:pt x="4255007" y="463295"/>
                </a:lnTo>
                <a:lnTo>
                  <a:pt x="4250435" y="470915"/>
                </a:lnTo>
                <a:lnTo>
                  <a:pt x="4259579" y="470915"/>
                </a:lnTo>
                <a:close/>
              </a:path>
              <a:path w="6160134" h="581025">
                <a:moveTo>
                  <a:pt x="5010911" y="9143"/>
                </a:moveTo>
                <a:lnTo>
                  <a:pt x="5007863" y="9143"/>
                </a:lnTo>
                <a:lnTo>
                  <a:pt x="5009235" y="9704"/>
                </a:lnTo>
                <a:lnTo>
                  <a:pt x="5010911" y="9143"/>
                </a:lnTo>
                <a:close/>
              </a:path>
              <a:path w="6160134" h="581025">
                <a:moveTo>
                  <a:pt x="5009235" y="9704"/>
                </a:moveTo>
                <a:lnTo>
                  <a:pt x="5007863" y="9143"/>
                </a:lnTo>
                <a:lnTo>
                  <a:pt x="5007863" y="10163"/>
                </a:lnTo>
                <a:lnTo>
                  <a:pt x="5009235" y="9704"/>
                </a:lnTo>
                <a:close/>
              </a:path>
              <a:path w="6160134" h="581025">
                <a:moveTo>
                  <a:pt x="5010911" y="10389"/>
                </a:moveTo>
                <a:lnTo>
                  <a:pt x="5010911" y="9143"/>
                </a:lnTo>
                <a:lnTo>
                  <a:pt x="5009235" y="9704"/>
                </a:lnTo>
                <a:lnTo>
                  <a:pt x="5010911" y="10389"/>
                </a:lnTo>
                <a:close/>
              </a:path>
              <a:path w="6160134" h="581025">
                <a:moveTo>
                  <a:pt x="6160007" y="470915"/>
                </a:moveTo>
                <a:lnTo>
                  <a:pt x="6135518" y="460879"/>
                </a:lnTo>
                <a:lnTo>
                  <a:pt x="6134099" y="469391"/>
                </a:lnTo>
                <a:lnTo>
                  <a:pt x="6111724" y="460247"/>
                </a:lnTo>
                <a:lnTo>
                  <a:pt x="5507735" y="460247"/>
                </a:lnTo>
                <a:lnTo>
                  <a:pt x="5475731" y="513587"/>
                </a:lnTo>
                <a:lnTo>
                  <a:pt x="5442203" y="563879"/>
                </a:lnTo>
                <a:lnTo>
                  <a:pt x="5429630" y="580644"/>
                </a:lnTo>
                <a:lnTo>
                  <a:pt x="5441822" y="580644"/>
                </a:lnTo>
                <a:lnTo>
                  <a:pt x="5449823" y="569975"/>
                </a:lnTo>
                <a:lnTo>
                  <a:pt x="5483351" y="519683"/>
                </a:lnTo>
                <a:lnTo>
                  <a:pt x="5510783" y="473049"/>
                </a:lnTo>
                <a:lnTo>
                  <a:pt x="5510783" y="470915"/>
                </a:lnTo>
                <a:lnTo>
                  <a:pt x="5513831" y="467867"/>
                </a:lnTo>
                <a:lnTo>
                  <a:pt x="5513831" y="470915"/>
                </a:lnTo>
                <a:lnTo>
                  <a:pt x="6160007" y="470915"/>
                </a:lnTo>
                <a:close/>
              </a:path>
              <a:path w="6160134" h="581025">
                <a:moveTo>
                  <a:pt x="5513831" y="467867"/>
                </a:moveTo>
                <a:lnTo>
                  <a:pt x="5510783" y="470915"/>
                </a:lnTo>
                <a:lnTo>
                  <a:pt x="5512038" y="470915"/>
                </a:lnTo>
                <a:lnTo>
                  <a:pt x="5513831" y="467867"/>
                </a:lnTo>
                <a:close/>
              </a:path>
              <a:path w="6160134" h="581025">
                <a:moveTo>
                  <a:pt x="5512038" y="470915"/>
                </a:moveTo>
                <a:lnTo>
                  <a:pt x="5510783" y="470915"/>
                </a:lnTo>
                <a:lnTo>
                  <a:pt x="5510783" y="473049"/>
                </a:lnTo>
                <a:lnTo>
                  <a:pt x="5512038" y="470915"/>
                </a:lnTo>
                <a:close/>
              </a:path>
              <a:path w="6160134" h="581025">
                <a:moveTo>
                  <a:pt x="5513831" y="470915"/>
                </a:moveTo>
                <a:lnTo>
                  <a:pt x="5513831" y="467867"/>
                </a:lnTo>
                <a:lnTo>
                  <a:pt x="5512038" y="470915"/>
                </a:lnTo>
                <a:lnTo>
                  <a:pt x="5513831" y="470915"/>
                </a:lnTo>
                <a:close/>
              </a:path>
              <a:path w="6160134" h="581025">
                <a:moveTo>
                  <a:pt x="6135518" y="460879"/>
                </a:moveTo>
                <a:lnTo>
                  <a:pt x="6133976" y="460247"/>
                </a:lnTo>
                <a:lnTo>
                  <a:pt x="6111724" y="460247"/>
                </a:lnTo>
                <a:lnTo>
                  <a:pt x="6134099" y="469391"/>
                </a:lnTo>
                <a:lnTo>
                  <a:pt x="6135518" y="460879"/>
                </a:lnTo>
                <a:close/>
              </a:path>
              <a:path w="6160134" h="581025">
                <a:moveTo>
                  <a:pt x="6135623" y="460247"/>
                </a:moveTo>
                <a:lnTo>
                  <a:pt x="6133976" y="460247"/>
                </a:lnTo>
                <a:lnTo>
                  <a:pt x="6135518" y="460879"/>
                </a:lnTo>
                <a:lnTo>
                  <a:pt x="6135623" y="460247"/>
                </a:lnTo>
                <a:close/>
              </a:path>
              <a:path w="6160134" h="581025">
                <a:moveTo>
                  <a:pt x="1462392" y="580644"/>
                </a:moveTo>
                <a:lnTo>
                  <a:pt x="1432559" y="539495"/>
                </a:lnTo>
                <a:lnTo>
                  <a:pt x="1392935" y="477011"/>
                </a:lnTo>
                <a:lnTo>
                  <a:pt x="1359407" y="413003"/>
                </a:lnTo>
                <a:lnTo>
                  <a:pt x="1359407" y="414527"/>
                </a:lnTo>
                <a:lnTo>
                  <a:pt x="1328927" y="348995"/>
                </a:lnTo>
                <a:lnTo>
                  <a:pt x="1304543" y="281939"/>
                </a:lnTo>
                <a:lnTo>
                  <a:pt x="1286255" y="213359"/>
                </a:lnTo>
                <a:lnTo>
                  <a:pt x="1286255" y="214883"/>
                </a:lnTo>
                <a:lnTo>
                  <a:pt x="1272539" y="144779"/>
                </a:lnTo>
                <a:lnTo>
                  <a:pt x="1272539" y="146303"/>
                </a:lnTo>
                <a:lnTo>
                  <a:pt x="1263395" y="76199"/>
                </a:lnTo>
                <a:lnTo>
                  <a:pt x="1260347" y="0"/>
                </a:lnTo>
                <a:lnTo>
                  <a:pt x="0" y="0"/>
                </a:lnTo>
                <a:lnTo>
                  <a:pt x="3047" y="76199"/>
                </a:lnTo>
                <a:lnTo>
                  <a:pt x="4571" y="88137"/>
                </a:lnTo>
                <a:lnTo>
                  <a:pt x="4571" y="9143"/>
                </a:lnTo>
                <a:lnTo>
                  <a:pt x="9143" y="4571"/>
                </a:lnTo>
                <a:lnTo>
                  <a:pt x="9338" y="9143"/>
                </a:lnTo>
                <a:lnTo>
                  <a:pt x="1251203" y="9143"/>
                </a:lnTo>
                <a:lnTo>
                  <a:pt x="1251203" y="4571"/>
                </a:lnTo>
                <a:lnTo>
                  <a:pt x="1255775" y="9143"/>
                </a:lnTo>
                <a:lnTo>
                  <a:pt x="1255775" y="88137"/>
                </a:lnTo>
                <a:lnTo>
                  <a:pt x="1263395" y="147827"/>
                </a:lnTo>
                <a:lnTo>
                  <a:pt x="1277111" y="216407"/>
                </a:lnTo>
                <a:lnTo>
                  <a:pt x="1295399" y="284987"/>
                </a:lnTo>
                <a:lnTo>
                  <a:pt x="1321307" y="352043"/>
                </a:lnTo>
                <a:lnTo>
                  <a:pt x="1350263" y="417575"/>
                </a:lnTo>
                <a:lnTo>
                  <a:pt x="1385315" y="483107"/>
                </a:lnTo>
                <a:lnTo>
                  <a:pt x="1424939" y="545591"/>
                </a:lnTo>
                <a:lnTo>
                  <a:pt x="1449476" y="580644"/>
                </a:lnTo>
                <a:lnTo>
                  <a:pt x="1462392" y="580644"/>
                </a:lnTo>
                <a:close/>
              </a:path>
              <a:path w="6160134" h="581025">
                <a:moveTo>
                  <a:pt x="9338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338" y="9143"/>
                </a:lnTo>
                <a:close/>
              </a:path>
              <a:path w="6160134" h="581025">
                <a:moveTo>
                  <a:pt x="210159" y="580644"/>
                </a:moveTo>
                <a:lnTo>
                  <a:pt x="181355" y="539495"/>
                </a:lnTo>
                <a:lnTo>
                  <a:pt x="141731" y="477011"/>
                </a:lnTo>
                <a:lnTo>
                  <a:pt x="108203" y="413003"/>
                </a:lnTo>
                <a:lnTo>
                  <a:pt x="108203" y="414527"/>
                </a:lnTo>
                <a:lnTo>
                  <a:pt x="77723" y="348995"/>
                </a:lnTo>
                <a:lnTo>
                  <a:pt x="53339" y="281939"/>
                </a:lnTo>
                <a:lnTo>
                  <a:pt x="35051" y="213359"/>
                </a:lnTo>
                <a:lnTo>
                  <a:pt x="35051" y="214883"/>
                </a:lnTo>
                <a:lnTo>
                  <a:pt x="21335" y="144779"/>
                </a:lnTo>
                <a:lnTo>
                  <a:pt x="21335" y="146303"/>
                </a:lnTo>
                <a:lnTo>
                  <a:pt x="12191" y="76199"/>
                </a:lnTo>
                <a:lnTo>
                  <a:pt x="9338" y="9143"/>
                </a:lnTo>
                <a:lnTo>
                  <a:pt x="4571" y="9143"/>
                </a:lnTo>
                <a:lnTo>
                  <a:pt x="4571" y="88137"/>
                </a:lnTo>
                <a:lnTo>
                  <a:pt x="12191" y="147827"/>
                </a:lnTo>
                <a:lnTo>
                  <a:pt x="25907" y="216407"/>
                </a:lnTo>
                <a:lnTo>
                  <a:pt x="44195" y="284987"/>
                </a:lnTo>
                <a:lnTo>
                  <a:pt x="70103" y="352043"/>
                </a:lnTo>
                <a:lnTo>
                  <a:pt x="99059" y="417575"/>
                </a:lnTo>
                <a:lnTo>
                  <a:pt x="134111" y="483107"/>
                </a:lnTo>
                <a:lnTo>
                  <a:pt x="173735" y="545591"/>
                </a:lnTo>
                <a:lnTo>
                  <a:pt x="198272" y="580644"/>
                </a:lnTo>
                <a:lnTo>
                  <a:pt x="210159" y="580644"/>
                </a:lnTo>
                <a:close/>
              </a:path>
              <a:path w="6160134" h="581025">
                <a:moveTo>
                  <a:pt x="1255775" y="9143"/>
                </a:moveTo>
                <a:lnTo>
                  <a:pt x="1251203" y="4571"/>
                </a:lnTo>
                <a:lnTo>
                  <a:pt x="1251398" y="9143"/>
                </a:lnTo>
                <a:lnTo>
                  <a:pt x="1255775" y="9143"/>
                </a:lnTo>
                <a:close/>
              </a:path>
              <a:path w="6160134" h="581025">
                <a:moveTo>
                  <a:pt x="1251398" y="9143"/>
                </a:moveTo>
                <a:lnTo>
                  <a:pt x="1251203" y="4571"/>
                </a:lnTo>
                <a:lnTo>
                  <a:pt x="1251203" y="9143"/>
                </a:lnTo>
                <a:lnTo>
                  <a:pt x="1251398" y="9143"/>
                </a:lnTo>
                <a:close/>
              </a:path>
              <a:path w="6160134" h="581025">
                <a:moveTo>
                  <a:pt x="1255775" y="88137"/>
                </a:moveTo>
                <a:lnTo>
                  <a:pt x="1255775" y="9143"/>
                </a:lnTo>
                <a:lnTo>
                  <a:pt x="1251398" y="9143"/>
                </a:lnTo>
                <a:lnTo>
                  <a:pt x="1254251" y="76199"/>
                </a:lnTo>
                <a:lnTo>
                  <a:pt x="1255775" y="881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4184" y="3428770"/>
            <a:ext cx="4483795" cy="735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t-BR" sz="4000" b="1" dirty="0" smtClean="0">
                <a:solidFill>
                  <a:srgbClr val="FFFF00"/>
                </a:solidFill>
              </a:rPr>
              <a:t>CONTEÚDO PROGRAMÁTICO</a:t>
            </a:r>
          </a:p>
          <a:p>
            <a:pPr algn="ctr">
              <a:buNone/>
            </a:pPr>
            <a:endParaRPr lang="pt-BR" sz="4000" b="1" dirty="0" smtClean="0">
              <a:solidFill>
                <a:schemeClr val="tx2"/>
              </a:solidFill>
            </a:endParaRPr>
          </a:p>
          <a:p>
            <a:pPr lvl="0" algn="just" fontAlgn="base">
              <a:buNone/>
            </a:pPr>
            <a:r>
              <a:rPr lang="pt-BR" b="1" dirty="0" smtClean="0"/>
              <a:t>I AS REGRAS ESSENCIAIS DAS COMPRAS E CONTRATAÇÕES;</a:t>
            </a:r>
            <a:endParaRPr lang="pt-BR" dirty="0" smtClean="0"/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 smtClean="0"/>
              <a:t>A </a:t>
            </a:r>
            <a:r>
              <a:rPr lang="pt-BR" dirty="0"/>
              <a:t>Lei 8.666/93: os princípios fundamentais;</a:t>
            </a:r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/>
              <a:t>A descrição correta dos bens;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pt-BR" dirty="0"/>
              <a:t>Exigências da Lei 8.666/93, para a Definição do Objeto nas Compras Públicas;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pt-BR" dirty="0"/>
              <a:t>O princípio da padronização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pt-BR" dirty="0"/>
              <a:t>Distinção entre Termo de Referência e Projeto Básico (Lei 8.666/93);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8720" y="3347164"/>
            <a:ext cx="24977" cy="81835"/>
          </a:xfrm>
          <a:custGeom>
            <a:avLst/>
            <a:gdLst/>
            <a:ahLst/>
            <a:cxnLst/>
            <a:rect l="l" t="t" r="r" b="b"/>
            <a:pathLst>
              <a:path w="29210" h="90170">
                <a:moveTo>
                  <a:pt x="0" y="89916"/>
                </a:moveTo>
                <a:lnTo>
                  <a:pt x="28955" y="89916"/>
                </a:lnTo>
                <a:lnTo>
                  <a:pt x="28955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9769" y="3347164"/>
            <a:ext cx="25521" cy="81835"/>
          </a:xfrm>
          <a:custGeom>
            <a:avLst/>
            <a:gdLst/>
            <a:ahLst/>
            <a:cxnLst/>
            <a:rect l="l" t="t" r="r" b="b"/>
            <a:pathLst>
              <a:path w="29845" h="90170">
                <a:moveTo>
                  <a:pt x="0" y="89916"/>
                </a:moveTo>
                <a:lnTo>
                  <a:pt x="29254" y="89916"/>
                </a:lnTo>
                <a:lnTo>
                  <a:pt x="29254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8720" y="3347164"/>
            <a:ext cx="24977" cy="81835"/>
          </a:xfrm>
          <a:custGeom>
            <a:avLst/>
            <a:gdLst/>
            <a:ahLst/>
            <a:cxnLst/>
            <a:rect l="l" t="t" r="r" b="b"/>
            <a:pathLst>
              <a:path w="29210" h="90170">
                <a:moveTo>
                  <a:pt x="0" y="89916"/>
                </a:moveTo>
                <a:lnTo>
                  <a:pt x="28955" y="89916"/>
                </a:lnTo>
                <a:lnTo>
                  <a:pt x="28955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9578" y="2514523"/>
            <a:ext cx="1941743" cy="832757"/>
          </a:xfrm>
          <a:custGeom>
            <a:avLst/>
            <a:gdLst/>
            <a:ahLst/>
            <a:cxnLst/>
            <a:rect l="l" t="t" r="r" b="b"/>
            <a:pathLst>
              <a:path w="2270759" h="917575">
                <a:moveTo>
                  <a:pt x="2118359" y="917447"/>
                </a:moveTo>
                <a:lnTo>
                  <a:pt x="2118359" y="0"/>
                </a:lnTo>
                <a:lnTo>
                  <a:pt x="152399" y="0"/>
                </a:lnTo>
                <a:lnTo>
                  <a:pt x="112384" y="5222"/>
                </a:lnTo>
                <a:lnTo>
                  <a:pt x="76539" y="19968"/>
                </a:lnTo>
                <a:lnTo>
                  <a:pt x="42299" y="46711"/>
                </a:lnTo>
                <a:lnTo>
                  <a:pt x="17039" y="82029"/>
                </a:lnTo>
                <a:lnTo>
                  <a:pt x="3784" y="118347"/>
                </a:lnTo>
                <a:lnTo>
                  <a:pt x="0" y="152399"/>
                </a:lnTo>
                <a:lnTo>
                  <a:pt x="0" y="765047"/>
                </a:lnTo>
                <a:lnTo>
                  <a:pt x="5120" y="804541"/>
                </a:lnTo>
                <a:lnTo>
                  <a:pt x="19641" y="840231"/>
                </a:lnTo>
                <a:lnTo>
                  <a:pt x="46127" y="874590"/>
                </a:lnTo>
                <a:lnTo>
                  <a:pt x="81357" y="900117"/>
                </a:lnTo>
                <a:lnTo>
                  <a:pt x="117875" y="913587"/>
                </a:lnTo>
                <a:lnTo>
                  <a:pt x="152399" y="917447"/>
                </a:lnTo>
                <a:lnTo>
                  <a:pt x="2118359" y="917447"/>
                </a:lnTo>
                <a:close/>
              </a:path>
              <a:path w="2270759" h="917575">
                <a:moveTo>
                  <a:pt x="2270759" y="765047"/>
                </a:moveTo>
                <a:lnTo>
                  <a:pt x="2270759" y="152399"/>
                </a:lnTo>
                <a:lnTo>
                  <a:pt x="2270649" y="146577"/>
                </a:lnTo>
                <a:lnTo>
                  <a:pt x="2263982" y="107542"/>
                </a:lnTo>
                <a:lnTo>
                  <a:pt x="2247988" y="72509"/>
                </a:lnTo>
                <a:lnTo>
                  <a:pt x="2231618" y="50699"/>
                </a:lnTo>
                <a:lnTo>
                  <a:pt x="2231618" y="866748"/>
                </a:lnTo>
                <a:lnTo>
                  <a:pt x="2253429" y="835417"/>
                </a:lnTo>
                <a:lnTo>
                  <a:pt x="2266899" y="799100"/>
                </a:lnTo>
                <a:lnTo>
                  <a:pt x="2270759" y="765047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4365" y="2510373"/>
            <a:ext cx="1950973" cy="841402"/>
          </a:xfrm>
          <a:custGeom>
            <a:avLst/>
            <a:gdLst/>
            <a:ahLst/>
            <a:cxnLst/>
            <a:rect l="l" t="t" r="r" b="b"/>
            <a:pathLst>
              <a:path w="2281554" h="927100">
                <a:moveTo>
                  <a:pt x="2281427" y="784859"/>
                </a:moveTo>
                <a:lnTo>
                  <a:pt x="2281427" y="141731"/>
                </a:lnTo>
                <a:lnTo>
                  <a:pt x="2278379" y="124967"/>
                </a:lnTo>
                <a:lnTo>
                  <a:pt x="2263139" y="82295"/>
                </a:lnTo>
                <a:lnTo>
                  <a:pt x="2225039" y="35051"/>
                </a:lnTo>
                <a:lnTo>
                  <a:pt x="2185415" y="12191"/>
                </a:lnTo>
                <a:lnTo>
                  <a:pt x="2170175" y="7619"/>
                </a:lnTo>
                <a:lnTo>
                  <a:pt x="2156459" y="3047"/>
                </a:lnTo>
                <a:lnTo>
                  <a:pt x="2139695" y="0"/>
                </a:lnTo>
                <a:lnTo>
                  <a:pt x="141731" y="0"/>
                </a:lnTo>
                <a:lnTo>
                  <a:pt x="96011" y="12191"/>
                </a:lnTo>
                <a:lnTo>
                  <a:pt x="57911" y="36575"/>
                </a:lnTo>
                <a:lnTo>
                  <a:pt x="27431" y="70103"/>
                </a:lnTo>
                <a:lnTo>
                  <a:pt x="7619" y="111251"/>
                </a:lnTo>
                <a:lnTo>
                  <a:pt x="0" y="156971"/>
                </a:lnTo>
                <a:lnTo>
                  <a:pt x="0" y="769619"/>
                </a:lnTo>
                <a:lnTo>
                  <a:pt x="1523" y="786383"/>
                </a:lnTo>
                <a:lnTo>
                  <a:pt x="7619" y="816863"/>
                </a:lnTo>
                <a:lnTo>
                  <a:pt x="10667" y="823721"/>
                </a:lnTo>
                <a:lnTo>
                  <a:pt x="10667" y="141731"/>
                </a:lnTo>
                <a:lnTo>
                  <a:pt x="13715" y="128015"/>
                </a:lnTo>
                <a:lnTo>
                  <a:pt x="27431" y="86867"/>
                </a:lnTo>
                <a:lnTo>
                  <a:pt x="64007" y="42671"/>
                </a:lnTo>
                <a:lnTo>
                  <a:pt x="100583" y="21335"/>
                </a:lnTo>
                <a:lnTo>
                  <a:pt x="158495" y="9143"/>
                </a:lnTo>
                <a:lnTo>
                  <a:pt x="2124455" y="9143"/>
                </a:lnTo>
                <a:lnTo>
                  <a:pt x="2182367" y="21335"/>
                </a:lnTo>
                <a:lnTo>
                  <a:pt x="2218943" y="42671"/>
                </a:lnTo>
                <a:lnTo>
                  <a:pt x="2247899" y="74675"/>
                </a:lnTo>
                <a:lnTo>
                  <a:pt x="2266187" y="114299"/>
                </a:lnTo>
                <a:lnTo>
                  <a:pt x="2272283" y="143255"/>
                </a:lnTo>
                <a:lnTo>
                  <a:pt x="2272283" y="822959"/>
                </a:lnTo>
                <a:lnTo>
                  <a:pt x="2275331" y="815339"/>
                </a:lnTo>
                <a:lnTo>
                  <a:pt x="2278379" y="801623"/>
                </a:lnTo>
                <a:lnTo>
                  <a:pt x="2281427" y="784859"/>
                </a:lnTo>
                <a:close/>
              </a:path>
              <a:path w="2281554" h="927100">
                <a:moveTo>
                  <a:pt x="2272283" y="822959"/>
                </a:moveTo>
                <a:lnTo>
                  <a:pt x="2272283" y="784859"/>
                </a:lnTo>
                <a:lnTo>
                  <a:pt x="2269235" y="800099"/>
                </a:lnTo>
                <a:lnTo>
                  <a:pt x="2266187" y="813815"/>
                </a:lnTo>
                <a:lnTo>
                  <a:pt x="2238755" y="864107"/>
                </a:lnTo>
                <a:lnTo>
                  <a:pt x="2194559" y="899159"/>
                </a:lnTo>
                <a:lnTo>
                  <a:pt x="2153411" y="914399"/>
                </a:lnTo>
                <a:lnTo>
                  <a:pt x="2139695" y="917447"/>
                </a:lnTo>
                <a:lnTo>
                  <a:pt x="158495" y="917447"/>
                </a:lnTo>
                <a:lnTo>
                  <a:pt x="114299" y="911351"/>
                </a:lnTo>
                <a:lnTo>
                  <a:pt x="74675" y="891539"/>
                </a:lnTo>
                <a:lnTo>
                  <a:pt x="35051" y="851915"/>
                </a:lnTo>
                <a:lnTo>
                  <a:pt x="16763" y="813815"/>
                </a:lnTo>
                <a:lnTo>
                  <a:pt x="13715" y="798575"/>
                </a:lnTo>
                <a:lnTo>
                  <a:pt x="10667" y="784859"/>
                </a:lnTo>
                <a:lnTo>
                  <a:pt x="10667" y="823721"/>
                </a:lnTo>
                <a:lnTo>
                  <a:pt x="19811" y="844295"/>
                </a:lnTo>
                <a:lnTo>
                  <a:pt x="57911" y="891539"/>
                </a:lnTo>
                <a:lnTo>
                  <a:pt x="111251" y="920495"/>
                </a:lnTo>
                <a:lnTo>
                  <a:pt x="143255" y="926591"/>
                </a:lnTo>
                <a:lnTo>
                  <a:pt x="2141219" y="926591"/>
                </a:lnTo>
                <a:lnTo>
                  <a:pt x="2171699" y="920495"/>
                </a:lnTo>
                <a:lnTo>
                  <a:pt x="2199131" y="908303"/>
                </a:lnTo>
                <a:lnTo>
                  <a:pt x="2212847" y="899159"/>
                </a:lnTo>
                <a:lnTo>
                  <a:pt x="2225039" y="891539"/>
                </a:lnTo>
                <a:lnTo>
                  <a:pt x="2255519" y="858011"/>
                </a:lnTo>
                <a:lnTo>
                  <a:pt x="2269235" y="830579"/>
                </a:lnTo>
                <a:lnTo>
                  <a:pt x="2272283" y="822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034" y="720608"/>
            <a:ext cx="8358245" cy="241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90" indent="-300655">
              <a:buClr>
                <a:srgbClr val="CC9900"/>
              </a:buClr>
              <a:buSzPct val="63888"/>
              <a:buFont typeface="Wingdings"/>
              <a:buChar char=""/>
              <a:tabLst>
                <a:tab pos="311233" algn="l"/>
                <a:tab pos="311790" algn="l"/>
              </a:tabLst>
            </a:pPr>
            <a:r>
              <a:rPr sz="2400" b="1" spc="-4" dirty="0">
                <a:solidFill>
                  <a:srgbClr val="FFFF00"/>
                </a:solidFill>
                <a:latin typeface="Arial"/>
                <a:cs typeface="Arial"/>
              </a:rPr>
              <a:t>Qual o conteúdo do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Termo </a:t>
            </a:r>
            <a:r>
              <a:rPr sz="2400" b="1" spc="-4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400" b="1" spc="-3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FFFF00"/>
                </a:solidFill>
                <a:latin typeface="Arial"/>
                <a:cs typeface="Arial"/>
              </a:rPr>
              <a:t>Referência?</a:t>
            </a:r>
            <a:endParaRPr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11233" marR="4454" indent="-21714" algn="just">
              <a:spcBef>
                <a:spcPts val="4"/>
              </a:spcBef>
            </a:pPr>
            <a:r>
              <a:rPr lang="pt-BR" sz="2400" spc="-4" dirty="0" smtClean="0">
                <a:latin typeface="Arial"/>
                <a:cs typeface="Arial"/>
              </a:rPr>
              <a:t>Não existe REGRA ESPECÍFICA. Necessário que seja um </a:t>
            </a:r>
            <a:r>
              <a:rPr sz="2400" b="1" u="sng" spc="-4" dirty="0" err="1" smtClean="0">
                <a:solidFill>
                  <a:srgbClr val="FF0000"/>
                </a:solidFill>
                <a:latin typeface="Arial"/>
                <a:cs typeface="Arial"/>
              </a:rPr>
              <a:t>documento</a:t>
            </a:r>
            <a:r>
              <a:rPr sz="2400" b="1" u="sng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spc="-4" dirty="0">
                <a:solidFill>
                  <a:srgbClr val="FF0000"/>
                </a:solidFill>
                <a:latin typeface="Arial"/>
                <a:cs typeface="Arial"/>
              </a:rPr>
              <a:t>eficaz</a:t>
            </a:r>
            <a:r>
              <a:rPr sz="2400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para as aquisições e </a:t>
            </a:r>
            <a:r>
              <a:rPr sz="2400" dirty="0">
                <a:latin typeface="Arial"/>
                <a:cs typeface="Arial"/>
              </a:rPr>
              <a:t>serviços </a:t>
            </a:r>
            <a:r>
              <a:rPr sz="2400" spc="-4" dirty="0">
                <a:latin typeface="Arial"/>
                <a:cs typeface="Arial"/>
              </a:rPr>
              <a:t>contratados  na Administração</a:t>
            </a:r>
            <a:r>
              <a:rPr sz="2400" spc="-4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Pública.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99322" algn="ctr"/>
            <a:r>
              <a:rPr sz="2100" spc="-4" dirty="0" smtClean="0">
                <a:latin typeface="Arial"/>
                <a:cs typeface="Arial"/>
              </a:rPr>
              <a:t>CONTEÚDO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1752" y="4597511"/>
            <a:ext cx="0" cy="416667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723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8720" y="3428770"/>
            <a:ext cx="2289801" cy="334832"/>
          </a:xfrm>
          <a:custGeom>
            <a:avLst/>
            <a:gdLst/>
            <a:ahLst/>
            <a:cxnLst/>
            <a:rect l="l" t="t" r="r" b="b"/>
            <a:pathLst>
              <a:path w="2677795" h="368935">
                <a:moveTo>
                  <a:pt x="28955" y="202691"/>
                </a:moveTo>
                <a:lnTo>
                  <a:pt x="28955" y="0"/>
                </a:lnTo>
                <a:lnTo>
                  <a:pt x="0" y="0"/>
                </a:lnTo>
                <a:lnTo>
                  <a:pt x="0" y="231647"/>
                </a:lnTo>
                <a:lnTo>
                  <a:pt x="13715" y="231647"/>
                </a:lnTo>
                <a:lnTo>
                  <a:pt x="13715" y="202691"/>
                </a:lnTo>
                <a:lnTo>
                  <a:pt x="28955" y="202691"/>
                </a:lnTo>
                <a:close/>
              </a:path>
              <a:path w="2677795" h="368935">
                <a:moveTo>
                  <a:pt x="2677667" y="368807"/>
                </a:moveTo>
                <a:lnTo>
                  <a:pt x="2677667" y="202691"/>
                </a:lnTo>
                <a:lnTo>
                  <a:pt x="13715" y="202691"/>
                </a:lnTo>
                <a:lnTo>
                  <a:pt x="28955" y="217931"/>
                </a:lnTo>
                <a:lnTo>
                  <a:pt x="28955" y="231647"/>
                </a:lnTo>
                <a:lnTo>
                  <a:pt x="2650235" y="231647"/>
                </a:lnTo>
                <a:lnTo>
                  <a:pt x="2650235" y="217931"/>
                </a:lnTo>
                <a:lnTo>
                  <a:pt x="2663951" y="231647"/>
                </a:lnTo>
                <a:lnTo>
                  <a:pt x="2663951" y="368807"/>
                </a:lnTo>
                <a:lnTo>
                  <a:pt x="2677667" y="368807"/>
                </a:lnTo>
                <a:close/>
              </a:path>
              <a:path w="2677795" h="368935">
                <a:moveTo>
                  <a:pt x="28955" y="231647"/>
                </a:moveTo>
                <a:lnTo>
                  <a:pt x="28955" y="217931"/>
                </a:lnTo>
                <a:lnTo>
                  <a:pt x="13715" y="202691"/>
                </a:lnTo>
                <a:lnTo>
                  <a:pt x="13715" y="231647"/>
                </a:lnTo>
                <a:lnTo>
                  <a:pt x="28955" y="231647"/>
                </a:lnTo>
                <a:close/>
              </a:path>
              <a:path w="2677795" h="368935">
                <a:moveTo>
                  <a:pt x="2663951" y="231647"/>
                </a:moveTo>
                <a:lnTo>
                  <a:pt x="2650235" y="217931"/>
                </a:lnTo>
                <a:lnTo>
                  <a:pt x="2650235" y="231647"/>
                </a:lnTo>
                <a:lnTo>
                  <a:pt x="2663951" y="231647"/>
                </a:lnTo>
                <a:close/>
              </a:path>
              <a:path w="2677795" h="368935">
                <a:moveTo>
                  <a:pt x="2663951" y="368807"/>
                </a:moveTo>
                <a:lnTo>
                  <a:pt x="2663951" y="231647"/>
                </a:lnTo>
                <a:lnTo>
                  <a:pt x="2650235" y="231647"/>
                </a:lnTo>
                <a:lnTo>
                  <a:pt x="2650235" y="368807"/>
                </a:lnTo>
                <a:lnTo>
                  <a:pt x="2663951" y="368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1625" y="3428770"/>
            <a:ext cx="0" cy="334832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0"/>
                </a:moveTo>
                <a:lnTo>
                  <a:pt x="0" y="368807"/>
                </a:lnTo>
              </a:path>
            </a:pathLst>
          </a:custGeom>
          <a:ln w="30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182" y="3428770"/>
            <a:ext cx="2292516" cy="334832"/>
          </a:xfrm>
          <a:custGeom>
            <a:avLst/>
            <a:gdLst/>
            <a:ahLst/>
            <a:cxnLst/>
            <a:rect l="l" t="t" r="r" b="b"/>
            <a:pathLst>
              <a:path w="2680970" h="368935">
                <a:moveTo>
                  <a:pt x="2665475" y="202691"/>
                </a:moveTo>
                <a:lnTo>
                  <a:pt x="0" y="202691"/>
                </a:lnTo>
                <a:lnTo>
                  <a:pt x="0" y="368807"/>
                </a:lnTo>
                <a:lnTo>
                  <a:pt x="15239" y="368807"/>
                </a:lnTo>
                <a:lnTo>
                  <a:pt x="15239" y="231647"/>
                </a:lnTo>
                <a:lnTo>
                  <a:pt x="28955" y="217931"/>
                </a:lnTo>
                <a:lnTo>
                  <a:pt x="28955" y="231647"/>
                </a:lnTo>
                <a:lnTo>
                  <a:pt x="2651759" y="231647"/>
                </a:lnTo>
                <a:lnTo>
                  <a:pt x="2651759" y="217931"/>
                </a:lnTo>
                <a:lnTo>
                  <a:pt x="2665475" y="202691"/>
                </a:lnTo>
                <a:close/>
              </a:path>
              <a:path w="2680970" h="368935">
                <a:moveTo>
                  <a:pt x="28955" y="231647"/>
                </a:moveTo>
                <a:lnTo>
                  <a:pt x="28955" y="217931"/>
                </a:lnTo>
                <a:lnTo>
                  <a:pt x="15239" y="231647"/>
                </a:lnTo>
                <a:lnTo>
                  <a:pt x="28955" y="231647"/>
                </a:lnTo>
                <a:close/>
              </a:path>
              <a:path w="2680970" h="368935">
                <a:moveTo>
                  <a:pt x="28955" y="368807"/>
                </a:moveTo>
                <a:lnTo>
                  <a:pt x="28955" y="231647"/>
                </a:lnTo>
                <a:lnTo>
                  <a:pt x="15239" y="231647"/>
                </a:lnTo>
                <a:lnTo>
                  <a:pt x="15239" y="368807"/>
                </a:lnTo>
                <a:lnTo>
                  <a:pt x="28955" y="368807"/>
                </a:lnTo>
                <a:close/>
              </a:path>
              <a:path w="2680970" h="368935">
                <a:moveTo>
                  <a:pt x="2680715" y="231647"/>
                </a:moveTo>
                <a:lnTo>
                  <a:pt x="2680715" y="0"/>
                </a:lnTo>
                <a:lnTo>
                  <a:pt x="2651759" y="0"/>
                </a:lnTo>
                <a:lnTo>
                  <a:pt x="2651759" y="202691"/>
                </a:lnTo>
                <a:lnTo>
                  <a:pt x="2665475" y="202691"/>
                </a:lnTo>
                <a:lnTo>
                  <a:pt x="2665475" y="231647"/>
                </a:lnTo>
                <a:lnTo>
                  <a:pt x="2680715" y="231647"/>
                </a:lnTo>
                <a:close/>
              </a:path>
              <a:path w="2680970" h="368935">
                <a:moveTo>
                  <a:pt x="2665475" y="231647"/>
                </a:moveTo>
                <a:lnTo>
                  <a:pt x="2665475" y="202691"/>
                </a:lnTo>
                <a:lnTo>
                  <a:pt x="2651759" y="217931"/>
                </a:lnTo>
                <a:lnTo>
                  <a:pt x="2651759" y="231647"/>
                </a:lnTo>
                <a:lnTo>
                  <a:pt x="2665475" y="23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3343" y="3763485"/>
            <a:ext cx="1943371" cy="834486"/>
          </a:xfrm>
          <a:custGeom>
            <a:avLst/>
            <a:gdLst/>
            <a:ahLst/>
            <a:cxnLst/>
            <a:rect l="l" t="t" r="r" b="b"/>
            <a:pathLst>
              <a:path w="2272665" h="919479">
                <a:moveTo>
                  <a:pt x="2272283" y="766571"/>
                </a:moveTo>
                <a:lnTo>
                  <a:pt x="2272283" y="153923"/>
                </a:lnTo>
                <a:lnTo>
                  <a:pt x="2272178" y="148131"/>
                </a:lnTo>
                <a:lnTo>
                  <a:pt x="2265794" y="109346"/>
                </a:lnTo>
                <a:lnTo>
                  <a:pt x="2247570" y="69963"/>
                </a:lnTo>
                <a:lnTo>
                  <a:pt x="2219480" y="37641"/>
                </a:lnTo>
                <a:lnTo>
                  <a:pt x="2183395" y="14251"/>
                </a:lnTo>
                <a:lnTo>
                  <a:pt x="2146729" y="2580"/>
                </a:lnTo>
                <a:lnTo>
                  <a:pt x="2118359" y="0"/>
                </a:lnTo>
                <a:lnTo>
                  <a:pt x="152399" y="0"/>
                </a:lnTo>
                <a:lnTo>
                  <a:pt x="113766" y="4998"/>
                </a:lnTo>
                <a:lnTo>
                  <a:pt x="74101" y="21857"/>
                </a:lnTo>
                <a:lnTo>
                  <a:pt x="41066" y="48816"/>
                </a:lnTo>
                <a:lnTo>
                  <a:pt x="16584" y="84004"/>
                </a:lnTo>
                <a:lnTo>
                  <a:pt x="3690" y="120077"/>
                </a:lnTo>
                <a:lnTo>
                  <a:pt x="0" y="153923"/>
                </a:lnTo>
                <a:lnTo>
                  <a:pt x="0" y="766571"/>
                </a:lnTo>
                <a:lnTo>
                  <a:pt x="5222" y="806065"/>
                </a:lnTo>
                <a:lnTo>
                  <a:pt x="19968" y="841755"/>
                </a:lnTo>
                <a:lnTo>
                  <a:pt x="42857" y="872260"/>
                </a:lnTo>
                <a:lnTo>
                  <a:pt x="72509" y="896200"/>
                </a:lnTo>
                <a:lnTo>
                  <a:pt x="107542" y="912194"/>
                </a:lnTo>
                <a:lnTo>
                  <a:pt x="146577" y="918861"/>
                </a:lnTo>
                <a:lnTo>
                  <a:pt x="152399" y="918971"/>
                </a:lnTo>
                <a:lnTo>
                  <a:pt x="2118359" y="918971"/>
                </a:lnTo>
                <a:lnTo>
                  <a:pt x="2157610" y="913979"/>
                </a:lnTo>
                <a:lnTo>
                  <a:pt x="2193064" y="899861"/>
                </a:lnTo>
                <a:lnTo>
                  <a:pt x="2227325" y="874204"/>
                </a:lnTo>
                <a:lnTo>
                  <a:pt x="2253124" y="840235"/>
                </a:lnTo>
                <a:lnTo>
                  <a:pt x="2268589" y="799876"/>
                </a:lnTo>
                <a:lnTo>
                  <a:pt x="2272283" y="766571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9434" y="3759337"/>
            <a:ext cx="1950973" cy="842553"/>
          </a:xfrm>
          <a:custGeom>
            <a:avLst/>
            <a:gdLst/>
            <a:ahLst/>
            <a:cxnLst/>
            <a:rect l="l" t="t" r="r" b="b"/>
            <a:pathLst>
              <a:path w="2281554" h="928370">
                <a:moveTo>
                  <a:pt x="2281427" y="771143"/>
                </a:moveTo>
                <a:lnTo>
                  <a:pt x="2281427" y="158495"/>
                </a:lnTo>
                <a:lnTo>
                  <a:pt x="2278379" y="126491"/>
                </a:lnTo>
                <a:lnTo>
                  <a:pt x="2261615" y="82295"/>
                </a:lnTo>
                <a:lnTo>
                  <a:pt x="2234183" y="45719"/>
                </a:lnTo>
                <a:lnTo>
                  <a:pt x="2197607" y="18287"/>
                </a:lnTo>
                <a:lnTo>
                  <a:pt x="2154935" y="3047"/>
                </a:lnTo>
                <a:lnTo>
                  <a:pt x="2138171" y="1523"/>
                </a:lnTo>
                <a:lnTo>
                  <a:pt x="2122931" y="0"/>
                </a:lnTo>
                <a:lnTo>
                  <a:pt x="156971" y="0"/>
                </a:lnTo>
                <a:lnTo>
                  <a:pt x="126491" y="3047"/>
                </a:lnTo>
                <a:lnTo>
                  <a:pt x="68579" y="27431"/>
                </a:lnTo>
                <a:lnTo>
                  <a:pt x="35051" y="57911"/>
                </a:lnTo>
                <a:lnTo>
                  <a:pt x="12191" y="96011"/>
                </a:lnTo>
                <a:lnTo>
                  <a:pt x="0" y="141731"/>
                </a:lnTo>
                <a:lnTo>
                  <a:pt x="0" y="787907"/>
                </a:lnTo>
                <a:lnTo>
                  <a:pt x="3047" y="803147"/>
                </a:lnTo>
                <a:lnTo>
                  <a:pt x="7619" y="818387"/>
                </a:lnTo>
                <a:lnTo>
                  <a:pt x="9143" y="822959"/>
                </a:lnTo>
                <a:lnTo>
                  <a:pt x="9143" y="158495"/>
                </a:lnTo>
                <a:lnTo>
                  <a:pt x="12191" y="128015"/>
                </a:lnTo>
                <a:lnTo>
                  <a:pt x="27431" y="86867"/>
                </a:lnTo>
                <a:lnTo>
                  <a:pt x="64007" y="42671"/>
                </a:lnTo>
                <a:lnTo>
                  <a:pt x="100583" y="21335"/>
                </a:lnTo>
                <a:lnTo>
                  <a:pt x="158495" y="9143"/>
                </a:lnTo>
                <a:lnTo>
                  <a:pt x="2122931" y="9143"/>
                </a:lnTo>
                <a:lnTo>
                  <a:pt x="2180843" y="21335"/>
                </a:lnTo>
                <a:lnTo>
                  <a:pt x="2228087" y="53339"/>
                </a:lnTo>
                <a:lnTo>
                  <a:pt x="2253995" y="86867"/>
                </a:lnTo>
                <a:lnTo>
                  <a:pt x="2269235" y="128015"/>
                </a:lnTo>
                <a:lnTo>
                  <a:pt x="2270759" y="143255"/>
                </a:lnTo>
                <a:lnTo>
                  <a:pt x="2270759" y="827023"/>
                </a:lnTo>
                <a:lnTo>
                  <a:pt x="2273807" y="816863"/>
                </a:lnTo>
                <a:lnTo>
                  <a:pt x="2278379" y="803147"/>
                </a:lnTo>
                <a:lnTo>
                  <a:pt x="2281427" y="771143"/>
                </a:lnTo>
                <a:close/>
              </a:path>
              <a:path w="2281554" h="928370">
                <a:moveTo>
                  <a:pt x="2270759" y="827023"/>
                </a:moveTo>
                <a:lnTo>
                  <a:pt x="2270759" y="786383"/>
                </a:lnTo>
                <a:lnTo>
                  <a:pt x="2267711" y="801623"/>
                </a:lnTo>
                <a:lnTo>
                  <a:pt x="2264663" y="815339"/>
                </a:lnTo>
                <a:lnTo>
                  <a:pt x="2246375" y="853439"/>
                </a:lnTo>
                <a:lnTo>
                  <a:pt x="2217419" y="885443"/>
                </a:lnTo>
                <a:lnTo>
                  <a:pt x="2193035" y="900683"/>
                </a:lnTo>
                <a:lnTo>
                  <a:pt x="2180843" y="908303"/>
                </a:lnTo>
                <a:lnTo>
                  <a:pt x="2167127" y="912875"/>
                </a:lnTo>
                <a:lnTo>
                  <a:pt x="2153411" y="915923"/>
                </a:lnTo>
                <a:lnTo>
                  <a:pt x="2138171" y="918971"/>
                </a:lnTo>
                <a:lnTo>
                  <a:pt x="141731" y="918971"/>
                </a:lnTo>
                <a:lnTo>
                  <a:pt x="128015" y="915923"/>
                </a:lnTo>
                <a:lnTo>
                  <a:pt x="112775" y="912875"/>
                </a:lnTo>
                <a:lnTo>
                  <a:pt x="62483" y="885443"/>
                </a:lnTo>
                <a:lnTo>
                  <a:pt x="27431" y="841247"/>
                </a:lnTo>
                <a:lnTo>
                  <a:pt x="12191" y="800099"/>
                </a:lnTo>
                <a:lnTo>
                  <a:pt x="9143" y="771143"/>
                </a:lnTo>
                <a:lnTo>
                  <a:pt x="9143" y="822959"/>
                </a:lnTo>
                <a:lnTo>
                  <a:pt x="27431" y="859535"/>
                </a:lnTo>
                <a:lnTo>
                  <a:pt x="57911" y="893063"/>
                </a:lnTo>
                <a:lnTo>
                  <a:pt x="96011" y="915923"/>
                </a:lnTo>
                <a:lnTo>
                  <a:pt x="141731" y="928115"/>
                </a:lnTo>
                <a:lnTo>
                  <a:pt x="2139695" y="928115"/>
                </a:lnTo>
                <a:lnTo>
                  <a:pt x="2185415" y="915923"/>
                </a:lnTo>
                <a:lnTo>
                  <a:pt x="2223515" y="893063"/>
                </a:lnTo>
                <a:lnTo>
                  <a:pt x="2253995" y="859535"/>
                </a:lnTo>
                <a:lnTo>
                  <a:pt x="2269235" y="832103"/>
                </a:lnTo>
                <a:lnTo>
                  <a:pt x="2270759" y="82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14110" y="3953895"/>
            <a:ext cx="165069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9" marR="4454" indent="-222150"/>
            <a:r>
              <a:rPr sz="1400" spc="-4" dirty="0">
                <a:latin typeface="Arial"/>
                <a:cs typeface="Arial"/>
              </a:rPr>
              <a:t>IDENTIFICAÇÃO</a:t>
            </a:r>
            <a:r>
              <a:rPr sz="1400" spc="-66" dirty="0">
                <a:latin typeface="Arial"/>
                <a:cs typeface="Arial"/>
              </a:rPr>
              <a:t> </a:t>
            </a:r>
            <a:r>
              <a:rPr sz="1400" spc="-9" dirty="0">
                <a:latin typeface="Arial"/>
                <a:cs typeface="Arial"/>
              </a:rPr>
              <a:t>DA  </a:t>
            </a:r>
            <a:r>
              <a:rPr sz="1400" spc="-4" dirty="0">
                <a:latin typeface="Arial"/>
                <a:cs typeface="Arial"/>
              </a:rPr>
              <a:t>NECESSIDADE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59578" y="3763485"/>
            <a:ext cx="1941743" cy="834486"/>
          </a:xfrm>
          <a:custGeom>
            <a:avLst/>
            <a:gdLst/>
            <a:ahLst/>
            <a:cxnLst/>
            <a:rect l="l" t="t" r="r" b="b"/>
            <a:pathLst>
              <a:path w="2270759" h="919479">
                <a:moveTo>
                  <a:pt x="2270759" y="766571"/>
                </a:moveTo>
                <a:lnTo>
                  <a:pt x="2270759" y="153923"/>
                </a:lnTo>
                <a:lnTo>
                  <a:pt x="2270654" y="148131"/>
                </a:lnTo>
                <a:lnTo>
                  <a:pt x="2264279" y="109346"/>
                </a:lnTo>
                <a:lnTo>
                  <a:pt x="2246119" y="69963"/>
                </a:lnTo>
                <a:lnTo>
                  <a:pt x="2218204" y="37641"/>
                </a:lnTo>
                <a:lnTo>
                  <a:pt x="2182457" y="14251"/>
                </a:lnTo>
                <a:lnTo>
                  <a:pt x="2140802" y="1661"/>
                </a:lnTo>
                <a:lnTo>
                  <a:pt x="2118359" y="0"/>
                </a:lnTo>
                <a:lnTo>
                  <a:pt x="152399" y="0"/>
                </a:lnTo>
                <a:lnTo>
                  <a:pt x="113766" y="4998"/>
                </a:lnTo>
                <a:lnTo>
                  <a:pt x="74101" y="21857"/>
                </a:lnTo>
                <a:lnTo>
                  <a:pt x="41066" y="48816"/>
                </a:lnTo>
                <a:lnTo>
                  <a:pt x="16584" y="84004"/>
                </a:lnTo>
                <a:lnTo>
                  <a:pt x="3690" y="120077"/>
                </a:lnTo>
                <a:lnTo>
                  <a:pt x="0" y="153923"/>
                </a:lnTo>
                <a:lnTo>
                  <a:pt x="0" y="766571"/>
                </a:lnTo>
                <a:lnTo>
                  <a:pt x="5222" y="806065"/>
                </a:lnTo>
                <a:lnTo>
                  <a:pt x="19968" y="841755"/>
                </a:lnTo>
                <a:lnTo>
                  <a:pt x="42857" y="872260"/>
                </a:lnTo>
                <a:lnTo>
                  <a:pt x="72509" y="896200"/>
                </a:lnTo>
                <a:lnTo>
                  <a:pt x="107542" y="912194"/>
                </a:lnTo>
                <a:lnTo>
                  <a:pt x="146577" y="918861"/>
                </a:lnTo>
                <a:lnTo>
                  <a:pt x="152399" y="918971"/>
                </a:lnTo>
                <a:lnTo>
                  <a:pt x="2118359" y="918971"/>
                </a:lnTo>
                <a:lnTo>
                  <a:pt x="2157853" y="913749"/>
                </a:lnTo>
                <a:lnTo>
                  <a:pt x="2193543" y="899003"/>
                </a:lnTo>
                <a:lnTo>
                  <a:pt x="2224048" y="876114"/>
                </a:lnTo>
                <a:lnTo>
                  <a:pt x="2247988" y="846462"/>
                </a:lnTo>
                <a:lnTo>
                  <a:pt x="2263982" y="811429"/>
                </a:lnTo>
                <a:lnTo>
                  <a:pt x="2270649" y="772394"/>
                </a:lnTo>
                <a:lnTo>
                  <a:pt x="2270759" y="766571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4365" y="3759337"/>
            <a:ext cx="1950973" cy="842553"/>
          </a:xfrm>
          <a:custGeom>
            <a:avLst/>
            <a:gdLst/>
            <a:ahLst/>
            <a:cxnLst/>
            <a:rect l="l" t="t" r="r" b="b"/>
            <a:pathLst>
              <a:path w="2281554" h="928370">
                <a:moveTo>
                  <a:pt x="2281427" y="786383"/>
                </a:moveTo>
                <a:lnTo>
                  <a:pt x="2281427" y="141731"/>
                </a:lnTo>
                <a:lnTo>
                  <a:pt x="2275331" y="111251"/>
                </a:lnTo>
                <a:lnTo>
                  <a:pt x="2269235" y="96011"/>
                </a:lnTo>
                <a:lnTo>
                  <a:pt x="2263139" y="82295"/>
                </a:lnTo>
                <a:lnTo>
                  <a:pt x="2253995" y="70103"/>
                </a:lnTo>
                <a:lnTo>
                  <a:pt x="2246375" y="57911"/>
                </a:lnTo>
                <a:lnTo>
                  <a:pt x="2199131" y="18287"/>
                </a:lnTo>
                <a:lnTo>
                  <a:pt x="2154935" y="3047"/>
                </a:lnTo>
                <a:lnTo>
                  <a:pt x="2124455" y="0"/>
                </a:lnTo>
                <a:lnTo>
                  <a:pt x="158495" y="0"/>
                </a:lnTo>
                <a:lnTo>
                  <a:pt x="111251" y="7619"/>
                </a:lnTo>
                <a:lnTo>
                  <a:pt x="70103" y="27431"/>
                </a:lnTo>
                <a:lnTo>
                  <a:pt x="36575" y="57911"/>
                </a:lnTo>
                <a:lnTo>
                  <a:pt x="12191" y="97535"/>
                </a:lnTo>
                <a:lnTo>
                  <a:pt x="1523" y="141731"/>
                </a:lnTo>
                <a:lnTo>
                  <a:pt x="0" y="158495"/>
                </a:lnTo>
                <a:lnTo>
                  <a:pt x="0" y="771143"/>
                </a:lnTo>
                <a:lnTo>
                  <a:pt x="1523" y="787907"/>
                </a:lnTo>
                <a:lnTo>
                  <a:pt x="7619" y="818387"/>
                </a:lnTo>
                <a:lnTo>
                  <a:pt x="10667" y="825245"/>
                </a:lnTo>
                <a:lnTo>
                  <a:pt x="10667" y="143255"/>
                </a:lnTo>
                <a:lnTo>
                  <a:pt x="13715" y="128015"/>
                </a:lnTo>
                <a:lnTo>
                  <a:pt x="27431" y="86867"/>
                </a:lnTo>
                <a:lnTo>
                  <a:pt x="53339" y="53339"/>
                </a:lnTo>
                <a:lnTo>
                  <a:pt x="88391" y="27431"/>
                </a:lnTo>
                <a:lnTo>
                  <a:pt x="129539" y="12191"/>
                </a:lnTo>
                <a:lnTo>
                  <a:pt x="2124455" y="9143"/>
                </a:lnTo>
                <a:lnTo>
                  <a:pt x="2139695" y="10667"/>
                </a:lnTo>
                <a:lnTo>
                  <a:pt x="2182367" y="21335"/>
                </a:lnTo>
                <a:lnTo>
                  <a:pt x="2218943" y="44195"/>
                </a:lnTo>
                <a:lnTo>
                  <a:pt x="2246375" y="74675"/>
                </a:lnTo>
                <a:lnTo>
                  <a:pt x="2266187" y="114299"/>
                </a:lnTo>
                <a:lnTo>
                  <a:pt x="2272283" y="143255"/>
                </a:lnTo>
                <a:lnTo>
                  <a:pt x="2272283" y="824483"/>
                </a:lnTo>
                <a:lnTo>
                  <a:pt x="2275331" y="816863"/>
                </a:lnTo>
                <a:lnTo>
                  <a:pt x="2278379" y="803147"/>
                </a:lnTo>
                <a:lnTo>
                  <a:pt x="2281427" y="786383"/>
                </a:lnTo>
                <a:close/>
              </a:path>
              <a:path w="2281554" h="928370">
                <a:moveTo>
                  <a:pt x="2272283" y="824483"/>
                </a:moveTo>
                <a:lnTo>
                  <a:pt x="2272283" y="786383"/>
                </a:lnTo>
                <a:lnTo>
                  <a:pt x="2269235" y="801623"/>
                </a:lnTo>
                <a:lnTo>
                  <a:pt x="2266187" y="815339"/>
                </a:lnTo>
                <a:lnTo>
                  <a:pt x="2238755" y="865631"/>
                </a:lnTo>
                <a:lnTo>
                  <a:pt x="2206751" y="894587"/>
                </a:lnTo>
                <a:lnTo>
                  <a:pt x="2194559" y="900683"/>
                </a:lnTo>
                <a:lnTo>
                  <a:pt x="2180843" y="908303"/>
                </a:lnTo>
                <a:lnTo>
                  <a:pt x="2167127" y="912875"/>
                </a:lnTo>
                <a:lnTo>
                  <a:pt x="2153411" y="915923"/>
                </a:lnTo>
                <a:lnTo>
                  <a:pt x="2138171" y="918971"/>
                </a:lnTo>
                <a:lnTo>
                  <a:pt x="143255" y="918971"/>
                </a:lnTo>
                <a:lnTo>
                  <a:pt x="128015" y="915923"/>
                </a:lnTo>
                <a:lnTo>
                  <a:pt x="88391" y="900683"/>
                </a:lnTo>
                <a:lnTo>
                  <a:pt x="53339" y="876299"/>
                </a:lnTo>
                <a:lnTo>
                  <a:pt x="27431" y="841247"/>
                </a:lnTo>
                <a:lnTo>
                  <a:pt x="13715" y="800099"/>
                </a:lnTo>
                <a:lnTo>
                  <a:pt x="10667" y="786383"/>
                </a:lnTo>
                <a:lnTo>
                  <a:pt x="10667" y="825245"/>
                </a:lnTo>
                <a:lnTo>
                  <a:pt x="19811" y="845819"/>
                </a:lnTo>
                <a:lnTo>
                  <a:pt x="57911" y="893063"/>
                </a:lnTo>
                <a:lnTo>
                  <a:pt x="111251" y="922019"/>
                </a:lnTo>
                <a:lnTo>
                  <a:pt x="143255" y="928115"/>
                </a:lnTo>
                <a:lnTo>
                  <a:pt x="2139695" y="928115"/>
                </a:lnTo>
                <a:lnTo>
                  <a:pt x="2199131" y="909827"/>
                </a:lnTo>
                <a:lnTo>
                  <a:pt x="2246375" y="871727"/>
                </a:lnTo>
                <a:lnTo>
                  <a:pt x="2269235" y="832103"/>
                </a:lnTo>
                <a:lnTo>
                  <a:pt x="2272283" y="824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31858" y="3732595"/>
            <a:ext cx="123042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 marR="4454" indent="-84072" algn="ctr"/>
            <a:r>
              <a:rPr sz="1400" spc="-9" dirty="0">
                <a:latin typeface="Arial"/>
                <a:cs typeface="Arial"/>
              </a:rPr>
              <a:t>ESTUDO </a:t>
            </a:r>
            <a:r>
              <a:rPr sz="1400" spc="-4" dirty="0">
                <a:latin typeface="Arial"/>
                <a:cs typeface="Arial"/>
              </a:rPr>
              <a:t>DAS  </a:t>
            </a:r>
            <a:r>
              <a:rPr sz="1400" spc="-9" dirty="0">
                <a:latin typeface="Arial"/>
                <a:cs typeface="Arial"/>
              </a:rPr>
              <a:t>OPÇÕES  </a:t>
            </a:r>
            <a:r>
              <a:rPr sz="1400" spc="-4" dirty="0">
                <a:latin typeface="Arial"/>
                <a:cs typeface="Arial"/>
              </a:rPr>
              <a:t>DISPONÍVEIS  </a:t>
            </a:r>
            <a:r>
              <a:rPr sz="1400" spc="-9" dirty="0">
                <a:latin typeface="Arial"/>
                <a:cs typeface="Arial"/>
              </a:rPr>
              <a:t>NO</a:t>
            </a:r>
            <a:r>
              <a:rPr sz="1400" spc="-39" dirty="0">
                <a:latin typeface="Arial"/>
                <a:cs typeface="Arial"/>
              </a:rPr>
              <a:t> </a:t>
            </a:r>
            <a:r>
              <a:rPr sz="1400" spc="-9" dirty="0">
                <a:latin typeface="Arial"/>
                <a:cs typeface="Arial"/>
              </a:rPr>
              <a:t>MERCADO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4510" y="3763484"/>
            <a:ext cx="1943371" cy="1094275"/>
          </a:xfrm>
          <a:custGeom>
            <a:avLst/>
            <a:gdLst/>
            <a:ahLst/>
            <a:cxnLst/>
            <a:rect l="l" t="t" r="r" b="b"/>
            <a:pathLst>
              <a:path w="2272665" h="919479">
                <a:moveTo>
                  <a:pt x="2272283" y="766571"/>
                </a:moveTo>
                <a:lnTo>
                  <a:pt x="2272283" y="153923"/>
                </a:lnTo>
                <a:lnTo>
                  <a:pt x="2272178" y="148131"/>
                </a:lnTo>
                <a:lnTo>
                  <a:pt x="2265794" y="109346"/>
                </a:lnTo>
                <a:lnTo>
                  <a:pt x="2247570" y="69963"/>
                </a:lnTo>
                <a:lnTo>
                  <a:pt x="2219480" y="37641"/>
                </a:lnTo>
                <a:lnTo>
                  <a:pt x="2183395" y="14251"/>
                </a:lnTo>
                <a:lnTo>
                  <a:pt x="2146729" y="2580"/>
                </a:lnTo>
                <a:lnTo>
                  <a:pt x="2118359" y="0"/>
                </a:lnTo>
                <a:lnTo>
                  <a:pt x="153923" y="0"/>
                </a:lnTo>
                <a:lnTo>
                  <a:pt x="114673" y="4998"/>
                </a:lnTo>
                <a:lnTo>
                  <a:pt x="79219" y="19159"/>
                </a:lnTo>
                <a:lnTo>
                  <a:pt x="44957" y="44957"/>
                </a:lnTo>
                <a:lnTo>
                  <a:pt x="19159" y="79219"/>
                </a:lnTo>
                <a:lnTo>
                  <a:pt x="4998" y="114673"/>
                </a:lnTo>
                <a:lnTo>
                  <a:pt x="0" y="153923"/>
                </a:lnTo>
                <a:lnTo>
                  <a:pt x="0" y="766571"/>
                </a:lnTo>
                <a:lnTo>
                  <a:pt x="4998" y="805205"/>
                </a:lnTo>
                <a:lnTo>
                  <a:pt x="21857" y="844870"/>
                </a:lnTo>
                <a:lnTo>
                  <a:pt x="48816" y="877905"/>
                </a:lnTo>
                <a:lnTo>
                  <a:pt x="84004" y="902387"/>
                </a:lnTo>
                <a:lnTo>
                  <a:pt x="120077" y="915281"/>
                </a:lnTo>
                <a:lnTo>
                  <a:pt x="153923" y="918971"/>
                </a:lnTo>
                <a:lnTo>
                  <a:pt x="2118359" y="918971"/>
                </a:lnTo>
                <a:lnTo>
                  <a:pt x="2157610" y="913979"/>
                </a:lnTo>
                <a:lnTo>
                  <a:pt x="2193064" y="899861"/>
                </a:lnTo>
                <a:lnTo>
                  <a:pt x="2227325" y="874204"/>
                </a:lnTo>
                <a:lnTo>
                  <a:pt x="2253124" y="840235"/>
                </a:lnTo>
                <a:lnTo>
                  <a:pt x="2268589" y="799876"/>
                </a:lnTo>
                <a:lnTo>
                  <a:pt x="2272283" y="766571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0600" y="3759337"/>
            <a:ext cx="1950973" cy="1098423"/>
          </a:xfrm>
          <a:custGeom>
            <a:avLst/>
            <a:gdLst/>
            <a:ahLst/>
            <a:cxnLst/>
            <a:rect l="l" t="t" r="r" b="b"/>
            <a:pathLst>
              <a:path w="2281554" h="928370">
                <a:moveTo>
                  <a:pt x="2281427" y="771143"/>
                </a:moveTo>
                <a:lnTo>
                  <a:pt x="2281427" y="158495"/>
                </a:lnTo>
                <a:lnTo>
                  <a:pt x="2278379" y="126491"/>
                </a:lnTo>
                <a:lnTo>
                  <a:pt x="2261615" y="82295"/>
                </a:lnTo>
                <a:lnTo>
                  <a:pt x="2234183" y="45719"/>
                </a:lnTo>
                <a:lnTo>
                  <a:pt x="2197607" y="18287"/>
                </a:lnTo>
                <a:lnTo>
                  <a:pt x="2154935" y="3047"/>
                </a:lnTo>
                <a:lnTo>
                  <a:pt x="2122931" y="0"/>
                </a:lnTo>
                <a:lnTo>
                  <a:pt x="156971" y="0"/>
                </a:lnTo>
                <a:lnTo>
                  <a:pt x="96011" y="12191"/>
                </a:lnTo>
                <a:lnTo>
                  <a:pt x="45719" y="45719"/>
                </a:lnTo>
                <a:lnTo>
                  <a:pt x="18287" y="82295"/>
                </a:lnTo>
                <a:lnTo>
                  <a:pt x="3047" y="126491"/>
                </a:lnTo>
                <a:lnTo>
                  <a:pt x="0" y="141731"/>
                </a:lnTo>
                <a:lnTo>
                  <a:pt x="0" y="771143"/>
                </a:lnTo>
                <a:lnTo>
                  <a:pt x="3047" y="803147"/>
                </a:lnTo>
                <a:lnTo>
                  <a:pt x="7619" y="818387"/>
                </a:lnTo>
                <a:lnTo>
                  <a:pt x="9143" y="822959"/>
                </a:lnTo>
                <a:lnTo>
                  <a:pt x="9143" y="158495"/>
                </a:lnTo>
                <a:lnTo>
                  <a:pt x="12191" y="128015"/>
                </a:lnTo>
                <a:lnTo>
                  <a:pt x="27431" y="86867"/>
                </a:lnTo>
                <a:lnTo>
                  <a:pt x="53339" y="53339"/>
                </a:lnTo>
                <a:lnTo>
                  <a:pt x="86867" y="27431"/>
                </a:lnTo>
                <a:lnTo>
                  <a:pt x="128015" y="12191"/>
                </a:lnTo>
                <a:lnTo>
                  <a:pt x="158495" y="9143"/>
                </a:lnTo>
                <a:lnTo>
                  <a:pt x="2122931" y="9143"/>
                </a:lnTo>
                <a:lnTo>
                  <a:pt x="2180843" y="21335"/>
                </a:lnTo>
                <a:lnTo>
                  <a:pt x="2228087" y="53339"/>
                </a:lnTo>
                <a:lnTo>
                  <a:pt x="2253995" y="86867"/>
                </a:lnTo>
                <a:lnTo>
                  <a:pt x="2269235" y="128015"/>
                </a:lnTo>
                <a:lnTo>
                  <a:pt x="2272283" y="158495"/>
                </a:lnTo>
                <a:lnTo>
                  <a:pt x="2272283" y="821943"/>
                </a:lnTo>
                <a:lnTo>
                  <a:pt x="2273807" y="816863"/>
                </a:lnTo>
                <a:lnTo>
                  <a:pt x="2278379" y="803147"/>
                </a:lnTo>
                <a:lnTo>
                  <a:pt x="2281427" y="771143"/>
                </a:lnTo>
                <a:close/>
              </a:path>
              <a:path w="2281554" h="928370">
                <a:moveTo>
                  <a:pt x="2272283" y="821943"/>
                </a:moveTo>
                <a:lnTo>
                  <a:pt x="2272283" y="771143"/>
                </a:lnTo>
                <a:lnTo>
                  <a:pt x="2269235" y="801623"/>
                </a:lnTo>
                <a:lnTo>
                  <a:pt x="2260091" y="829055"/>
                </a:lnTo>
                <a:lnTo>
                  <a:pt x="2237231" y="865631"/>
                </a:lnTo>
                <a:lnTo>
                  <a:pt x="2206751" y="894587"/>
                </a:lnTo>
                <a:lnTo>
                  <a:pt x="2193035" y="900683"/>
                </a:lnTo>
                <a:lnTo>
                  <a:pt x="2180843" y="908303"/>
                </a:lnTo>
                <a:lnTo>
                  <a:pt x="2167127" y="912875"/>
                </a:lnTo>
                <a:lnTo>
                  <a:pt x="2153411" y="915923"/>
                </a:lnTo>
                <a:lnTo>
                  <a:pt x="2138171" y="918971"/>
                </a:lnTo>
                <a:lnTo>
                  <a:pt x="141731" y="918971"/>
                </a:lnTo>
                <a:lnTo>
                  <a:pt x="128015" y="915923"/>
                </a:lnTo>
                <a:lnTo>
                  <a:pt x="112775" y="912875"/>
                </a:lnTo>
                <a:lnTo>
                  <a:pt x="100583" y="906779"/>
                </a:lnTo>
                <a:lnTo>
                  <a:pt x="86867" y="900683"/>
                </a:lnTo>
                <a:lnTo>
                  <a:pt x="74675" y="893063"/>
                </a:lnTo>
                <a:lnTo>
                  <a:pt x="42671" y="865631"/>
                </a:lnTo>
                <a:lnTo>
                  <a:pt x="21335" y="829055"/>
                </a:lnTo>
                <a:lnTo>
                  <a:pt x="10667" y="786383"/>
                </a:lnTo>
                <a:lnTo>
                  <a:pt x="9143" y="771143"/>
                </a:lnTo>
                <a:lnTo>
                  <a:pt x="9143" y="822959"/>
                </a:lnTo>
                <a:lnTo>
                  <a:pt x="27431" y="859535"/>
                </a:lnTo>
                <a:lnTo>
                  <a:pt x="57911" y="893063"/>
                </a:lnTo>
                <a:lnTo>
                  <a:pt x="96011" y="915923"/>
                </a:lnTo>
                <a:lnTo>
                  <a:pt x="141731" y="928115"/>
                </a:lnTo>
                <a:lnTo>
                  <a:pt x="2139695" y="928115"/>
                </a:lnTo>
                <a:lnTo>
                  <a:pt x="2185415" y="915923"/>
                </a:lnTo>
                <a:lnTo>
                  <a:pt x="2223515" y="893063"/>
                </a:lnTo>
                <a:lnTo>
                  <a:pt x="2253995" y="859535"/>
                </a:lnTo>
                <a:lnTo>
                  <a:pt x="2269235" y="832103"/>
                </a:lnTo>
                <a:lnTo>
                  <a:pt x="2272283" y="821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97403" y="3732594"/>
            <a:ext cx="159477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79" marR="4454" algn="ctr"/>
            <a:r>
              <a:rPr sz="1400" spc="-4" dirty="0">
                <a:latin typeface="Arial"/>
                <a:cs typeface="Arial"/>
              </a:rPr>
              <a:t>OBJETO E</a:t>
            </a:r>
            <a:r>
              <a:rPr sz="1400" spc="-66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DEMAIS  </a:t>
            </a:r>
            <a:r>
              <a:rPr sz="1400" spc="-9" dirty="0">
                <a:latin typeface="Arial"/>
                <a:cs typeface="Arial"/>
              </a:rPr>
              <a:t>CONDIÇÕES DE  </a:t>
            </a:r>
            <a:r>
              <a:rPr sz="1400" spc="-4" dirty="0">
                <a:latin typeface="Arial"/>
                <a:cs typeface="Arial"/>
              </a:rPr>
              <a:t>EXECUÇÃO </a:t>
            </a:r>
            <a:r>
              <a:rPr sz="1400" spc="-9" dirty="0">
                <a:latin typeface="Arial"/>
                <a:cs typeface="Arial"/>
              </a:rPr>
              <a:t>DO  CONTRATO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59578" y="5013832"/>
            <a:ext cx="1941743" cy="832757"/>
          </a:xfrm>
          <a:custGeom>
            <a:avLst/>
            <a:gdLst/>
            <a:ahLst/>
            <a:cxnLst/>
            <a:rect l="l" t="t" r="r" b="b"/>
            <a:pathLst>
              <a:path w="2270759" h="917575">
                <a:moveTo>
                  <a:pt x="2270759" y="765047"/>
                </a:moveTo>
                <a:lnTo>
                  <a:pt x="2270759" y="153923"/>
                </a:lnTo>
                <a:lnTo>
                  <a:pt x="2270654" y="148131"/>
                </a:lnTo>
                <a:lnTo>
                  <a:pt x="2264279" y="109346"/>
                </a:lnTo>
                <a:lnTo>
                  <a:pt x="2246119" y="69963"/>
                </a:lnTo>
                <a:lnTo>
                  <a:pt x="2218204" y="37641"/>
                </a:lnTo>
                <a:lnTo>
                  <a:pt x="2182457" y="14251"/>
                </a:lnTo>
                <a:lnTo>
                  <a:pt x="2140802" y="1661"/>
                </a:lnTo>
                <a:lnTo>
                  <a:pt x="2118359" y="0"/>
                </a:lnTo>
                <a:lnTo>
                  <a:pt x="152399" y="0"/>
                </a:lnTo>
                <a:lnTo>
                  <a:pt x="113252" y="4998"/>
                </a:lnTo>
                <a:lnTo>
                  <a:pt x="73424" y="21857"/>
                </a:lnTo>
                <a:lnTo>
                  <a:pt x="40521" y="48816"/>
                </a:lnTo>
                <a:lnTo>
                  <a:pt x="16302" y="84004"/>
                </a:lnTo>
                <a:lnTo>
                  <a:pt x="3617" y="120077"/>
                </a:lnTo>
                <a:lnTo>
                  <a:pt x="0" y="153923"/>
                </a:lnTo>
                <a:lnTo>
                  <a:pt x="0" y="765047"/>
                </a:lnTo>
                <a:lnTo>
                  <a:pt x="5120" y="804541"/>
                </a:lnTo>
                <a:lnTo>
                  <a:pt x="19641" y="840231"/>
                </a:lnTo>
                <a:lnTo>
                  <a:pt x="46127" y="874590"/>
                </a:lnTo>
                <a:lnTo>
                  <a:pt x="81357" y="900117"/>
                </a:lnTo>
                <a:lnTo>
                  <a:pt x="117875" y="913587"/>
                </a:lnTo>
                <a:lnTo>
                  <a:pt x="152399" y="917447"/>
                </a:lnTo>
                <a:lnTo>
                  <a:pt x="2118359" y="917447"/>
                </a:lnTo>
                <a:lnTo>
                  <a:pt x="2157853" y="912225"/>
                </a:lnTo>
                <a:lnTo>
                  <a:pt x="2193543" y="897479"/>
                </a:lnTo>
                <a:lnTo>
                  <a:pt x="2224048" y="874590"/>
                </a:lnTo>
                <a:lnTo>
                  <a:pt x="2247988" y="844938"/>
                </a:lnTo>
                <a:lnTo>
                  <a:pt x="2263982" y="809905"/>
                </a:lnTo>
                <a:lnTo>
                  <a:pt x="2270649" y="770870"/>
                </a:lnTo>
                <a:lnTo>
                  <a:pt x="2270759" y="765047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4365" y="5009682"/>
            <a:ext cx="1950973" cy="842553"/>
          </a:xfrm>
          <a:custGeom>
            <a:avLst/>
            <a:gdLst/>
            <a:ahLst/>
            <a:cxnLst/>
            <a:rect l="l" t="t" r="r" b="b"/>
            <a:pathLst>
              <a:path w="2281554" h="928370">
                <a:moveTo>
                  <a:pt x="2281427" y="784859"/>
                </a:moveTo>
                <a:lnTo>
                  <a:pt x="2281427" y="141731"/>
                </a:lnTo>
                <a:lnTo>
                  <a:pt x="2275331" y="111251"/>
                </a:lnTo>
                <a:lnTo>
                  <a:pt x="2255519" y="70103"/>
                </a:lnTo>
                <a:lnTo>
                  <a:pt x="2225039" y="36575"/>
                </a:lnTo>
                <a:lnTo>
                  <a:pt x="2185415" y="12191"/>
                </a:lnTo>
                <a:lnTo>
                  <a:pt x="2170175" y="7619"/>
                </a:lnTo>
                <a:lnTo>
                  <a:pt x="2156459" y="3047"/>
                </a:lnTo>
                <a:lnTo>
                  <a:pt x="2139695" y="1523"/>
                </a:lnTo>
                <a:lnTo>
                  <a:pt x="2124455" y="0"/>
                </a:lnTo>
                <a:lnTo>
                  <a:pt x="158495" y="0"/>
                </a:lnTo>
                <a:lnTo>
                  <a:pt x="96011" y="12191"/>
                </a:lnTo>
                <a:lnTo>
                  <a:pt x="57911" y="36575"/>
                </a:lnTo>
                <a:lnTo>
                  <a:pt x="27431" y="70103"/>
                </a:lnTo>
                <a:lnTo>
                  <a:pt x="7619" y="111251"/>
                </a:lnTo>
                <a:lnTo>
                  <a:pt x="0" y="158495"/>
                </a:lnTo>
                <a:lnTo>
                  <a:pt x="0" y="769619"/>
                </a:lnTo>
                <a:lnTo>
                  <a:pt x="1523" y="786383"/>
                </a:lnTo>
                <a:lnTo>
                  <a:pt x="7619" y="816863"/>
                </a:lnTo>
                <a:lnTo>
                  <a:pt x="10667" y="824483"/>
                </a:lnTo>
                <a:lnTo>
                  <a:pt x="10667" y="143255"/>
                </a:lnTo>
                <a:lnTo>
                  <a:pt x="13715" y="128015"/>
                </a:lnTo>
                <a:lnTo>
                  <a:pt x="27431" y="86867"/>
                </a:lnTo>
                <a:lnTo>
                  <a:pt x="53339" y="53339"/>
                </a:lnTo>
                <a:lnTo>
                  <a:pt x="88391" y="27431"/>
                </a:lnTo>
                <a:lnTo>
                  <a:pt x="128015" y="12191"/>
                </a:lnTo>
                <a:lnTo>
                  <a:pt x="2124455" y="9143"/>
                </a:lnTo>
                <a:lnTo>
                  <a:pt x="2154935" y="12191"/>
                </a:lnTo>
                <a:lnTo>
                  <a:pt x="2194559" y="27431"/>
                </a:lnTo>
                <a:lnTo>
                  <a:pt x="2229611" y="53339"/>
                </a:lnTo>
                <a:lnTo>
                  <a:pt x="2253995" y="86867"/>
                </a:lnTo>
                <a:lnTo>
                  <a:pt x="2269235" y="128015"/>
                </a:lnTo>
                <a:lnTo>
                  <a:pt x="2272283" y="143255"/>
                </a:lnTo>
                <a:lnTo>
                  <a:pt x="2272283" y="823721"/>
                </a:lnTo>
                <a:lnTo>
                  <a:pt x="2275331" y="816863"/>
                </a:lnTo>
                <a:lnTo>
                  <a:pt x="2278379" y="801623"/>
                </a:lnTo>
                <a:lnTo>
                  <a:pt x="2281427" y="784859"/>
                </a:lnTo>
                <a:close/>
              </a:path>
              <a:path w="2281554" h="928370">
                <a:moveTo>
                  <a:pt x="2272283" y="823721"/>
                </a:moveTo>
                <a:lnTo>
                  <a:pt x="2272283" y="784859"/>
                </a:lnTo>
                <a:lnTo>
                  <a:pt x="2269235" y="800099"/>
                </a:lnTo>
                <a:lnTo>
                  <a:pt x="2266187" y="813815"/>
                </a:lnTo>
                <a:lnTo>
                  <a:pt x="2246375" y="853439"/>
                </a:lnTo>
                <a:lnTo>
                  <a:pt x="2218943" y="883919"/>
                </a:lnTo>
                <a:lnTo>
                  <a:pt x="2182367" y="906779"/>
                </a:lnTo>
                <a:lnTo>
                  <a:pt x="2153411" y="914399"/>
                </a:lnTo>
                <a:lnTo>
                  <a:pt x="2139695" y="917447"/>
                </a:lnTo>
                <a:lnTo>
                  <a:pt x="143255" y="917447"/>
                </a:lnTo>
                <a:lnTo>
                  <a:pt x="100583" y="906779"/>
                </a:lnTo>
                <a:lnTo>
                  <a:pt x="86867" y="899159"/>
                </a:lnTo>
                <a:lnTo>
                  <a:pt x="74675" y="893063"/>
                </a:lnTo>
                <a:lnTo>
                  <a:pt x="44195" y="864107"/>
                </a:lnTo>
                <a:lnTo>
                  <a:pt x="21335" y="827531"/>
                </a:lnTo>
                <a:lnTo>
                  <a:pt x="10667" y="784859"/>
                </a:lnTo>
                <a:lnTo>
                  <a:pt x="10667" y="824483"/>
                </a:lnTo>
                <a:lnTo>
                  <a:pt x="36575" y="870203"/>
                </a:lnTo>
                <a:lnTo>
                  <a:pt x="70103" y="900683"/>
                </a:lnTo>
                <a:lnTo>
                  <a:pt x="111251" y="920495"/>
                </a:lnTo>
                <a:lnTo>
                  <a:pt x="158495" y="928115"/>
                </a:lnTo>
                <a:lnTo>
                  <a:pt x="2124455" y="928115"/>
                </a:lnTo>
                <a:lnTo>
                  <a:pt x="2171699" y="920495"/>
                </a:lnTo>
                <a:lnTo>
                  <a:pt x="2212847" y="900683"/>
                </a:lnTo>
                <a:lnTo>
                  <a:pt x="2246375" y="870203"/>
                </a:lnTo>
                <a:lnTo>
                  <a:pt x="2263139" y="844295"/>
                </a:lnTo>
                <a:lnTo>
                  <a:pt x="2272283" y="823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30211" y="5204240"/>
            <a:ext cx="135042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773" marR="4454" indent="-242194"/>
            <a:r>
              <a:rPr sz="1400" spc="-9" dirty="0">
                <a:latin typeface="Arial"/>
                <a:cs typeface="Arial"/>
              </a:rPr>
              <a:t>C</a:t>
            </a:r>
            <a:r>
              <a:rPr sz="1400" spc="-13" dirty="0">
                <a:latin typeface="Arial"/>
                <a:cs typeface="Arial"/>
              </a:rPr>
              <a:t>O</a:t>
            </a:r>
            <a:r>
              <a:rPr sz="1400" spc="-9" dirty="0">
                <a:latin typeface="Arial"/>
                <a:cs typeface="Arial"/>
              </a:rPr>
              <a:t>NTR</a:t>
            </a:r>
            <a:r>
              <a:rPr sz="1400" spc="-4" dirty="0">
                <a:latin typeface="Arial"/>
                <a:cs typeface="Arial"/>
              </a:rPr>
              <a:t>A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spc="-4" dirty="0">
                <a:latin typeface="Arial"/>
                <a:cs typeface="Arial"/>
              </a:rPr>
              <a:t>A</a:t>
            </a:r>
            <a:r>
              <a:rPr sz="1400" spc="-9" dirty="0">
                <a:latin typeface="Arial"/>
                <a:cs typeface="Arial"/>
              </a:rPr>
              <a:t>Ç</a:t>
            </a:r>
            <a:r>
              <a:rPr sz="1400" spc="-4" dirty="0">
                <a:latin typeface="Arial"/>
                <a:cs typeface="Arial"/>
              </a:rPr>
              <a:t>ÃO  EFICIENTE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4293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500" b="1" dirty="0" smtClean="0">
                <a:solidFill>
                  <a:srgbClr val="FFFF00"/>
                </a:solidFill>
              </a:rPr>
              <a:t>ELABORAÇÃO DO TR</a:t>
            </a:r>
          </a:p>
          <a:p>
            <a:pPr algn="ctr">
              <a:buNone/>
            </a:pPr>
            <a:endParaRPr lang="pt-BR" sz="25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BR" sz="25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pt-BR" sz="2500" b="1" dirty="0" smtClean="0"/>
              <a:t>OBJETO</a:t>
            </a:r>
            <a:r>
              <a:rPr lang="pt-BR" sz="2500" dirty="0" smtClean="0"/>
              <a:t> </a:t>
            </a:r>
            <a:r>
              <a:rPr lang="pt-BR" sz="2500" dirty="0"/>
              <a:t>: Descrição do bem ou serviço a ser comprado ou contratado.</a:t>
            </a:r>
          </a:p>
          <a:p>
            <a:pPr algn="just">
              <a:buNone/>
            </a:pPr>
            <a:r>
              <a:rPr lang="pt-BR" sz="2500" b="1" dirty="0" smtClean="0"/>
              <a:t>MOTIVAÇÃO</a:t>
            </a:r>
            <a:r>
              <a:rPr lang="pt-BR" sz="2500" dirty="0" smtClean="0"/>
              <a:t>: </a:t>
            </a:r>
            <a:r>
              <a:rPr lang="pt-BR" sz="2500" dirty="0"/>
              <a:t>Descrever as razões pelas quais a administração pública está buscando </a:t>
            </a:r>
            <a:r>
              <a:rPr lang="pt-BR" sz="2500" dirty="0" smtClean="0"/>
              <a:t>adquirir </a:t>
            </a:r>
            <a:r>
              <a:rPr lang="pt-BR" sz="2500" dirty="0"/>
              <a:t>esse bem ou serviço.</a:t>
            </a:r>
          </a:p>
          <a:p>
            <a:pPr algn="just">
              <a:buNone/>
            </a:pPr>
            <a:r>
              <a:rPr lang="pt-BR" sz="2500" b="1" dirty="0" smtClean="0"/>
              <a:t>ESPECIFICAÇÕES TÉCNICAS:</a:t>
            </a:r>
            <a:r>
              <a:rPr lang="pt-BR" sz="2500" dirty="0" smtClean="0"/>
              <a:t> </a:t>
            </a:r>
            <a:r>
              <a:rPr lang="pt-BR" sz="2500" dirty="0"/>
              <a:t>Detalhamento de todos os elementos que constituem o objeto, são vedadas as especificações que excessivas, irrelevante e desnecessárias, ou ainda que limitem ou frustrem a competição dos licitantes.</a:t>
            </a:r>
          </a:p>
          <a:p>
            <a:pPr algn="just">
              <a:buNone/>
            </a:pPr>
            <a:r>
              <a:rPr lang="pt-BR" sz="3600" b="1" u="sng" dirty="0" smtClean="0"/>
              <a:t>OBS</a:t>
            </a:r>
            <a:r>
              <a:rPr lang="pt-BR" sz="3600" b="1" dirty="0" smtClean="0"/>
              <a:t>:</a:t>
            </a:r>
            <a:r>
              <a:rPr lang="pt-BR" sz="2500" b="1" dirty="0" smtClean="0"/>
              <a:t> </a:t>
            </a:r>
            <a:r>
              <a:rPr lang="pt-BR" sz="2500" dirty="0" smtClean="0"/>
              <a:t>Esse </a:t>
            </a:r>
            <a:r>
              <a:rPr lang="pt-BR" sz="2500" dirty="0"/>
              <a:t>é uma dos mais importantes item na aquisição, pois é aqui onde serão expressadas a capacidade, potência, material, consumo, composição, modelo, forma, entre outras coisas do bem ou serviço a ser adquirido.</a:t>
            </a:r>
          </a:p>
          <a:p>
            <a:pPr algn="just">
              <a:buNone/>
            </a:pPr>
            <a:endParaRPr lang="pt-BR" sz="2000" dirty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329642" cy="5230934"/>
          </a:xfrm>
        </p:spPr>
        <p:txBody>
          <a:bodyPr>
            <a:normAutofit fontScale="85000" lnSpcReduction="10000"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PRAZO, LOCAL E CONDIÇÕES DE ENTREGA OU EXECUÇÃO</a:t>
            </a:r>
            <a:r>
              <a:rPr lang="pt-BR" dirty="0" smtClean="0"/>
              <a:t>: Especificar o prazo, o local e as condições de entrega do objeto licitado, aqui você poderá informar se a entrega será feita de forma parcial ou integral, conforme a necessidade da administração.</a:t>
            </a:r>
          </a:p>
          <a:p>
            <a:pPr algn="just"/>
            <a:r>
              <a:rPr lang="pt-BR" b="1" dirty="0" smtClean="0"/>
              <a:t>PRAZO E CONDIÇÕES DE GARANTIA</a:t>
            </a:r>
            <a:r>
              <a:rPr lang="pt-BR" dirty="0" smtClean="0"/>
              <a:t>: Especificar os prazos e as condições (se houver) de garantia do objeto.</a:t>
            </a:r>
          </a:p>
          <a:p>
            <a:pPr algn="just"/>
            <a:r>
              <a:rPr lang="pt-BR" b="1" dirty="0" smtClean="0"/>
              <a:t>RESPONSÁVEL PELO RECEBIMENTO</a:t>
            </a:r>
            <a:r>
              <a:rPr lang="pt-BR" dirty="0" smtClean="0"/>
              <a:t>: Informar o nome e dados de contato da pessoa que será responsável pelo recebimento do bem ou serviço, se houver gestão contratual especificar informar o cargo.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347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CONDIÇÕES E PRAZOS DE PAGAMENTO</a:t>
            </a:r>
            <a:r>
              <a:rPr lang="pt-BR" dirty="0" smtClean="0"/>
              <a:t>: Informar os critérios de pagamento, entre eles o número de parcelas por exemplo.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OBRIGAÇÕES DO CONTRATANTE</a:t>
            </a:r>
            <a:r>
              <a:rPr lang="pt-BR" dirty="0" smtClean="0"/>
              <a:t> : Informar as obrigações da administração, que normalmente são de fiscalizar, gerenciar o contrato e pagar o preço acordado.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OBRIGAÇÕES DA CONTRATADA</a:t>
            </a:r>
            <a:r>
              <a:rPr lang="pt-BR" dirty="0" smtClean="0"/>
              <a:t>: Informar as principais obrigações a serem cumpridas pelo o licitante caso ocorra sua contratação.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329642" cy="48726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QUALIFICAÇÃO TÉCNICA</a:t>
            </a:r>
            <a:r>
              <a:rPr lang="pt-BR" dirty="0" smtClean="0"/>
              <a:t>: Informar se há necessidade de apresentação de documentação técnica comprobatória para a execução dos trabalhos, sejam eles atestados, certidões, registros, etc.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CRITÉRIO DE AVALIAÇÃO DAS PROPOSTAS</a:t>
            </a:r>
            <a:r>
              <a:rPr lang="pt-BR" dirty="0" smtClean="0"/>
              <a:t>: Informar como será feito o critério de avaliação das propostas: menor preço, técnica e preço, melhor técnica.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VALORES REFERENCIAIS DO MERCADO</a:t>
            </a:r>
            <a:r>
              <a:rPr lang="pt-BR" dirty="0" smtClean="0"/>
              <a:t>: Informar sempre que possível o valor de aquisição das últimas contratações desse objeto.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329642" cy="515892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RESULTADOS ESPERADOS</a:t>
            </a:r>
            <a:r>
              <a:rPr lang="pt-BR" dirty="0" smtClean="0"/>
              <a:t>: O que pretende a administração com a aquisição desse objeto.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SANÇÕES</a:t>
            </a:r>
            <a:r>
              <a:rPr lang="pt-BR" sz="2800" dirty="0" smtClean="0"/>
              <a:t>: Informar e justificar as penalidades a serem aplicadas em caso do não cumprimento da entrega do bem ou serviço.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 smtClean="0"/>
              <a:t>CONDIÇÕES GERAIS</a:t>
            </a:r>
            <a:r>
              <a:rPr lang="pt-BR" sz="2800" dirty="0" smtClean="0"/>
              <a:t>: Informações gerais com o intuito de esclarecer possíveis dúvidas em relação a qualquer um dos itens acima.</a:t>
            </a:r>
            <a:endParaRPr lang="pt-BR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373512"/>
            <a:ext cx="8229600" cy="6324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10" algn="just"/>
            <a:r>
              <a:rPr sz="2500" b="1" spc="-4" dirty="0">
                <a:latin typeface="Arial"/>
                <a:cs typeface="Arial"/>
              </a:rPr>
              <a:t>Qual </a:t>
            </a:r>
            <a:r>
              <a:rPr sz="2500" b="1" dirty="0">
                <a:latin typeface="Arial"/>
                <a:cs typeface="Arial"/>
              </a:rPr>
              <a:t>área deve elaborar </a:t>
            </a:r>
            <a:r>
              <a:rPr sz="2500" b="1" spc="-4" dirty="0">
                <a:latin typeface="Arial"/>
                <a:cs typeface="Arial"/>
              </a:rPr>
              <a:t>o Termo de</a:t>
            </a:r>
            <a:r>
              <a:rPr sz="2500" b="1" spc="31" dirty="0">
                <a:latin typeface="Arial"/>
                <a:cs typeface="Arial"/>
              </a:rPr>
              <a:t> </a:t>
            </a:r>
            <a:r>
              <a:rPr sz="2500" b="1" dirty="0" err="1" smtClean="0">
                <a:latin typeface="Arial"/>
                <a:cs typeface="Arial"/>
              </a:rPr>
              <a:t>Referência</a:t>
            </a:r>
            <a:r>
              <a:rPr lang="pt-BR" sz="2500" b="1" dirty="0" smtClean="0">
                <a:latin typeface="Arial"/>
                <a:cs typeface="Arial"/>
              </a:rPr>
              <a:t>?</a:t>
            </a:r>
            <a:r>
              <a:rPr lang="pt-BR" sz="2500" dirty="0" smtClean="0">
                <a:latin typeface="Arial"/>
                <a:cs typeface="Arial"/>
              </a:rPr>
              <a:t/>
            </a:r>
            <a:br>
              <a:rPr lang="pt-BR" sz="2500" dirty="0" smtClean="0">
                <a:latin typeface="Arial"/>
                <a:cs typeface="Arial"/>
              </a:rPr>
            </a:br>
            <a:r>
              <a:rPr lang="pt-BR" sz="2500" dirty="0">
                <a:latin typeface="Arial"/>
                <a:cs typeface="Arial"/>
              </a:rPr>
              <a:t/>
            </a:r>
            <a:br>
              <a:rPr lang="pt-BR" sz="2500" dirty="0">
                <a:latin typeface="Arial"/>
                <a:cs typeface="Arial"/>
              </a:rPr>
            </a:br>
            <a:r>
              <a:rPr lang="pt-BR" sz="2800" spc="-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Não é função do pregoeiro e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da Comissão de licitação,assim,  necessário na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prática 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administrativa o estabelecimento de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responsável, </a:t>
            </a:r>
            <a:r>
              <a:rPr lang="pt-BR" sz="2600" spc="-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pois até  mesmo a área requisitante não detém as informações necessárias e </a:t>
            </a:r>
            <a:r>
              <a:rPr lang="pt-BR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suficientes </a:t>
            </a:r>
            <a:r>
              <a:rPr lang="pt-BR" sz="2600" spc="-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  a elaboração do Termo de Referência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, contudo tal documento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deverá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ficar 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a  cargo de apenas uma </a:t>
            </a:r>
            <a:r>
              <a:rPr lang="pt-BR" sz="2600" spc="-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única pessoa</a:t>
            </a:r>
            <a:r>
              <a:rPr lang="pt-BR" sz="2600" spc="-4" dirty="0" smtClean="0">
                <a:latin typeface="Times New Roman" pitchFamily="18" charset="0"/>
                <a:cs typeface="Times New Roman" pitchFamily="18" charset="0"/>
              </a:rPr>
              <a:t>, pois é justamente a </a:t>
            </a:r>
            <a:r>
              <a:rPr lang="pt-BR" sz="2600" u="heavy" spc="-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pluralidade </a:t>
            </a:r>
            <a:r>
              <a:rPr lang="pt-BR" sz="2600" spc="-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idéias na  elaboração que levará  a segurança do Termo de</a:t>
            </a:r>
            <a:r>
              <a:rPr lang="pt-BR" sz="2600" spc="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spc="-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Referência </a:t>
            </a:r>
            <a:r>
              <a:rPr lang="pt-BR" sz="2000" dirty="0" smtClean="0">
                <a:latin typeface="Arial"/>
                <a:cs typeface="Arial"/>
              </a:rPr>
              <a:t/>
            </a:r>
            <a:br>
              <a:rPr lang="pt-BR" sz="2000" dirty="0" smtClean="0">
                <a:latin typeface="Arial"/>
                <a:cs typeface="Arial"/>
              </a:rPr>
            </a:br>
            <a:r>
              <a:rPr lang="pt-BR" sz="2500" dirty="0">
                <a:latin typeface="Arial"/>
                <a:cs typeface="Arial"/>
              </a:rPr>
              <a:t/>
            </a:r>
            <a:br>
              <a:rPr lang="pt-BR" sz="2500" dirty="0">
                <a:latin typeface="Arial"/>
                <a:cs typeface="Arial"/>
              </a:rPr>
            </a:br>
            <a:r>
              <a:rPr lang="pt-BR" sz="2500" dirty="0" smtClean="0">
                <a:latin typeface="Arial"/>
                <a:cs typeface="Arial"/>
              </a:rPr>
              <a:t/>
            </a:r>
            <a:br>
              <a:rPr lang="pt-BR" sz="2500" dirty="0" smtClean="0">
                <a:latin typeface="Arial"/>
                <a:cs typeface="Arial"/>
              </a:rPr>
            </a:br>
            <a:r>
              <a:rPr lang="pt-BR" sz="2500" dirty="0">
                <a:latin typeface="Arial"/>
                <a:cs typeface="Arial"/>
              </a:rPr>
              <a:t/>
            </a:r>
            <a:br>
              <a:rPr lang="pt-BR" sz="2500" dirty="0">
                <a:latin typeface="Arial"/>
                <a:cs typeface="Arial"/>
              </a:rPr>
            </a:br>
            <a:r>
              <a:rPr lang="pt-BR" sz="2500" dirty="0" smtClean="0">
                <a:latin typeface="Arial"/>
                <a:cs typeface="Arial"/>
              </a:rPr>
              <a:t/>
            </a:r>
            <a:br>
              <a:rPr lang="pt-BR" sz="2500" dirty="0" smtClean="0">
                <a:latin typeface="Arial"/>
                <a:cs typeface="Arial"/>
              </a:rPr>
            </a:br>
            <a:endParaRPr sz="25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86248" y="2571744"/>
            <a:ext cx="223170" cy="47256"/>
          </a:xfrm>
          <a:custGeom>
            <a:avLst/>
            <a:gdLst/>
            <a:ahLst/>
            <a:cxnLst/>
            <a:rect l="l" t="t" r="r" b="b"/>
            <a:pathLst>
              <a:path w="260984" h="52070">
                <a:moveTo>
                  <a:pt x="260603" y="50291"/>
                </a:moveTo>
                <a:lnTo>
                  <a:pt x="260603" y="45719"/>
                </a:lnTo>
                <a:lnTo>
                  <a:pt x="219455" y="0"/>
                </a:lnTo>
                <a:lnTo>
                  <a:pt x="175259" y="38099"/>
                </a:lnTo>
                <a:lnTo>
                  <a:pt x="135635" y="0"/>
                </a:lnTo>
                <a:lnTo>
                  <a:pt x="88391" y="38099"/>
                </a:lnTo>
                <a:lnTo>
                  <a:pt x="47243" y="0"/>
                </a:lnTo>
                <a:lnTo>
                  <a:pt x="1523" y="47243"/>
                </a:lnTo>
                <a:lnTo>
                  <a:pt x="0" y="48767"/>
                </a:lnTo>
                <a:lnTo>
                  <a:pt x="1523" y="48767"/>
                </a:lnTo>
                <a:lnTo>
                  <a:pt x="1523" y="50291"/>
                </a:lnTo>
                <a:lnTo>
                  <a:pt x="3047" y="51815"/>
                </a:lnTo>
                <a:lnTo>
                  <a:pt x="10667" y="51815"/>
                </a:lnTo>
                <a:lnTo>
                  <a:pt x="10667" y="50291"/>
                </a:lnTo>
                <a:lnTo>
                  <a:pt x="47243" y="13715"/>
                </a:lnTo>
                <a:lnTo>
                  <a:pt x="86867" y="51815"/>
                </a:lnTo>
                <a:lnTo>
                  <a:pt x="134111" y="12191"/>
                </a:lnTo>
                <a:lnTo>
                  <a:pt x="175259" y="51815"/>
                </a:lnTo>
                <a:lnTo>
                  <a:pt x="217931" y="13715"/>
                </a:lnTo>
                <a:lnTo>
                  <a:pt x="249935" y="48767"/>
                </a:lnTo>
                <a:lnTo>
                  <a:pt x="251459" y="50291"/>
                </a:lnTo>
                <a:lnTo>
                  <a:pt x="2606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9712" y="5216230"/>
            <a:ext cx="1496053" cy="1641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2080" y="5517232"/>
            <a:ext cx="1132465" cy="1175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BR" dirty="0" smtClean="0"/>
              <a:t>CHECK LIST - TR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071561"/>
          <a:ext cx="8229600" cy="541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45347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b="1" spc="-5" dirty="0">
                          <a:latin typeface="Times New Roman" pitchFamily="18" charset="0"/>
                          <a:cs typeface="Times New Roman" pitchFamily="18" charset="0"/>
                        </a:rPr>
                        <a:t>CONTEÚDO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b="1" spc="-10" dirty="0">
                          <a:latin typeface="Times New Roman" pitchFamily="18" charset="0"/>
                          <a:cs typeface="Times New Roman" pitchFamily="18" charset="0"/>
                        </a:rPr>
                        <a:t>FUNDAMENTO</a:t>
                      </a:r>
                      <a:r>
                        <a:rPr sz="2600" b="1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b="1" spc="-15" dirty="0">
                          <a:latin typeface="Times New Roman" pitchFamily="18" charset="0"/>
                          <a:cs typeface="Times New Roman" pitchFamily="18" charset="0"/>
                        </a:rPr>
                        <a:t>LEGAL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4534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Unidade</a:t>
                      </a:r>
                      <a:r>
                        <a:rPr sz="2600" spc="-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Requisitante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Lei 10.520/02, art 3°,</a:t>
                      </a:r>
                      <a:r>
                        <a:rPr sz="2600" spc="-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4534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Responsável pela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Emissão </a:t>
                      </a: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600" spc="-1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spc="5" dirty="0"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Lei 10.520/02, art 3°,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600" spc="-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4534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Lei 10.520/02, art 3°,</a:t>
                      </a:r>
                      <a:r>
                        <a:rPr sz="2600" spc="-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4534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Justificativa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Lei 10.520/02, art. 3°,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600" spc="-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4534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Condições de Garantia/Assistência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Técnica </a:t>
                      </a: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60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spc="-5" dirty="0">
                          <a:latin typeface="Times New Roman" pitchFamily="18" charset="0"/>
                          <a:cs typeface="Times New Roman" pitchFamily="18" charset="0"/>
                        </a:rPr>
                        <a:t>Lei 10.520/02, art. 3°,</a:t>
                      </a:r>
                      <a:r>
                        <a:rPr sz="2600" spc="-9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6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93820"/>
          <a:ext cx="8229600" cy="654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56858">
                <a:tc>
                  <a:txBody>
                    <a:bodyPr/>
                    <a:lstStyle/>
                    <a:p>
                      <a:pPr marL="76200" marR="1974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Valor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estimado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da contratação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orçamento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pode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estar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fora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TR, as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planilhas respectivas podem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2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anexos.)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Lei 10.520/02, art. 3°,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9770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Dotação Orçamentária Objeto de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Gasto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1797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Lei responsabilidade fiscal – Lei Complementar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101/00,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art  16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especial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06254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Condições de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Habilitação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76200" marR="781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Artigo 4°, XIII da Lei 10.520/02,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além de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outras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se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necessárias.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Lei 10.520/02, art 3°,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I, II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III;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art 4°,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9770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Condições de Recebimento do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Objeto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4,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XVI e 73 a 76 da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LGL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– Lei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8.666/93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91372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Prazo de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entrega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Art. 3°,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da Lei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10.520/02.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14311"/>
          <a:ext cx="8329614" cy="614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07"/>
                <a:gridCol w="4164807"/>
              </a:tblGrid>
              <a:tr h="111880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Local de Entrega (endereço</a:t>
                      </a:r>
                      <a:r>
                        <a:rPr sz="2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completo)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23760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Gerencia Responsável (ou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setor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equivalente): endereço, telefone, horário,</a:t>
                      </a:r>
                      <a:r>
                        <a:rPr sz="25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etc.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0014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Obrigações da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Contratada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539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Art. 3°,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da Lei 10.520/02  (cláusulas do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contrato)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8709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Obrigações da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Contratante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539750">
                        <a:lnSpc>
                          <a:spcPts val="1730"/>
                        </a:lnSpc>
                        <a:spcBef>
                          <a:spcPts val="80"/>
                        </a:spcBef>
                      </a:pPr>
                      <a:endParaRPr lang="pt-BR" sz="2500" spc="-5" dirty="0" smtClean="0">
                        <a:latin typeface="Arial"/>
                        <a:cs typeface="Arial"/>
                      </a:endParaRPr>
                    </a:p>
                    <a:p>
                      <a:pPr marL="85090" marR="539750" algn="just">
                        <a:lnSpc>
                          <a:spcPts val="1730"/>
                        </a:lnSpc>
                        <a:spcBef>
                          <a:spcPts val="80"/>
                        </a:spcBef>
                      </a:pPr>
                      <a:r>
                        <a:rPr sz="2500" spc="-5" smtClean="0">
                          <a:latin typeface="Arial"/>
                          <a:cs typeface="Arial"/>
                        </a:rPr>
                        <a:t>Art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. 3°,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2500" spc="-5">
                          <a:latin typeface="Arial"/>
                          <a:cs typeface="Arial"/>
                        </a:rPr>
                        <a:t>da </a:t>
                      </a:r>
                      <a:r>
                        <a:rPr sz="2500" spc="-5" smtClean="0">
                          <a:latin typeface="Arial"/>
                          <a:cs typeface="Arial"/>
                        </a:rPr>
                        <a:t>Lei</a:t>
                      </a:r>
                      <a:r>
                        <a:rPr lang="pt-BR" sz="2500" spc="-5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85090" marR="539750" algn="just">
                        <a:lnSpc>
                          <a:spcPts val="1730"/>
                        </a:lnSpc>
                        <a:spcBef>
                          <a:spcPts val="80"/>
                        </a:spcBef>
                      </a:pPr>
                      <a:endParaRPr lang="pt-BR" sz="2500" spc="-5" baseline="0" dirty="0" smtClean="0">
                        <a:latin typeface="Arial"/>
                        <a:cs typeface="Arial"/>
                      </a:endParaRPr>
                    </a:p>
                    <a:p>
                      <a:pPr marL="85090" marR="539750" algn="just">
                        <a:lnSpc>
                          <a:spcPts val="1730"/>
                        </a:lnSpc>
                        <a:spcBef>
                          <a:spcPts val="80"/>
                        </a:spcBef>
                      </a:pPr>
                      <a:r>
                        <a:rPr sz="2500" spc="-5" smtClean="0">
                          <a:latin typeface="Arial"/>
                          <a:cs typeface="Arial"/>
                        </a:rPr>
                        <a:t>10.520/02 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(cláusulas do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contrato)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44042"/>
          </a:xfrm>
        </p:spPr>
        <p:txBody>
          <a:bodyPr>
            <a:normAutofit fontScale="92500"/>
          </a:bodyPr>
          <a:lstStyle/>
          <a:p>
            <a:pPr lvl="0" algn="just" fontAlgn="base">
              <a:buNone/>
            </a:pPr>
            <a:endParaRPr lang="pt-BR" dirty="0" smtClean="0"/>
          </a:p>
          <a:p>
            <a:pPr lvl="0" algn="just" fontAlgn="base">
              <a:buNone/>
            </a:pPr>
            <a:r>
              <a:rPr lang="pt-BR" dirty="0" smtClean="0"/>
              <a:t>II - </a:t>
            </a:r>
            <a:r>
              <a:rPr lang="pt-BR" b="1" dirty="0" smtClean="0"/>
              <a:t>ELABORAÇÃO DO TERMO DE REFERÊNCIA</a:t>
            </a:r>
            <a:endParaRPr lang="pt-BR" dirty="0" smtClean="0"/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 smtClean="0"/>
              <a:t>Definição </a:t>
            </a:r>
            <a:r>
              <a:rPr lang="pt-BR" dirty="0"/>
              <a:t>e Estrutura do Termo de Referência;</a:t>
            </a:r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/>
              <a:t>Especificação de materiais e serviços – A quem cabe a atribuição?</a:t>
            </a:r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/>
              <a:t>Objeto sucinto e claro - Descrição completa - vedada a indicação de marca;</a:t>
            </a:r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/>
              <a:t>Objeto bem identificado;</a:t>
            </a:r>
          </a:p>
          <a:p>
            <a:pPr marL="571500" lvl="0" indent="-571500" algn="just" fontAlgn="base">
              <a:buFont typeface="+mj-lt"/>
              <a:buAutoNum type="romanLcPeriod"/>
            </a:pPr>
            <a:r>
              <a:rPr lang="pt-BR" dirty="0"/>
              <a:t>Estrutura do termo de referência e exigência da PGE;</a:t>
            </a:r>
          </a:p>
          <a:p>
            <a:pPr lvl="0" algn="just" fontAlgn="base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401050" cy="60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378"/>
                <a:gridCol w="2071672"/>
              </a:tblGrid>
              <a:tr h="607220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Sanções</a:t>
                      </a:r>
                      <a:r>
                        <a:rPr sz="2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Administrativas: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3406140" algn="l"/>
                        </a:tabLst>
                      </a:pPr>
                      <a:r>
                        <a:rPr sz="2500" spc="-5" dirty="0">
                          <a:solidFill>
                            <a:srgbClr val="CC9900"/>
                          </a:solidFill>
                          <a:latin typeface="Wingdings"/>
                          <a:cs typeface="Wingdings"/>
                        </a:rPr>
                        <a:t>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Penalidade de advertência aplicada</a:t>
                      </a:r>
                      <a:r>
                        <a:rPr sz="2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u="sng" dirty="0">
                          <a:latin typeface="Arial"/>
                          <a:cs typeface="Arial"/>
                        </a:rPr>
                        <a:t> 	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2150110" algn="l"/>
                        </a:tabLst>
                      </a:pPr>
                      <a:r>
                        <a:rPr sz="2500" dirty="0">
                          <a:solidFill>
                            <a:srgbClr val="CC9900"/>
                          </a:solidFill>
                          <a:latin typeface="Wingdings"/>
                          <a:cs typeface="Wingdings"/>
                        </a:rPr>
                        <a:t>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Multa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será aplicada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u="sng" dirty="0">
                          <a:latin typeface="Arial"/>
                          <a:cs typeface="Arial"/>
                        </a:rPr>
                        <a:t> 	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 marR="27940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CC9900"/>
                        </a:buClr>
                        <a:buSzPct val="62500"/>
                        <a:buFont typeface="Wingdings"/>
                        <a:buChar char=""/>
                        <a:tabLst>
                          <a:tab pos="184785" algn="l"/>
                          <a:tab pos="1656080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A multa</a:t>
                      </a:r>
                      <a:r>
                        <a:rPr sz="2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diária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25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% sobre o valor do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faturamento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mensal/nota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empenho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por atraso injustificado na execução do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Contrato.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 marR="378460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1209675" algn="l"/>
                        </a:tabLst>
                      </a:pPr>
                      <a:r>
                        <a:rPr sz="2500" spc="10" dirty="0">
                          <a:solidFill>
                            <a:srgbClr val="CC9900"/>
                          </a:solidFill>
                          <a:latin typeface="Wingdings"/>
                          <a:cs typeface="Wingdings"/>
                        </a:rPr>
                        <a:t></a:t>
                      </a:r>
                      <a:r>
                        <a:rPr sz="25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multa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25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% sobre o valor do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faturamento mensal / nota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empenho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inexecução parcial das obrigações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contratuais.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 marR="645795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1622425" algn="l"/>
                        </a:tabLst>
                      </a:pPr>
                      <a:r>
                        <a:rPr sz="2500" spc="10" dirty="0">
                          <a:solidFill>
                            <a:srgbClr val="CC9900"/>
                          </a:solidFill>
                          <a:latin typeface="Wingdings"/>
                          <a:cs typeface="Wingdings"/>
                        </a:rPr>
                        <a:t></a:t>
                      </a:r>
                      <a:r>
                        <a:rPr sz="2500" spc="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multa</a:t>
                      </a:r>
                      <a:r>
                        <a:rPr sz="2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diária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25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% sobre o valor do contrato por inexecução</a:t>
                      </a:r>
                      <a:r>
                        <a:rPr sz="2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das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cláusulas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contratuais.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Art 3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, I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e 7  da Lei</a:t>
                      </a:r>
                      <a:r>
                        <a:rPr sz="25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10.520/02.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14312"/>
          <a:ext cx="8229600" cy="557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452666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Garantia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Contratual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 marR="250825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4653915" algn="l"/>
                          <a:tab pos="5342890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cont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atada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esta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ant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cont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atual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ente</a:t>
                      </a:r>
                      <a:r>
                        <a:rPr sz="2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2500" u="sng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2500" u="sng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u="sng" dirty="0" smtClean="0">
                          <a:latin typeface="Arial"/>
                          <a:cs typeface="Arial"/>
                        </a:rPr>
                        <a:t>__</a:t>
                      </a:r>
                      <a:r>
                        <a:rPr sz="2500" smtClean="0">
                          <a:latin typeface="Arial"/>
                          <a:cs typeface="Arial"/>
                        </a:rPr>
                        <a:t>por 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cento)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do valor global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estimado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contrato.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Obs: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Limite máximo de</a:t>
                      </a:r>
                      <a:r>
                        <a:rPr sz="2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5%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56, </a:t>
                      </a:r>
                      <a:r>
                        <a:rPr sz="2500" spc="75" dirty="0">
                          <a:latin typeface="Arial"/>
                          <a:cs typeface="Arial"/>
                        </a:rPr>
                        <a:t>§</a:t>
                      </a:r>
                      <a:r>
                        <a:rPr sz="2500" spc="75">
                          <a:latin typeface="Arial"/>
                          <a:cs typeface="Arial"/>
                        </a:rPr>
                        <a:t>1°a </a:t>
                      </a:r>
                      <a:endParaRPr lang="pt-BR" sz="2500" spc="75" dirty="0" smtClean="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80" smtClean="0">
                          <a:latin typeface="Arial"/>
                          <a:cs typeface="Arial"/>
                        </a:rPr>
                        <a:t>5°da</a:t>
                      </a:r>
                      <a:r>
                        <a:rPr sz="2500" spc="-18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LGL.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45474">
                <a:tc>
                  <a:txBody>
                    <a:bodyPr/>
                    <a:lstStyle/>
                    <a:p>
                      <a:pPr marL="76200">
                        <a:lnSpc>
                          <a:spcPts val="1250"/>
                        </a:lnSpc>
                      </a:pPr>
                      <a:endParaRPr lang="pt-BR" sz="2500" spc="-5" dirty="0" smtClean="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ts val="1250"/>
                        </a:lnSpc>
                      </a:pPr>
                      <a:r>
                        <a:rPr sz="2500" spc="-5" smtClean="0">
                          <a:latin typeface="Arial"/>
                          <a:cs typeface="Arial"/>
                        </a:rPr>
                        <a:t>Outras</a:t>
                      </a:r>
                      <a:r>
                        <a:rPr sz="2500" spc="-5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informações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250"/>
                        </a:lnSpc>
                      </a:pPr>
                      <a:endParaRPr lang="pt-BR" sz="2500" spc="-5" dirty="0" smtClean="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ts val="1250"/>
                        </a:lnSpc>
                      </a:pPr>
                      <a:endParaRPr lang="pt-BR" sz="2500" spc="-5" dirty="0" smtClean="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ts val="1250"/>
                        </a:lnSpc>
                      </a:pPr>
                      <a:r>
                        <a:rPr sz="2500" spc="-5" smtClean="0">
                          <a:latin typeface="Arial"/>
                          <a:cs typeface="Arial"/>
                        </a:rPr>
                        <a:t>Art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40, </a:t>
                      </a:r>
                      <a:r>
                        <a:rPr sz="2500" spc="-5" dirty="0">
                          <a:latin typeface="Arial"/>
                          <a:cs typeface="Arial"/>
                        </a:rPr>
                        <a:t>XVII </a:t>
                      </a:r>
                      <a:r>
                        <a:rPr sz="2500" spc="-5">
                          <a:latin typeface="Arial"/>
                          <a:cs typeface="Arial"/>
                        </a:rPr>
                        <a:t>da</a:t>
                      </a:r>
                      <a:r>
                        <a:rPr sz="2500" spc="-80">
                          <a:latin typeface="Arial"/>
                          <a:cs typeface="Arial"/>
                        </a:rPr>
                        <a:t> </a:t>
                      </a:r>
                      <a:endParaRPr lang="pt-BR" sz="2500" spc="-80" dirty="0" smtClean="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ts val="1250"/>
                        </a:lnSpc>
                      </a:pPr>
                      <a:endParaRPr lang="pt-BR" sz="2500" spc="-80" dirty="0" smtClean="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ts val="1250"/>
                        </a:lnSpc>
                      </a:pPr>
                      <a:r>
                        <a:rPr sz="2500" smtClean="0">
                          <a:latin typeface="Arial"/>
                          <a:cs typeface="Arial"/>
                        </a:rPr>
                        <a:t>LGL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PROJETO BÁSICO</a:t>
            </a:r>
            <a:endParaRPr lang="pt-BR" dirty="0"/>
          </a:p>
        </p:txBody>
      </p:sp>
      <p:pic>
        <p:nvPicPr>
          <p:cNvPr id="4" name="Espaço Reservado para Conteúdo 3" descr="imagem projeto bás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94" y="1556792"/>
            <a:ext cx="9091806" cy="530120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  <p:pic>
        <p:nvPicPr>
          <p:cNvPr id="7" name="Imagem 6" descr="16059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45138" cy="328612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4838" y="2786058"/>
            <a:ext cx="734916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8030" marR="5080" indent="-2005964">
              <a:lnSpc>
                <a:spcPct val="100000"/>
              </a:lnSpc>
            </a:pPr>
            <a:r>
              <a:rPr sz="3200" b="1" i="1" smtClean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Antes de </a:t>
            </a:r>
            <a:r>
              <a:rPr sz="3200" b="1" i="1">
                <a:solidFill>
                  <a:srgbClr val="FF0000"/>
                </a:solidFill>
                <a:latin typeface="Arial"/>
                <a:cs typeface="Arial"/>
              </a:rPr>
              <a:t>uma </a:t>
            </a:r>
            <a:r>
              <a:rPr sz="3200" b="1" i="1" smtClean="0">
                <a:solidFill>
                  <a:srgbClr val="FF0000"/>
                </a:solidFill>
                <a:latin typeface="Arial"/>
                <a:cs typeface="Arial"/>
              </a:rPr>
              <a:t>boa obra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existe</a:t>
            </a:r>
            <a:r>
              <a:rPr sz="3200" b="1" i="1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um  bom</a:t>
            </a:r>
            <a:r>
              <a:rPr sz="3200" b="1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projeto.”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510"/>
              </a:lnSpc>
            </a:pPr>
            <a:fld id="{81D60167-4931-47E6-BA6A-407CBD079E47}" type="slidenum">
              <a:rPr dirty="0"/>
              <a:pPr marL="114935">
                <a:lnSpc>
                  <a:spcPts val="1510"/>
                </a:lnSpc>
              </a:pPr>
              <a:t>33</a:t>
            </a:fld>
            <a:endParaRPr dirty="0"/>
          </a:p>
        </p:txBody>
      </p:sp>
      <p:sp>
        <p:nvSpPr>
          <p:cNvPr id="6" name="object 3"/>
          <p:cNvSpPr txBox="1"/>
          <p:nvPr/>
        </p:nvSpPr>
        <p:spPr>
          <a:xfrm>
            <a:off x="0" y="3857628"/>
            <a:ext cx="7238468" cy="28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“O tempo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dispensado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aos projetos</a:t>
            </a:r>
            <a:r>
              <a:rPr sz="3200" b="1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e  os valores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aplicados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na sua 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elaboração são investimentos,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i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não 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despesas.”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  <a:spcBef>
                <a:spcPts val="5"/>
              </a:spcBef>
              <a:tabLst>
                <a:tab pos="75755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-	Custo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projeto: aprox.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5%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800" spc="-5">
                <a:solidFill>
                  <a:srgbClr val="FF0000"/>
                </a:solidFill>
                <a:latin typeface="Arial"/>
                <a:cs typeface="Arial"/>
              </a:rPr>
              <a:t>média</a:t>
            </a:r>
            <a:r>
              <a:rPr sz="2800" spc="-5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910" y="2142234"/>
            <a:ext cx="754864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algn="just">
              <a:lnSpc>
                <a:spcPct val="100000"/>
              </a:lnSpc>
            </a:pPr>
            <a:r>
              <a:rPr sz="3200" b="1" spc="-5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Elemento mais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importante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execução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de uma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obra</a:t>
            </a:r>
            <a:r>
              <a:rPr sz="32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pública;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12700" marR="83185" algn="just">
              <a:lnSpc>
                <a:spcPct val="100000"/>
              </a:lnSpc>
            </a:pPr>
            <a:r>
              <a:rPr sz="3200" b="1" spc="-5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Deve possibilitar a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perfeita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quantificação  dos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materiais, equipamentos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serviços,  avaliação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custo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da obra e a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definição dos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métodos e do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prazo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execução;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702945">
              <a:lnSpc>
                <a:spcPct val="100000"/>
              </a:lnSpc>
            </a:pPr>
            <a:r>
              <a:rPr sz="3200" dirty="0"/>
              <a:t>1. O que </a:t>
            </a:r>
            <a:r>
              <a:rPr sz="3200" spc="-5" dirty="0"/>
              <a:t>vem </a:t>
            </a:r>
            <a:r>
              <a:rPr sz="3200" dirty="0"/>
              <a:t>a </a:t>
            </a:r>
            <a:r>
              <a:rPr sz="3200" spc="-5" dirty="0"/>
              <a:t>ser </a:t>
            </a:r>
            <a:r>
              <a:rPr sz="3200" dirty="0"/>
              <a:t>Projeto</a:t>
            </a:r>
            <a:r>
              <a:rPr sz="3200" spc="-150" dirty="0"/>
              <a:t> </a:t>
            </a:r>
            <a:r>
              <a:rPr sz="3200" dirty="0"/>
              <a:t>Básico?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48" y="2084070"/>
            <a:ext cx="7123303" cy="454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200" spc="-5" dirty="0">
                <a:latin typeface="Arial"/>
                <a:cs typeface="Arial"/>
              </a:rPr>
              <a:t>Deve </a:t>
            </a:r>
            <a:r>
              <a:rPr sz="3200" dirty="0">
                <a:latin typeface="Arial"/>
                <a:cs typeface="Arial"/>
              </a:rPr>
              <a:t>prever, </a:t>
            </a:r>
            <a:r>
              <a:rPr sz="3200" spc="-5" dirty="0">
                <a:latin typeface="Arial"/>
                <a:cs typeface="Arial"/>
              </a:rPr>
              <a:t>também, dentre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outros:</a:t>
            </a:r>
            <a:endParaRPr sz="3200">
              <a:latin typeface="Arial"/>
              <a:cs typeface="Arial"/>
            </a:endParaRPr>
          </a:p>
          <a:p>
            <a:pPr marL="12700" algn="just">
              <a:lnSpc>
                <a:spcPts val="1420"/>
              </a:lnSpc>
              <a:spcBef>
                <a:spcPts val="40"/>
              </a:spcBef>
            </a:pP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143635" lvl="1" indent="-216535" algn="just">
              <a:lnSpc>
                <a:spcPts val="3340"/>
              </a:lnSpc>
              <a:buChar char="-"/>
              <a:tabLst>
                <a:tab pos="1144270" algn="l"/>
              </a:tabLst>
            </a:pPr>
            <a:r>
              <a:rPr sz="3200" spc="-5" dirty="0">
                <a:latin typeface="Arial"/>
                <a:cs typeface="Arial"/>
              </a:rPr>
              <a:t>compatibilidade total com o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local;</a:t>
            </a:r>
            <a:endParaRPr sz="3200">
              <a:latin typeface="Arial"/>
              <a:cs typeface="Arial"/>
            </a:endParaRPr>
          </a:p>
          <a:p>
            <a:pPr marL="1114425" lvl="1" indent="-217804" algn="just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sz="3200" dirty="0">
                <a:latin typeface="Arial"/>
                <a:cs typeface="Arial"/>
              </a:rPr>
              <a:t>acessibilidade;</a:t>
            </a:r>
            <a:endParaRPr sz="3200">
              <a:latin typeface="Arial"/>
              <a:cs typeface="Arial"/>
            </a:endParaRPr>
          </a:p>
          <a:p>
            <a:pPr marL="1114425" lvl="1" indent="-217804" algn="just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sz="3200" dirty="0">
                <a:latin typeface="Arial"/>
                <a:cs typeface="Arial"/>
              </a:rPr>
              <a:t>sustentabilidade;</a:t>
            </a:r>
            <a:endParaRPr sz="3200">
              <a:latin typeface="Arial"/>
              <a:cs typeface="Arial"/>
            </a:endParaRPr>
          </a:p>
          <a:p>
            <a:pPr marL="1114425" lvl="1" indent="-217804" algn="just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sz="3200" spc="-5" dirty="0">
                <a:latin typeface="Arial"/>
                <a:cs typeface="Arial"/>
              </a:rPr>
              <a:t>tratamento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ambiental;</a:t>
            </a:r>
            <a:endParaRPr sz="3200">
              <a:latin typeface="Arial"/>
              <a:cs typeface="Arial"/>
            </a:endParaRPr>
          </a:p>
          <a:p>
            <a:pPr marL="1114425" lvl="1" indent="-217804" algn="just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sz="3200" spc="-5" dirty="0">
                <a:latin typeface="Arial"/>
                <a:cs typeface="Arial"/>
              </a:rPr>
              <a:t>desapropriações.</a:t>
            </a:r>
            <a:endParaRPr sz="32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502920" algn="just">
              <a:lnSpc>
                <a:spcPct val="100000"/>
              </a:lnSpc>
            </a:pPr>
            <a:r>
              <a:rPr sz="3200" b="1" i="1" spc="-5" dirty="0">
                <a:solidFill>
                  <a:srgbClr val="0033CC"/>
                </a:solidFill>
                <a:latin typeface="Arial"/>
                <a:cs typeface="Arial"/>
              </a:rPr>
              <a:t>Não é sinônimo de projeto</a:t>
            </a:r>
            <a:r>
              <a:rPr sz="3200" b="1" i="1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33CC"/>
                </a:solidFill>
                <a:latin typeface="Arial"/>
                <a:cs typeface="Arial"/>
              </a:rPr>
              <a:t>simples!!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702945">
              <a:lnSpc>
                <a:spcPct val="100000"/>
              </a:lnSpc>
            </a:pPr>
            <a:r>
              <a:rPr sz="3200" dirty="0"/>
              <a:t>1. O que </a:t>
            </a:r>
            <a:r>
              <a:rPr sz="3200" spc="-5" dirty="0"/>
              <a:t>vem </a:t>
            </a:r>
            <a:r>
              <a:rPr sz="3200" dirty="0"/>
              <a:t>a </a:t>
            </a:r>
            <a:r>
              <a:rPr sz="3200" spc="-5" dirty="0"/>
              <a:t>ser </a:t>
            </a:r>
            <a:r>
              <a:rPr sz="3200" dirty="0"/>
              <a:t>Projeto</a:t>
            </a:r>
            <a:r>
              <a:rPr sz="3200" spc="-150" dirty="0"/>
              <a:t> </a:t>
            </a:r>
            <a:r>
              <a:rPr sz="3200" dirty="0"/>
              <a:t>Básico?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0891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1. </a:t>
            </a:r>
            <a:r>
              <a:rPr sz="3200" b="0" spc="5" dirty="0">
                <a:latin typeface="Arial"/>
                <a:cs typeface="Arial"/>
              </a:rPr>
              <a:t>O </a:t>
            </a:r>
            <a:r>
              <a:rPr sz="3200" b="0" spc="-5" dirty="0">
                <a:latin typeface="Arial"/>
                <a:cs typeface="Arial"/>
              </a:rPr>
              <a:t>que </a:t>
            </a:r>
            <a:r>
              <a:rPr sz="3200" b="0" dirty="0">
                <a:latin typeface="Arial"/>
                <a:cs typeface="Arial"/>
              </a:rPr>
              <a:t>vem a ser o </a:t>
            </a:r>
            <a:r>
              <a:rPr sz="3200" b="0" spc="-5" dirty="0">
                <a:latin typeface="Arial"/>
                <a:cs typeface="Arial"/>
              </a:rPr>
              <a:t>Projeto </a:t>
            </a:r>
            <a:r>
              <a:rPr sz="3200" b="0" dirty="0">
                <a:latin typeface="Arial"/>
                <a:cs typeface="Arial"/>
              </a:rPr>
              <a:t>Básico?</a:t>
            </a:r>
            <a:r>
              <a:rPr sz="3200" b="0" spc="-1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Art.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b="0" spc="-5" dirty="0">
                <a:latin typeface="Arial"/>
                <a:cs typeface="Arial"/>
              </a:rPr>
              <a:t>6º da Lei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8.666/93: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29600" cy="3706527"/>
          </a:xfrm>
          <a:prstGeom prst="rect">
            <a:avLst/>
          </a:prstGeom>
        </p:spPr>
        <p:txBody>
          <a:bodyPr vert="horz" wrap="square" lIns="0" tIns="378841" rIns="0" bIns="0" rtlCol="0">
            <a:spAutoFit/>
          </a:bodyPr>
          <a:lstStyle/>
          <a:p>
            <a:pPr marL="570865" marR="5080" algn="just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o conjunto de elementos necessários e suficientes, </a:t>
            </a:r>
            <a:r>
              <a:rPr sz="2400" i="1" u="heavy" spc="-5" dirty="0">
                <a:latin typeface="Arial"/>
                <a:cs typeface="Arial"/>
              </a:rPr>
              <a:t>com  o nível de precisão adequado</a:t>
            </a:r>
            <a:r>
              <a:rPr sz="2400" i="1" spc="-5" dirty="0">
                <a:latin typeface="Arial"/>
                <a:cs typeface="Arial"/>
              </a:rPr>
              <a:t>, para </a:t>
            </a:r>
            <a:r>
              <a:rPr sz="2400" i="1" dirty="0">
                <a:latin typeface="Arial"/>
                <a:cs typeface="Arial"/>
              </a:rPr>
              <a:t>caracterizar </a:t>
            </a:r>
            <a:r>
              <a:rPr sz="2400" i="1" spc="-5" dirty="0">
                <a:latin typeface="Arial"/>
                <a:cs typeface="Arial"/>
              </a:rPr>
              <a:t>a obra  ou serviço, ou complexo de obras ou serviços objeto da  licitação, elaborado </a:t>
            </a:r>
            <a:r>
              <a:rPr sz="2400" i="1" dirty="0">
                <a:latin typeface="Arial"/>
                <a:cs typeface="Arial"/>
              </a:rPr>
              <a:t>com </a:t>
            </a:r>
            <a:r>
              <a:rPr sz="2400" i="1" spc="-5" dirty="0">
                <a:latin typeface="Arial"/>
                <a:cs typeface="Arial"/>
              </a:rPr>
              <a:t>base nas indicações dos  estudos técnicos preliminares, que assegurem a  viabilidade técnica e o adequado tratamento do impacto  ambiental </a:t>
            </a:r>
            <a:r>
              <a:rPr sz="2400" i="1" dirty="0">
                <a:latin typeface="Arial"/>
                <a:cs typeface="Arial"/>
              </a:rPr>
              <a:t>do </a:t>
            </a:r>
            <a:r>
              <a:rPr sz="2400" i="1" spc="-5" dirty="0">
                <a:latin typeface="Arial"/>
                <a:cs typeface="Arial"/>
              </a:rPr>
              <a:t>empreendimento, </a:t>
            </a:r>
            <a:r>
              <a:rPr sz="2400" i="1" u="heavy" dirty="0">
                <a:latin typeface="Arial"/>
                <a:cs typeface="Arial"/>
              </a:rPr>
              <a:t>e </a:t>
            </a:r>
            <a:r>
              <a:rPr sz="2400" i="1" u="heavy" spc="-5" dirty="0">
                <a:latin typeface="Arial"/>
                <a:cs typeface="Arial"/>
              </a:rPr>
              <a:t>que possibilite </a:t>
            </a:r>
            <a:r>
              <a:rPr sz="2400" i="1" u="heavy" dirty="0">
                <a:latin typeface="Arial"/>
                <a:cs typeface="Arial"/>
              </a:rPr>
              <a:t>a  </a:t>
            </a:r>
            <a:r>
              <a:rPr sz="2400" i="1" u="heavy" spc="-5" dirty="0">
                <a:latin typeface="Arial"/>
                <a:cs typeface="Arial"/>
              </a:rPr>
              <a:t>avaliação do </a:t>
            </a:r>
            <a:r>
              <a:rPr sz="2400" i="1" u="heavy" dirty="0">
                <a:latin typeface="Arial"/>
                <a:cs typeface="Arial"/>
              </a:rPr>
              <a:t>custo </a:t>
            </a:r>
            <a:r>
              <a:rPr sz="2400" i="1" u="heavy" spc="-5" dirty="0">
                <a:latin typeface="Arial"/>
                <a:cs typeface="Arial"/>
              </a:rPr>
              <a:t>da obra e a definição dos métodos e  do prazo de execução </a:t>
            </a:r>
            <a:r>
              <a:rPr sz="2400" i="1" spc="5" dirty="0">
                <a:latin typeface="Arial"/>
                <a:cs typeface="Arial"/>
              </a:rPr>
              <a:t>[...]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2457703"/>
            <a:ext cx="765937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O </a:t>
            </a:r>
            <a:r>
              <a:rPr sz="3000" dirty="0">
                <a:latin typeface="Arial"/>
                <a:cs typeface="Arial"/>
              </a:rPr>
              <a:t>Ibraop </a:t>
            </a:r>
            <a:r>
              <a:rPr sz="3000" spc="-5" dirty="0">
                <a:latin typeface="Arial"/>
                <a:cs typeface="Arial"/>
              </a:rPr>
              <a:t>– Instituto Brasileiro de Auditoria </a:t>
            </a:r>
            <a:r>
              <a:rPr sz="3000" spc="10" dirty="0">
                <a:latin typeface="Arial"/>
                <a:cs typeface="Arial"/>
              </a:rPr>
              <a:t>de  </a:t>
            </a:r>
            <a:r>
              <a:rPr sz="3000" spc="-5" dirty="0">
                <a:latin typeface="Arial"/>
                <a:cs typeface="Arial"/>
              </a:rPr>
              <a:t>Obras Públicas edita </a:t>
            </a:r>
            <a:r>
              <a:rPr sz="3000" dirty="0">
                <a:latin typeface="Arial"/>
                <a:cs typeface="Arial"/>
              </a:rPr>
              <a:t>Orientações Técnicas,  visando uniformizar </a:t>
            </a:r>
            <a:r>
              <a:rPr sz="3000" spc="-5" dirty="0">
                <a:latin typeface="Arial"/>
                <a:cs typeface="Arial"/>
              </a:rPr>
              <a:t>o </a:t>
            </a:r>
            <a:r>
              <a:rPr sz="3000" dirty="0">
                <a:latin typeface="Arial"/>
                <a:cs typeface="Arial"/>
              </a:rPr>
              <a:t>entendimento </a:t>
            </a:r>
            <a:r>
              <a:rPr sz="3000" spc="10" dirty="0">
                <a:latin typeface="Arial"/>
                <a:cs typeface="Arial"/>
              </a:rPr>
              <a:t>da  </a:t>
            </a:r>
            <a:r>
              <a:rPr sz="3000" spc="-5" dirty="0">
                <a:latin typeface="Arial"/>
                <a:cs typeface="Arial"/>
              </a:rPr>
              <a:t>legislação e práticas pertinentes à Auditoria </a:t>
            </a:r>
            <a:r>
              <a:rPr sz="3000" spc="10" dirty="0">
                <a:latin typeface="Arial"/>
                <a:cs typeface="Arial"/>
              </a:rPr>
              <a:t>de </a:t>
            </a:r>
            <a:r>
              <a:rPr sz="3000" spc="79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Obras Públicas editou </a:t>
            </a:r>
            <a:r>
              <a:rPr sz="3000" dirty="0">
                <a:latin typeface="Arial"/>
                <a:cs typeface="Arial"/>
              </a:rPr>
              <a:t>essa </a:t>
            </a:r>
            <a:r>
              <a:rPr sz="3000" spc="-5" dirty="0">
                <a:latin typeface="Arial"/>
                <a:cs typeface="Arial"/>
              </a:rPr>
              <a:t>Orientação</a:t>
            </a:r>
            <a:r>
              <a:rPr sz="3000" spc="1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Técnica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000" u="heavy" spc="-5" dirty="0">
                <a:latin typeface="Arial"/>
                <a:cs typeface="Arial"/>
              </a:rPr>
              <a:t>Consulte:</a:t>
            </a:r>
            <a:r>
              <a:rPr sz="3000" u="heavy" spc="-65" dirty="0">
                <a:latin typeface="Arial"/>
                <a:cs typeface="Arial"/>
              </a:rPr>
              <a:t> </a:t>
            </a:r>
            <a:r>
              <a:rPr sz="3000" u="heavy" dirty="0">
                <a:latin typeface="Arial"/>
                <a:cs typeface="Arial"/>
                <a:hlinkClick r:id="rId2"/>
              </a:rPr>
              <a:t>www.ibraop.org.br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616" y="14427"/>
            <a:ext cx="692023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2. O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latin typeface="Arial"/>
                <a:cs typeface="Arial"/>
              </a:rPr>
              <a:t>vem a ser o </a:t>
            </a:r>
            <a:r>
              <a:rPr sz="3200" spc="-5" dirty="0">
                <a:latin typeface="Arial"/>
                <a:cs typeface="Arial"/>
              </a:rPr>
              <a:t>Projeto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Básico</a:t>
            </a:r>
          </a:p>
          <a:p>
            <a:pPr marL="12700">
              <a:lnSpc>
                <a:spcPct val="100000"/>
              </a:lnSpc>
              <a:tabLst>
                <a:tab pos="1927225" algn="l"/>
              </a:tabLst>
            </a:pPr>
            <a:r>
              <a:rPr sz="3200" spc="-5" dirty="0">
                <a:latin typeface="Arial"/>
                <a:cs typeface="Arial"/>
              </a:rPr>
              <a:t>conforme	</a:t>
            </a:r>
            <a:r>
              <a:rPr sz="3200" spc="5" dirty="0">
                <a:latin typeface="Arial"/>
                <a:cs typeface="Arial"/>
              </a:rPr>
              <a:t>OT </a:t>
            </a:r>
            <a:r>
              <a:rPr sz="3200" dirty="0">
                <a:latin typeface="Arial"/>
                <a:cs typeface="Arial"/>
              </a:rPr>
              <a:t>IBR </a:t>
            </a:r>
            <a:r>
              <a:rPr sz="3200" spc="-5" dirty="0">
                <a:latin typeface="Arial"/>
                <a:cs typeface="Arial"/>
              </a:rPr>
              <a:t>001/2006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Ibraop?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191" y="2238121"/>
            <a:ext cx="7734300" cy="403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Projeto </a:t>
            </a:r>
            <a:r>
              <a:rPr sz="2400" i="1" spc="-5" dirty="0">
                <a:latin typeface="Arial"/>
                <a:cs typeface="Arial"/>
              </a:rPr>
              <a:t>Básico é o conjunto de desenhos, memoriais  </a:t>
            </a:r>
            <a:r>
              <a:rPr sz="2400" i="1" dirty="0">
                <a:latin typeface="Arial"/>
                <a:cs typeface="Arial"/>
              </a:rPr>
              <a:t>descritivos, </a:t>
            </a:r>
            <a:r>
              <a:rPr sz="2400" i="1" spc="-5" dirty="0">
                <a:latin typeface="Arial"/>
                <a:cs typeface="Arial"/>
              </a:rPr>
              <a:t>especificações técnicas, orçamento,  cronograma e demais elementos técnicos </a:t>
            </a:r>
            <a:r>
              <a:rPr sz="2400" i="1" u="heavy" dirty="0">
                <a:latin typeface="Arial"/>
                <a:cs typeface="Arial"/>
              </a:rPr>
              <a:t>necessários </a:t>
            </a:r>
            <a:r>
              <a:rPr sz="2400" i="1" u="heavy" spc="-5" dirty="0">
                <a:latin typeface="Arial"/>
                <a:cs typeface="Arial"/>
              </a:rPr>
              <a:t>e  suficientes </a:t>
            </a:r>
            <a:r>
              <a:rPr sz="2400" i="1" spc="-5" dirty="0">
                <a:latin typeface="Arial"/>
                <a:cs typeface="Arial"/>
              </a:rPr>
              <a:t>à precisa caracterização da obra a ser  executada, atendendo às Normas </a:t>
            </a:r>
            <a:r>
              <a:rPr sz="2400" i="1" dirty="0">
                <a:latin typeface="Arial"/>
                <a:cs typeface="Arial"/>
              </a:rPr>
              <a:t>Técnicas </a:t>
            </a:r>
            <a:r>
              <a:rPr sz="2400" i="1" spc="-5" dirty="0">
                <a:latin typeface="Arial"/>
                <a:cs typeface="Arial"/>
              </a:rPr>
              <a:t>e à  </a:t>
            </a:r>
            <a:r>
              <a:rPr sz="2400" i="1" dirty="0">
                <a:latin typeface="Arial"/>
                <a:cs typeface="Arial"/>
              </a:rPr>
              <a:t>legislação vigente, </a:t>
            </a:r>
            <a:r>
              <a:rPr sz="2400" i="1" spc="-5" dirty="0">
                <a:latin typeface="Arial"/>
                <a:cs typeface="Arial"/>
              </a:rPr>
              <a:t>elaborado </a:t>
            </a:r>
            <a:r>
              <a:rPr sz="2400" i="1" dirty="0">
                <a:latin typeface="Arial"/>
                <a:cs typeface="Arial"/>
              </a:rPr>
              <a:t>com </a:t>
            </a:r>
            <a:r>
              <a:rPr sz="2400" i="1" spc="-5" dirty="0">
                <a:latin typeface="Arial"/>
                <a:cs typeface="Arial"/>
              </a:rPr>
              <a:t>base </a:t>
            </a:r>
            <a:r>
              <a:rPr sz="2400" i="1" dirty="0">
                <a:latin typeface="Arial"/>
                <a:cs typeface="Arial"/>
              </a:rPr>
              <a:t>em </a:t>
            </a:r>
            <a:r>
              <a:rPr sz="2400" i="1" spc="-5" dirty="0">
                <a:latin typeface="Arial"/>
                <a:cs typeface="Arial"/>
              </a:rPr>
              <a:t>estudos  </a:t>
            </a:r>
            <a:r>
              <a:rPr sz="2400" i="1" dirty="0">
                <a:latin typeface="Arial"/>
                <a:cs typeface="Arial"/>
              </a:rPr>
              <a:t>anteriores </a:t>
            </a:r>
            <a:r>
              <a:rPr sz="2400" i="1" spc="-5" dirty="0">
                <a:latin typeface="Arial"/>
                <a:cs typeface="Arial"/>
              </a:rPr>
              <a:t>que </a:t>
            </a:r>
            <a:r>
              <a:rPr sz="2400" i="1" dirty="0">
                <a:latin typeface="Arial"/>
                <a:cs typeface="Arial"/>
              </a:rPr>
              <a:t>assegurem </a:t>
            </a:r>
            <a:r>
              <a:rPr sz="2400" i="1" spc="-5" dirty="0">
                <a:latin typeface="Arial"/>
                <a:cs typeface="Arial"/>
              </a:rPr>
              <a:t>a </a:t>
            </a:r>
            <a:r>
              <a:rPr sz="2400" i="1" dirty="0">
                <a:latin typeface="Arial"/>
                <a:cs typeface="Arial"/>
              </a:rPr>
              <a:t>viabilidade </a:t>
            </a:r>
            <a:r>
              <a:rPr sz="2400" i="1" spc="-5" dirty="0">
                <a:latin typeface="Arial"/>
                <a:cs typeface="Arial"/>
              </a:rPr>
              <a:t>e o </a:t>
            </a:r>
            <a:r>
              <a:rPr sz="2400" i="1" dirty="0">
                <a:latin typeface="Arial"/>
                <a:cs typeface="Arial"/>
              </a:rPr>
              <a:t>adequado  </a:t>
            </a:r>
            <a:r>
              <a:rPr sz="2400" i="1" spc="-5" dirty="0">
                <a:latin typeface="Arial"/>
                <a:cs typeface="Arial"/>
              </a:rPr>
              <a:t>tratamento ambiental do </a:t>
            </a:r>
            <a:r>
              <a:rPr sz="2400" i="1" dirty="0">
                <a:latin typeface="Arial"/>
                <a:cs typeface="Arial"/>
              </a:rPr>
              <a:t>empreendimento.  </a:t>
            </a:r>
            <a:r>
              <a:rPr sz="2400" i="1" spc="-5" dirty="0">
                <a:latin typeface="Arial"/>
                <a:cs typeface="Arial"/>
              </a:rPr>
              <a:t>[...] de forma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400" i="1" u="heavy" spc="-5" dirty="0">
                <a:latin typeface="Arial"/>
                <a:cs typeface="Arial"/>
              </a:rPr>
              <a:t>evitar alterações </a:t>
            </a:r>
            <a:r>
              <a:rPr sz="2400" i="1" u="heavy" dirty="0">
                <a:latin typeface="Arial"/>
                <a:cs typeface="Arial"/>
              </a:rPr>
              <a:t>e </a:t>
            </a:r>
            <a:r>
              <a:rPr sz="2400" i="1" u="heavy" spc="-5" dirty="0">
                <a:latin typeface="Arial"/>
                <a:cs typeface="Arial"/>
              </a:rPr>
              <a:t>adequações </a:t>
            </a:r>
            <a:r>
              <a:rPr sz="2400" i="1" dirty="0">
                <a:latin typeface="Arial"/>
                <a:cs typeface="Arial"/>
              </a:rPr>
              <a:t>durante  </a:t>
            </a:r>
            <a:r>
              <a:rPr sz="2400" i="1" spc="-5" dirty="0">
                <a:latin typeface="Arial"/>
                <a:cs typeface="Arial"/>
              </a:rPr>
              <a:t>a </a:t>
            </a:r>
            <a:r>
              <a:rPr sz="2400" i="1" dirty="0">
                <a:latin typeface="Arial"/>
                <a:cs typeface="Arial"/>
              </a:rPr>
              <a:t>elaboração </a:t>
            </a:r>
            <a:r>
              <a:rPr sz="2400" i="1" spc="-5" dirty="0">
                <a:latin typeface="Arial"/>
                <a:cs typeface="Arial"/>
              </a:rPr>
              <a:t>do projeto executivo e realização </a:t>
            </a:r>
            <a:r>
              <a:rPr sz="2400" i="1" dirty="0">
                <a:latin typeface="Arial"/>
                <a:cs typeface="Arial"/>
              </a:rPr>
              <a:t>das  </a:t>
            </a:r>
            <a:r>
              <a:rPr sz="2400" i="1" spc="-5" dirty="0">
                <a:latin typeface="Arial"/>
                <a:cs typeface="Arial"/>
              </a:rPr>
              <a:t>obras.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792088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tabLst>
                <a:tab pos="1926589" algn="l"/>
              </a:tabLst>
            </a:pPr>
            <a:r>
              <a:rPr sz="3200" dirty="0">
                <a:latin typeface="Arial"/>
                <a:cs typeface="Arial"/>
              </a:rPr>
              <a:t>2. O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latin typeface="Arial"/>
                <a:cs typeface="Arial"/>
              </a:rPr>
              <a:t>vem a ser o </a:t>
            </a:r>
            <a:r>
              <a:rPr sz="3200" spc="-5" dirty="0">
                <a:latin typeface="Arial"/>
                <a:cs typeface="Arial"/>
              </a:rPr>
              <a:t>Projeto </a:t>
            </a:r>
            <a:r>
              <a:rPr sz="3200" dirty="0">
                <a:latin typeface="Arial"/>
                <a:cs typeface="Arial"/>
              </a:rPr>
              <a:t>Básico  conforme	OT IBR </a:t>
            </a:r>
            <a:r>
              <a:rPr sz="3200" spc="-5" dirty="0">
                <a:latin typeface="Arial"/>
                <a:cs typeface="Arial"/>
              </a:rPr>
              <a:t>001/2006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Ibraop?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472" y="2097151"/>
            <a:ext cx="8072494" cy="368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500" spc="-5" dirty="0">
                <a:latin typeface="Arial"/>
                <a:cs typeface="Arial"/>
              </a:rPr>
              <a:t>definição de Projeto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spc="-5" dirty="0">
                <a:latin typeface="Arial"/>
                <a:cs typeface="Arial"/>
              </a:rPr>
              <a:t>Básico;</a:t>
            </a: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3500" spc="-5" dirty="0">
                <a:latin typeface="Arial"/>
                <a:cs typeface="Arial"/>
              </a:rPr>
              <a:t>define </a:t>
            </a:r>
            <a:r>
              <a:rPr sz="3500" dirty="0">
                <a:latin typeface="Arial"/>
                <a:cs typeface="Arial"/>
              </a:rPr>
              <a:t>conteúdo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técnico:</a:t>
            </a:r>
            <a:endParaRPr sz="3500">
              <a:latin typeface="Arial"/>
              <a:cs typeface="Arial"/>
            </a:endParaRPr>
          </a:p>
          <a:p>
            <a:pPr marL="571500" lvl="1" indent="-215900">
              <a:lnSpc>
                <a:spcPct val="100000"/>
              </a:lnSpc>
              <a:spcBef>
                <a:spcPts val="670"/>
              </a:spcBef>
              <a:buChar char="-"/>
              <a:tabLst>
                <a:tab pos="572135" algn="l"/>
              </a:tabLst>
            </a:pPr>
            <a:r>
              <a:rPr sz="3500" dirty="0">
                <a:latin typeface="Arial"/>
                <a:cs typeface="Arial"/>
              </a:rPr>
              <a:t>desenho;</a:t>
            </a:r>
            <a:endParaRPr sz="3500">
              <a:latin typeface="Arial"/>
              <a:cs typeface="Arial"/>
            </a:endParaRPr>
          </a:p>
          <a:p>
            <a:pPr marL="571500" lvl="1" indent="-215900">
              <a:lnSpc>
                <a:spcPct val="100000"/>
              </a:lnSpc>
              <a:spcBef>
                <a:spcPts val="675"/>
              </a:spcBef>
              <a:buChar char="-"/>
              <a:tabLst>
                <a:tab pos="572135" algn="l"/>
              </a:tabLst>
            </a:pPr>
            <a:r>
              <a:rPr sz="3500" spc="-5" dirty="0">
                <a:latin typeface="Arial"/>
                <a:cs typeface="Arial"/>
              </a:rPr>
              <a:t>memorial</a:t>
            </a:r>
            <a:r>
              <a:rPr sz="3500" spc="-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descritivo;</a:t>
            </a:r>
            <a:endParaRPr sz="3500">
              <a:latin typeface="Arial"/>
              <a:cs typeface="Arial"/>
            </a:endParaRPr>
          </a:p>
          <a:p>
            <a:pPr marL="571500" lvl="1" indent="-215900">
              <a:lnSpc>
                <a:spcPct val="100000"/>
              </a:lnSpc>
              <a:spcBef>
                <a:spcPts val="670"/>
              </a:spcBef>
              <a:buChar char="-"/>
              <a:tabLst>
                <a:tab pos="572135" algn="l"/>
              </a:tabLst>
            </a:pPr>
            <a:r>
              <a:rPr sz="3500" spc="-5" dirty="0">
                <a:latin typeface="Arial"/>
                <a:cs typeface="Arial"/>
              </a:rPr>
              <a:t>especificação </a:t>
            </a:r>
            <a:r>
              <a:rPr sz="3500" dirty="0">
                <a:latin typeface="Arial"/>
                <a:cs typeface="Arial"/>
              </a:rPr>
              <a:t>técnica;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spc="-5" dirty="0">
                <a:latin typeface="Arial"/>
                <a:cs typeface="Arial"/>
              </a:rPr>
              <a:t>e</a:t>
            </a:r>
            <a:endParaRPr sz="3500">
              <a:latin typeface="Arial"/>
              <a:cs typeface="Arial"/>
            </a:endParaRPr>
          </a:p>
          <a:p>
            <a:pPr marL="571500" lvl="1" indent="-215900">
              <a:lnSpc>
                <a:spcPct val="100000"/>
              </a:lnSpc>
              <a:spcBef>
                <a:spcPts val="670"/>
              </a:spcBef>
              <a:buChar char="-"/>
              <a:tabLst>
                <a:tab pos="572135" algn="l"/>
              </a:tabLst>
            </a:pPr>
            <a:r>
              <a:rPr sz="3500" spc="-5" dirty="0">
                <a:latin typeface="Arial"/>
                <a:cs typeface="Arial"/>
              </a:rPr>
              <a:t>orçamento.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>
            <a:spAutoFit/>
          </a:bodyPr>
          <a:lstStyle/>
          <a:p>
            <a:pPr marL="181038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OT </a:t>
            </a:r>
            <a:r>
              <a:rPr sz="3200" b="0" spc="-5" dirty="0">
                <a:latin typeface="Arial"/>
                <a:cs typeface="Arial"/>
              </a:rPr>
              <a:t>001/2006 </a:t>
            </a:r>
            <a:r>
              <a:rPr sz="3200" b="0" dirty="0">
                <a:latin typeface="Arial"/>
                <a:cs typeface="Arial"/>
              </a:rPr>
              <a:t>–</a:t>
            </a:r>
            <a:r>
              <a:rPr sz="3200" b="0" spc="-11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IBRAOP: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7286"/>
            <a:ext cx="8401080" cy="5088058"/>
          </a:xfrm>
        </p:spPr>
        <p:txBody>
          <a:bodyPr>
            <a:normAutofit fontScale="92500" lnSpcReduction="10000"/>
          </a:bodyPr>
          <a:lstStyle/>
          <a:p>
            <a:pPr lvl="0" algn="just" fontAlgn="base">
              <a:buNone/>
            </a:pPr>
            <a:endParaRPr lang="pt-BR" dirty="0" smtClean="0"/>
          </a:p>
          <a:p>
            <a:pPr lvl="0" algn="just" fontAlgn="base">
              <a:buNone/>
            </a:pPr>
            <a:r>
              <a:rPr lang="pt-BR" dirty="0" smtClean="0"/>
              <a:t>vi. Termo de referência com direito de preferência às </a:t>
            </a:r>
            <a:r>
              <a:rPr lang="pt-BR" dirty="0" err="1" smtClean="0"/>
              <a:t>ME’s</a:t>
            </a:r>
            <a:r>
              <a:rPr lang="pt-BR" dirty="0" smtClean="0"/>
              <a:t> e </a:t>
            </a:r>
            <a:r>
              <a:rPr lang="pt-BR" dirty="0" err="1" smtClean="0"/>
              <a:t>EPP’s</a:t>
            </a:r>
            <a:r>
              <a:rPr lang="pt-BR" dirty="0" smtClean="0"/>
              <a:t>;</a:t>
            </a:r>
          </a:p>
          <a:p>
            <a:pPr lvl="0" algn="just" fontAlgn="base">
              <a:buNone/>
            </a:pPr>
            <a:r>
              <a:rPr lang="pt-BR" dirty="0" smtClean="0"/>
              <a:t>vii. Requisição do bem ou serviço a ser licitado: Conteúdo;</a:t>
            </a:r>
          </a:p>
          <a:p>
            <a:pPr lvl="0" algn="just" fontAlgn="base">
              <a:buNone/>
            </a:pPr>
            <a:r>
              <a:rPr lang="pt-BR" dirty="0" smtClean="0"/>
              <a:t>viii. Divisibilidade do objeto – Lote ou Item - Parcelamento obrigatório - Análise de Acórdãos TCU;</a:t>
            </a:r>
          </a:p>
          <a:p>
            <a:pPr lvl="0" algn="just" fontAlgn="base">
              <a:buNone/>
            </a:pPr>
            <a:r>
              <a:rPr lang="pt-BR" dirty="0" smtClean="0"/>
              <a:t>ix. Modelos de especificações de difícil aquisição - Análise de casos práticos;</a:t>
            </a:r>
          </a:p>
          <a:p>
            <a:pPr lvl="0" algn="just" fontAlgn="base">
              <a:buNone/>
            </a:pPr>
            <a:r>
              <a:rPr lang="pt-BR" dirty="0" smtClean="0"/>
              <a:t>x. Amostras – Quando solicitar, considerando as modalidades existentes – Decisões TCU;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1571612"/>
            <a:ext cx="8255626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1930" algn="just">
              <a:lnSpc>
                <a:spcPct val="100299"/>
              </a:lnSpc>
              <a:buSzPct val="114285"/>
              <a:buChar char="-"/>
              <a:tabLst>
                <a:tab pos="258445" algn="l"/>
              </a:tabLst>
            </a:pPr>
            <a:r>
              <a:rPr sz="2800" spc="-5" dirty="0">
                <a:latin typeface="Arial"/>
                <a:cs typeface="Arial"/>
              </a:rPr>
              <a:t>Projeto completo com o detalhamento  </a:t>
            </a:r>
            <a:r>
              <a:rPr sz="2800" dirty="0">
                <a:latin typeface="Arial"/>
                <a:cs typeface="Arial"/>
              </a:rPr>
              <a:t>construtivo </a:t>
            </a:r>
            <a:r>
              <a:rPr sz="2800" spc="-5" dirty="0">
                <a:latin typeface="Arial"/>
                <a:cs typeface="Arial"/>
              </a:rPr>
              <a:t>=&gt; </a:t>
            </a:r>
            <a:r>
              <a:rPr sz="2800" u="heavy" spc="-5" dirty="0">
                <a:latin typeface="Arial"/>
                <a:cs typeface="Arial"/>
              </a:rPr>
              <a:t>complementa o </a:t>
            </a:r>
            <a:r>
              <a:rPr sz="2800" u="heavy" dirty="0">
                <a:latin typeface="Arial"/>
                <a:cs typeface="Arial"/>
              </a:rPr>
              <a:t>projeto </a:t>
            </a:r>
            <a:r>
              <a:rPr sz="2800" u="heavy" spc="-5" dirty="0">
                <a:latin typeface="Arial"/>
                <a:cs typeface="Arial"/>
              </a:rPr>
              <a:t>básico e  não o</a:t>
            </a:r>
            <a:r>
              <a:rPr sz="2800" u="heavy" spc="-90" dirty="0">
                <a:latin typeface="Arial"/>
                <a:cs typeface="Arial"/>
              </a:rPr>
              <a:t> </a:t>
            </a:r>
            <a:r>
              <a:rPr sz="2800" u="heavy" dirty="0">
                <a:latin typeface="Arial"/>
                <a:cs typeface="Arial"/>
              </a:rPr>
              <a:t>altera.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228600" indent="-2159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Art. 6.º da </a:t>
            </a:r>
            <a:r>
              <a:rPr sz="2800" dirty="0">
                <a:latin typeface="Arial"/>
                <a:cs typeface="Arial"/>
              </a:rPr>
              <a:t>Lei 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Licitações: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X - </a:t>
            </a:r>
            <a:r>
              <a:rPr sz="2400" i="1" spc="-5" dirty="0">
                <a:latin typeface="Arial"/>
                <a:cs typeface="Arial"/>
              </a:rPr>
              <a:t>Projeto Executivo </a:t>
            </a:r>
            <a:r>
              <a:rPr sz="2400" i="1" dirty="0">
                <a:latin typeface="Arial"/>
                <a:cs typeface="Arial"/>
              </a:rPr>
              <a:t>- </a:t>
            </a:r>
            <a:r>
              <a:rPr sz="2400" i="1" spc="-5" dirty="0">
                <a:latin typeface="Arial"/>
                <a:cs typeface="Arial"/>
              </a:rPr>
              <a:t>o conjunto dos elementos  necessários e suficientes à </a:t>
            </a:r>
            <a:r>
              <a:rPr sz="2400" i="1" u="heavy" spc="-5" dirty="0">
                <a:latin typeface="Arial"/>
                <a:cs typeface="Arial"/>
              </a:rPr>
              <a:t>execução completa da </a:t>
            </a:r>
            <a:r>
              <a:rPr sz="2400" i="1" u="heavy" dirty="0">
                <a:latin typeface="Arial"/>
                <a:cs typeface="Arial"/>
              </a:rPr>
              <a:t>obra</a:t>
            </a:r>
            <a:r>
              <a:rPr sz="2400" i="1" dirty="0">
                <a:latin typeface="Arial"/>
                <a:cs typeface="Arial"/>
              </a:rPr>
              <a:t>,  </a:t>
            </a:r>
            <a:r>
              <a:rPr sz="2400" i="1" spc="-5" dirty="0">
                <a:latin typeface="Arial"/>
                <a:cs typeface="Arial"/>
              </a:rPr>
              <a:t>de acordo </a:t>
            </a:r>
            <a:r>
              <a:rPr sz="2400" i="1" dirty="0">
                <a:latin typeface="Arial"/>
                <a:cs typeface="Arial"/>
              </a:rPr>
              <a:t>com </a:t>
            </a:r>
            <a:r>
              <a:rPr sz="2400" i="1" spc="-5" dirty="0">
                <a:latin typeface="Arial"/>
                <a:cs typeface="Arial"/>
              </a:rPr>
              <a:t>as normas pertinentes da Associação  Brasileira de Normas Técnicas </a:t>
            </a:r>
            <a:r>
              <a:rPr sz="2400" i="1" dirty="0">
                <a:latin typeface="Arial"/>
                <a:cs typeface="Arial"/>
              </a:rPr>
              <a:t>-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ABNT;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553997"/>
          </a:xfrm>
          <a:prstGeom prst="rect">
            <a:avLst/>
          </a:prstGeom>
        </p:spPr>
        <p:txBody>
          <a:bodyPr vert="horz" wrap="square" lIns="0" tIns="60959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3. O </a:t>
            </a:r>
            <a:r>
              <a:rPr sz="3200" b="0" spc="-5" dirty="0">
                <a:latin typeface="Arial"/>
                <a:cs typeface="Arial"/>
              </a:rPr>
              <a:t>que </a:t>
            </a:r>
            <a:r>
              <a:rPr sz="3200" b="0" dirty="0">
                <a:latin typeface="Arial"/>
                <a:cs typeface="Arial"/>
              </a:rPr>
              <a:t>vem a ser o </a:t>
            </a:r>
            <a:r>
              <a:rPr sz="3200" b="0" spc="-5" dirty="0">
                <a:latin typeface="Arial"/>
                <a:cs typeface="Arial"/>
              </a:rPr>
              <a:t>Projeto</a:t>
            </a:r>
            <a:r>
              <a:rPr sz="3200" b="0" spc="-14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Executivo?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44520"/>
            <a:ext cx="8229600" cy="918072"/>
          </a:xfrm>
          <a:prstGeom prst="rect">
            <a:avLst/>
          </a:prstGeom>
        </p:spPr>
        <p:txBody>
          <a:bodyPr vert="horz" wrap="square" lIns="0" tIns="421513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3. </a:t>
            </a:r>
            <a:r>
              <a:rPr sz="3200" spc="5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latin typeface="Arial"/>
                <a:cs typeface="Arial"/>
              </a:rPr>
              <a:t>vem a ser o </a:t>
            </a:r>
            <a:r>
              <a:rPr sz="3200" spc="-5" dirty="0">
                <a:latin typeface="Arial"/>
                <a:cs typeface="Arial"/>
              </a:rPr>
              <a:t>Projeto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Executivo?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4282" y="2273300"/>
            <a:ext cx="8643997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 algn="just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sz="2800" spc="-5" dirty="0">
                <a:latin typeface="Arial"/>
                <a:cs typeface="Arial"/>
              </a:rPr>
              <a:t>detalhamento </a:t>
            </a:r>
            <a:r>
              <a:rPr sz="2800" dirty="0">
                <a:latin typeface="Arial"/>
                <a:cs typeface="Arial"/>
              </a:rPr>
              <a:t>específico </a:t>
            </a:r>
            <a:r>
              <a:rPr sz="2800" spc="-5" dirty="0">
                <a:latin typeface="Arial"/>
                <a:cs typeface="Arial"/>
              </a:rPr>
              <a:t>de todos os </a:t>
            </a:r>
            <a:r>
              <a:rPr sz="2800" dirty="0">
                <a:latin typeface="Arial"/>
                <a:cs typeface="Arial"/>
              </a:rPr>
              <a:t>elementos  construtivos, </a:t>
            </a:r>
            <a:r>
              <a:rPr sz="2800" spc="-5" dirty="0">
                <a:latin typeface="Arial"/>
                <a:cs typeface="Arial"/>
              </a:rPr>
              <a:t>para a </a:t>
            </a:r>
            <a:r>
              <a:rPr sz="2800" dirty="0">
                <a:latin typeface="Arial"/>
                <a:cs typeface="Arial"/>
              </a:rPr>
              <a:t>perfeita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execução;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85115" marR="280035" indent="-272415" algn="just">
              <a:lnSpc>
                <a:spcPts val="3350"/>
              </a:lnSpc>
              <a:buChar char="•"/>
              <a:tabLst>
                <a:tab pos="285115" algn="l"/>
                <a:tab pos="285750" algn="l"/>
              </a:tabLst>
            </a:pPr>
            <a:r>
              <a:rPr sz="2800" spc="-5" dirty="0">
                <a:latin typeface="Arial"/>
                <a:cs typeface="Arial"/>
              </a:rPr>
              <a:t>detalhes </a:t>
            </a:r>
            <a:r>
              <a:rPr sz="2800" dirty="0">
                <a:latin typeface="Arial"/>
                <a:cs typeface="Arial"/>
              </a:rPr>
              <a:t>especiais, </a:t>
            </a:r>
            <a:r>
              <a:rPr sz="2800" spc="-5" dirty="0">
                <a:latin typeface="Arial"/>
                <a:cs typeface="Arial"/>
              </a:rPr>
              <a:t>cortes </a:t>
            </a:r>
            <a:r>
              <a:rPr sz="2800" dirty="0">
                <a:latin typeface="Arial"/>
                <a:cs typeface="Arial"/>
              </a:rPr>
              <a:t>específicos,  especificações complementares, </a:t>
            </a:r>
            <a:r>
              <a:rPr sz="2800" spc="-5" dirty="0">
                <a:latin typeface="Arial"/>
                <a:cs typeface="Arial"/>
              </a:rPr>
              <a:t>entre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1916832"/>
            <a:ext cx="7560309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buChar char="•"/>
              <a:tabLst>
                <a:tab pos="233679" algn="l"/>
              </a:tabLst>
            </a:pPr>
            <a:endParaRPr lang="pt-BR" sz="3200" dirty="0" smtClean="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3200" dirty="0" err="1" smtClean="0">
                <a:latin typeface="Arial"/>
                <a:cs typeface="Arial"/>
              </a:rPr>
              <a:t>exemplos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1015365" lvl="1" indent="-216535">
              <a:lnSpc>
                <a:spcPct val="100000"/>
              </a:lnSpc>
              <a:buChar char="-"/>
              <a:tabLst>
                <a:tab pos="1016000" algn="l"/>
              </a:tabLst>
            </a:pPr>
            <a:r>
              <a:rPr sz="3200" spc="-5" dirty="0">
                <a:latin typeface="Arial"/>
                <a:cs typeface="Arial"/>
              </a:rPr>
              <a:t>detalhamento de </a:t>
            </a:r>
            <a:r>
              <a:rPr sz="3200" dirty="0">
                <a:latin typeface="Arial"/>
                <a:cs typeface="Arial"/>
              </a:rPr>
              <a:t>estruturas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cobertura;</a:t>
            </a:r>
          </a:p>
          <a:p>
            <a:pPr marL="1015365" lvl="1" indent="-216535">
              <a:lnSpc>
                <a:spcPct val="100000"/>
              </a:lnSpc>
              <a:buChar char="-"/>
              <a:tabLst>
                <a:tab pos="1016000" algn="l"/>
              </a:tabLst>
            </a:pPr>
            <a:r>
              <a:rPr sz="3200" dirty="0">
                <a:latin typeface="Arial"/>
                <a:cs typeface="Arial"/>
              </a:rPr>
              <a:t>detalhamento </a:t>
            </a:r>
            <a:r>
              <a:rPr sz="3200" spc="-5" dirty="0">
                <a:latin typeface="Arial"/>
                <a:cs typeface="Arial"/>
              </a:rPr>
              <a:t>das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formas;</a:t>
            </a:r>
          </a:p>
          <a:p>
            <a:pPr marL="1015365" lvl="1" indent="-216535">
              <a:lnSpc>
                <a:spcPct val="100000"/>
              </a:lnSpc>
              <a:buChar char="-"/>
              <a:tabLst>
                <a:tab pos="1016000" algn="l"/>
              </a:tabLst>
            </a:pPr>
            <a:r>
              <a:rPr sz="3200" spc="-5" dirty="0">
                <a:latin typeface="Arial"/>
                <a:cs typeface="Arial"/>
              </a:rPr>
              <a:t>detalhamento das </a:t>
            </a:r>
            <a:r>
              <a:rPr sz="3200" dirty="0">
                <a:latin typeface="Arial"/>
                <a:cs typeface="Arial"/>
              </a:rPr>
              <a:t>esquadrias;</a:t>
            </a:r>
          </a:p>
          <a:p>
            <a:pPr marL="1015365" lvl="1" indent="-216535">
              <a:lnSpc>
                <a:spcPct val="100000"/>
              </a:lnSpc>
              <a:buChar char="-"/>
              <a:tabLst>
                <a:tab pos="1016000" algn="l"/>
              </a:tabLst>
            </a:pPr>
            <a:r>
              <a:rPr sz="3200" spc="-5" dirty="0">
                <a:latin typeface="Arial"/>
                <a:cs typeface="Arial"/>
              </a:rPr>
              <a:t>detalhamento da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impermeabilização;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63905"/>
            <a:ext cx="8229600" cy="635814"/>
          </a:xfrm>
          <a:prstGeom prst="rect">
            <a:avLst/>
          </a:prstGeom>
        </p:spPr>
        <p:txBody>
          <a:bodyPr vert="horz" wrap="square" lIns="0" tIns="141985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3. O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latin typeface="Arial"/>
                <a:cs typeface="Arial"/>
              </a:rPr>
              <a:t>vem a ser o </a:t>
            </a:r>
            <a:r>
              <a:rPr sz="3200" spc="-5" dirty="0">
                <a:latin typeface="Arial"/>
                <a:cs typeface="Arial"/>
              </a:rPr>
              <a:t>Projeto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Executivo?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34" y="1518664"/>
            <a:ext cx="8215370" cy="343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i="1" spc="-5">
                <a:latin typeface="Arial"/>
                <a:cs typeface="Arial"/>
              </a:rPr>
              <a:t>Atenção</a:t>
            </a:r>
            <a:r>
              <a:rPr sz="3200" i="1" spc="-5" smtClean="0">
                <a:latin typeface="Arial"/>
                <a:cs typeface="Arial"/>
              </a:rPr>
              <a:t>!</a:t>
            </a:r>
            <a:endParaRPr lang="pt-BR" sz="3200" i="1" spc="-5" dirty="0" smtClean="0">
              <a:latin typeface="Arial"/>
              <a:cs typeface="Arial"/>
            </a:endParaRPr>
          </a:p>
          <a:p>
            <a:pPr marL="12700" algn="just">
              <a:lnSpc>
                <a:spcPts val="3835"/>
              </a:lnSpc>
              <a:tabLst>
                <a:tab pos="1574800" algn="l"/>
                <a:tab pos="2821305" algn="l"/>
              </a:tabLst>
            </a:pPr>
            <a:r>
              <a:rPr lang="pt-BR" sz="3200" i="1" dirty="0" smtClean="0">
                <a:latin typeface="Arial"/>
                <a:cs typeface="Arial"/>
              </a:rPr>
              <a:t>O </a:t>
            </a:r>
            <a:r>
              <a:rPr lang="pt-BR" sz="3200" i="1" u="heavy" dirty="0" smtClean="0">
                <a:solidFill>
                  <a:srgbClr val="0033CC"/>
                </a:solidFill>
                <a:latin typeface="Arial"/>
                <a:cs typeface="Arial"/>
              </a:rPr>
              <a:t>Proj</a:t>
            </a:r>
            <a:r>
              <a:rPr lang="pt-BR" sz="3200" i="1" u="heavy" spc="-30" dirty="0" smtClean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lang="pt-BR" sz="3200" i="1" u="heavy" dirty="0" smtClean="0">
                <a:solidFill>
                  <a:srgbClr val="0033CC"/>
                </a:solidFill>
                <a:latin typeface="Arial"/>
                <a:cs typeface="Arial"/>
              </a:rPr>
              <a:t>to	Bás</a:t>
            </a:r>
            <a:r>
              <a:rPr lang="pt-BR" sz="3200" i="1" u="heavy" spc="-20" dirty="0" smtClean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lang="pt-BR" sz="3200" i="1" u="heavy" dirty="0" smtClean="0">
                <a:solidFill>
                  <a:srgbClr val="0033CC"/>
                </a:solidFill>
                <a:latin typeface="Arial"/>
                <a:cs typeface="Arial"/>
              </a:rPr>
              <a:t>co </a:t>
            </a:r>
            <a:r>
              <a:rPr lang="pt-BR" sz="3200" i="1" spc="-5" dirty="0" smtClean="0">
                <a:latin typeface="Arial"/>
                <a:cs typeface="Arial"/>
              </a:rPr>
              <a:t>ou	</a:t>
            </a:r>
            <a:r>
              <a:rPr lang="pt-BR" sz="3200" i="1" u="heavy" spc="-5" dirty="0" smtClean="0">
                <a:solidFill>
                  <a:srgbClr val="0033CC"/>
                </a:solidFill>
                <a:latin typeface="Arial"/>
                <a:cs typeface="Arial"/>
              </a:rPr>
              <a:t>Executivo </a:t>
            </a:r>
            <a:r>
              <a:rPr lang="pt-BR" sz="3200" i="1" spc="-5" dirty="0" smtClean="0">
                <a:latin typeface="Arial"/>
                <a:cs typeface="Arial"/>
              </a:rPr>
              <a:t>deve	</a:t>
            </a:r>
            <a:r>
              <a:rPr lang="pt-BR" sz="3200" i="1" dirty="0" smtClean="0">
                <a:latin typeface="Arial"/>
                <a:cs typeface="Arial"/>
              </a:rPr>
              <a:t>ser	</a:t>
            </a:r>
            <a:r>
              <a:rPr lang="pt-BR" sz="3200" i="1" u="heavy" spc="-5" dirty="0" smtClean="0">
                <a:solidFill>
                  <a:srgbClr val="0033CC"/>
                </a:solidFill>
                <a:latin typeface="Arial"/>
                <a:cs typeface="Arial"/>
              </a:rPr>
              <a:t>atualizado </a:t>
            </a:r>
            <a:r>
              <a:rPr lang="pt-BR" sz="3200" i="1" dirty="0" smtClean="0">
                <a:latin typeface="Arial"/>
                <a:cs typeface="Arial"/>
              </a:rPr>
              <a:t>p</a:t>
            </a:r>
            <a:r>
              <a:rPr lang="pt-BR" sz="3200" i="1" spc="-15" dirty="0" smtClean="0">
                <a:latin typeface="Arial"/>
                <a:cs typeface="Arial"/>
              </a:rPr>
              <a:t>a</a:t>
            </a:r>
            <a:r>
              <a:rPr lang="pt-BR" sz="3200" i="1" dirty="0" smtClean="0">
                <a:latin typeface="Arial"/>
                <a:cs typeface="Arial"/>
              </a:rPr>
              <a:t>ra</a:t>
            </a:r>
            <a:endParaRPr lang="pt-BR" sz="3200" dirty="0" smtClean="0">
              <a:latin typeface="Arial"/>
              <a:cs typeface="Arial"/>
            </a:endParaRPr>
          </a:p>
          <a:p>
            <a:pPr marL="12700" algn="just">
              <a:lnSpc>
                <a:spcPts val="3835"/>
              </a:lnSpc>
            </a:pPr>
            <a:r>
              <a:rPr lang="pt-BR" sz="3200" i="1" dirty="0" smtClean="0">
                <a:latin typeface="Arial"/>
                <a:cs typeface="Arial"/>
              </a:rPr>
              <a:t>realização </a:t>
            </a:r>
            <a:r>
              <a:rPr lang="pt-BR" sz="3200" i="1" spc="-5" dirty="0" smtClean="0">
                <a:latin typeface="Arial"/>
                <a:cs typeface="Arial"/>
              </a:rPr>
              <a:t>da</a:t>
            </a:r>
            <a:r>
              <a:rPr lang="pt-BR" sz="3200" i="1" spc="-95" dirty="0" smtClean="0">
                <a:latin typeface="Arial"/>
                <a:cs typeface="Arial"/>
              </a:rPr>
              <a:t> </a:t>
            </a:r>
            <a:r>
              <a:rPr lang="pt-BR" sz="3200" i="1" spc="-5" dirty="0" smtClean="0">
                <a:latin typeface="Arial"/>
                <a:cs typeface="Arial"/>
              </a:rPr>
              <a:t>licitação!!</a:t>
            </a:r>
            <a:endParaRPr lang="pt-BR" sz="3200" dirty="0" smtClean="0">
              <a:latin typeface="Arial"/>
              <a:cs typeface="Arial"/>
            </a:endParaRPr>
          </a:p>
          <a:p>
            <a:pPr marL="12700" algn="just"/>
            <a:endParaRPr lang="pt-BR" sz="3200" dirty="0" smtClean="0">
              <a:latin typeface="Arial"/>
              <a:cs typeface="Arial"/>
            </a:endParaRPr>
          </a:p>
          <a:p>
            <a:pPr marL="12700" algn="just"/>
            <a:endParaRPr lang="pt-BR" sz="32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2194686"/>
            <a:ext cx="8401016" cy="3627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buFont typeface="Arial"/>
              <a:buChar char="-"/>
              <a:tabLst>
                <a:tab pos="229235" algn="l"/>
              </a:tabLst>
            </a:pPr>
            <a:r>
              <a:rPr sz="2800" i="1" spc="-5" dirty="0">
                <a:latin typeface="Arial"/>
                <a:cs typeface="Arial"/>
              </a:rPr>
              <a:t>As </a:t>
            </a:r>
            <a:r>
              <a:rPr sz="2800" i="1" dirty="0">
                <a:latin typeface="Arial"/>
                <a:cs typeface="Arial"/>
              </a:rPr>
              <a:t>built </a:t>
            </a:r>
            <a:r>
              <a:rPr sz="2800" dirty="0">
                <a:latin typeface="Arial"/>
                <a:cs typeface="Arial"/>
              </a:rPr>
              <a:t>(“como construído”) </a:t>
            </a:r>
            <a:r>
              <a:rPr sz="2800" spc="-5" dirty="0">
                <a:latin typeface="Arial"/>
                <a:cs typeface="Arial"/>
              </a:rPr>
              <a:t>é o </a:t>
            </a:r>
            <a:r>
              <a:rPr sz="2800" dirty="0">
                <a:latin typeface="Arial"/>
                <a:cs typeface="Arial"/>
              </a:rPr>
              <a:t>projeto  representando </a:t>
            </a:r>
            <a:r>
              <a:rPr sz="2800" spc="-5" dirty="0">
                <a:latin typeface="Arial"/>
                <a:cs typeface="Arial"/>
              </a:rPr>
              <a:t>fielmente aquilo </a:t>
            </a:r>
            <a:r>
              <a:rPr sz="2800" dirty="0">
                <a:latin typeface="Arial"/>
                <a:cs typeface="Arial"/>
              </a:rPr>
              <a:t>que foi executado,  </a:t>
            </a:r>
            <a:r>
              <a:rPr sz="2800" spc="-5" dirty="0">
                <a:latin typeface="Arial"/>
                <a:cs typeface="Arial"/>
              </a:rPr>
              <a:t>com todas as </a:t>
            </a:r>
            <a:r>
              <a:rPr sz="2800" dirty="0">
                <a:latin typeface="Arial"/>
                <a:cs typeface="Arial"/>
              </a:rPr>
              <a:t>alterações </a:t>
            </a:r>
            <a:r>
              <a:rPr sz="2800" spc="-5" dirty="0">
                <a:latin typeface="Arial"/>
                <a:cs typeface="Arial"/>
              </a:rPr>
              <a:t>que </a:t>
            </a:r>
            <a:r>
              <a:rPr sz="2800" dirty="0">
                <a:latin typeface="Arial"/>
                <a:cs typeface="Arial"/>
              </a:rPr>
              <a:t>se fizeram  necessárias durante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>
                <a:latin typeface="Arial"/>
                <a:cs typeface="Arial"/>
              </a:rPr>
              <a:t>obra</a:t>
            </a:r>
            <a:r>
              <a:rPr sz="2800" smtClean="0">
                <a:latin typeface="Arial"/>
                <a:cs typeface="Arial"/>
              </a:rPr>
              <a:t>;</a:t>
            </a:r>
            <a:endParaRPr lang="pt-BR" sz="28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Font typeface="Arial"/>
              <a:buChar char="-"/>
              <a:tabLst>
                <a:tab pos="229235" algn="l"/>
              </a:tabLst>
            </a:pPr>
            <a:endParaRPr sz="2800">
              <a:latin typeface="Arial"/>
              <a:cs typeface="Arial"/>
            </a:endParaRPr>
          </a:p>
          <a:p>
            <a:pPr marL="12700" marR="675005" algn="just">
              <a:lnSpc>
                <a:spcPct val="104200"/>
              </a:lnSpc>
              <a:spcBef>
                <a:spcPts val="1019"/>
              </a:spcBef>
              <a:buChar char="-"/>
              <a:tabLst>
                <a:tab pos="271780" algn="l"/>
              </a:tabLst>
            </a:pPr>
            <a:r>
              <a:rPr sz="2800" spc="-5" dirty="0">
                <a:latin typeface="Arial"/>
                <a:cs typeface="Arial"/>
              </a:rPr>
              <a:t>Sua elaboração deve </a:t>
            </a:r>
            <a:r>
              <a:rPr sz="2800">
                <a:latin typeface="Arial"/>
                <a:cs typeface="Arial"/>
              </a:rPr>
              <a:t>estar </a:t>
            </a:r>
            <a:r>
              <a:rPr sz="2800" smtClean="0">
                <a:latin typeface="Arial"/>
                <a:cs typeface="Arial"/>
              </a:rPr>
              <a:t>prevista</a:t>
            </a:r>
            <a:r>
              <a:rPr lang="pt-BR" sz="2800" dirty="0" smtClean="0">
                <a:latin typeface="Arial"/>
                <a:cs typeface="Arial"/>
              </a:rPr>
              <a:t> e</a:t>
            </a:r>
            <a:r>
              <a:rPr sz="2800" spc="-5" smtClean="0">
                <a:latin typeface="Arial"/>
                <a:cs typeface="Arial"/>
              </a:rPr>
              <a:t>xpressamente </a:t>
            </a:r>
            <a:r>
              <a:rPr sz="2800" spc="-5" dirty="0">
                <a:latin typeface="Arial"/>
                <a:cs typeface="Arial"/>
              </a:rPr>
              <a:t>no edital de licitação, fazendo  </a:t>
            </a:r>
            <a:r>
              <a:rPr sz="2800" dirty="0">
                <a:latin typeface="Arial"/>
                <a:cs typeface="Arial"/>
              </a:rPr>
              <a:t>parte, inclusive,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orçamento </a:t>
            </a:r>
            <a:r>
              <a:rPr sz="2800" spc="-5" dirty="0">
                <a:latin typeface="Arial"/>
                <a:cs typeface="Arial"/>
              </a:rPr>
              <a:t>da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obra;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513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4. </a:t>
            </a:r>
            <a:r>
              <a:rPr sz="3200" b="0" spc="5" dirty="0">
                <a:latin typeface="Arial"/>
                <a:cs typeface="Arial"/>
              </a:rPr>
              <a:t>O </a:t>
            </a:r>
            <a:r>
              <a:rPr sz="3200" b="0" spc="-5" dirty="0">
                <a:latin typeface="Arial"/>
                <a:cs typeface="Arial"/>
              </a:rPr>
              <a:t>que </a:t>
            </a:r>
            <a:r>
              <a:rPr sz="3200" b="0" dirty="0">
                <a:latin typeface="Arial"/>
                <a:cs typeface="Arial"/>
              </a:rPr>
              <a:t>vem a ser o </a:t>
            </a:r>
            <a:r>
              <a:rPr sz="3200" b="0" spc="-5" dirty="0">
                <a:latin typeface="Arial"/>
                <a:cs typeface="Arial"/>
              </a:rPr>
              <a:t>Projeto </a:t>
            </a:r>
            <a:r>
              <a:rPr sz="3200" b="0" i="1" dirty="0">
                <a:latin typeface="Arial"/>
                <a:cs typeface="Arial"/>
              </a:rPr>
              <a:t>as</a:t>
            </a:r>
            <a:r>
              <a:rPr sz="3200" b="0" i="1" spc="-160" dirty="0">
                <a:latin typeface="Arial"/>
                <a:cs typeface="Arial"/>
              </a:rPr>
              <a:t> </a:t>
            </a:r>
            <a:r>
              <a:rPr sz="3200" b="0" i="1" spc="-5" dirty="0">
                <a:latin typeface="Arial"/>
                <a:cs typeface="Arial"/>
              </a:rPr>
              <a:t>built</a:t>
            </a:r>
            <a:r>
              <a:rPr sz="3200" b="0" spc="-5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2136394"/>
            <a:ext cx="835824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288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4000" spc="-5" dirty="0">
                <a:latin typeface="Arial"/>
                <a:cs typeface="Arial"/>
              </a:rPr>
              <a:t>sem </a:t>
            </a:r>
            <a:r>
              <a:rPr sz="4000" i="1" spc="-5" dirty="0">
                <a:latin typeface="Arial"/>
                <a:cs typeface="Arial"/>
              </a:rPr>
              <a:t>as </a:t>
            </a:r>
            <a:r>
              <a:rPr sz="4000" i="1" dirty="0">
                <a:latin typeface="Arial"/>
                <a:cs typeface="Arial"/>
              </a:rPr>
              <a:t>built</a:t>
            </a:r>
            <a:r>
              <a:rPr sz="4000" dirty="0">
                <a:latin typeface="Arial"/>
                <a:cs typeface="Arial"/>
              </a:rPr>
              <a:t>, </a:t>
            </a:r>
            <a:r>
              <a:rPr sz="4000" spc="-5" dirty="0">
                <a:latin typeface="Arial"/>
                <a:cs typeface="Arial"/>
              </a:rPr>
              <a:t>não há cadastro confiável </a:t>
            </a:r>
            <a:r>
              <a:rPr sz="4000" dirty="0">
                <a:latin typeface="Arial"/>
                <a:cs typeface="Arial"/>
              </a:rPr>
              <a:t>para  </a:t>
            </a:r>
            <a:r>
              <a:rPr sz="4000" spc="-5" dirty="0">
                <a:latin typeface="Arial"/>
                <a:cs typeface="Arial"/>
              </a:rPr>
              <a:t>as futuras manifestações;</a:t>
            </a:r>
            <a:endParaRPr sz="4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4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4000" spc="-5" dirty="0">
                <a:latin typeface="Arial"/>
                <a:cs typeface="Arial"/>
              </a:rPr>
              <a:t>um dos </a:t>
            </a:r>
            <a:r>
              <a:rPr sz="4000" dirty="0">
                <a:latin typeface="Arial"/>
                <a:cs typeface="Arial"/>
              </a:rPr>
              <a:t>requisitos </a:t>
            </a:r>
            <a:r>
              <a:rPr sz="4000" spc="-5" dirty="0">
                <a:latin typeface="Arial"/>
                <a:cs typeface="Arial"/>
              </a:rPr>
              <a:t>para emissão do Termo de  Recebimento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Definitivo.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707885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4. O </a:t>
            </a:r>
            <a:r>
              <a:rPr sz="3200" b="0" spc="-5" dirty="0">
                <a:latin typeface="Arial"/>
                <a:cs typeface="Arial"/>
              </a:rPr>
              <a:t>que </a:t>
            </a:r>
            <a:r>
              <a:rPr sz="3200" b="0" dirty="0">
                <a:latin typeface="Arial"/>
                <a:cs typeface="Arial"/>
              </a:rPr>
              <a:t>vem a ser o </a:t>
            </a:r>
            <a:r>
              <a:rPr sz="3200" b="0" spc="-5" dirty="0">
                <a:latin typeface="Arial"/>
                <a:cs typeface="Arial"/>
              </a:rPr>
              <a:t>Projeto </a:t>
            </a:r>
            <a:r>
              <a:rPr sz="3200" b="0" i="1" dirty="0">
                <a:latin typeface="Arial"/>
                <a:cs typeface="Arial"/>
              </a:rPr>
              <a:t>as</a:t>
            </a:r>
            <a:r>
              <a:rPr sz="3200" b="0" i="1" spc="-140" dirty="0">
                <a:latin typeface="Arial"/>
                <a:cs typeface="Arial"/>
              </a:rPr>
              <a:t> </a:t>
            </a:r>
            <a:r>
              <a:rPr sz="3200" b="0" i="1" spc="-5" dirty="0">
                <a:latin typeface="Arial"/>
                <a:cs typeface="Arial"/>
              </a:rPr>
              <a:t>built</a:t>
            </a:r>
            <a:r>
              <a:rPr sz="3200" b="0" spc="-5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5812"/>
            <a:ext cx="9144000" cy="57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850" y="5949950"/>
            <a:ext cx="8569325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18795" algn="r">
              <a:lnSpc>
                <a:spcPts val="1675"/>
              </a:lnSpc>
              <a:spcBef>
                <a:spcPts val="1065"/>
              </a:spcBef>
            </a:pPr>
            <a:r>
              <a:rPr sz="1400" spc="5" dirty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5949950"/>
            <a:ext cx="8569325" cy="503555"/>
          </a:xfrm>
          <a:custGeom>
            <a:avLst/>
            <a:gdLst/>
            <a:ahLst/>
            <a:cxnLst/>
            <a:rect l="l" t="t" r="r" b="b"/>
            <a:pathLst>
              <a:path w="8569325" h="503554">
                <a:moveTo>
                  <a:pt x="0" y="503237"/>
                </a:moveTo>
                <a:lnTo>
                  <a:pt x="8569325" y="503237"/>
                </a:lnTo>
                <a:lnTo>
                  <a:pt x="8569325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D5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608" y="6042756"/>
            <a:ext cx="81153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25"/>
              </a:lnSpc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Área de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escola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e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ginásio incompatível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com</a:t>
            </a:r>
            <a:r>
              <a:rPr sz="2800" spc="-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terreno!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5812"/>
            <a:ext cx="9144000" cy="577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850" y="6021387"/>
            <a:ext cx="8569325" cy="5035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R="518795" algn="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6021387"/>
            <a:ext cx="8569325" cy="503555"/>
          </a:xfrm>
          <a:custGeom>
            <a:avLst/>
            <a:gdLst/>
            <a:ahLst/>
            <a:cxnLst/>
            <a:rect l="l" t="t" r="r" b="b"/>
            <a:pathLst>
              <a:path w="8569325" h="503554">
                <a:moveTo>
                  <a:pt x="0" y="503237"/>
                </a:moveTo>
                <a:lnTo>
                  <a:pt x="8569325" y="503237"/>
                </a:lnTo>
                <a:lnTo>
                  <a:pt x="8569325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D5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6712" y="6114079"/>
            <a:ext cx="79775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25"/>
              </a:lnSpc>
            </a:pP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O corte do morro na </a:t>
            </a: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área posterior foi</a:t>
            </a:r>
            <a:r>
              <a:rPr sz="2800" spc="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Arial"/>
                <a:cs typeface="Arial"/>
              </a:rPr>
              <a:t>embargado!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0" y="2286127"/>
            <a:ext cx="8429683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835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Estudo necessário à definição de parâmetros  do solo ou </a:t>
            </a:r>
            <a:r>
              <a:rPr sz="2800" dirty="0">
                <a:latin typeface="Arial"/>
                <a:cs typeface="Arial"/>
              </a:rPr>
              <a:t>rocha (sondagem, </a:t>
            </a:r>
            <a:r>
              <a:rPr sz="2800" spc="-5" dirty="0">
                <a:latin typeface="Arial"/>
                <a:cs typeface="Arial"/>
              </a:rPr>
              <a:t>ensaios de  campo </a:t>
            </a:r>
            <a:r>
              <a:rPr sz="2800" dirty="0">
                <a:latin typeface="Arial"/>
                <a:cs typeface="Arial"/>
              </a:rPr>
              <a:t>ou ensaios 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laboratório);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Identificar 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reais condições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solo para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  sejam definidos </a:t>
            </a:r>
            <a:r>
              <a:rPr sz="2800" spc="-5" dirty="0">
                <a:latin typeface="Arial"/>
                <a:cs typeface="Arial"/>
              </a:rPr>
              <a:t>o tipo e </a:t>
            </a:r>
            <a:r>
              <a:rPr sz="2800" dirty="0">
                <a:latin typeface="Arial"/>
                <a:cs typeface="Arial"/>
              </a:rPr>
              <a:t>as características </a:t>
            </a:r>
            <a:r>
              <a:rPr sz="2800" spc="-5" dirty="0">
                <a:latin typeface="Arial"/>
                <a:cs typeface="Arial"/>
              </a:rPr>
              <a:t>das  </a:t>
            </a:r>
            <a:r>
              <a:rPr sz="2800" dirty="0">
                <a:latin typeface="Arial"/>
                <a:cs typeface="Arial"/>
              </a:rPr>
              <a:t>fundações.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781" rIns="0" bIns="0" rtlCol="0">
            <a:spAutoFit/>
          </a:bodyPr>
          <a:lstStyle/>
          <a:p>
            <a:pPr marL="1039494" marR="5080" indent="-451484">
              <a:lnSpc>
                <a:spcPts val="3829"/>
              </a:lnSpc>
            </a:pPr>
            <a:r>
              <a:rPr sz="3200" b="0" dirty="0">
                <a:latin typeface="Arial"/>
                <a:cs typeface="Arial"/>
              </a:rPr>
              <a:t>5. Qual a </a:t>
            </a:r>
            <a:r>
              <a:rPr sz="3200" b="0" spc="-5" dirty="0">
                <a:latin typeface="Arial"/>
                <a:cs typeface="Arial"/>
              </a:rPr>
              <a:t>importância </a:t>
            </a:r>
            <a:r>
              <a:rPr sz="3200" b="0" dirty="0">
                <a:latin typeface="Arial"/>
                <a:cs typeface="Arial"/>
              </a:rPr>
              <a:t>da </a:t>
            </a:r>
            <a:r>
              <a:rPr sz="3200" b="0" spc="-5" dirty="0">
                <a:latin typeface="Arial"/>
                <a:cs typeface="Arial"/>
              </a:rPr>
              <a:t>sondagem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do  </a:t>
            </a:r>
            <a:r>
              <a:rPr sz="3200" b="0" spc="-5" dirty="0">
                <a:latin typeface="Arial"/>
                <a:cs typeface="Arial"/>
              </a:rPr>
              <a:t>terreno</a:t>
            </a:r>
            <a:r>
              <a:rPr sz="3200" b="0" spc="-9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(solo)?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0" y="2325114"/>
            <a:ext cx="8643998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58495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000" spc="-5" dirty="0">
                <a:latin typeface="Arial"/>
                <a:cs typeface="Arial"/>
              </a:rPr>
              <a:t>evitar aditivos logo no começo da </a:t>
            </a:r>
            <a:r>
              <a:rPr sz="3000" dirty="0">
                <a:latin typeface="Arial"/>
                <a:cs typeface="Arial"/>
              </a:rPr>
              <a:t>obra,  inclusive </a:t>
            </a:r>
            <a:r>
              <a:rPr sz="3000" spc="-5" dirty="0">
                <a:latin typeface="Arial"/>
                <a:cs typeface="Arial"/>
              </a:rPr>
              <a:t>com “jogo de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preços”;</a:t>
            </a:r>
            <a:endParaRPr sz="3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000" spc="-5" dirty="0">
                <a:latin typeface="Arial"/>
                <a:cs typeface="Arial"/>
              </a:rPr>
              <a:t>a </a:t>
            </a:r>
            <a:r>
              <a:rPr sz="3000" dirty="0">
                <a:latin typeface="Arial"/>
                <a:cs typeface="Arial"/>
              </a:rPr>
              <a:t>sondagem </a:t>
            </a:r>
            <a:r>
              <a:rPr sz="3000" spc="-5" dirty="0">
                <a:latin typeface="Arial"/>
                <a:cs typeface="Arial"/>
              </a:rPr>
              <a:t>feita após a </a:t>
            </a:r>
            <a:r>
              <a:rPr sz="3000" dirty="0">
                <a:latin typeface="Arial"/>
                <a:cs typeface="Arial"/>
              </a:rPr>
              <a:t>contratação </a:t>
            </a:r>
            <a:r>
              <a:rPr sz="3000" spc="-5" dirty="0">
                <a:latin typeface="Arial"/>
                <a:cs typeface="Arial"/>
              </a:rPr>
              <a:t>pode  </a:t>
            </a:r>
            <a:r>
              <a:rPr sz="3000" dirty="0">
                <a:latin typeface="Arial"/>
                <a:cs typeface="Arial"/>
              </a:rPr>
              <a:t>alterar </a:t>
            </a:r>
            <a:r>
              <a:rPr sz="3000" spc="-5" dirty="0">
                <a:latin typeface="Arial"/>
                <a:cs typeface="Arial"/>
              </a:rPr>
              <a:t>as </a:t>
            </a:r>
            <a:r>
              <a:rPr sz="3000" dirty="0">
                <a:latin typeface="Arial"/>
                <a:cs typeface="Arial"/>
              </a:rPr>
              <a:t>condições </a:t>
            </a:r>
            <a:r>
              <a:rPr sz="3000" spc="-5" dirty="0">
                <a:latin typeface="Arial"/>
                <a:cs typeface="Arial"/>
              </a:rPr>
              <a:t>exigidas na </a:t>
            </a:r>
            <a:r>
              <a:rPr sz="3000" dirty="0">
                <a:latin typeface="Arial"/>
                <a:cs typeface="Arial"/>
              </a:rPr>
              <a:t>qualificação  técnica </a:t>
            </a:r>
            <a:r>
              <a:rPr sz="3000" spc="-5" dirty="0">
                <a:latin typeface="Arial"/>
                <a:cs typeface="Arial"/>
              </a:rPr>
              <a:t>do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Edital.</a:t>
            </a:r>
            <a:endParaRPr sz="3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3000">
              <a:latin typeface="Times New Roman"/>
              <a:cs typeface="Times New Roman"/>
            </a:endParaRPr>
          </a:p>
          <a:p>
            <a:pPr marL="109855" algn="just">
              <a:lnSpc>
                <a:spcPct val="100000"/>
              </a:lnSpc>
            </a:pPr>
            <a:r>
              <a:rPr sz="3000" b="1" i="1" spc="-5" dirty="0">
                <a:solidFill>
                  <a:srgbClr val="0033CC"/>
                </a:solidFill>
                <a:latin typeface="Arial"/>
                <a:cs typeface="Arial"/>
              </a:rPr>
              <a:t>&gt;&gt; Deve fazer parte do projeto</a:t>
            </a:r>
            <a:r>
              <a:rPr sz="3000" b="1" i="1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000" b="1" i="1" spc="-5" dirty="0">
                <a:solidFill>
                  <a:srgbClr val="0033CC"/>
                </a:solidFill>
                <a:latin typeface="Arial"/>
                <a:cs typeface="Arial"/>
              </a:rPr>
              <a:t>básico.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781" rIns="0" bIns="0" rtlCol="0">
            <a:spAutoFit/>
          </a:bodyPr>
          <a:lstStyle/>
          <a:p>
            <a:pPr marL="1039494" marR="5080" indent="-451484">
              <a:lnSpc>
                <a:spcPts val="3829"/>
              </a:lnSpc>
            </a:pPr>
            <a:r>
              <a:rPr sz="3200" b="0" dirty="0">
                <a:latin typeface="Arial"/>
                <a:cs typeface="Arial"/>
              </a:rPr>
              <a:t>5. Qual a </a:t>
            </a:r>
            <a:r>
              <a:rPr sz="3200" b="0" spc="-5" dirty="0">
                <a:latin typeface="Arial"/>
                <a:cs typeface="Arial"/>
              </a:rPr>
              <a:t>importância </a:t>
            </a:r>
            <a:r>
              <a:rPr sz="3200" b="0" dirty="0">
                <a:latin typeface="Arial"/>
                <a:cs typeface="Arial"/>
              </a:rPr>
              <a:t>da </a:t>
            </a:r>
            <a:r>
              <a:rPr sz="3200" b="0" spc="-5" dirty="0">
                <a:latin typeface="Arial"/>
                <a:cs typeface="Arial"/>
              </a:rPr>
              <a:t>sondagem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do  </a:t>
            </a:r>
            <a:r>
              <a:rPr sz="3200" b="0" spc="-5" dirty="0">
                <a:latin typeface="Arial"/>
                <a:cs typeface="Arial"/>
              </a:rPr>
              <a:t>terreno</a:t>
            </a:r>
            <a:r>
              <a:rPr sz="3200" b="0" spc="-9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(solo)?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49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401080" cy="5159496"/>
          </a:xfrm>
        </p:spPr>
        <p:txBody>
          <a:bodyPr/>
          <a:lstStyle/>
          <a:p>
            <a:pPr lvl="0" fontAlgn="base">
              <a:buNone/>
            </a:pPr>
            <a:endParaRPr lang="pt-BR" dirty="0" smtClean="0"/>
          </a:p>
          <a:p>
            <a:pPr lvl="0" fontAlgn="base">
              <a:buNone/>
            </a:pPr>
            <a:r>
              <a:rPr lang="pt-BR" dirty="0" smtClean="0"/>
              <a:t>III. </a:t>
            </a:r>
            <a:r>
              <a:rPr lang="pt-BR" b="1" dirty="0" smtClean="0"/>
              <a:t>ELABORAÇÃO DO PROJETO BÁSICO</a:t>
            </a:r>
            <a:endParaRPr lang="pt-BR" dirty="0" smtClean="0"/>
          </a:p>
          <a:p>
            <a:pPr marL="571500" lvl="0" indent="-571500" fontAlgn="base">
              <a:buFont typeface="+mj-lt"/>
              <a:buAutoNum type="romanLcPeriod"/>
            </a:pPr>
            <a:r>
              <a:rPr lang="pt-BR" dirty="0" smtClean="0"/>
              <a:t>Projeto </a:t>
            </a:r>
            <a:r>
              <a:rPr lang="pt-BR" dirty="0"/>
              <a:t>Básico;</a:t>
            </a:r>
          </a:p>
          <a:p>
            <a:pPr marL="571500" lvl="0" indent="-571500" fontAlgn="base">
              <a:buFont typeface="+mj-lt"/>
              <a:buAutoNum type="romanLcPeriod"/>
            </a:pPr>
            <a:r>
              <a:rPr lang="pt-BR" dirty="0"/>
              <a:t>Planejamento e Legislação Especifica;</a:t>
            </a:r>
          </a:p>
          <a:p>
            <a:pPr marL="571500" lvl="0" indent="-571500" fontAlgn="base">
              <a:buFont typeface="+mj-lt"/>
              <a:buAutoNum type="romanLcPeriod"/>
            </a:pPr>
            <a:r>
              <a:rPr lang="pt-BR" dirty="0"/>
              <a:t>Especificação e Exigências para Seletividade;</a:t>
            </a:r>
          </a:p>
          <a:p>
            <a:pPr marL="571500" lvl="0" indent="-571500" fontAlgn="base">
              <a:buFont typeface="+mj-lt"/>
              <a:buAutoNum type="romanLcPeriod"/>
            </a:pPr>
            <a:r>
              <a:rPr lang="pt-BR" dirty="0"/>
              <a:t>Obras e Serviços de Engenharia;</a:t>
            </a:r>
          </a:p>
          <a:p>
            <a:pPr marL="571500" lvl="0" indent="-571500" fontAlgn="base">
              <a:buFont typeface="+mj-lt"/>
              <a:buAutoNum type="romanLcPeriod"/>
            </a:pPr>
            <a:r>
              <a:rPr lang="pt-BR" dirty="0"/>
              <a:t>Roteiro para Elaboração de Projeto Básico;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/>
              <a:t>Estudos de Casos Práticos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527" y="4505071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6972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720" y="2392170"/>
            <a:ext cx="8425667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- </a:t>
            </a:r>
            <a:r>
              <a:rPr sz="3600" dirty="0">
                <a:latin typeface="Arial"/>
                <a:cs typeface="Arial"/>
              </a:rPr>
              <a:t>descrição detalhada </a:t>
            </a:r>
            <a:r>
              <a:rPr sz="3600" spc="-5" dirty="0">
                <a:latin typeface="Arial"/>
                <a:cs typeface="Arial"/>
              </a:rPr>
              <a:t>do objeto </a:t>
            </a:r>
            <a:r>
              <a:rPr sz="3600" dirty="0">
                <a:latin typeface="Arial"/>
                <a:cs typeface="Arial"/>
              </a:rPr>
              <a:t>projetado, na  </a:t>
            </a:r>
            <a:r>
              <a:rPr sz="3600" spc="-5" dirty="0">
                <a:latin typeface="Arial"/>
                <a:cs typeface="Arial"/>
              </a:rPr>
              <a:t>qual são </a:t>
            </a:r>
            <a:r>
              <a:rPr sz="3600" dirty="0">
                <a:latin typeface="Arial"/>
                <a:cs typeface="Arial"/>
              </a:rPr>
              <a:t>apresentadas </a:t>
            </a:r>
            <a:r>
              <a:rPr sz="3600" spc="-5" dirty="0">
                <a:latin typeface="Arial"/>
                <a:cs typeface="Arial"/>
              </a:rPr>
              <a:t>as </a:t>
            </a:r>
            <a:r>
              <a:rPr sz="3600" dirty="0">
                <a:latin typeface="Arial"/>
                <a:cs typeface="Arial"/>
              </a:rPr>
              <a:t>soluções </a:t>
            </a:r>
            <a:r>
              <a:rPr sz="3600" spc="-5" dirty="0">
                <a:latin typeface="Arial"/>
                <a:cs typeface="Arial"/>
              </a:rPr>
              <a:t>técnicas  </a:t>
            </a:r>
            <a:r>
              <a:rPr sz="3600" dirty="0">
                <a:latin typeface="Arial"/>
                <a:cs typeface="Arial"/>
              </a:rPr>
              <a:t>adotadas, suas </a:t>
            </a:r>
            <a:r>
              <a:rPr sz="3600" spc="-5" dirty="0">
                <a:latin typeface="Arial"/>
                <a:cs typeface="Arial"/>
              </a:rPr>
              <a:t>justificativas </a:t>
            </a:r>
            <a:r>
              <a:rPr sz="3600" dirty="0">
                <a:latin typeface="Arial"/>
                <a:cs typeface="Arial"/>
              </a:rPr>
              <a:t>necessárias ao  </a:t>
            </a:r>
            <a:r>
              <a:rPr sz="3600" spc="-5" dirty="0">
                <a:latin typeface="Arial"/>
                <a:cs typeface="Arial"/>
              </a:rPr>
              <a:t>pleno </a:t>
            </a:r>
            <a:r>
              <a:rPr sz="3600" dirty="0">
                <a:latin typeface="Arial"/>
                <a:cs typeface="Arial"/>
              </a:rPr>
              <a:t>entendimento </a:t>
            </a:r>
            <a:r>
              <a:rPr sz="3600" spc="-5" dirty="0">
                <a:latin typeface="Arial"/>
                <a:cs typeface="Arial"/>
              </a:rPr>
              <a:t>do </a:t>
            </a:r>
            <a:r>
              <a:rPr sz="3600" dirty="0">
                <a:latin typeface="Arial"/>
                <a:cs typeface="Arial"/>
              </a:rPr>
              <a:t>projeto, </a:t>
            </a:r>
            <a:r>
              <a:rPr sz="3600" u="heavy" dirty="0">
                <a:latin typeface="Arial"/>
                <a:cs typeface="Arial"/>
              </a:rPr>
              <a:t>complementando  </a:t>
            </a:r>
            <a:r>
              <a:rPr sz="3600" spc="-5" dirty="0">
                <a:latin typeface="Arial"/>
                <a:cs typeface="Arial"/>
              </a:rPr>
              <a:t>as </a:t>
            </a:r>
            <a:r>
              <a:rPr sz="3600" dirty="0">
                <a:latin typeface="Arial"/>
                <a:cs typeface="Arial"/>
              </a:rPr>
              <a:t>informações contidas </a:t>
            </a:r>
            <a:r>
              <a:rPr sz="3600" spc="-5" dirty="0">
                <a:latin typeface="Arial"/>
                <a:cs typeface="Arial"/>
              </a:rPr>
              <a:t>nos desenhos  </a:t>
            </a:r>
            <a:r>
              <a:rPr sz="3600" u="heavy" dirty="0">
                <a:latin typeface="Arial"/>
                <a:cs typeface="Arial"/>
              </a:rPr>
              <a:t>integrantes dos</a:t>
            </a:r>
            <a:r>
              <a:rPr sz="3600" u="heavy" spc="-65" dirty="0">
                <a:latin typeface="Arial"/>
                <a:cs typeface="Arial"/>
              </a:rPr>
              <a:t> </a:t>
            </a:r>
            <a:r>
              <a:rPr sz="3600" u="heavy" dirty="0">
                <a:latin typeface="Arial"/>
                <a:cs typeface="Arial"/>
              </a:rPr>
              <a:t>projetos</a:t>
            </a:r>
            <a:r>
              <a:rPr sz="3600" dirty="0">
                <a:latin typeface="Arial"/>
                <a:cs typeface="Arial"/>
              </a:rPr>
              <a:t>;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09" rIns="0" bIns="0" rtlCol="0">
            <a:spAutoFit/>
          </a:bodyPr>
          <a:lstStyle/>
          <a:p>
            <a:pPr marL="1039494" marR="5080" indent="-451484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6. </a:t>
            </a:r>
            <a:r>
              <a:rPr sz="3200" b="0" spc="-5" dirty="0">
                <a:latin typeface="Arial"/>
                <a:cs typeface="Arial"/>
              </a:rPr>
              <a:t>Quais cuidados </a:t>
            </a:r>
            <a:r>
              <a:rPr sz="3200" b="0" dirty="0">
                <a:latin typeface="Arial"/>
                <a:cs typeface="Arial"/>
              </a:rPr>
              <a:t>deve-se ter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com  </a:t>
            </a:r>
            <a:r>
              <a:rPr sz="3200" b="0" spc="-5" dirty="0">
                <a:latin typeface="Arial"/>
                <a:cs typeface="Arial"/>
              </a:rPr>
              <a:t>memoriais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descritivos?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34" y="2433064"/>
            <a:ext cx="8286807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não </a:t>
            </a:r>
            <a:r>
              <a:rPr sz="2800" dirty="0">
                <a:latin typeface="Arial"/>
                <a:cs typeface="Arial"/>
              </a:rPr>
              <a:t>devem </a:t>
            </a:r>
            <a:r>
              <a:rPr sz="2800" spc="-5" dirty="0">
                <a:latin typeface="Arial"/>
                <a:cs typeface="Arial"/>
              </a:rPr>
              <a:t>ter incompatibilidade com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projeto </a:t>
            </a:r>
            <a:r>
              <a:rPr sz="2800" spc="-5" dirty="0">
                <a:latin typeface="Arial"/>
                <a:cs typeface="Arial"/>
              </a:rPr>
              <a:t>e 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orçamento;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definem o que está </a:t>
            </a:r>
            <a:r>
              <a:rPr sz="2800" dirty="0">
                <a:latin typeface="Arial"/>
                <a:cs typeface="Arial"/>
              </a:rPr>
              <a:t>contemplado </a:t>
            </a:r>
            <a:r>
              <a:rPr sz="2800" spc="-5" dirty="0">
                <a:latin typeface="Arial"/>
                <a:cs typeface="Arial"/>
              </a:rPr>
              <a:t>em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um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determinado </a:t>
            </a:r>
            <a:r>
              <a:rPr sz="2800" dirty="0">
                <a:latin typeface="Arial"/>
                <a:cs typeface="Arial"/>
              </a:rPr>
              <a:t>serviço constante </a:t>
            </a:r>
            <a:r>
              <a:rPr sz="2800" spc="-5" dirty="0">
                <a:latin typeface="Arial"/>
                <a:cs typeface="Arial"/>
              </a:rPr>
              <a:t>do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orçamento;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&gt;&gt; Faz parte do </a:t>
            </a:r>
            <a:r>
              <a:rPr sz="2800" b="1" i="1" u="heavy" spc="-5" dirty="0">
                <a:solidFill>
                  <a:srgbClr val="0033CC"/>
                </a:solidFill>
                <a:latin typeface="Arial"/>
                <a:cs typeface="Arial"/>
              </a:rPr>
              <a:t>projeto </a:t>
            </a:r>
            <a:r>
              <a:rPr sz="2800" b="1" i="1" u="heavy" dirty="0">
                <a:solidFill>
                  <a:srgbClr val="0033CC"/>
                </a:solidFill>
                <a:latin typeface="Arial"/>
                <a:cs typeface="Arial"/>
              </a:rPr>
              <a:t>básico</a:t>
            </a:r>
            <a:r>
              <a:rPr sz="2800" b="1" i="1" dirty="0">
                <a:solidFill>
                  <a:srgbClr val="0033CC"/>
                </a:solidFill>
                <a:latin typeface="Arial"/>
                <a:cs typeface="Arial"/>
              </a:rPr>
              <a:t>,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assim</a:t>
            </a:r>
            <a:r>
              <a:rPr sz="2800" b="1" i="1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como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as</a:t>
            </a:r>
            <a:r>
              <a:rPr sz="2800" b="1" i="1" spc="-9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CC"/>
                </a:solidFill>
                <a:latin typeface="Arial"/>
                <a:cs typeface="Arial"/>
              </a:rPr>
              <a:t>especificações.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09" rIns="0" bIns="0" rtlCol="0">
            <a:spAutoFit/>
          </a:bodyPr>
          <a:lstStyle/>
          <a:p>
            <a:pPr marL="1039494" marR="5080" indent="-451484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6. </a:t>
            </a:r>
            <a:r>
              <a:rPr sz="3200" b="0" spc="-5" dirty="0">
                <a:latin typeface="Arial"/>
                <a:cs typeface="Arial"/>
              </a:rPr>
              <a:t>Quais cuidados </a:t>
            </a:r>
            <a:r>
              <a:rPr sz="3200" b="0" dirty="0">
                <a:latin typeface="Arial"/>
                <a:cs typeface="Arial"/>
              </a:rPr>
              <a:t>deve-se ter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com  </a:t>
            </a:r>
            <a:r>
              <a:rPr sz="3200" b="0" spc="-5" dirty="0">
                <a:latin typeface="Arial"/>
                <a:cs typeface="Arial"/>
              </a:rPr>
              <a:t>memoriais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descritivos?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09" rIns="0" bIns="0" rtlCol="0">
            <a:spAutoFit/>
          </a:bodyPr>
          <a:lstStyle/>
          <a:p>
            <a:pPr marL="1039494" marR="5080" indent="-451484" algn="just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7. </a:t>
            </a:r>
            <a:r>
              <a:rPr sz="3200" b="0" spc="-5" dirty="0">
                <a:latin typeface="Arial"/>
                <a:cs typeface="Arial"/>
              </a:rPr>
              <a:t>Quais cuidados </a:t>
            </a:r>
            <a:r>
              <a:rPr sz="3200" b="0" dirty="0">
                <a:latin typeface="Arial"/>
                <a:cs typeface="Arial"/>
              </a:rPr>
              <a:t>deve-se ter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com  especificações</a:t>
            </a:r>
            <a:r>
              <a:rPr sz="3200" b="0" spc="-13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técnicas?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357158" y="2071678"/>
            <a:ext cx="8301038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420" marR="5080" algn="just">
              <a:lnSpc>
                <a:spcPct val="100000"/>
              </a:lnSpc>
            </a:pPr>
            <a:r>
              <a:rPr sz="3600" spc="-5" dirty="0"/>
              <a:t>- regras e </a:t>
            </a:r>
            <a:r>
              <a:rPr sz="3600" dirty="0"/>
              <a:t>condições </a:t>
            </a:r>
            <a:r>
              <a:rPr sz="3600" spc="-5" dirty="0"/>
              <a:t>que se deve </a:t>
            </a:r>
            <a:r>
              <a:rPr sz="3600" dirty="0"/>
              <a:t>seguir para </a:t>
            </a:r>
            <a:r>
              <a:rPr sz="3600" spc="-5" dirty="0"/>
              <a:t>a  execução da obra caracterizando os materiais,  </a:t>
            </a:r>
            <a:r>
              <a:rPr sz="3600" dirty="0"/>
              <a:t>equipamentos, </a:t>
            </a:r>
            <a:r>
              <a:rPr sz="3600" spc="-5" dirty="0"/>
              <a:t>elementos componentes,  sistemas </a:t>
            </a:r>
            <a:r>
              <a:rPr sz="3600" dirty="0"/>
              <a:t>construtivos </a:t>
            </a:r>
            <a:r>
              <a:rPr sz="3600" spc="-5" dirty="0"/>
              <a:t>a </a:t>
            </a:r>
            <a:r>
              <a:rPr sz="3600" dirty="0"/>
              <a:t>serem aplicados </a:t>
            </a:r>
            <a:r>
              <a:rPr sz="3600" spc="-5" dirty="0"/>
              <a:t>e o  </a:t>
            </a:r>
            <a:r>
              <a:rPr sz="3600" u="heavy" spc="-5" dirty="0"/>
              <a:t>modo </a:t>
            </a:r>
            <a:r>
              <a:rPr sz="3600" u="heavy" dirty="0"/>
              <a:t>como serão executados cada </a:t>
            </a:r>
            <a:r>
              <a:rPr sz="3600" u="heavy" spc="-5" dirty="0"/>
              <a:t>um </a:t>
            </a:r>
            <a:r>
              <a:rPr sz="3600" u="heavy" dirty="0"/>
              <a:t>dos  serviços</a:t>
            </a:r>
            <a:r>
              <a:rPr sz="3600" dirty="0"/>
              <a:t>;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96" y="2076068"/>
            <a:ext cx="8040551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assim como </a:t>
            </a:r>
            <a:r>
              <a:rPr sz="2800" spc="-5" dirty="0">
                <a:latin typeface="Arial"/>
                <a:cs typeface="Arial"/>
              </a:rPr>
              <a:t>o memorial, </a:t>
            </a:r>
            <a:r>
              <a:rPr sz="2800" dirty="0">
                <a:latin typeface="Arial"/>
                <a:cs typeface="Arial"/>
              </a:rPr>
              <a:t>deve ser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compatível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com o </a:t>
            </a:r>
            <a:r>
              <a:rPr sz="2800" dirty="0">
                <a:latin typeface="Arial"/>
                <a:cs typeface="Arial"/>
              </a:rPr>
              <a:t>projeto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orçamento;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3589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deve ser </a:t>
            </a:r>
            <a:r>
              <a:rPr sz="2800" spc="-5" dirty="0">
                <a:latin typeface="Arial"/>
                <a:cs typeface="Arial"/>
              </a:rPr>
              <a:t>usada, </a:t>
            </a:r>
            <a:r>
              <a:rPr sz="2800" dirty="0">
                <a:latin typeface="Arial"/>
                <a:cs typeface="Arial"/>
              </a:rPr>
              <a:t>principalmente, </a:t>
            </a:r>
            <a:r>
              <a:rPr sz="2800" spc="-5" dirty="0">
                <a:latin typeface="Arial"/>
                <a:cs typeface="Arial"/>
              </a:rPr>
              <a:t>em </a:t>
            </a:r>
            <a:r>
              <a:rPr sz="2800" dirty="0">
                <a:latin typeface="Arial"/>
                <a:cs typeface="Arial"/>
              </a:rPr>
              <a:t>serviços  </a:t>
            </a:r>
            <a:r>
              <a:rPr sz="2800" spc="-5" dirty="0">
                <a:latin typeface="Arial"/>
                <a:cs typeface="Arial"/>
              </a:rPr>
              <a:t>mais complexos, </a:t>
            </a:r>
            <a:r>
              <a:rPr sz="2800" dirty="0">
                <a:latin typeface="Arial"/>
                <a:cs typeface="Arial"/>
              </a:rPr>
              <a:t>que precisam </a:t>
            </a:r>
            <a:r>
              <a:rPr sz="2800" spc="-5" dirty="0">
                <a:latin typeface="Arial"/>
                <a:cs typeface="Arial"/>
              </a:rPr>
              <a:t>de uma maior  </a:t>
            </a:r>
            <a:r>
              <a:rPr sz="2800" dirty="0">
                <a:latin typeface="Arial"/>
                <a:cs typeface="Arial"/>
              </a:rPr>
              <a:t>especificação.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&gt;&gt; Faz parte do </a:t>
            </a:r>
            <a:r>
              <a:rPr sz="2800" b="1" i="1" u="heavy" spc="-5" dirty="0">
                <a:solidFill>
                  <a:srgbClr val="0033CC"/>
                </a:solidFill>
                <a:latin typeface="Arial"/>
                <a:cs typeface="Arial"/>
              </a:rPr>
              <a:t>projeto </a:t>
            </a:r>
            <a:r>
              <a:rPr sz="2800" b="1" i="1" u="heavy" dirty="0">
                <a:solidFill>
                  <a:srgbClr val="0033CC"/>
                </a:solidFill>
                <a:latin typeface="Arial"/>
                <a:cs typeface="Arial"/>
              </a:rPr>
              <a:t>básico</a:t>
            </a:r>
            <a:r>
              <a:rPr sz="2800" b="1" i="1" dirty="0">
                <a:solidFill>
                  <a:srgbClr val="0033CC"/>
                </a:solidFill>
                <a:latin typeface="Arial"/>
                <a:cs typeface="Arial"/>
              </a:rPr>
              <a:t>,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assim como  o memorial</a:t>
            </a:r>
            <a:r>
              <a:rPr sz="2800" b="1" i="1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descritivo.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58" rIns="0" bIns="0" rtlCol="0">
            <a:spAutoFit/>
          </a:bodyPr>
          <a:lstStyle/>
          <a:p>
            <a:pPr marL="58864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7. </a:t>
            </a:r>
            <a:r>
              <a:rPr sz="3200" b="0" spc="-5" dirty="0">
                <a:latin typeface="Arial"/>
                <a:cs typeface="Arial"/>
              </a:rPr>
              <a:t>Quais cuidados </a:t>
            </a:r>
            <a:r>
              <a:rPr sz="3200" b="0" dirty="0">
                <a:latin typeface="Arial"/>
                <a:cs typeface="Arial"/>
              </a:rPr>
              <a:t>deve-se ter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com</a:t>
            </a:r>
            <a:endParaRPr sz="3200">
              <a:latin typeface="Arial"/>
              <a:cs typeface="Arial"/>
            </a:endParaRPr>
          </a:p>
          <a:p>
            <a:pPr marL="1039494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especificações</a:t>
            </a:r>
            <a:r>
              <a:rPr sz="3200" b="0" spc="-13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técnicas?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0" y="2394965"/>
            <a:ext cx="8270422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projetos 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orçamento devem ser </a:t>
            </a:r>
            <a:r>
              <a:rPr sz="2800" spc="-5" dirty="0">
                <a:latin typeface="Arial"/>
                <a:cs typeface="Arial"/>
              </a:rPr>
              <a:t>elaborados e  </a:t>
            </a:r>
            <a:r>
              <a:rPr sz="2800" u="heavy" dirty="0">
                <a:latin typeface="Arial"/>
                <a:cs typeface="Arial"/>
              </a:rPr>
              <a:t>assinados </a:t>
            </a:r>
            <a:r>
              <a:rPr sz="2800" spc="-5" dirty="0">
                <a:latin typeface="Arial"/>
                <a:cs typeface="Arial"/>
              </a:rPr>
              <a:t>por </a:t>
            </a:r>
            <a:r>
              <a:rPr sz="2800" dirty="0">
                <a:latin typeface="Arial"/>
                <a:cs typeface="Arial"/>
              </a:rPr>
              <a:t>profissionais </a:t>
            </a:r>
            <a:r>
              <a:rPr sz="2800" u="heavy" dirty="0">
                <a:latin typeface="Arial"/>
                <a:cs typeface="Arial"/>
              </a:rPr>
              <a:t>capacitados </a:t>
            </a:r>
            <a:r>
              <a:rPr sz="2800" spc="-5" dirty="0">
                <a:latin typeface="Arial"/>
                <a:cs typeface="Arial"/>
              </a:rPr>
              <a:t>e  </a:t>
            </a:r>
            <a:r>
              <a:rPr sz="2800" u="heavy" spc="-5" dirty="0">
                <a:latin typeface="Arial"/>
                <a:cs typeface="Arial"/>
              </a:rPr>
              <a:t>habilitados </a:t>
            </a:r>
            <a:r>
              <a:rPr sz="2800" spc="-5" dirty="0">
                <a:latin typeface="Arial"/>
                <a:cs typeface="Arial"/>
              </a:rPr>
              <a:t>junto ao Crea ou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CAU;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68935" indent="97155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 deve </a:t>
            </a:r>
            <a:r>
              <a:rPr sz="2800" dirty="0">
                <a:latin typeface="Arial"/>
                <a:cs typeface="Arial"/>
              </a:rPr>
              <a:t>ter </a:t>
            </a:r>
            <a:r>
              <a:rPr sz="2800" spc="-5" dirty="0">
                <a:latin typeface="Arial"/>
                <a:cs typeface="Arial"/>
              </a:rPr>
              <a:t>ART ou RRT </a:t>
            </a:r>
            <a:r>
              <a:rPr sz="2800" dirty="0">
                <a:latin typeface="Arial"/>
                <a:cs typeface="Arial"/>
              </a:rPr>
              <a:t>específica </a:t>
            </a:r>
            <a:r>
              <a:rPr sz="2800" spc="-5" dirty="0">
                <a:latin typeface="Arial"/>
                <a:cs typeface="Arial"/>
              </a:rPr>
              <a:t>para cada  obra </a:t>
            </a:r>
            <a:r>
              <a:rPr sz="2800" dirty="0">
                <a:latin typeface="Arial"/>
                <a:cs typeface="Arial"/>
              </a:rPr>
              <a:t>contendo </a:t>
            </a:r>
            <a:r>
              <a:rPr sz="2800" spc="-5" dirty="0">
                <a:latin typeface="Arial"/>
                <a:cs typeface="Arial"/>
              </a:rPr>
              <a:t>todos o </a:t>
            </a:r>
            <a:r>
              <a:rPr sz="2800" dirty="0">
                <a:latin typeface="Arial"/>
                <a:cs typeface="Arial"/>
              </a:rPr>
              <a:t>projetos </a:t>
            </a:r>
            <a:r>
              <a:rPr sz="2800" spc="-5" dirty="0">
                <a:latin typeface="Arial"/>
                <a:cs typeface="Arial"/>
              </a:rPr>
              <a:t>e orçamento  </a:t>
            </a:r>
            <a:r>
              <a:rPr sz="2800" dirty="0">
                <a:latin typeface="Arial"/>
                <a:cs typeface="Arial"/>
              </a:rPr>
              <a:t>realizados </a:t>
            </a:r>
            <a:r>
              <a:rPr sz="2800" spc="-5" dirty="0">
                <a:latin typeface="Arial"/>
                <a:cs typeface="Arial"/>
              </a:rPr>
              <a:t>pelo </a:t>
            </a:r>
            <a:r>
              <a:rPr sz="2800" dirty="0">
                <a:latin typeface="Arial"/>
                <a:cs typeface="Arial"/>
              </a:rPr>
              <a:t>responsável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técnico;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51752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8. Quem </a:t>
            </a:r>
            <a:r>
              <a:rPr sz="3200" b="0" spc="-5" dirty="0">
                <a:latin typeface="Arial"/>
                <a:cs typeface="Arial"/>
              </a:rPr>
              <a:t>deve elaborar </a:t>
            </a:r>
            <a:r>
              <a:rPr sz="3200" b="0" dirty="0">
                <a:latin typeface="Arial"/>
                <a:cs typeface="Arial"/>
              </a:rPr>
              <a:t>os </a:t>
            </a:r>
            <a:r>
              <a:rPr sz="3200" b="0" spc="-5" dirty="0">
                <a:latin typeface="Arial"/>
                <a:cs typeface="Arial"/>
              </a:rPr>
              <a:t>projetos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968375">
              <a:lnSpc>
                <a:spcPct val="100000"/>
              </a:lnSpc>
            </a:pPr>
            <a:r>
              <a:rPr sz="3200" b="0" spc="-5" dirty="0">
                <a:latin typeface="Arial"/>
                <a:cs typeface="Arial"/>
              </a:rPr>
              <a:t>orçamento </a:t>
            </a:r>
            <a:r>
              <a:rPr sz="3200" b="0" dirty="0">
                <a:latin typeface="Arial"/>
                <a:cs typeface="Arial"/>
              </a:rPr>
              <a:t>de uma</a:t>
            </a:r>
            <a:r>
              <a:rPr sz="3200" b="0" spc="-114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obra?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96" y="2536062"/>
            <a:ext cx="8286807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719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600" dirty="0">
                <a:latin typeface="Arial"/>
                <a:cs typeface="Arial"/>
              </a:rPr>
              <a:t>formalização de responsabilidade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pela  elaboração do </a:t>
            </a:r>
            <a:r>
              <a:rPr sz="3600" dirty="0">
                <a:latin typeface="Arial"/>
                <a:cs typeface="Arial"/>
              </a:rPr>
              <a:t>projeto </a:t>
            </a:r>
            <a:r>
              <a:rPr sz="3600" spc="-5" dirty="0">
                <a:latin typeface="Arial"/>
                <a:cs typeface="Arial"/>
              </a:rPr>
              <a:t>(ART / </a:t>
            </a:r>
            <a:r>
              <a:rPr sz="3600" spc="-10" dirty="0">
                <a:latin typeface="Arial"/>
                <a:cs typeface="Arial"/>
              </a:rPr>
              <a:t>RRT </a:t>
            </a:r>
            <a:r>
              <a:rPr sz="3600" spc="-5" dirty="0">
                <a:latin typeface="Arial"/>
                <a:cs typeface="Arial"/>
              </a:rPr>
              <a:t>e  </a:t>
            </a:r>
            <a:r>
              <a:rPr sz="3600" dirty="0">
                <a:latin typeface="Arial"/>
                <a:cs typeface="Arial"/>
              </a:rPr>
              <a:t>assinaturas);</a:t>
            </a:r>
            <a:endParaRPr sz="36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3600">
              <a:latin typeface="Times New Roman"/>
              <a:cs typeface="Times New Roman"/>
            </a:endParaRPr>
          </a:p>
          <a:p>
            <a:pPr marL="228600" indent="-2159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600" spc="-5" dirty="0">
                <a:latin typeface="Arial"/>
                <a:cs typeface="Arial"/>
              </a:rPr>
              <a:t>pode ser </a:t>
            </a:r>
            <a:r>
              <a:rPr sz="3600" dirty="0">
                <a:latin typeface="Arial"/>
                <a:cs typeface="Arial"/>
              </a:rPr>
              <a:t>técnico </a:t>
            </a:r>
            <a:r>
              <a:rPr sz="3600" spc="-5" dirty="0">
                <a:latin typeface="Arial"/>
                <a:cs typeface="Arial"/>
              </a:rPr>
              <a:t>da própria </a:t>
            </a:r>
            <a:r>
              <a:rPr sz="3600" spc="-5">
                <a:latin typeface="Arial"/>
                <a:cs typeface="Arial"/>
              </a:rPr>
              <a:t>Prefeitura</a:t>
            </a:r>
            <a:r>
              <a:rPr sz="3600" spc="70">
                <a:latin typeface="Arial"/>
                <a:cs typeface="Arial"/>
              </a:rPr>
              <a:t> </a:t>
            </a:r>
            <a:r>
              <a:rPr sz="3600" spc="-5" smtClean="0">
                <a:latin typeface="Arial"/>
                <a:cs typeface="Arial"/>
              </a:rPr>
              <a:t>ou</a:t>
            </a:r>
            <a:r>
              <a:rPr lang="pt-BR" sz="3600" spc="-5" dirty="0" smtClean="0">
                <a:latin typeface="Arial"/>
                <a:cs typeface="Arial"/>
              </a:rPr>
              <a:t> </a:t>
            </a:r>
            <a:r>
              <a:rPr sz="3600" smtClean="0">
                <a:latin typeface="Arial"/>
                <a:cs typeface="Arial"/>
              </a:rPr>
              <a:t>contratado</a:t>
            </a:r>
            <a:r>
              <a:rPr sz="3600" spc="-80" smtClean="0">
                <a:latin typeface="Arial"/>
                <a:cs typeface="Arial"/>
              </a:rPr>
              <a:t> </a:t>
            </a:r>
            <a:r>
              <a:rPr sz="3600" u="heavy" dirty="0">
                <a:latin typeface="Arial"/>
                <a:cs typeface="Arial"/>
              </a:rPr>
              <a:t>especificamente.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51752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8. Quem </a:t>
            </a:r>
            <a:r>
              <a:rPr sz="3200" b="0" spc="-5" dirty="0">
                <a:latin typeface="Arial"/>
                <a:cs typeface="Arial"/>
              </a:rPr>
              <a:t>deve elaborar </a:t>
            </a:r>
            <a:r>
              <a:rPr sz="3200" b="0" dirty="0">
                <a:latin typeface="Arial"/>
                <a:cs typeface="Arial"/>
              </a:rPr>
              <a:t>os </a:t>
            </a:r>
            <a:r>
              <a:rPr sz="3200" b="0" spc="-5" dirty="0">
                <a:latin typeface="Arial"/>
                <a:cs typeface="Arial"/>
              </a:rPr>
              <a:t>projetos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968375">
              <a:lnSpc>
                <a:spcPct val="100000"/>
              </a:lnSpc>
            </a:pPr>
            <a:r>
              <a:rPr sz="3200" b="0" spc="-5" dirty="0">
                <a:latin typeface="Arial"/>
                <a:cs typeface="Arial"/>
              </a:rPr>
              <a:t>orçamento </a:t>
            </a:r>
            <a:r>
              <a:rPr sz="3200" b="0" dirty="0">
                <a:latin typeface="Arial"/>
                <a:cs typeface="Arial"/>
              </a:rPr>
              <a:t>de uma</a:t>
            </a:r>
            <a:r>
              <a:rPr sz="3200" b="0" spc="-114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obra?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1" y="476672"/>
            <a:ext cx="8432042" cy="5527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3195"/>
              </a:lnSpc>
            </a:pPr>
            <a:r>
              <a:rPr sz="3000" b="1" u="heavy" spc="-5" dirty="0">
                <a:solidFill>
                  <a:srgbClr val="FFFF00"/>
                </a:solidFill>
                <a:latin typeface="Arial"/>
                <a:cs typeface="Arial"/>
              </a:rPr>
              <a:t>ART / </a:t>
            </a:r>
            <a:r>
              <a:rPr sz="3000" b="1" u="heavy" spc="-10" dirty="0">
                <a:solidFill>
                  <a:srgbClr val="FFFF00"/>
                </a:solidFill>
                <a:latin typeface="Arial"/>
                <a:cs typeface="Arial"/>
              </a:rPr>
              <a:t>RRT </a:t>
            </a:r>
            <a:r>
              <a:rPr sz="3000" b="1" u="heavy" spc="-5" dirty="0">
                <a:solidFill>
                  <a:srgbClr val="FFFF00"/>
                </a:solidFill>
                <a:latin typeface="Arial"/>
                <a:cs typeface="Arial"/>
              </a:rPr>
              <a:t>e assinatura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com</a:t>
            </a:r>
            <a:r>
              <a:rPr sz="3000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identificação</a:t>
            </a:r>
          </a:p>
          <a:p>
            <a:pPr marL="12700" algn="just">
              <a:lnSpc>
                <a:spcPts val="3195"/>
              </a:lnSpc>
            </a:pP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(concomitante);</a:t>
            </a:r>
          </a:p>
          <a:p>
            <a:pPr marL="367665" indent="-354965" algn="just">
              <a:lnSpc>
                <a:spcPct val="100000"/>
              </a:lnSpc>
              <a:spcBef>
                <a:spcPts val="335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dirty="0">
                <a:latin typeface="Arial"/>
                <a:cs typeface="Arial"/>
              </a:rPr>
              <a:t>atender </a:t>
            </a:r>
            <a:r>
              <a:rPr sz="3000" spc="-5" dirty="0">
                <a:latin typeface="Arial"/>
                <a:cs typeface="Arial"/>
              </a:rPr>
              <a:t>Legislação sistema Confea / Crea /</a:t>
            </a:r>
            <a:r>
              <a:rPr sz="3000" spc="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CAU;</a:t>
            </a:r>
            <a:endParaRPr sz="3000" dirty="0">
              <a:latin typeface="Arial"/>
              <a:cs typeface="Arial"/>
            </a:endParaRPr>
          </a:p>
          <a:p>
            <a:pPr marL="367665" indent="-354965" algn="just">
              <a:lnSpc>
                <a:spcPct val="100000"/>
              </a:lnSpc>
              <a:spcBef>
                <a:spcPts val="335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5" dirty="0">
                <a:latin typeface="Arial"/>
                <a:cs typeface="Arial"/>
              </a:rPr>
              <a:t>definir </a:t>
            </a:r>
            <a:r>
              <a:rPr sz="3000" dirty="0">
                <a:latin typeface="Arial"/>
                <a:cs typeface="Arial"/>
              </a:rPr>
              <a:t>responsabilidade </a:t>
            </a:r>
            <a:r>
              <a:rPr sz="3000" spc="-5" dirty="0">
                <a:latin typeface="Arial"/>
                <a:cs typeface="Arial"/>
              </a:rPr>
              <a:t>do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autor;</a:t>
            </a:r>
          </a:p>
          <a:p>
            <a:pPr marL="367665" indent="-354965" algn="just">
              <a:lnSpc>
                <a:spcPct val="100000"/>
              </a:lnSpc>
              <a:spcBef>
                <a:spcPts val="335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dirty="0">
                <a:latin typeface="Arial"/>
                <a:cs typeface="Arial"/>
              </a:rPr>
              <a:t>dificultar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alterações.</a:t>
            </a:r>
          </a:p>
          <a:p>
            <a:pPr marL="367665" algn="just">
              <a:lnSpc>
                <a:spcPct val="100000"/>
              </a:lnSpc>
              <a:spcBef>
                <a:spcPts val="335"/>
              </a:spcBef>
            </a:pPr>
            <a:r>
              <a:rPr sz="3000" spc="-5" dirty="0">
                <a:latin typeface="Arial"/>
                <a:cs typeface="Arial"/>
              </a:rPr>
              <a:t>- Lei </a:t>
            </a:r>
            <a:r>
              <a:rPr sz="3000" dirty="0">
                <a:latin typeface="Arial"/>
                <a:cs typeface="Arial"/>
              </a:rPr>
              <a:t>nº 5.194/66, arts. </a:t>
            </a:r>
            <a:r>
              <a:rPr sz="3000" spc="-5" dirty="0">
                <a:latin typeface="Arial"/>
                <a:cs typeface="Arial"/>
              </a:rPr>
              <a:t>13, 14 e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15</a:t>
            </a:r>
            <a:endParaRPr sz="3000" dirty="0">
              <a:latin typeface="Arial"/>
              <a:cs typeface="Arial"/>
            </a:endParaRPr>
          </a:p>
          <a:p>
            <a:pPr marL="367665" algn="just">
              <a:lnSpc>
                <a:spcPct val="100000"/>
              </a:lnSpc>
              <a:spcBef>
                <a:spcPts val="335"/>
              </a:spcBef>
            </a:pPr>
            <a:r>
              <a:rPr sz="3000" spc="-5" dirty="0">
                <a:latin typeface="Arial"/>
                <a:cs typeface="Arial"/>
              </a:rPr>
              <a:t>- Lei </a:t>
            </a:r>
            <a:r>
              <a:rPr sz="3000" dirty="0">
                <a:latin typeface="Arial"/>
                <a:cs typeface="Arial"/>
              </a:rPr>
              <a:t>nº 6.496/77, art. </a:t>
            </a:r>
            <a:r>
              <a:rPr sz="3000" spc="-5" dirty="0">
                <a:latin typeface="Arial"/>
                <a:cs typeface="Arial"/>
              </a:rPr>
              <a:t>1º 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2º</a:t>
            </a:r>
            <a:endParaRPr sz="3000" dirty="0">
              <a:latin typeface="Arial"/>
              <a:cs typeface="Arial"/>
            </a:endParaRPr>
          </a:p>
          <a:p>
            <a:pPr marL="24765" algn="just">
              <a:lnSpc>
                <a:spcPct val="100000"/>
              </a:lnSpc>
              <a:spcBef>
                <a:spcPts val="2185"/>
              </a:spcBef>
            </a:pP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Ausência:</a:t>
            </a:r>
            <a:endParaRPr sz="3000" dirty="0">
              <a:latin typeface="Arial"/>
              <a:cs typeface="Arial"/>
            </a:endParaRPr>
          </a:p>
          <a:p>
            <a:pPr marL="457200" algn="just">
              <a:lnSpc>
                <a:spcPct val="100000"/>
              </a:lnSpc>
              <a:spcBef>
                <a:spcPts val="335"/>
              </a:spcBef>
              <a:tabLst>
                <a:tab pos="2966720" algn="l"/>
              </a:tabLst>
            </a:pP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&gt;&gt; passível</a:t>
            </a:r>
            <a:r>
              <a:rPr sz="30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de	</a:t>
            </a:r>
            <a:r>
              <a:rPr sz="3000" dirty="0">
                <a:solidFill>
                  <a:srgbClr val="0033CC"/>
                </a:solidFill>
                <a:latin typeface="Arial"/>
                <a:cs typeface="Arial"/>
              </a:rPr>
              <a:t>anulação </a:t>
            </a: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de</a:t>
            </a:r>
            <a:r>
              <a:rPr sz="30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Edital;</a:t>
            </a:r>
            <a:endParaRPr sz="3000" dirty="0">
              <a:latin typeface="Arial"/>
              <a:cs typeface="Arial"/>
            </a:endParaRPr>
          </a:p>
          <a:p>
            <a:pPr marL="457200" algn="just">
              <a:lnSpc>
                <a:spcPct val="100000"/>
              </a:lnSpc>
              <a:spcBef>
                <a:spcPts val="335"/>
              </a:spcBef>
            </a:pP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&gt;&gt; multa por </a:t>
            </a:r>
            <a:r>
              <a:rPr sz="3000" dirty="0">
                <a:solidFill>
                  <a:srgbClr val="0033CC"/>
                </a:solidFill>
                <a:latin typeface="Arial"/>
                <a:cs typeface="Arial"/>
              </a:rPr>
              <a:t>infração </a:t>
            </a: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à norma</a:t>
            </a:r>
            <a:r>
              <a:rPr sz="30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33CC"/>
                </a:solidFill>
                <a:latin typeface="Arial"/>
                <a:cs typeface="Arial"/>
              </a:rPr>
              <a:t>legal.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472" y="2214554"/>
            <a:ext cx="8001056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indent="-220979" algn="just">
              <a:lnSpc>
                <a:spcPct val="100000"/>
              </a:lnSpc>
              <a:buChar char="•"/>
              <a:tabLst>
                <a:tab pos="234315" algn="l"/>
              </a:tabLst>
            </a:pPr>
            <a:r>
              <a:rPr lang="pt-BR" sz="3600" spc="-5" dirty="0" smtClean="0">
                <a:latin typeface="Arial"/>
                <a:cs typeface="Arial"/>
              </a:rPr>
              <a:t>P</a:t>
            </a:r>
            <a:r>
              <a:rPr sz="3600" spc="-5" dirty="0" err="1" smtClean="0">
                <a:latin typeface="Arial"/>
                <a:cs typeface="Arial"/>
              </a:rPr>
              <a:t>revisão</a:t>
            </a:r>
            <a:r>
              <a:rPr sz="3600" spc="-5" dirty="0" smtClean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legal </a:t>
            </a:r>
            <a:r>
              <a:rPr sz="3600" dirty="0">
                <a:latin typeface="Arial"/>
                <a:cs typeface="Arial"/>
              </a:rPr>
              <a:t>(Lei </a:t>
            </a:r>
            <a:r>
              <a:rPr sz="3600" spc="-5" dirty="0">
                <a:latin typeface="Arial"/>
                <a:cs typeface="Arial"/>
              </a:rPr>
              <a:t>Federal nº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8.666/93</a:t>
            </a:r>
            <a:r>
              <a:rPr sz="3600" dirty="0" smtClean="0">
                <a:latin typeface="Arial"/>
                <a:cs typeface="Arial"/>
              </a:rPr>
              <a:t>):</a:t>
            </a:r>
            <a:endParaRPr lang="pt-BR" sz="3600" dirty="0" smtClean="0">
              <a:latin typeface="Arial"/>
              <a:cs typeface="Arial"/>
            </a:endParaRPr>
          </a:p>
          <a:p>
            <a:pPr marL="233679" indent="-220979" algn="just">
              <a:lnSpc>
                <a:spcPct val="100000"/>
              </a:lnSpc>
              <a:tabLst>
                <a:tab pos="234315" algn="l"/>
              </a:tabLst>
            </a:pPr>
            <a:endParaRPr lang="pt-BR" sz="3600" dirty="0" smtClean="0">
              <a:latin typeface="Arial"/>
              <a:cs typeface="Arial"/>
            </a:endParaRPr>
          </a:p>
          <a:p>
            <a:pPr marL="233679" indent="-220979" algn="just">
              <a:tabLst>
                <a:tab pos="234315" algn="l"/>
              </a:tabLst>
            </a:pPr>
            <a:r>
              <a:rPr lang="pt-BR" sz="3600" dirty="0" smtClean="0">
                <a:latin typeface="Arial"/>
                <a:cs typeface="Arial"/>
              </a:rPr>
              <a:t>	Orçamento detalhado do custo global da obra fundamentado em quantitativos propriamente </a:t>
            </a:r>
            <a:r>
              <a:rPr lang="pt-BR" sz="3600" spc="-5" dirty="0" smtClean="0">
                <a:latin typeface="Arial"/>
                <a:cs typeface="Arial"/>
              </a:rPr>
              <a:t>avaliados </a:t>
            </a:r>
            <a:r>
              <a:rPr lang="pt-BR" sz="3600" b="1" spc="-5" dirty="0" smtClean="0">
                <a:latin typeface="Arial"/>
                <a:cs typeface="Arial"/>
              </a:rPr>
              <a:t>(art. 6.º, IX,</a:t>
            </a:r>
            <a:r>
              <a:rPr lang="pt-BR" sz="3600" b="1" spc="15" dirty="0" smtClean="0">
                <a:latin typeface="Arial"/>
                <a:cs typeface="Arial"/>
              </a:rPr>
              <a:t> </a:t>
            </a:r>
            <a:r>
              <a:rPr lang="pt-BR" sz="3600" b="1" spc="-5" dirty="0" smtClean="0">
                <a:latin typeface="Arial"/>
                <a:cs typeface="Arial"/>
              </a:rPr>
              <a:t>f);</a:t>
            </a:r>
            <a:endParaRPr lang="pt-BR" sz="3600" dirty="0" smtClean="0">
              <a:latin typeface="Arial"/>
              <a:cs typeface="Arial"/>
            </a:endParaRPr>
          </a:p>
          <a:p>
            <a:pPr marL="233679" indent="-220979" algn="just">
              <a:lnSpc>
                <a:spcPct val="100000"/>
              </a:lnSpc>
              <a:tabLst>
                <a:tab pos="234315" algn="l"/>
              </a:tabLst>
            </a:pPr>
            <a:r>
              <a:rPr lang="pt-BR" sz="3600" dirty="0" smtClean="0"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3528" y="260648"/>
            <a:ext cx="823593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5080" indent="-451484" algn="just">
              <a:lnSpc>
                <a:spcPct val="100000"/>
              </a:lnSpc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9.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Quais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os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cuidados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com a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elaboração 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do orçamento e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planilha</a:t>
            </a:r>
            <a:r>
              <a:rPr sz="32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orçamentária?</a:t>
            </a:r>
            <a:endParaRPr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90168" y="1484784"/>
            <a:ext cx="8166100" cy="4883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 marR="5715" indent="-354965" algn="just">
              <a:lnSpc>
                <a:spcPct val="100000"/>
              </a:lnSpc>
              <a:buChar char="•"/>
              <a:tabLst>
                <a:tab pos="368300" algn="l"/>
              </a:tabLst>
            </a:pPr>
            <a:r>
              <a:rPr sz="2800" dirty="0">
                <a:latin typeface="Arial"/>
                <a:cs typeface="Arial"/>
              </a:rPr>
              <a:t>[...] </a:t>
            </a:r>
            <a:r>
              <a:rPr sz="2800" spc="-5" dirty="0">
                <a:latin typeface="Arial"/>
                <a:cs typeface="Arial"/>
              </a:rPr>
              <a:t>planilhas que expressem a composição de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todos  os seus </a:t>
            </a: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custos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unitários </a:t>
            </a:r>
            <a:r>
              <a:rPr sz="2800" b="1" spc="-5" dirty="0">
                <a:latin typeface="Arial"/>
                <a:cs typeface="Arial"/>
              </a:rPr>
              <a:t>(art. 7.º, §2.º,</a:t>
            </a:r>
            <a:r>
              <a:rPr sz="2800" b="1" spc="10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II</a:t>
            </a:r>
            <a:r>
              <a:rPr sz="2800" spc="-5" dirty="0"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367665" marR="5715" indent="-354965" algn="just">
              <a:lnSpc>
                <a:spcPct val="100000"/>
              </a:lnSpc>
              <a:spcBef>
                <a:spcPts val="2039"/>
              </a:spcBef>
              <a:buChar char="•"/>
              <a:tabLst>
                <a:tab pos="368300" algn="l"/>
              </a:tabLst>
            </a:pPr>
            <a:r>
              <a:rPr sz="2800" dirty="0">
                <a:latin typeface="Arial"/>
                <a:cs typeface="Arial"/>
              </a:rPr>
              <a:t>[...] critério </a:t>
            </a:r>
            <a:r>
              <a:rPr sz="2800" spc="-5" dirty="0">
                <a:latin typeface="Arial"/>
                <a:cs typeface="Arial"/>
              </a:rPr>
              <a:t>de aceitabilidade dos </a:t>
            </a: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preços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unitário e  global, </a:t>
            </a:r>
            <a:r>
              <a:rPr sz="2800" spc="-5" dirty="0">
                <a:latin typeface="Arial"/>
                <a:cs typeface="Arial"/>
              </a:rPr>
              <a:t>conforme o caso, permitida a fixação de  preços máximos e vedados a fixação de preços  mínimos ... </a:t>
            </a:r>
            <a:r>
              <a:rPr sz="2800" b="1" spc="-5" dirty="0">
                <a:latin typeface="Arial"/>
                <a:cs typeface="Arial"/>
              </a:rPr>
              <a:t>(art. 40,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X).</a:t>
            </a:r>
            <a:endParaRPr sz="2800" dirty="0">
              <a:latin typeface="Arial"/>
              <a:cs typeface="Arial"/>
            </a:endParaRPr>
          </a:p>
          <a:p>
            <a:pPr marL="367665" indent="-354965" algn="just">
              <a:lnSpc>
                <a:spcPct val="100000"/>
              </a:lnSpc>
              <a:spcBef>
                <a:spcPts val="2040"/>
              </a:spcBef>
              <a:buChar char="•"/>
              <a:tabLst>
                <a:tab pos="367665" algn="l"/>
                <a:tab pos="368300" algn="l"/>
                <a:tab pos="2033270" algn="l"/>
                <a:tab pos="3487420" algn="l"/>
                <a:tab pos="4094479" algn="l"/>
                <a:tab pos="5511800" algn="l"/>
                <a:tab pos="6029960" algn="l"/>
                <a:tab pos="7976234" algn="l"/>
              </a:tabLst>
            </a:pPr>
            <a:r>
              <a:rPr sz="2800" spc="-5" dirty="0">
                <a:latin typeface="Arial"/>
                <a:cs typeface="Arial"/>
              </a:rPr>
              <a:t>orçame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estima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 smtClean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pla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quantit</a:t>
            </a:r>
            <a:r>
              <a:rPr sz="2800" spc="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tivos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 smtClean="0">
                <a:latin typeface="Arial"/>
                <a:cs typeface="Arial"/>
              </a:rPr>
              <a:t>e</a:t>
            </a:r>
            <a:r>
              <a:rPr lang="pt-BR" sz="2800" spc="-5" dirty="0" smtClean="0">
                <a:latin typeface="Arial"/>
                <a:cs typeface="Arial"/>
              </a:rPr>
              <a:t> </a:t>
            </a:r>
            <a:r>
              <a:rPr sz="2800" b="1" u="heavy" spc="-5" dirty="0" err="1" smtClean="0">
                <a:solidFill>
                  <a:srgbClr val="FF0000"/>
                </a:solidFill>
                <a:latin typeface="Arial"/>
                <a:cs typeface="Arial"/>
              </a:rPr>
              <a:t>preços</a:t>
            </a:r>
            <a:r>
              <a:rPr sz="2800" b="1" u="heavy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Arial"/>
                <a:cs typeface="Arial"/>
              </a:rPr>
              <a:t>unitários</a:t>
            </a:r>
            <a:r>
              <a:rPr sz="2800" spc="-5" dirty="0">
                <a:latin typeface="Arial"/>
                <a:cs typeface="Arial"/>
              </a:rPr>
              <a:t>; </a:t>
            </a:r>
            <a:r>
              <a:rPr sz="2800" b="1" spc="-5" dirty="0">
                <a:latin typeface="Arial"/>
                <a:cs typeface="Arial"/>
              </a:rPr>
              <a:t>(art. 40, § 2º,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II)</a:t>
            </a:r>
            <a:r>
              <a:rPr sz="3200" b="1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83" y="2220595"/>
            <a:ext cx="8402490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efetuados após os estudos </a:t>
            </a:r>
            <a:r>
              <a:rPr sz="2800" spc="-5">
                <a:latin typeface="Arial"/>
                <a:cs typeface="Arial"/>
              </a:rPr>
              <a:t>de</a:t>
            </a:r>
            <a:r>
              <a:rPr sz="2800" spc="-80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viabilidade</a:t>
            </a:r>
            <a:r>
              <a:rPr lang="pt-BR" sz="2800" dirty="0" smtClean="0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técnico-econômicos</a:t>
            </a:r>
            <a:r>
              <a:rPr sz="280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28600" indent="-2159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série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cálculos </a:t>
            </a:r>
            <a:r>
              <a:rPr sz="2800" spc="-5" dirty="0">
                <a:latin typeface="Arial"/>
                <a:cs typeface="Arial"/>
              </a:rPr>
              <a:t>que </a:t>
            </a:r>
            <a:r>
              <a:rPr sz="2800" dirty="0">
                <a:latin typeface="Arial"/>
                <a:cs typeface="Arial"/>
              </a:rPr>
              <a:t>exigem prática </a:t>
            </a:r>
            <a:r>
              <a:rPr sz="2800">
                <a:latin typeface="Arial"/>
                <a:cs typeface="Arial"/>
              </a:rPr>
              <a:t>de</a:t>
            </a:r>
            <a:r>
              <a:rPr sz="2800" spc="-45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quem</a:t>
            </a:r>
            <a:r>
              <a:rPr lang="pt-BR" sz="2800" dirty="0" smtClean="0">
                <a:latin typeface="Arial"/>
                <a:cs typeface="Arial"/>
              </a:rPr>
              <a:t> </a:t>
            </a:r>
            <a:r>
              <a:rPr sz="2800" spc="-5" smtClean="0">
                <a:latin typeface="Arial"/>
                <a:cs typeface="Arial"/>
              </a:rPr>
              <a:t>os</a:t>
            </a:r>
            <a:r>
              <a:rPr sz="2800" spc="-105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efetua;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deve representar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realidade </a:t>
            </a:r>
            <a:r>
              <a:rPr sz="2800" spc="-5" dirty="0">
                <a:latin typeface="Arial"/>
                <a:cs typeface="Arial"/>
              </a:rPr>
              <a:t>dos </a:t>
            </a:r>
            <a:r>
              <a:rPr sz="2800" dirty="0">
                <a:latin typeface="Arial"/>
                <a:cs typeface="Arial"/>
              </a:rPr>
              <a:t>custos para  execução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determinada obra, </a:t>
            </a:r>
            <a:r>
              <a:rPr sz="2800" spc="-5" dirty="0">
                <a:latin typeface="Arial"/>
                <a:cs typeface="Arial"/>
              </a:rPr>
              <a:t>em </a:t>
            </a:r>
            <a:r>
              <a:rPr sz="2800" dirty="0">
                <a:latin typeface="Arial"/>
                <a:cs typeface="Arial"/>
              </a:rPr>
              <a:t>determinada  época;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04" y="276118"/>
            <a:ext cx="8579296" cy="1132874"/>
          </a:xfrm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444500" algn="just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9. </a:t>
            </a:r>
            <a:r>
              <a:rPr sz="3200" spc="-5" dirty="0">
                <a:latin typeface="Arial"/>
                <a:cs typeface="Arial"/>
              </a:rPr>
              <a:t>Quais </a:t>
            </a:r>
            <a:r>
              <a:rPr sz="3200" spc="-10" dirty="0">
                <a:latin typeface="Arial"/>
                <a:cs typeface="Arial"/>
              </a:rPr>
              <a:t>os </a:t>
            </a:r>
            <a:r>
              <a:rPr sz="3200" spc="-5" dirty="0">
                <a:latin typeface="Arial"/>
                <a:cs typeface="Arial"/>
              </a:rPr>
              <a:t>cuidados </a:t>
            </a:r>
            <a:r>
              <a:rPr sz="3200" dirty="0">
                <a:latin typeface="Arial"/>
                <a:cs typeface="Arial"/>
              </a:rPr>
              <a:t>com 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elaboração</a:t>
            </a:r>
            <a:r>
              <a:rPr lang="pt-BR" sz="3200" spc="-5" dirty="0" smtClean="0">
                <a:latin typeface="Arial"/>
                <a:cs typeface="Arial"/>
              </a:rPr>
              <a:t>  </a:t>
            </a:r>
            <a:r>
              <a:rPr sz="3200" dirty="0" smtClean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orçamento 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5" dirty="0">
                <a:latin typeface="Arial"/>
                <a:cs typeface="Arial"/>
              </a:rPr>
              <a:t>planilha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orçamentária?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59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90182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08275"/>
            <a:ext cx="6400800" cy="2233613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pic>
        <p:nvPicPr>
          <p:cNvPr id="4" name="Imagem 3" descr="LICITAÇÃ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09319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19" y="2219705"/>
            <a:ext cx="7446645" cy="385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354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quantitativos avaliados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partir </a:t>
            </a:r>
            <a:r>
              <a:rPr sz="2800" spc="-5" dirty="0">
                <a:latin typeface="Arial"/>
                <a:cs typeface="Arial"/>
              </a:rPr>
              <a:t>do Projeto e  das </a:t>
            </a:r>
            <a:r>
              <a:rPr sz="2800" dirty="0">
                <a:latin typeface="Arial"/>
                <a:cs typeface="Arial"/>
              </a:rPr>
              <a:t>condições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locais;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levar em consideração dados </a:t>
            </a:r>
            <a:r>
              <a:rPr sz="2800" spc="-5" dirty="0">
                <a:latin typeface="Arial"/>
                <a:cs typeface="Arial"/>
              </a:rPr>
              <a:t>da sondagem e  </a:t>
            </a:r>
            <a:r>
              <a:rPr sz="2800" dirty="0">
                <a:latin typeface="Arial"/>
                <a:cs typeface="Arial"/>
              </a:rPr>
              <a:t>experiência </a:t>
            </a:r>
            <a:r>
              <a:rPr sz="2800" spc="-5" dirty="0">
                <a:latin typeface="Arial"/>
                <a:cs typeface="Arial"/>
              </a:rPr>
              <a:t>do conhecimento do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local;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2700" marR="20447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coleta de </a:t>
            </a:r>
            <a:r>
              <a:rPr sz="2800" dirty="0">
                <a:latin typeface="Arial"/>
                <a:cs typeface="Arial"/>
              </a:rPr>
              <a:t>preços </a:t>
            </a:r>
            <a:r>
              <a:rPr sz="2800" spc="-5" dirty="0">
                <a:latin typeface="Arial"/>
                <a:cs typeface="Arial"/>
              </a:rPr>
              <a:t>no mercado </a:t>
            </a:r>
            <a:r>
              <a:rPr sz="2800" dirty="0">
                <a:latin typeface="Arial"/>
                <a:cs typeface="Arial"/>
              </a:rPr>
              <a:t>local </a:t>
            </a:r>
            <a:r>
              <a:rPr sz="2800" spc="-5" dirty="0">
                <a:latin typeface="Arial"/>
                <a:cs typeface="Arial"/>
              </a:rPr>
              <a:t>ou </a:t>
            </a:r>
            <a:r>
              <a:rPr sz="2800" dirty="0">
                <a:latin typeface="Arial"/>
                <a:cs typeface="Arial"/>
              </a:rPr>
              <a:t>região  (adequação </a:t>
            </a:r>
            <a:r>
              <a:rPr sz="2800" spc="-5" dirty="0">
                <a:latin typeface="Arial"/>
                <a:cs typeface="Arial"/>
              </a:rPr>
              <a:t>da </a:t>
            </a:r>
            <a:r>
              <a:rPr sz="2800" dirty="0">
                <a:latin typeface="Arial"/>
                <a:cs typeface="Arial"/>
              </a:rPr>
              <a:t>tabelas padrões: Deinfra,  </a:t>
            </a:r>
            <a:r>
              <a:rPr sz="2800" spc="-5" dirty="0">
                <a:latin typeface="Arial"/>
                <a:cs typeface="Arial"/>
              </a:rPr>
              <a:t>Sinapi, Casan, </a:t>
            </a:r>
            <a:r>
              <a:rPr sz="2800" dirty="0">
                <a:latin typeface="Arial"/>
                <a:cs typeface="Arial"/>
              </a:rPr>
              <a:t>Sicro,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etc.);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15375"/>
            <a:ext cx="8229600" cy="1132874"/>
          </a:xfrm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444500" algn="just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9. </a:t>
            </a:r>
            <a:r>
              <a:rPr sz="3200" b="0" spc="-5" dirty="0">
                <a:latin typeface="Arial"/>
                <a:cs typeface="Arial"/>
              </a:rPr>
              <a:t>Quais </a:t>
            </a:r>
            <a:r>
              <a:rPr sz="3200" b="0" spc="-10" dirty="0">
                <a:latin typeface="Arial"/>
                <a:cs typeface="Arial"/>
              </a:rPr>
              <a:t>os </a:t>
            </a:r>
            <a:r>
              <a:rPr sz="3200" b="0" spc="-5" dirty="0">
                <a:latin typeface="Arial"/>
                <a:cs typeface="Arial"/>
              </a:rPr>
              <a:t>cuidados </a:t>
            </a:r>
            <a:r>
              <a:rPr sz="3200" b="0" dirty="0">
                <a:latin typeface="Arial"/>
                <a:cs typeface="Arial"/>
              </a:rPr>
              <a:t>com a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elaboração</a:t>
            </a:r>
            <a:endParaRPr sz="3200" dirty="0">
              <a:latin typeface="Arial"/>
              <a:cs typeface="Arial"/>
            </a:endParaRPr>
          </a:p>
          <a:p>
            <a:pPr marL="895350" algn="just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orçamento</a:t>
            </a:r>
            <a:r>
              <a:rPr sz="3200" b="0" spc="-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e </a:t>
            </a:r>
            <a:r>
              <a:rPr sz="3200" b="0" spc="-5" dirty="0">
                <a:latin typeface="Arial"/>
                <a:cs typeface="Arial"/>
              </a:rPr>
              <a:t>planilha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orçamentária?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0" y="2361946"/>
            <a:ext cx="8501122" cy="3670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considerar dificuldade de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u="heavy" dirty="0">
                <a:latin typeface="Arial"/>
                <a:cs typeface="Arial"/>
              </a:rPr>
              <a:t>acesso</a:t>
            </a:r>
            <a:r>
              <a:rPr sz="280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1680"/>
              </a:spcBef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Avaliar a taxa de LS em </a:t>
            </a:r>
            <a:r>
              <a:rPr sz="2800" dirty="0">
                <a:latin typeface="Arial"/>
                <a:cs typeface="Arial"/>
              </a:rPr>
              <a:t>função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u="heavy">
                <a:latin typeface="Arial"/>
                <a:cs typeface="Arial"/>
              </a:rPr>
              <a:t>local </a:t>
            </a:r>
            <a:r>
              <a:rPr sz="2800" u="heavy" spc="-5" smtClean="0">
                <a:latin typeface="Arial"/>
                <a:cs typeface="Arial"/>
              </a:rPr>
              <a:t>dos</a:t>
            </a:r>
            <a:r>
              <a:rPr lang="pt-BR" sz="2800" u="heavy" spc="-5" dirty="0" smtClean="0">
                <a:latin typeface="Arial"/>
                <a:cs typeface="Arial"/>
              </a:rPr>
              <a:t> </a:t>
            </a:r>
            <a:r>
              <a:rPr sz="2800" u="heavy" smtClean="0">
                <a:latin typeface="Arial"/>
                <a:cs typeface="Arial"/>
              </a:rPr>
              <a:t>serviços</a:t>
            </a:r>
            <a:r>
              <a:rPr sz="280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228600" indent="-215900" algn="just">
              <a:lnSpc>
                <a:spcPct val="100000"/>
              </a:lnSpc>
              <a:spcBef>
                <a:spcPts val="1680"/>
              </a:spcBef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avaliar </a:t>
            </a:r>
            <a:r>
              <a:rPr sz="2800" spc="-5" dirty="0">
                <a:latin typeface="Arial"/>
                <a:cs typeface="Arial"/>
              </a:rPr>
              <a:t>o BDI em </a:t>
            </a:r>
            <a:r>
              <a:rPr sz="2800" dirty="0">
                <a:latin typeface="Arial"/>
                <a:cs typeface="Arial"/>
              </a:rPr>
              <a:t>função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u="heavy" spc="-5" dirty="0">
                <a:latin typeface="Arial"/>
                <a:cs typeface="Arial"/>
              </a:rPr>
              <a:t>volume </a:t>
            </a:r>
            <a:r>
              <a:rPr sz="2800" u="heavy" spc="-5">
                <a:latin typeface="Arial"/>
                <a:cs typeface="Arial"/>
              </a:rPr>
              <a:t>ou</a:t>
            </a:r>
            <a:r>
              <a:rPr sz="2800" u="heavy" spc="55">
                <a:latin typeface="Arial"/>
                <a:cs typeface="Arial"/>
              </a:rPr>
              <a:t> </a:t>
            </a:r>
            <a:r>
              <a:rPr sz="2800" u="heavy" smtClean="0">
                <a:latin typeface="Arial"/>
                <a:cs typeface="Arial"/>
              </a:rPr>
              <a:t>porte</a:t>
            </a:r>
            <a:r>
              <a:rPr lang="pt-BR" sz="2800" u="heavy" dirty="0" smtClean="0">
                <a:latin typeface="Arial"/>
                <a:cs typeface="Arial"/>
              </a:rPr>
              <a:t> </a:t>
            </a:r>
            <a:r>
              <a:rPr sz="2800" u="heavy" spc="-5" smtClean="0">
                <a:latin typeface="Arial"/>
                <a:cs typeface="Arial"/>
              </a:rPr>
              <a:t>dos </a:t>
            </a:r>
            <a:r>
              <a:rPr sz="2800" u="heavy" dirty="0">
                <a:latin typeface="Arial"/>
                <a:cs typeface="Arial"/>
              </a:rPr>
              <a:t>serviços </a:t>
            </a:r>
            <a:r>
              <a:rPr sz="2800" u="heavy" spc="-5" dirty="0">
                <a:latin typeface="Arial"/>
                <a:cs typeface="Arial"/>
              </a:rPr>
              <a:t>e </a:t>
            </a:r>
            <a:r>
              <a:rPr sz="2800" u="heavy" dirty="0">
                <a:latin typeface="Arial"/>
                <a:cs typeface="Arial"/>
              </a:rPr>
              <a:t>local 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execução;</a:t>
            </a:r>
            <a:endParaRPr sz="2800">
              <a:latin typeface="Arial"/>
              <a:cs typeface="Arial"/>
            </a:endParaRPr>
          </a:p>
          <a:p>
            <a:pPr marL="228600" indent="-215900" algn="just">
              <a:lnSpc>
                <a:spcPct val="100000"/>
              </a:lnSpc>
              <a:spcBef>
                <a:spcPts val="1680"/>
              </a:spcBef>
              <a:buChar char="-"/>
              <a:tabLst>
                <a:tab pos="229235" algn="l"/>
              </a:tabLst>
            </a:pPr>
            <a:r>
              <a:rPr sz="2800" spc="-10" dirty="0">
                <a:latin typeface="Arial"/>
                <a:cs typeface="Arial"/>
              </a:rPr>
              <a:t>BDI </a:t>
            </a:r>
            <a:r>
              <a:rPr sz="2800" dirty="0">
                <a:latin typeface="Arial"/>
                <a:cs typeface="Arial"/>
              </a:rPr>
              <a:t>diferenciado para </a:t>
            </a:r>
            <a:r>
              <a:rPr sz="2800" u="heavy" dirty="0">
                <a:latin typeface="Arial"/>
                <a:cs typeface="Arial"/>
              </a:rPr>
              <a:t>serviços, </a:t>
            </a:r>
            <a:r>
              <a:rPr sz="2800" u="heavy">
                <a:latin typeface="Arial"/>
                <a:cs typeface="Arial"/>
              </a:rPr>
              <a:t>materiais</a:t>
            </a:r>
            <a:r>
              <a:rPr sz="2800" u="heavy" spc="-15">
                <a:latin typeface="Arial"/>
                <a:cs typeface="Arial"/>
              </a:rPr>
              <a:t> </a:t>
            </a:r>
            <a:r>
              <a:rPr sz="2800" u="heavy" spc="-5" smtClean="0">
                <a:latin typeface="Arial"/>
                <a:cs typeface="Arial"/>
              </a:rPr>
              <a:t>e</a:t>
            </a:r>
            <a:r>
              <a:rPr lang="pt-BR" sz="2800" u="heavy" spc="-5" dirty="0" smtClean="0">
                <a:latin typeface="Arial"/>
                <a:cs typeface="Arial"/>
              </a:rPr>
              <a:t> </a:t>
            </a:r>
            <a:r>
              <a:rPr sz="2800" u="heavy" smtClean="0">
                <a:latin typeface="Arial"/>
                <a:cs typeface="Arial"/>
              </a:rPr>
              <a:t>equipamentos</a:t>
            </a:r>
            <a:r>
              <a:rPr sz="2800" u="heavy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58" rIns="0" bIns="0" rtlCol="0">
            <a:spAutoFit/>
          </a:bodyPr>
          <a:lstStyle/>
          <a:p>
            <a:pPr marL="444500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9. </a:t>
            </a:r>
            <a:r>
              <a:rPr sz="3200" b="0" spc="-5" dirty="0">
                <a:latin typeface="Arial"/>
                <a:cs typeface="Arial"/>
              </a:rPr>
              <a:t>Quais </a:t>
            </a:r>
            <a:r>
              <a:rPr sz="3200" b="0" spc="-10" dirty="0">
                <a:latin typeface="Arial"/>
                <a:cs typeface="Arial"/>
              </a:rPr>
              <a:t>os </a:t>
            </a:r>
            <a:r>
              <a:rPr sz="3200" b="0" spc="-5" dirty="0">
                <a:latin typeface="Arial"/>
                <a:cs typeface="Arial"/>
              </a:rPr>
              <a:t>cuidados </a:t>
            </a:r>
            <a:r>
              <a:rPr sz="3200" b="0" dirty="0">
                <a:latin typeface="Arial"/>
                <a:cs typeface="Arial"/>
              </a:rPr>
              <a:t>com a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elaboração</a:t>
            </a:r>
            <a:endParaRPr sz="3200">
              <a:latin typeface="Arial"/>
              <a:cs typeface="Arial"/>
            </a:endParaRPr>
          </a:p>
          <a:p>
            <a:pPr marL="895350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do </a:t>
            </a:r>
            <a:r>
              <a:rPr sz="3200" b="0" spc="-5" dirty="0">
                <a:latin typeface="Arial"/>
                <a:cs typeface="Arial"/>
              </a:rPr>
              <a:t>orçamento </a:t>
            </a:r>
            <a:r>
              <a:rPr sz="3200" b="0" dirty="0">
                <a:latin typeface="Arial"/>
                <a:cs typeface="Arial"/>
              </a:rPr>
              <a:t>e </a:t>
            </a:r>
            <a:r>
              <a:rPr sz="3200" b="0" spc="-5" dirty="0">
                <a:latin typeface="Arial"/>
                <a:cs typeface="Arial"/>
              </a:rPr>
              <a:t>planilha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orçamentária?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09" rIns="0" bIns="0" rtlCol="0">
            <a:spAutoFit/>
          </a:bodyPr>
          <a:lstStyle/>
          <a:p>
            <a:pPr marL="752475" marR="5080" indent="-451484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9. </a:t>
            </a:r>
            <a:r>
              <a:rPr sz="3200" b="0" spc="-5" dirty="0">
                <a:latin typeface="Arial"/>
                <a:cs typeface="Arial"/>
              </a:rPr>
              <a:t>Quais </a:t>
            </a:r>
            <a:r>
              <a:rPr sz="3200" b="0" spc="-10" dirty="0">
                <a:latin typeface="Arial"/>
                <a:cs typeface="Arial"/>
              </a:rPr>
              <a:t>os </a:t>
            </a:r>
            <a:r>
              <a:rPr sz="3200" b="0" spc="-5" dirty="0">
                <a:latin typeface="Arial"/>
                <a:cs typeface="Arial"/>
              </a:rPr>
              <a:t>cuidados </a:t>
            </a:r>
            <a:r>
              <a:rPr sz="3200" b="0" dirty="0">
                <a:latin typeface="Arial"/>
                <a:cs typeface="Arial"/>
              </a:rPr>
              <a:t>com a </a:t>
            </a:r>
            <a:r>
              <a:rPr sz="3200" b="0" spc="-5" dirty="0">
                <a:latin typeface="Arial"/>
                <a:cs typeface="Arial"/>
              </a:rPr>
              <a:t>elaboração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do  orçamento e </a:t>
            </a:r>
            <a:r>
              <a:rPr sz="3200" b="0" spc="-5" dirty="0">
                <a:latin typeface="Arial"/>
                <a:cs typeface="Arial"/>
              </a:rPr>
              <a:t>planilha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orçamentária?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285720" y="1935480"/>
            <a:ext cx="8401080" cy="39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marR="140970" algn="just">
              <a:lnSpc>
                <a:spcPct val="100000"/>
              </a:lnSpc>
            </a:pPr>
            <a:r>
              <a:rPr sz="2800" spc="-5" dirty="0"/>
              <a:t>- não </a:t>
            </a:r>
            <a:r>
              <a:rPr sz="2800" dirty="0"/>
              <a:t>podem conter unidades “genéricas” </a:t>
            </a:r>
            <a:r>
              <a:rPr sz="2800" spc="-5" dirty="0"/>
              <a:t>do tipo  “gb” ou </a:t>
            </a:r>
            <a:r>
              <a:rPr sz="2800" dirty="0"/>
              <a:t>“vb”, </a:t>
            </a:r>
            <a:r>
              <a:rPr sz="2800" spc="-5" dirty="0"/>
              <a:t>ou </a:t>
            </a:r>
            <a:r>
              <a:rPr sz="2800" dirty="0"/>
              <a:t>ainda, </a:t>
            </a:r>
            <a:r>
              <a:rPr sz="2800" spc="-5" dirty="0"/>
              <a:t>a execução de </a:t>
            </a:r>
            <a:r>
              <a:rPr sz="2800" dirty="0"/>
              <a:t>instalações  </a:t>
            </a:r>
            <a:r>
              <a:rPr sz="2800" spc="-5" dirty="0"/>
              <a:t>ou </a:t>
            </a:r>
            <a:r>
              <a:rPr sz="2800" dirty="0"/>
              <a:t>projetos </a:t>
            </a:r>
            <a:r>
              <a:rPr sz="2800" spc="-5" dirty="0"/>
              <a:t>orçados por</a:t>
            </a:r>
            <a:r>
              <a:rPr sz="2800" spc="-20" dirty="0"/>
              <a:t> </a:t>
            </a:r>
            <a:r>
              <a:rPr sz="2800" spc="-5" dirty="0"/>
              <a:t>m²;</a:t>
            </a:r>
          </a:p>
          <a:p>
            <a:pPr marL="193040" algn="just"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205740" marR="5080" algn="just">
              <a:lnSpc>
                <a:spcPct val="100000"/>
              </a:lnSpc>
              <a:tabLst>
                <a:tab pos="2919095" algn="l"/>
              </a:tabLst>
            </a:pPr>
            <a:r>
              <a:rPr sz="2800" spc="-5" dirty="0"/>
              <a:t>LLC, </a:t>
            </a:r>
            <a:r>
              <a:rPr sz="2800" dirty="0"/>
              <a:t>art.</a:t>
            </a:r>
            <a:r>
              <a:rPr sz="2800" spc="5" dirty="0"/>
              <a:t> </a:t>
            </a:r>
            <a:r>
              <a:rPr sz="2800" i="1" spc="-5" dirty="0">
                <a:latin typeface="Arial"/>
                <a:cs typeface="Arial"/>
              </a:rPr>
              <a:t>7º,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§4º	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É </a:t>
            </a:r>
            <a:r>
              <a:rPr sz="2800" b="1" i="1" dirty="0">
                <a:solidFill>
                  <a:srgbClr val="0033CC"/>
                </a:solidFill>
                <a:latin typeface="Arial"/>
                <a:cs typeface="Arial"/>
              </a:rPr>
              <a:t>vedada</a:t>
            </a:r>
            <a:r>
              <a:rPr sz="2800" i="1" dirty="0">
                <a:solidFill>
                  <a:srgbClr val="990000"/>
                </a:solidFill>
                <a:latin typeface="Arial"/>
                <a:cs typeface="Arial"/>
              </a:rPr>
              <a:t>, </a:t>
            </a:r>
            <a:r>
              <a:rPr sz="2800" i="1" spc="-5" dirty="0">
                <a:latin typeface="Arial"/>
                <a:cs typeface="Arial"/>
              </a:rPr>
              <a:t>ainda, a</a:t>
            </a:r>
            <a:r>
              <a:rPr sz="2800" i="1" spc="-4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inclusão,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no  objeto da </a:t>
            </a:r>
            <a:r>
              <a:rPr sz="2800" i="1" dirty="0">
                <a:latin typeface="Arial"/>
                <a:cs typeface="Arial"/>
              </a:rPr>
              <a:t>licitação, </a:t>
            </a:r>
            <a:r>
              <a:rPr sz="2800" i="1" spc="-5" dirty="0">
                <a:latin typeface="Arial"/>
                <a:cs typeface="Arial"/>
              </a:rPr>
              <a:t>de </a:t>
            </a:r>
            <a:r>
              <a:rPr sz="2800" i="1" dirty="0">
                <a:latin typeface="Arial"/>
                <a:cs typeface="Arial"/>
              </a:rPr>
              <a:t>fornecimento </a:t>
            </a:r>
            <a:r>
              <a:rPr sz="2800" i="1" spc="-5" dirty="0">
                <a:latin typeface="Arial"/>
                <a:cs typeface="Arial"/>
              </a:rPr>
              <a:t>de materiais e  serviços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sem previsão de quantidades </a:t>
            </a:r>
            <a:r>
              <a:rPr sz="2800" i="1" spc="-5" dirty="0">
                <a:latin typeface="Arial"/>
                <a:cs typeface="Arial"/>
              </a:rPr>
              <a:t>ou cujos  </a:t>
            </a:r>
            <a:r>
              <a:rPr sz="2800" i="1" dirty="0">
                <a:latin typeface="Arial"/>
                <a:cs typeface="Arial"/>
              </a:rPr>
              <a:t>quantitativos </a:t>
            </a:r>
            <a:r>
              <a:rPr sz="2800" i="1" spc="-5" dirty="0">
                <a:latin typeface="Arial"/>
                <a:cs typeface="Arial"/>
              </a:rPr>
              <a:t>não </a:t>
            </a:r>
            <a:r>
              <a:rPr sz="2800" i="1" dirty="0">
                <a:latin typeface="Arial"/>
                <a:cs typeface="Arial"/>
              </a:rPr>
              <a:t>correspondam </a:t>
            </a:r>
            <a:r>
              <a:rPr sz="2800" i="1" spc="-5" dirty="0">
                <a:latin typeface="Arial"/>
                <a:cs typeface="Arial"/>
              </a:rPr>
              <a:t>às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previsões  reais do projeto básico ou</a:t>
            </a:r>
            <a:r>
              <a:rPr sz="2800" b="1" i="1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CC"/>
                </a:solidFill>
                <a:latin typeface="Arial"/>
                <a:cs typeface="Arial"/>
              </a:rPr>
              <a:t>executivo.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917" y="2565019"/>
            <a:ext cx="637747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600" spc="-5" dirty="0">
                <a:latin typeface="Arial"/>
                <a:cs typeface="Arial"/>
              </a:rPr>
              <a:t>Não </a:t>
            </a:r>
            <a:r>
              <a:rPr sz="3600" dirty="0">
                <a:latin typeface="Arial"/>
                <a:cs typeface="Arial"/>
              </a:rPr>
              <a:t>atualizar </a:t>
            </a:r>
            <a:r>
              <a:rPr sz="3600" spc="-5" dirty="0">
                <a:latin typeface="Arial"/>
                <a:cs typeface="Arial"/>
              </a:rPr>
              <a:t>por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índices;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36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3600" spc="-5" dirty="0">
                <a:latin typeface="Arial"/>
                <a:cs typeface="Arial"/>
              </a:rPr>
              <a:t>Considerar economia de</a:t>
            </a:r>
            <a:r>
              <a:rPr sz="3600" spc="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escala;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09" rIns="0" bIns="0" rtlCol="0">
            <a:spAutoFit/>
          </a:bodyPr>
          <a:lstStyle/>
          <a:p>
            <a:pPr marL="752475" marR="5080" indent="-451484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9. </a:t>
            </a:r>
            <a:r>
              <a:rPr sz="3200" b="0" spc="-5" dirty="0">
                <a:latin typeface="Arial"/>
                <a:cs typeface="Arial"/>
              </a:rPr>
              <a:t>Quais </a:t>
            </a:r>
            <a:r>
              <a:rPr sz="3200" b="0" spc="-10" dirty="0">
                <a:latin typeface="Arial"/>
                <a:cs typeface="Arial"/>
              </a:rPr>
              <a:t>os </a:t>
            </a:r>
            <a:r>
              <a:rPr sz="3200" b="0" spc="-5" dirty="0">
                <a:latin typeface="Arial"/>
                <a:cs typeface="Arial"/>
              </a:rPr>
              <a:t>cuidados </a:t>
            </a:r>
            <a:r>
              <a:rPr sz="3200" b="0" dirty="0">
                <a:latin typeface="Arial"/>
                <a:cs typeface="Arial"/>
              </a:rPr>
              <a:t>com a </a:t>
            </a:r>
            <a:r>
              <a:rPr sz="3200" b="0" spc="-5" dirty="0">
                <a:latin typeface="Arial"/>
                <a:cs typeface="Arial"/>
              </a:rPr>
              <a:t>elaboração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do  orçamento e </a:t>
            </a:r>
            <a:r>
              <a:rPr sz="3200" b="0" spc="-5" dirty="0">
                <a:latin typeface="Arial"/>
                <a:cs typeface="Arial"/>
              </a:rPr>
              <a:t>planilha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orçamentária?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4128" y="1628800"/>
            <a:ext cx="211666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Ate</a:t>
            </a:r>
            <a:r>
              <a:rPr sz="3200" b="1" i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ção!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57290" y="2428868"/>
            <a:ext cx="334666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6930" algn="l"/>
              </a:tabLst>
            </a:pPr>
            <a:r>
              <a:rPr sz="3200" i="1" dirty="0">
                <a:latin typeface="Arial"/>
                <a:cs typeface="Arial"/>
              </a:rPr>
              <a:t>O	</a:t>
            </a:r>
            <a:r>
              <a:rPr sz="3200" i="1" u="heavy" dirty="0">
                <a:solidFill>
                  <a:srgbClr val="0033CC"/>
                </a:solidFill>
                <a:latin typeface="Arial"/>
                <a:cs typeface="Arial"/>
              </a:rPr>
              <a:t>Orça</a:t>
            </a:r>
            <a:r>
              <a:rPr sz="3200" i="1" u="heavy" spc="-15" dirty="0">
                <a:solidFill>
                  <a:srgbClr val="0033CC"/>
                </a:solidFill>
                <a:latin typeface="Arial"/>
                <a:cs typeface="Arial"/>
              </a:rPr>
              <a:t>m</a:t>
            </a:r>
            <a:r>
              <a:rPr sz="3200" i="1" u="heavy" dirty="0">
                <a:solidFill>
                  <a:srgbClr val="0033CC"/>
                </a:solidFill>
                <a:latin typeface="Arial"/>
                <a:cs typeface="Arial"/>
              </a:rPr>
              <a:t>ento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6248" y="2500306"/>
            <a:ext cx="287515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tabLst>
                <a:tab pos="1399540" algn="l"/>
              </a:tabLst>
            </a:pPr>
            <a:r>
              <a:rPr sz="3200" i="1" dirty="0">
                <a:latin typeface="Arial"/>
                <a:cs typeface="Arial"/>
              </a:rPr>
              <a:t>deve	ser  realizaç</a:t>
            </a:r>
            <a:r>
              <a:rPr sz="3200" i="1" spc="-10" dirty="0">
                <a:latin typeface="Arial"/>
                <a:cs typeface="Arial"/>
              </a:rPr>
              <a:t>ã</a:t>
            </a:r>
            <a:r>
              <a:rPr sz="3200" i="1" dirty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977" y="3000372"/>
            <a:ext cx="3143272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29"/>
              </a:lnSpc>
              <a:tabLst>
                <a:tab pos="2251710" algn="l"/>
              </a:tabLst>
            </a:pPr>
            <a:r>
              <a:rPr sz="3200" i="1" u="heavy" dirty="0">
                <a:solidFill>
                  <a:srgbClr val="0033CC"/>
                </a:solidFill>
                <a:latin typeface="Arial"/>
                <a:cs typeface="Arial"/>
              </a:rPr>
              <a:t>atu</a:t>
            </a:r>
            <a:r>
              <a:rPr sz="3200" i="1" u="heavy" spc="-15" dirty="0">
                <a:solidFill>
                  <a:srgbClr val="0033CC"/>
                </a:solidFill>
                <a:latin typeface="Arial"/>
                <a:cs typeface="Arial"/>
              </a:rPr>
              <a:t>a</a:t>
            </a:r>
            <a:r>
              <a:rPr sz="3200" i="1" u="heavy" dirty="0">
                <a:solidFill>
                  <a:srgbClr val="0033CC"/>
                </a:solidFill>
                <a:latin typeface="Arial"/>
                <a:cs typeface="Arial"/>
              </a:rPr>
              <a:t>lizado</a:t>
            </a:r>
            <a:r>
              <a:rPr sz="3200" i="1">
                <a:solidFill>
                  <a:srgbClr val="0033CC"/>
                </a:solidFill>
                <a:latin typeface="Arial"/>
                <a:cs typeface="Arial"/>
              </a:rPr>
              <a:t>	</a:t>
            </a:r>
            <a:r>
              <a:rPr sz="3200" i="1" smtClean="0">
                <a:latin typeface="Arial"/>
                <a:cs typeface="Arial"/>
              </a:rPr>
              <a:t>para</a:t>
            </a:r>
            <a:endParaRPr lang="pt-BR" sz="3200" i="1" dirty="0" smtClean="0">
              <a:latin typeface="Arial"/>
              <a:cs typeface="Arial"/>
            </a:endParaRPr>
          </a:p>
          <a:p>
            <a:pPr marL="12700" marR="5080">
              <a:lnSpc>
                <a:spcPts val="3829"/>
              </a:lnSpc>
              <a:tabLst>
                <a:tab pos="2251710" algn="l"/>
              </a:tabLst>
            </a:pPr>
            <a:r>
              <a:rPr sz="3200" i="1" spc="-5" smtClean="0">
                <a:latin typeface="Arial"/>
                <a:cs typeface="Arial"/>
              </a:rPr>
              <a:t>da</a:t>
            </a:r>
            <a:r>
              <a:rPr sz="3200" i="1" spc="-100" smtClean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licitação!!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917" y="1913001"/>
            <a:ext cx="157670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0705" algn="l"/>
                <a:tab pos="1445260" algn="l"/>
              </a:tabLst>
            </a:pPr>
            <a:r>
              <a:rPr sz="2800" spc="-5" dirty="0">
                <a:latin typeface="Arial"/>
                <a:cs typeface="Arial"/>
              </a:rPr>
              <a:t>O	</a:t>
            </a:r>
            <a:r>
              <a:rPr sz="2800" b="1" spc="-10" dirty="0">
                <a:latin typeface="Arial"/>
                <a:cs typeface="Arial"/>
              </a:rPr>
              <a:t>BD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3568" y="232515"/>
            <a:ext cx="80575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10. 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latin typeface="Arial"/>
                <a:cs typeface="Arial"/>
              </a:rPr>
              <a:t>vem a ser o BDI </a:t>
            </a:r>
            <a:r>
              <a:rPr sz="3200" spc="-5" dirty="0">
                <a:latin typeface="Arial"/>
                <a:cs typeface="Arial"/>
              </a:rPr>
              <a:t>nos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orçamentos?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4917" y="2339721"/>
            <a:ext cx="160845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De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0948" y="1913001"/>
            <a:ext cx="500253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8475" algn="l"/>
                <a:tab pos="2556510" algn="l"/>
                <a:tab pos="4789170" algn="l"/>
              </a:tabLst>
            </a:pPr>
            <a:r>
              <a:rPr sz="2800" spc="-5" dirty="0">
                <a:latin typeface="Arial"/>
                <a:cs typeface="Arial"/>
              </a:rPr>
              <a:t>Benef</a:t>
            </a:r>
            <a:r>
              <a:rPr sz="2800" dirty="0">
                <a:latin typeface="Arial"/>
                <a:cs typeface="Arial"/>
              </a:rPr>
              <a:t>í</a:t>
            </a:r>
            <a:r>
              <a:rPr sz="2800" spc="-5" dirty="0">
                <a:latin typeface="Arial"/>
                <a:cs typeface="Arial"/>
              </a:rPr>
              <a:t>cio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(ou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Bonif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ç</a:t>
            </a:r>
            <a:r>
              <a:rPr sz="2800" dirty="0">
                <a:latin typeface="Arial"/>
                <a:cs typeface="Arial"/>
              </a:rPr>
              <a:t>ã</a:t>
            </a:r>
            <a:r>
              <a:rPr sz="2800" spc="-5" dirty="0">
                <a:latin typeface="Arial"/>
                <a:cs typeface="Arial"/>
              </a:rPr>
              <a:t>o)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tabLst>
                <a:tab pos="2282190" algn="l"/>
                <a:tab pos="3051810" algn="l"/>
                <a:tab pos="4316730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ir</a:t>
            </a:r>
            <a:r>
              <a:rPr sz="2800" spc="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tas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é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uma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ta</a:t>
            </a:r>
            <a:r>
              <a:rPr sz="2800" spc="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917" y="2766440"/>
            <a:ext cx="6828790" cy="275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correspondente às </a:t>
            </a:r>
            <a:r>
              <a:rPr sz="2800" b="1" spc="-5" dirty="0">
                <a:latin typeface="Arial"/>
                <a:cs typeface="Arial"/>
              </a:rPr>
              <a:t>despesas indiretas </a:t>
            </a:r>
            <a:r>
              <a:rPr sz="2800" spc="-5" dirty="0">
                <a:latin typeface="Arial"/>
                <a:cs typeface="Arial"/>
              </a:rPr>
              <a:t>e  ao </a:t>
            </a:r>
            <a:r>
              <a:rPr sz="2800" b="1" spc="-5" dirty="0">
                <a:latin typeface="Arial"/>
                <a:cs typeface="Arial"/>
              </a:rPr>
              <a:t>lucro </a:t>
            </a:r>
            <a:r>
              <a:rPr sz="2800" spc="-5" dirty="0">
                <a:latin typeface="Arial"/>
                <a:cs typeface="Arial"/>
              </a:rPr>
              <a:t>que, </a:t>
            </a:r>
            <a:r>
              <a:rPr sz="2800" dirty="0">
                <a:latin typeface="Arial"/>
                <a:cs typeface="Arial"/>
              </a:rPr>
              <a:t>aplicada </a:t>
            </a:r>
            <a:r>
              <a:rPr sz="2800" spc="-5" dirty="0">
                <a:latin typeface="Arial"/>
                <a:cs typeface="Arial"/>
              </a:rPr>
              <a:t>ao </a:t>
            </a:r>
            <a:r>
              <a:rPr sz="2800" b="1" dirty="0">
                <a:latin typeface="Arial"/>
                <a:cs typeface="Arial"/>
              </a:rPr>
              <a:t>custo direto </a:t>
            </a:r>
            <a:r>
              <a:rPr sz="2800" spc="10" dirty="0">
                <a:latin typeface="Arial"/>
                <a:cs typeface="Arial"/>
              </a:rPr>
              <a:t>de  </a:t>
            </a:r>
            <a:r>
              <a:rPr sz="2800" spc="-5" dirty="0">
                <a:latin typeface="Arial"/>
                <a:cs typeface="Arial"/>
              </a:rPr>
              <a:t>um </a:t>
            </a:r>
            <a:r>
              <a:rPr sz="2800" dirty="0">
                <a:latin typeface="Arial"/>
                <a:cs typeface="Arial"/>
              </a:rPr>
              <a:t>empreendimento (materiais, </a:t>
            </a:r>
            <a:r>
              <a:rPr sz="2800" spc="-5" dirty="0">
                <a:latin typeface="Arial"/>
                <a:cs typeface="Arial"/>
              </a:rPr>
              <a:t>mão </a:t>
            </a:r>
            <a:r>
              <a:rPr sz="2800" dirty="0">
                <a:latin typeface="Arial"/>
                <a:cs typeface="Arial"/>
              </a:rPr>
              <a:t>de  obra, equipamentos) </a:t>
            </a:r>
            <a:r>
              <a:rPr sz="2800" spc="-5" dirty="0">
                <a:latin typeface="Arial"/>
                <a:cs typeface="Arial"/>
              </a:rPr>
              <a:t>resulta no </a:t>
            </a:r>
            <a:r>
              <a:rPr sz="2800" dirty="0">
                <a:latin typeface="Arial"/>
                <a:cs typeface="Arial"/>
              </a:rPr>
              <a:t>seu </a:t>
            </a:r>
            <a:r>
              <a:rPr sz="2800" b="1" dirty="0">
                <a:latin typeface="Arial"/>
                <a:cs typeface="Arial"/>
              </a:rPr>
              <a:t>preço  final.</a:t>
            </a:r>
            <a:endParaRPr sz="2800">
              <a:latin typeface="Arial"/>
              <a:cs typeface="Arial"/>
            </a:endParaRPr>
          </a:p>
          <a:p>
            <a:pPr marL="1092200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Arial"/>
                <a:cs typeface="Arial"/>
              </a:rPr>
              <a:t>Preço = custos “+”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BDI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070" y="1754504"/>
            <a:ext cx="7385050" cy="427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dois componentes que </a:t>
            </a:r>
            <a:r>
              <a:rPr sz="2800" dirty="0">
                <a:latin typeface="Arial"/>
                <a:cs typeface="Arial"/>
              </a:rPr>
              <a:t>determinam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preço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final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uma obra: </a:t>
            </a:r>
            <a:r>
              <a:rPr sz="2800" u="heavy" dirty="0">
                <a:latin typeface="Arial"/>
                <a:cs typeface="Arial"/>
              </a:rPr>
              <a:t>custos </a:t>
            </a:r>
            <a:r>
              <a:rPr sz="2800" u="heavy" spc="-5" dirty="0">
                <a:latin typeface="Arial"/>
                <a:cs typeface="Arial"/>
              </a:rPr>
              <a:t>diretos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u="heavy" spc="-5" dirty="0">
                <a:latin typeface="Arial"/>
                <a:cs typeface="Arial"/>
              </a:rPr>
              <a:t>BDI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um é </a:t>
            </a:r>
            <a:r>
              <a:rPr sz="2800" dirty="0">
                <a:latin typeface="Arial"/>
                <a:cs typeface="Arial"/>
              </a:rPr>
              <a:t>determinado </a:t>
            </a:r>
            <a:r>
              <a:rPr sz="2800" spc="-5" dirty="0">
                <a:latin typeface="Arial"/>
                <a:cs typeface="Arial"/>
              </a:rPr>
              <a:t>em </a:t>
            </a:r>
            <a:r>
              <a:rPr sz="2800" dirty="0">
                <a:latin typeface="Arial"/>
                <a:cs typeface="Arial"/>
              </a:rPr>
              <a:t>função dos </a:t>
            </a:r>
            <a:r>
              <a:rPr sz="2800" spc="-5" dirty="0">
                <a:latin typeface="Arial"/>
                <a:cs typeface="Arial"/>
              </a:rPr>
              <a:t>materiais e  das normas </a:t>
            </a:r>
            <a:r>
              <a:rPr sz="2800" dirty="0">
                <a:latin typeface="Arial"/>
                <a:cs typeface="Arial"/>
              </a:rPr>
              <a:t>de execução dos serviços  constantes </a:t>
            </a:r>
            <a:r>
              <a:rPr sz="2800" spc="-5" dirty="0">
                <a:latin typeface="Arial"/>
                <a:cs typeface="Arial"/>
              </a:rPr>
              <a:t>nos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projetos.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2700" marR="104139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o </a:t>
            </a:r>
            <a:r>
              <a:rPr sz="2800" spc="-10" dirty="0">
                <a:latin typeface="Arial"/>
                <a:cs typeface="Arial"/>
              </a:rPr>
              <a:t>BDI </a:t>
            </a:r>
            <a:r>
              <a:rPr sz="2800" spc="-5" dirty="0">
                <a:latin typeface="Arial"/>
                <a:cs typeface="Arial"/>
              </a:rPr>
              <a:t>é </a:t>
            </a:r>
            <a:r>
              <a:rPr sz="2800" dirty="0">
                <a:latin typeface="Arial"/>
                <a:cs typeface="Arial"/>
              </a:rPr>
              <a:t>aplicado sobre </a:t>
            </a:r>
            <a:r>
              <a:rPr sz="2800" spc="-5" dirty="0">
                <a:latin typeface="Arial"/>
                <a:cs typeface="Arial"/>
              </a:rPr>
              <a:t>o </a:t>
            </a:r>
            <a:r>
              <a:rPr sz="2800" dirty="0">
                <a:latin typeface="Arial"/>
                <a:cs typeface="Arial"/>
              </a:rPr>
              <a:t>custo direto para  contemplar as despesas </a:t>
            </a:r>
            <a:r>
              <a:rPr sz="2800" spc="-5" dirty="0">
                <a:latin typeface="Arial"/>
                <a:cs typeface="Arial"/>
              </a:rPr>
              <a:t>indiretas e o </a:t>
            </a:r>
            <a:r>
              <a:rPr sz="2800" dirty="0">
                <a:latin typeface="Arial"/>
                <a:cs typeface="Arial"/>
              </a:rPr>
              <a:t>lucro </a:t>
            </a:r>
            <a:r>
              <a:rPr sz="2800" spc="-5" dirty="0">
                <a:latin typeface="Arial"/>
                <a:cs typeface="Arial"/>
              </a:rPr>
              <a:t>da  </a:t>
            </a:r>
            <a:r>
              <a:rPr sz="2800" dirty="0">
                <a:latin typeface="Arial"/>
                <a:cs typeface="Arial"/>
              </a:rPr>
              <a:t>construtora.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560" y="228070"/>
            <a:ext cx="80575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10. 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latin typeface="Arial"/>
                <a:cs typeface="Arial"/>
              </a:rPr>
              <a:t>vem a ser o BDI </a:t>
            </a:r>
            <a:r>
              <a:rPr sz="3200" spc="-5" dirty="0">
                <a:latin typeface="Arial"/>
                <a:cs typeface="Arial"/>
              </a:rPr>
              <a:t>nos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orçamentos?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294" y="2580259"/>
            <a:ext cx="7523480" cy="309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u="heavy" spc="-5" dirty="0">
                <a:latin typeface="Arial"/>
                <a:cs typeface="Arial"/>
              </a:rPr>
              <a:t>Acórdão 325/2007 – TCU –</a:t>
            </a:r>
            <a:r>
              <a:rPr sz="2800" u="heavy" spc="80" dirty="0">
                <a:latin typeface="Arial"/>
                <a:cs typeface="Arial"/>
              </a:rPr>
              <a:t> </a:t>
            </a:r>
            <a:r>
              <a:rPr sz="2800" u="heavy" spc="-5" dirty="0">
                <a:latin typeface="Arial"/>
                <a:cs typeface="Arial"/>
              </a:rPr>
              <a:t>Plenário: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mtClean="0">
                <a:latin typeface="Arial"/>
                <a:cs typeface="Arial"/>
              </a:rPr>
              <a:t>9.1</a:t>
            </a:r>
            <a:r>
              <a:rPr sz="2800" dirty="0">
                <a:latin typeface="Arial"/>
                <a:cs typeface="Arial"/>
              </a:rPr>
              <a:t>. orientar as </a:t>
            </a:r>
            <a:r>
              <a:rPr sz="2800" spc="-5" dirty="0">
                <a:latin typeface="Arial"/>
                <a:cs typeface="Arial"/>
              </a:rPr>
              <a:t>unidades técnicas do Tribunal  que, quando dos trabalhos de </a:t>
            </a:r>
            <a:r>
              <a:rPr sz="2800" dirty="0">
                <a:latin typeface="Arial"/>
                <a:cs typeface="Arial"/>
              </a:rPr>
              <a:t>fiscalização </a:t>
            </a:r>
            <a:r>
              <a:rPr sz="2800" spc="-5" dirty="0">
                <a:latin typeface="Arial"/>
                <a:cs typeface="Arial"/>
              </a:rPr>
              <a:t>em  obras </a:t>
            </a:r>
            <a:r>
              <a:rPr sz="2800" dirty="0">
                <a:latin typeface="Arial"/>
                <a:cs typeface="Arial"/>
              </a:rPr>
              <a:t>públicas, passem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utilizar </a:t>
            </a:r>
            <a:r>
              <a:rPr sz="2800" spc="-5" dirty="0">
                <a:latin typeface="Arial"/>
                <a:cs typeface="Arial"/>
              </a:rPr>
              <a:t>como  </a:t>
            </a:r>
            <a:r>
              <a:rPr sz="2800" dirty="0">
                <a:latin typeface="Arial"/>
                <a:cs typeface="Arial"/>
              </a:rPr>
              <a:t>referenciais </a:t>
            </a:r>
            <a:r>
              <a:rPr sz="2800" spc="-5" dirty="0">
                <a:latin typeface="Arial"/>
                <a:cs typeface="Arial"/>
              </a:rPr>
              <a:t>as seguintes </a:t>
            </a:r>
            <a:r>
              <a:rPr sz="2800" dirty="0">
                <a:latin typeface="Arial"/>
                <a:cs typeface="Arial"/>
              </a:rPr>
              <a:t>premissas </a:t>
            </a:r>
            <a:r>
              <a:rPr sz="2800" spc="-5" dirty="0">
                <a:latin typeface="Arial"/>
                <a:cs typeface="Arial"/>
              </a:rPr>
              <a:t>acerca </a:t>
            </a:r>
            <a:r>
              <a:rPr sz="2800" dirty="0">
                <a:latin typeface="Arial"/>
                <a:cs typeface="Arial"/>
              </a:rPr>
              <a:t>dos  </a:t>
            </a:r>
            <a:r>
              <a:rPr sz="2800" spc="-5" dirty="0">
                <a:latin typeface="Arial"/>
                <a:cs typeface="Arial"/>
              </a:rPr>
              <a:t>componentes de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BDI: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43946"/>
            <a:ext cx="8363272" cy="1275733"/>
          </a:xfrm>
          <a:prstGeom prst="rect">
            <a:avLst/>
          </a:prstGeom>
        </p:spPr>
        <p:txBody>
          <a:bodyPr vert="horz" wrap="square" lIns="0" tIns="288035" rIns="0" bIns="0" rtlCol="0">
            <a:spAutoFit/>
          </a:bodyPr>
          <a:lstStyle/>
          <a:p>
            <a:pPr marL="607695" marR="5080" indent="-451484">
              <a:lnSpc>
                <a:spcPct val="100000"/>
              </a:lnSpc>
            </a:pPr>
            <a:r>
              <a:rPr sz="3200" spc="-85" dirty="0">
                <a:latin typeface="Arial"/>
                <a:cs typeface="Arial"/>
              </a:rPr>
              <a:t>11. </a:t>
            </a:r>
            <a:r>
              <a:rPr sz="3200" dirty="0">
                <a:latin typeface="Arial"/>
                <a:cs typeface="Arial"/>
              </a:rPr>
              <a:t>Como </a:t>
            </a:r>
            <a:r>
              <a:rPr sz="3200" spc="-5" dirty="0">
                <a:latin typeface="Arial"/>
                <a:cs typeface="Arial"/>
              </a:rPr>
              <a:t>proceder </a:t>
            </a:r>
            <a:r>
              <a:rPr sz="3200" dirty="0">
                <a:latin typeface="Arial"/>
                <a:cs typeface="Arial"/>
              </a:rPr>
              <a:t>em relação ao BDI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nos  orçamentos?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8526" y="924305"/>
            <a:ext cx="7270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BDI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962" y="1622425"/>
          <a:ext cx="7992934" cy="4666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561"/>
                <a:gridCol w="1656206"/>
                <a:gridCol w="1728216"/>
                <a:gridCol w="1512951"/>
              </a:tblGrid>
              <a:tr h="388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Mínimo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Média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88747">
                <a:tc>
                  <a:txBody>
                    <a:bodyPr/>
                    <a:lstStyle/>
                    <a:p>
                      <a:pPr marL="62230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Garantia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0,42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0,21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88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Risco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2,05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0,97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88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Despesas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Financeiras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1,20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888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Administração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Central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0,11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8,03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4,07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8874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Lucro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3,83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9,96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6,90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88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Tributos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6,03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9,03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7,65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88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COFINS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88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PIS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0,65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0,65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0,65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8874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ISS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5,00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3,62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8889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CPMF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0,38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0,38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0,38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8884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30" dirty="0">
                          <a:latin typeface="Arial"/>
                          <a:cs typeface="Arial"/>
                        </a:rPr>
                        <a:t>Total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16,36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28,87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22,61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2507996"/>
            <a:ext cx="6713855" cy="305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u="heavy" spc="-5" dirty="0">
                <a:latin typeface="Arial"/>
                <a:cs typeface="Arial"/>
              </a:rPr>
              <a:t>Acórdão </a:t>
            </a:r>
            <a:r>
              <a:rPr sz="2800" u="heavy" dirty="0">
                <a:latin typeface="Arial"/>
                <a:cs typeface="Arial"/>
              </a:rPr>
              <a:t>2.369/2011 </a:t>
            </a:r>
            <a:r>
              <a:rPr sz="2800" u="heavy" spc="-5" dirty="0">
                <a:latin typeface="Arial"/>
                <a:cs typeface="Arial"/>
              </a:rPr>
              <a:t>– TCU –</a:t>
            </a:r>
            <a:r>
              <a:rPr sz="2800" u="heavy" spc="50" dirty="0">
                <a:latin typeface="Arial"/>
                <a:cs typeface="Arial"/>
              </a:rPr>
              <a:t> </a:t>
            </a:r>
            <a:r>
              <a:rPr sz="2800" u="heavy" spc="-5" dirty="0">
                <a:latin typeface="Arial"/>
                <a:cs typeface="Arial"/>
              </a:rPr>
              <a:t>Plenário: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12700" marR="12573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BDI para </a:t>
            </a:r>
            <a:r>
              <a:rPr sz="2800" dirty="0">
                <a:latin typeface="Arial"/>
                <a:cs typeface="Arial"/>
              </a:rPr>
              <a:t>cada tipo de obra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(edificações,  saneamento, portos, </a:t>
            </a:r>
            <a:r>
              <a:rPr sz="2800" spc="-5" dirty="0">
                <a:latin typeface="Arial"/>
                <a:cs typeface="Arial"/>
              </a:rPr>
              <a:t>aeroportos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etc.);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“constituir </a:t>
            </a:r>
            <a:r>
              <a:rPr sz="2800" spc="-5" dirty="0">
                <a:latin typeface="Arial"/>
                <a:cs typeface="Arial"/>
              </a:rPr>
              <a:t>grupo </a:t>
            </a:r>
            <a:r>
              <a:rPr sz="2800" dirty="0">
                <a:latin typeface="Arial"/>
                <a:cs typeface="Arial"/>
              </a:rPr>
              <a:t>de trabalho </a:t>
            </a:r>
            <a:r>
              <a:rPr sz="2800" spc="-5" dirty="0">
                <a:latin typeface="Arial"/>
                <a:cs typeface="Arial"/>
              </a:rPr>
              <a:t>para </a:t>
            </a:r>
            <a:r>
              <a:rPr sz="2800" dirty="0">
                <a:latin typeface="Arial"/>
                <a:cs typeface="Arial"/>
              </a:rPr>
              <a:t>análise  pormenorizada...”.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>
            <a:spAutoFit/>
          </a:bodyPr>
          <a:lstStyle/>
          <a:p>
            <a:pPr marL="607695" marR="5080" indent="-451484">
              <a:lnSpc>
                <a:spcPct val="100000"/>
              </a:lnSpc>
            </a:pPr>
            <a:r>
              <a:rPr sz="3200" b="0" spc="-85" dirty="0">
                <a:latin typeface="Arial"/>
                <a:cs typeface="Arial"/>
              </a:rPr>
              <a:t>11. </a:t>
            </a:r>
            <a:r>
              <a:rPr sz="3200" b="0" dirty="0">
                <a:latin typeface="Arial"/>
                <a:cs typeface="Arial"/>
              </a:rPr>
              <a:t>Como </a:t>
            </a:r>
            <a:r>
              <a:rPr sz="3200" b="0" spc="-5" dirty="0">
                <a:latin typeface="Arial"/>
                <a:cs typeface="Arial"/>
              </a:rPr>
              <a:t>proceder </a:t>
            </a:r>
            <a:r>
              <a:rPr sz="3200" b="0" dirty="0">
                <a:latin typeface="Arial"/>
                <a:cs typeface="Arial"/>
              </a:rPr>
              <a:t>em relação ao BDI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nos  orçamentos?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fld id="{81D60167-4931-47E6-BA6A-407CBD079E47}" type="slidenum">
              <a:rPr dirty="0"/>
              <a:pPr marL="25400">
                <a:lnSpc>
                  <a:spcPts val="1510"/>
                </a:lnSpc>
              </a:pPr>
              <a:t>69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CONCEITO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endParaRPr lang="pt-BR" dirty="0" smtClean="0"/>
          </a:p>
          <a:p>
            <a:pPr algn="just" eaLnBrk="1" hangingPunct="1"/>
            <a:r>
              <a:rPr lang="pt-BR" dirty="0" smtClean="0"/>
              <a:t>Licitação é o procedimento administrativo mediante o qual a Administração Pública seleciona a proposta mais vantajosa para contrato de seu interesse. </a:t>
            </a:r>
          </a:p>
        </p:txBody>
      </p:sp>
    </p:spTree>
  </p:cSld>
  <p:clrMapOvr>
    <a:masterClrMapping/>
  </p:clrMapOvr>
  <p:transition advTm="3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813690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</a:pPr>
            <a:r>
              <a:rPr sz="3200" spc="-85" dirty="0">
                <a:latin typeface="Arial"/>
                <a:cs typeface="Arial"/>
              </a:rPr>
              <a:t>11. </a:t>
            </a:r>
            <a:r>
              <a:rPr sz="3200" dirty="0">
                <a:latin typeface="Arial"/>
                <a:cs typeface="Arial"/>
              </a:rPr>
              <a:t>Como </a:t>
            </a:r>
            <a:r>
              <a:rPr sz="3200" spc="-5" dirty="0">
                <a:latin typeface="Arial"/>
                <a:cs typeface="Arial"/>
              </a:rPr>
              <a:t>proceder </a:t>
            </a:r>
            <a:r>
              <a:rPr sz="3200" dirty="0">
                <a:latin typeface="Arial"/>
                <a:cs typeface="Arial"/>
              </a:rPr>
              <a:t>em relação ao BDI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nos  orçamentos?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29600" cy="3366691"/>
          </a:xfrm>
          <a:prstGeom prst="rect">
            <a:avLst/>
          </a:prstGeom>
        </p:spPr>
        <p:txBody>
          <a:bodyPr vert="horz" wrap="square" lIns="0" tIns="601091" rIns="0" bIns="0" rtlCol="0">
            <a:spAutoFit/>
          </a:bodyPr>
          <a:lstStyle/>
          <a:p>
            <a:pPr marL="801370" marR="48260" indent="-451484">
              <a:lnSpc>
                <a:spcPct val="100000"/>
              </a:lnSpc>
            </a:pPr>
            <a:r>
              <a:rPr spc="-5" smtClean="0"/>
              <a:t>IRPJ </a:t>
            </a:r>
            <a:r>
              <a:rPr spc="-5" dirty="0"/>
              <a:t>e CSLL não </a:t>
            </a:r>
            <a:r>
              <a:rPr dirty="0"/>
              <a:t>devem incluir </a:t>
            </a:r>
            <a:r>
              <a:rPr spc="-5" dirty="0"/>
              <a:t>o BDI, </a:t>
            </a:r>
            <a:r>
              <a:rPr dirty="0"/>
              <a:t>pois </a:t>
            </a:r>
            <a:r>
              <a:rPr spc="-5" dirty="0"/>
              <a:t>são  tributos de </a:t>
            </a:r>
            <a:r>
              <a:rPr dirty="0"/>
              <a:t>natureza direta </a:t>
            </a:r>
            <a:r>
              <a:rPr spc="-5" dirty="0"/>
              <a:t>e</a:t>
            </a:r>
            <a:r>
              <a:rPr spc="-40" dirty="0"/>
              <a:t> </a:t>
            </a:r>
            <a:r>
              <a:rPr dirty="0"/>
              <a:t>personalística:</a:t>
            </a:r>
          </a:p>
          <a:p>
            <a:pPr marL="801370" marR="5080">
              <a:lnSpc>
                <a:spcPct val="100000"/>
              </a:lnSpc>
              <a:spcBef>
                <a:spcPts val="1440"/>
              </a:spcBef>
            </a:pPr>
            <a:r>
              <a:rPr spc="-5" smtClean="0"/>
              <a:t>não </a:t>
            </a:r>
            <a:r>
              <a:rPr spc="-5" dirty="0"/>
              <a:t>se tem garantia de </a:t>
            </a:r>
            <a:r>
              <a:rPr dirty="0"/>
              <a:t>que serão devidos,  </a:t>
            </a:r>
            <a:r>
              <a:rPr spc="-5" dirty="0"/>
              <a:t>pois depende do </a:t>
            </a:r>
            <a:r>
              <a:rPr dirty="0"/>
              <a:t>balanço geral </a:t>
            </a:r>
            <a:r>
              <a:rPr spc="-5" dirty="0"/>
              <a:t>de </a:t>
            </a:r>
            <a:r>
              <a:rPr dirty="0"/>
              <a:t>cada  </a:t>
            </a:r>
            <a:r>
              <a:rPr spc="-5" dirty="0"/>
              <a:t>empresa, e não de </a:t>
            </a:r>
            <a:r>
              <a:rPr dirty="0"/>
              <a:t>cada </a:t>
            </a:r>
            <a:r>
              <a:rPr spc="-5" dirty="0"/>
              <a:t>obra;</a:t>
            </a:r>
          </a:p>
          <a:p>
            <a:pPr marL="801370">
              <a:lnSpc>
                <a:spcPct val="100000"/>
              </a:lnSpc>
              <a:spcBef>
                <a:spcPts val="1440"/>
              </a:spcBef>
            </a:pPr>
            <a:r>
              <a:rPr spc="-5" smtClean="0">
                <a:solidFill>
                  <a:srgbClr val="0033CC"/>
                </a:solidFill>
              </a:rPr>
              <a:t> </a:t>
            </a:r>
            <a:r>
              <a:rPr dirty="0"/>
              <a:t>licitantes </a:t>
            </a:r>
            <a:r>
              <a:rPr spc="-5" dirty="0"/>
              <a:t>devem </a:t>
            </a:r>
            <a:r>
              <a:rPr dirty="0"/>
              <a:t>incluí-los </a:t>
            </a:r>
            <a:r>
              <a:rPr spc="-5" dirty="0"/>
              <a:t>em </a:t>
            </a:r>
            <a:r>
              <a:rPr dirty="0"/>
              <a:t>seus</a:t>
            </a:r>
            <a:r>
              <a:rPr spc="-20" dirty="0"/>
              <a:t> </a:t>
            </a:r>
            <a:r>
              <a:rPr dirty="0"/>
              <a:t>custos;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2000240"/>
            <a:ext cx="8176226" cy="388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6870" algn="just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Administração deve </a:t>
            </a:r>
            <a:r>
              <a:rPr sz="2800" dirty="0">
                <a:latin typeface="Arial"/>
                <a:cs typeface="Arial"/>
              </a:rPr>
              <a:t>indicar </a:t>
            </a:r>
            <a:r>
              <a:rPr sz="2800" spc="-5" dirty="0">
                <a:latin typeface="Arial"/>
                <a:cs typeface="Arial"/>
              </a:rPr>
              <a:t>qual o </a:t>
            </a:r>
            <a:r>
              <a:rPr sz="2800" dirty="0">
                <a:latin typeface="Arial"/>
                <a:cs typeface="Arial"/>
              </a:rPr>
              <a:t>percentual  </a:t>
            </a:r>
            <a:r>
              <a:rPr sz="2800" spc="-5" dirty="0">
                <a:latin typeface="Arial"/>
                <a:cs typeface="Arial"/>
              </a:rPr>
              <a:t>estimado de BDI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adotado;</a:t>
            </a:r>
            <a:endParaRPr sz="2800">
              <a:latin typeface="Arial"/>
              <a:cs typeface="Arial"/>
            </a:endParaRPr>
          </a:p>
          <a:p>
            <a:pPr marL="12700" marR="753745" algn="just">
              <a:lnSpc>
                <a:spcPct val="100000"/>
              </a:lnSpc>
              <a:spcBef>
                <a:spcPts val="1680"/>
              </a:spcBef>
              <a:buChar char="-"/>
              <a:tabLst>
                <a:tab pos="229235" algn="l"/>
              </a:tabLst>
            </a:pPr>
            <a:r>
              <a:rPr sz="2800" spc="-5" dirty="0">
                <a:latin typeface="Arial"/>
                <a:cs typeface="Arial"/>
              </a:rPr>
              <a:t>o Edital </a:t>
            </a:r>
            <a:r>
              <a:rPr sz="2800" dirty="0">
                <a:latin typeface="Arial"/>
                <a:cs typeface="Arial"/>
              </a:rPr>
              <a:t>deve </a:t>
            </a:r>
            <a:r>
              <a:rPr sz="2800" spc="-5" dirty="0">
                <a:latin typeface="Arial"/>
                <a:cs typeface="Arial"/>
              </a:rPr>
              <a:t>conter </a:t>
            </a:r>
            <a:r>
              <a:rPr sz="2800" dirty="0">
                <a:latin typeface="Arial"/>
                <a:cs typeface="Arial"/>
              </a:rPr>
              <a:t>cláusula obrigando </a:t>
            </a:r>
            <a:r>
              <a:rPr sz="2800" spc="-5" dirty="0">
                <a:latin typeface="Arial"/>
                <a:cs typeface="Arial"/>
              </a:rPr>
              <a:t>as  empresas proponentes a demonstrarem a  </a:t>
            </a:r>
            <a:r>
              <a:rPr sz="2800" dirty="0">
                <a:latin typeface="Arial"/>
                <a:cs typeface="Arial"/>
              </a:rPr>
              <a:t>composição de seus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BDIs;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680"/>
              </a:spcBef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diferença entre </a:t>
            </a:r>
            <a:r>
              <a:rPr sz="2800" spc="-5" dirty="0">
                <a:latin typeface="Arial"/>
                <a:cs typeface="Arial"/>
              </a:rPr>
              <a:t>BDI de material / equipamentos  e </a:t>
            </a:r>
            <a:r>
              <a:rPr sz="2800" spc="-10" dirty="0">
                <a:latin typeface="Arial"/>
                <a:cs typeface="Arial"/>
              </a:rPr>
              <a:t>BDI </a:t>
            </a:r>
            <a:r>
              <a:rPr sz="2800" spc="-5" dirty="0">
                <a:latin typeface="Arial"/>
                <a:cs typeface="Arial"/>
              </a:rPr>
              <a:t>de mão de </a:t>
            </a:r>
            <a:r>
              <a:rPr sz="2800" dirty="0">
                <a:latin typeface="Arial"/>
                <a:cs typeface="Arial"/>
              </a:rPr>
              <a:t>obra (materiais </a:t>
            </a:r>
            <a:r>
              <a:rPr sz="2800" spc="-5" dirty="0">
                <a:latin typeface="Arial"/>
                <a:cs typeface="Arial"/>
              </a:rPr>
              <a:t>mais  </a:t>
            </a:r>
            <a:r>
              <a:rPr sz="2800" dirty="0">
                <a:latin typeface="Arial"/>
                <a:cs typeface="Arial"/>
              </a:rPr>
              <a:t>representativos).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16914"/>
            <a:ext cx="8229600" cy="1129795"/>
          </a:xfrm>
          <a:prstGeom prst="rect">
            <a:avLst/>
          </a:prstGeom>
        </p:spPr>
        <p:txBody>
          <a:bodyPr vert="horz" wrap="square" lIns="0" tIns="143509" rIns="0" bIns="0" rtlCol="0">
            <a:spAutoFit/>
          </a:bodyPr>
          <a:lstStyle/>
          <a:p>
            <a:pPr marL="679450" marR="5080" indent="-451484">
              <a:lnSpc>
                <a:spcPct val="100000"/>
              </a:lnSpc>
            </a:pPr>
            <a:r>
              <a:rPr sz="3200" spc="-85" dirty="0">
                <a:latin typeface="Arial"/>
                <a:cs typeface="Arial"/>
              </a:rPr>
              <a:t>11. </a:t>
            </a:r>
            <a:r>
              <a:rPr sz="3200" dirty="0">
                <a:latin typeface="Arial"/>
                <a:cs typeface="Arial"/>
              </a:rPr>
              <a:t>Como </a:t>
            </a:r>
            <a:r>
              <a:rPr sz="3200" spc="-5" dirty="0">
                <a:latin typeface="Arial"/>
                <a:cs typeface="Arial"/>
              </a:rPr>
              <a:t>proceder </a:t>
            </a:r>
            <a:r>
              <a:rPr sz="3200" dirty="0">
                <a:latin typeface="Arial"/>
                <a:cs typeface="Arial"/>
              </a:rPr>
              <a:t>em relação ao BDI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nos  orçamentos?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441" y="5850432"/>
            <a:ext cx="785812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33CC"/>
                </a:solidFill>
                <a:latin typeface="Arial"/>
                <a:cs typeface="Arial"/>
              </a:rPr>
              <a:t>&gt;&gt; Cadastro </a:t>
            </a:r>
            <a:r>
              <a:rPr sz="2200" spc="-5" dirty="0">
                <a:latin typeface="Arial"/>
                <a:cs typeface="Arial"/>
              </a:rPr>
              <a:t>e </a:t>
            </a:r>
            <a:r>
              <a:rPr sz="2200" b="1" spc="-5" dirty="0">
                <a:solidFill>
                  <a:srgbClr val="0033CC"/>
                </a:solidFill>
                <a:latin typeface="Arial"/>
                <a:cs typeface="Arial"/>
              </a:rPr>
              <a:t>impermeabilização </a:t>
            </a:r>
            <a:r>
              <a:rPr sz="2200" spc="-5" dirty="0">
                <a:latin typeface="Arial"/>
                <a:cs typeface="Arial"/>
              </a:rPr>
              <a:t>incluídos no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assentamento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727710" indent="-451484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12. Como se exemplifica irregularidades em  orçamentos?</a:t>
            </a:r>
            <a:endParaRPr sz="3000" dirty="0">
              <a:latin typeface="Arial"/>
              <a:cs typeface="Arial"/>
            </a:endParaRPr>
          </a:p>
          <a:p>
            <a:pPr marL="3397250">
              <a:lnSpc>
                <a:spcPts val="2505"/>
              </a:lnSpc>
            </a:pPr>
            <a:r>
              <a:rPr sz="2400" spc="-5" dirty="0">
                <a:solidFill>
                  <a:srgbClr val="000000"/>
                </a:solidFill>
              </a:rPr>
              <a:t>Serviços pagos </a:t>
            </a:r>
            <a:r>
              <a:rPr sz="2400" spc="-10" dirty="0">
                <a:solidFill>
                  <a:srgbClr val="000000"/>
                </a:solidFill>
              </a:rPr>
              <a:t>em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duplicidade!!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125" y="2195494"/>
          <a:ext cx="8397301" cy="3512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94"/>
                <a:gridCol w="361026"/>
                <a:gridCol w="1248922"/>
                <a:gridCol w="933261"/>
                <a:gridCol w="1369498"/>
              </a:tblGrid>
              <a:tr h="28980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b="1" spc="-90" dirty="0">
                          <a:latin typeface="Arial"/>
                          <a:cs typeface="Arial"/>
                        </a:rPr>
                        <a:t>ITEM: </a:t>
                      </a:r>
                      <a:r>
                        <a:rPr sz="1450" b="1" spc="-130" dirty="0">
                          <a:latin typeface="Arial"/>
                          <a:cs typeface="Arial"/>
                        </a:rPr>
                        <a:t>LIGAÇÕES </a:t>
                      </a:r>
                      <a:r>
                        <a:rPr sz="1450" b="1" spc="-120" dirty="0">
                          <a:latin typeface="Arial"/>
                          <a:cs typeface="Arial"/>
                        </a:rPr>
                        <a:t>DOMICILIARES </a:t>
                      </a:r>
                      <a:r>
                        <a:rPr sz="1450" b="1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450" b="1" spc="-110" dirty="0">
                          <a:latin typeface="Arial"/>
                          <a:cs typeface="Arial"/>
                        </a:rPr>
                        <a:t>Bacia</a:t>
                      </a:r>
                      <a:r>
                        <a:rPr sz="145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80" dirty="0"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D0D6E4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D0D6E4"/>
                      </a:solidFill>
                      <a:prstDash val="solid"/>
                    </a:lnL>
                    <a:lnR w="15021">
                      <a:solidFill>
                        <a:srgbClr val="D0D6E4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D0D6E4"/>
                      </a:solidFill>
                      <a:prstDash val="solid"/>
                    </a:lnL>
                    <a:lnR w="15523">
                      <a:solidFill>
                        <a:srgbClr val="D0D6E4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D0D6E4"/>
                      </a:solidFill>
                      <a:prstDash val="solid"/>
                    </a:lnL>
                    <a:lnR w="15021">
                      <a:solidFill>
                        <a:srgbClr val="D0D6E4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D0D6E4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914">
                <a:tc rowSpan="2">
                  <a:txBody>
                    <a:bodyPr/>
                    <a:lstStyle/>
                    <a:p>
                      <a:pPr marL="10833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50" b="1" spc="-150" dirty="0">
                          <a:latin typeface="Arial"/>
                          <a:cs typeface="Arial"/>
                        </a:rPr>
                        <a:t>DESCRIÇÃO </a:t>
                      </a:r>
                      <a:r>
                        <a:rPr sz="1450" b="1" spc="-140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14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20" dirty="0">
                          <a:latin typeface="Arial"/>
                          <a:cs typeface="Arial"/>
                        </a:rPr>
                        <a:t>ATIVIDADES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50" b="1" spc="-204" dirty="0">
                          <a:latin typeface="Arial"/>
                          <a:cs typeface="Arial"/>
                        </a:rPr>
                        <a:t>UN.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50" b="1" spc="-140" dirty="0">
                          <a:latin typeface="Arial"/>
                          <a:cs typeface="Arial"/>
                        </a:rPr>
                        <a:t>QUANT.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b="1" spc="-170" dirty="0">
                          <a:latin typeface="Arial"/>
                          <a:cs typeface="Arial"/>
                        </a:rPr>
                        <a:t>PREÇO</a:t>
                      </a:r>
                      <a:r>
                        <a:rPr sz="145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(R$)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69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99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b="1" spc="-130" dirty="0">
                          <a:latin typeface="Arial"/>
                          <a:cs typeface="Arial"/>
                        </a:rPr>
                        <a:t>UNITÁRIO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b="1" spc="-100" dirty="0"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000000"/>
                      </a:solidFill>
                      <a:prstDash val="solid"/>
                    </a:lnT>
                    <a:lnB w="175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0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50" b="1" spc="-135" dirty="0">
                          <a:latin typeface="Arial"/>
                          <a:cs typeface="Arial"/>
                        </a:rPr>
                        <a:t>SERVIÇOS</a:t>
                      </a:r>
                      <a:r>
                        <a:rPr sz="145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35" dirty="0">
                          <a:latin typeface="Arial"/>
                          <a:cs typeface="Arial"/>
                        </a:rPr>
                        <a:t>TÉCNICOS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000000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824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3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CADASTRO </a:t>
                      </a:r>
                      <a:r>
                        <a:rPr sz="1450" b="1" spc="-16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-27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LIGAÇÕES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6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un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875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8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3,92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858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80" dirty="0">
                          <a:latin typeface="Arial"/>
                          <a:cs typeface="Arial"/>
                        </a:rPr>
                        <a:t>FUNDAÇÕES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5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65" dirty="0">
                          <a:latin typeface="Arial"/>
                          <a:cs typeface="Arial"/>
                        </a:rPr>
                        <a:t>ESTRUTURAS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858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20" dirty="0">
                          <a:latin typeface="Arial"/>
                          <a:cs typeface="Arial"/>
                        </a:rPr>
                        <a:t>LASTRO, </a:t>
                      </a:r>
                      <a:r>
                        <a:rPr sz="1450" b="1" spc="-90" dirty="0">
                          <a:latin typeface="Arial"/>
                          <a:cs typeface="Arial"/>
                        </a:rPr>
                        <a:t>LAJE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50" b="1" spc="-175" dirty="0">
                          <a:latin typeface="Arial"/>
                          <a:cs typeface="Arial"/>
                        </a:rPr>
                        <a:t>BERÇO, </a:t>
                      </a:r>
                      <a:r>
                        <a:rPr sz="1450" b="1" spc="-160" dirty="0">
                          <a:latin typeface="Arial"/>
                          <a:cs typeface="Arial"/>
                        </a:rPr>
                        <a:t>TUBOS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50" b="1" spc="-140" dirty="0">
                          <a:latin typeface="Arial"/>
                          <a:cs typeface="Arial"/>
                        </a:rPr>
                        <a:t>PEÇAS </a:t>
                      </a:r>
                      <a:r>
                        <a:rPr sz="1450" b="1" spc="-80" dirty="0">
                          <a:latin typeface="Arial"/>
                          <a:cs typeface="Arial"/>
                        </a:rPr>
                        <a:t>PVC, </a:t>
                      </a:r>
                      <a:r>
                        <a:rPr sz="1450" b="1" spc="-165" dirty="0">
                          <a:latin typeface="Arial"/>
                          <a:cs typeface="Arial"/>
                        </a:rPr>
                        <a:t>DN</a:t>
                      </a:r>
                      <a:r>
                        <a:rPr sz="145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100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m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850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85" dirty="0">
                          <a:latin typeface="Arial"/>
                          <a:cs typeface="Arial"/>
                        </a:rPr>
                        <a:t>40,59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440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433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858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20" dirty="0">
                          <a:latin typeface="Arial"/>
                          <a:cs typeface="Arial"/>
                        </a:rPr>
                        <a:t>LASTRO, </a:t>
                      </a:r>
                      <a:r>
                        <a:rPr sz="1450" b="1" spc="-90" dirty="0">
                          <a:latin typeface="Arial"/>
                          <a:cs typeface="Arial"/>
                        </a:rPr>
                        <a:t>LAJE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50" b="1" spc="-175" dirty="0">
                          <a:latin typeface="Arial"/>
                          <a:cs typeface="Arial"/>
                        </a:rPr>
                        <a:t>BERÇO, </a:t>
                      </a:r>
                      <a:r>
                        <a:rPr sz="1450" b="1" spc="-160" dirty="0">
                          <a:latin typeface="Arial"/>
                          <a:cs typeface="Arial"/>
                        </a:rPr>
                        <a:t>TUBOS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50" b="1" spc="-140" dirty="0">
                          <a:latin typeface="Arial"/>
                          <a:cs typeface="Arial"/>
                        </a:rPr>
                        <a:t>PEÇAS </a:t>
                      </a:r>
                      <a:r>
                        <a:rPr sz="1450" b="1" spc="-80" dirty="0">
                          <a:latin typeface="Arial"/>
                          <a:cs typeface="Arial"/>
                        </a:rPr>
                        <a:t>PVC, </a:t>
                      </a:r>
                      <a:r>
                        <a:rPr sz="1450" b="1" spc="-165" dirty="0">
                          <a:latin typeface="Arial"/>
                          <a:cs typeface="Arial"/>
                        </a:rPr>
                        <a:t>DN</a:t>
                      </a:r>
                      <a:r>
                        <a:rPr sz="145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95" dirty="0">
                          <a:latin typeface="Arial"/>
                          <a:cs typeface="Arial"/>
                        </a:rPr>
                        <a:t>150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m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85" dirty="0">
                          <a:latin typeface="Arial"/>
                          <a:cs typeface="Arial"/>
                        </a:rPr>
                        <a:t>45,58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557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858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30" dirty="0">
                          <a:latin typeface="Arial"/>
                          <a:cs typeface="Arial"/>
                        </a:rPr>
                        <a:t>LIGAÇÕES</a:t>
                      </a:r>
                      <a:r>
                        <a:rPr sz="145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45" dirty="0">
                          <a:latin typeface="Arial"/>
                          <a:cs typeface="Arial"/>
                        </a:rPr>
                        <a:t>PREDIAIS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7532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858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ASSENTAMENTO </a:t>
                      </a:r>
                      <a:r>
                        <a:rPr sz="145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50" b="1" spc="-1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RAMAL </a:t>
                      </a:r>
                      <a:r>
                        <a:rPr sz="1450" b="1" spc="-1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PREDIAL  </a:t>
                      </a:r>
                      <a:r>
                        <a:rPr sz="1450" b="1" spc="-1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EM  </a:t>
                      </a:r>
                      <a:r>
                        <a:rPr sz="1450" b="1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PVC, </a:t>
                      </a:r>
                      <a:r>
                        <a:rPr sz="145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DN</a:t>
                      </a:r>
                      <a:r>
                        <a:rPr sz="145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125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2,63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250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7532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32407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CAIXA </a:t>
                      </a:r>
                      <a:r>
                        <a:rPr sz="145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50" b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INSPEÇÃO </a:t>
                      </a:r>
                      <a:r>
                        <a:rPr sz="145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 CONCRETO </a:t>
                      </a:r>
                      <a:r>
                        <a:rPr sz="145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DN</a:t>
                      </a:r>
                      <a:r>
                        <a:rPr sz="1450" b="1" spc="-1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400MM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162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80,70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93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773</a:t>
                      </a:r>
                      <a:r>
                        <a:rPr sz="14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114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IMPERMEABILIZAÇÃO</a:t>
                      </a:r>
                      <a:r>
                        <a:rPr sz="1450" b="1" spc="-18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BETUMINOSA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m²</a:t>
                      </a:r>
                      <a:r>
                        <a:rPr sz="1450" b="1" spc="-26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523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8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11,47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523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670</a:t>
                      </a:r>
                      <a:r>
                        <a:rPr sz="145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21">
                      <a:solidFill>
                        <a:srgbClr val="000000"/>
                      </a:solidFill>
                      <a:prstDash val="solid"/>
                    </a:lnL>
                    <a:lnR w="15021">
                      <a:solidFill>
                        <a:srgbClr val="000000"/>
                      </a:solidFill>
                      <a:prstDash val="solid"/>
                    </a:lnR>
                    <a:lnT w="16967">
                      <a:solidFill>
                        <a:srgbClr val="D0D6E4"/>
                      </a:solidFill>
                      <a:prstDash val="solid"/>
                    </a:lnT>
                    <a:lnB w="169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4868862"/>
            <a:ext cx="8425180" cy="1457325"/>
          </a:xfrm>
          <a:custGeom>
            <a:avLst/>
            <a:gdLst/>
            <a:ahLst/>
            <a:cxnLst/>
            <a:rect l="l" t="t" r="r" b="b"/>
            <a:pathLst>
              <a:path w="8425180" h="1457325">
                <a:moveTo>
                  <a:pt x="0" y="1457325"/>
                </a:moveTo>
                <a:lnTo>
                  <a:pt x="8424799" y="1457325"/>
                </a:lnTo>
                <a:lnTo>
                  <a:pt x="8424799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217" y="5004689"/>
            <a:ext cx="8121650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12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Ponteiras filtrantes: quantidades</a:t>
            </a:r>
            <a:r>
              <a:rPr sz="2000" b="1" spc="-114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Arial"/>
                <a:cs typeface="Arial"/>
              </a:rPr>
              <a:t>subavaliadas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SzPct val="12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Manutenção canteiro: falta detalhamento (unidades mês,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gb,</a:t>
            </a:r>
            <a:r>
              <a:rPr sz="2000" b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vb)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35"/>
              </a:spcBef>
              <a:buSzPct val="12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1936A"/>
                </a:solidFill>
                <a:latin typeface="Arial"/>
                <a:cs typeface="Arial"/>
              </a:rPr>
              <a:t>Impermeabilização: incluída no Poço de</a:t>
            </a:r>
            <a:r>
              <a:rPr sz="2000" b="1" spc="-180" dirty="0">
                <a:solidFill>
                  <a:srgbClr val="31936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1936A"/>
                </a:solidFill>
                <a:latin typeface="Arial"/>
                <a:cs typeface="Arial"/>
              </a:rPr>
              <a:t>visita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1187" y="1484783"/>
          <a:ext cx="8322408" cy="325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7713"/>
                <a:gridCol w="714252"/>
                <a:gridCol w="813723"/>
                <a:gridCol w="1063117"/>
                <a:gridCol w="1013603"/>
              </a:tblGrid>
              <a:tr h="26242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10" dirty="0">
                          <a:latin typeface="Arial"/>
                          <a:cs typeface="Arial"/>
                        </a:rPr>
                        <a:t>ITEM: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REDE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ESGOTO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Bacia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D0D6E4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9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D0D6E4"/>
                      </a:solidFill>
                      <a:prstDash val="solid"/>
                    </a:lnL>
                    <a:lnR w="17130">
                      <a:solidFill>
                        <a:srgbClr val="D0D6E4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9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D0D6E4"/>
                      </a:solidFill>
                      <a:prstDash val="solid"/>
                    </a:lnL>
                    <a:lnR w="16578">
                      <a:solidFill>
                        <a:srgbClr val="D0D6E4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9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D0D6E4"/>
                      </a:solidFill>
                      <a:prstDash val="solid"/>
                    </a:lnL>
                    <a:lnR w="16578">
                      <a:solidFill>
                        <a:srgbClr val="D0D6E4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9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D0D6E4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9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30">
                <a:tc rowSpan="2">
                  <a:txBody>
                    <a:bodyPr/>
                    <a:lstStyle/>
                    <a:p>
                      <a:pPr marL="107950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DESCRIÇÃO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ATIVIDADES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UN.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QUANT.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PREÇO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(R$)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925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UNITÁRIO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25" dirty="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73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MANUTENÇÃO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CANTEIRO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OBRAS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110" dirty="0">
                          <a:latin typeface="Arial"/>
                          <a:cs typeface="Arial"/>
                        </a:rPr>
                        <a:t>mês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770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203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000000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2213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OPERAÇÃO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REBAIXAMENTO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10" dirty="0">
                          <a:latin typeface="Arial"/>
                          <a:cs typeface="Arial"/>
                        </a:rPr>
                        <a:t>cjXdia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196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559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273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PONTEIRA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FILTRANTE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VALA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un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764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46298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POÇO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VISITA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(BASE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LAJE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SUPERIOR)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ANÉIS,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DIÂMETRO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600</a:t>
                      </a:r>
                      <a:r>
                        <a:rPr sz="1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85" dirty="0">
                          <a:latin typeface="Arial"/>
                          <a:cs typeface="Arial"/>
                        </a:rPr>
                        <a:t>MM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un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454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765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559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46298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POÇO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VISITA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(BASE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LAJE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SUPERIOR)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ANÉIS,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DIÂMETRO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1.000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85" dirty="0">
                          <a:latin typeface="Arial"/>
                          <a:cs typeface="Arial"/>
                        </a:rPr>
                        <a:t>MM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un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729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727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530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251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4635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IMPERMEABILIZAÇÃO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COM ARGAMASSA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CIMENTO 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AREIA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1400" b="1" spc="100" dirty="0">
                          <a:latin typeface="Arial"/>
                          <a:cs typeface="Arial"/>
                        </a:rPr>
                        <a:t>m²</a:t>
                      </a:r>
                      <a:r>
                        <a:rPr sz="1400" b="1" spc="-235" dirty="0">
                          <a:latin typeface="Arial"/>
                          <a:cs typeface="Arial"/>
                        </a:rPr>
                        <a:t> 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840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4765" algn="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541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D0D6E4"/>
                      </a:solidFill>
                      <a:prstDash val="solid"/>
                    </a:lnB>
                  </a:tcPr>
                </a:tc>
              </a:tr>
              <a:tr h="2622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IMPERMEABILIZAÇÃO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BETUMINOSA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100" dirty="0">
                          <a:latin typeface="Arial"/>
                          <a:cs typeface="Arial"/>
                        </a:rPr>
                        <a:t>m²</a:t>
                      </a:r>
                      <a:r>
                        <a:rPr sz="1400" b="1" spc="-235" dirty="0">
                          <a:latin typeface="Arial"/>
                          <a:cs typeface="Arial"/>
                        </a:rPr>
                        <a:t> 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7130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130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893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578">
                      <a:solidFill>
                        <a:srgbClr val="000000"/>
                      </a:solidFill>
                      <a:prstDash val="solid"/>
                    </a:lnL>
                    <a:lnR w="16578">
                      <a:solidFill>
                        <a:srgbClr val="000000"/>
                      </a:solidFill>
                      <a:prstDash val="solid"/>
                    </a:lnR>
                    <a:lnT w="16379">
                      <a:solidFill>
                        <a:srgbClr val="D0D6E4"/>
                      </a:solidFill>
                      <a:prstDash val="solid"/>
                    </a:lnT>
                    <a:lnB w="163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054850" y="2028825"/>
            <a:ext cx="865505" cy="431800"/>
          </a:xfrm>
          <a:custGeom>
            <a:avLst/>
            <a:gdLst/>
            <a:ahLst/>
            <a:cxnLst/>
            <a:rect l="l" t="t" r="r" b="b"/>
            <a:pathLst>
              <a:path w="865504" h="431800">
                <a:moveTo>
                  <a:pt x="0" y="215900"/>
                </a:moveTo>
                <a:lnTo>
                  <a:pt x="18315" y="153539"/>
                </a:lnTo>
                <a:lnTo>
                  <a:pt x="69691" y="98333"/>
                </a:lnTo>
                <a:lnTo>
                  <a:pt x="106103" y="74247"/>
                </a:lnTo>
                <a:lnTo>
                  <a:pt x="148773" y="52951"/>
                </a:lnTo>
                <a:lnTo>
                  <a:pt x="197032" y="34779"/>
                </a:lnTo>
                <a:lnTo>
                  <a:pt x="250209" y="20063"/>
                </a:lnTo>
                <a:lnTo>
                  <a:pt x="307636" y="9139"/>
                </a:lnTo>
                <a:lnTo>
                  <a:pt x="368643" y="2340"/>
                </a:lnTo>
                <a:lnTo>
                  <a:pt x="432561" y="0"/>
                </a:lnTo>
                <a:lnTo>
                  <a:pt x="496483" y="2340"/>
                </a:lnTo>
                <a:lnTo>
                  <a:pt x="557498" y="9139"/>
                </a:lnTo>
                <a:lnTo>
                  <a:pt x="614937" y="20063"/>
                </a:lnTo>
                <a:lnTo>
                  <a:pt x="668130" y="34779"/>
                </a:lnTo>
                <a:lnTo>
                  <a:pt x="716405" y="52951"/>
                </a:lnTo>
                <a:lnTo>
                  <a:pt x="759092" y="74247"/>
                </a:lnTo>
                <a:lnTo>
                  <a:pt x="795521" y="98333"/>
                </a:lnTo>
                <a:lnTo>
                  <a:pt x="825022" y="124875"/>
                </a:lnTo>
                <a:lnTo>
                  <a:pt x="860557" y="183992"/>
                </a:lnTo>
                <a:lnTo>
                  <a:pt x="865251" y="215900"/>
                </a:lnTo>
                <a:lnTo>
                  <a:pt x="860557" y="247807"/>
                </a:lnTo>
                <a:lnTo>
                  <a:pt x="846924" y="278260"/>
                </a:lnTo>
                <a:lnTo>
                  <a:pt x="795521" y="333466"/>
                </a:lnTo>
                <a:lnTo>
                  <a:pt x="759092" y="357552"/>
                </a:lnTo>
                <a:lnTo>
                  <a:pt x="716405" y="378848"/>
                </a:lnTo>
                <a:lnTo>
                  <a:pt x="668130" y="397020"/>
                </a:lnTo>
                <a:lnTo>
                  <a:pt x="614937" y="411736"/>
                </a:lnTo>
                <a:lnTo>
                  <a:pt x="557498" y="422660"/>
                </a:lnTo>
                <a:lnTo>
                  <a:pt x="496483" y="429459"/>
                </a:lnTo>
                <a:lnTo>
                  <a:pt x="432561" y="431800"/>
                </a:lnTo>
                <a:lnTo>
                  <a:pt x="368643" y="429459"/>
                </a:lnTo>
                <a:lnTo>
                  <a:pt x="307636" y="422660"/>
                </a:lnTo>
                <a:lnTo>
                  <a:pt x="250209" y="411736"/>
                </a:lnTo>
                <a:lnTo>
                  <a:pt x="197032" y="397020"/>
                </a:lnTo>
                <a:lnTo>
                  <a:pt x="148773" y="378848"/>
                </a:lnTo>
                <a:lnTo>
                  <a:pt x="106103" y="357552"/>
                </a:lnTo>
                <a:lnTo>
                  <a:pt x="69691" y="333466"/>
                </a:lnTo>
                <a:lnTo>
                  <a:pt x="40205" y="306924"/>
                </a:lnTo>
                <a:lnTo>
                  <a:pt x="4690" y="247807"/>
                </a:lnTo>
                <a:lnTo>
                  <a:pt x="0" y="215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5355" y="3039998"/>
            <a:ext cx="2404745" cy="2059305"/>
          </a:xfrm>
          <a:custGeom>
            <a:avLst/>
            <a:gdLst/>
            <a:ahLst/>
            <a:cxnLst/>
            <a:rect l="l" t="t" r="r" b="b"/>
            <a:pathLst>
              <a:path w="2404745" h="2059304">
                <a:moveTo>
                  <a:pt x="115824" y="1931289"/>
                </a:moveTo>
                <a:lnTo>
                  <a:pt x="0" y="2030221"/>
                </a:lnTo>
                <a:lnTo>
                  <a:pt x="24637" y="2059305"/>
                </a:lnTo>
                <a:lnTo>
                  <a:pt x="140588" y="1960245"/>
                </a:lnTo>
                <a:lnTo>
                  <a:pt x="115824" y="1931289"/>
                </a:lnTo>
                <a:close/>
              </a:path>
              <a:path w="2404745" h="2059304">
                <a:moveTo>
                  <a:pt x="318516" y="1757933"/>
                </a:moveTo>
                <a:lnTo>
                  <a:pt x="202692" y="1856994"/>
                </a:lnTo>
                <a:lnTo>
                  <a:pt x="227456" y="1885950"/>
                </a:lnTo>
                <a:lnTo>
                  <a:pt x="343281" y="1786889"/>
                </a:lnTo>
                <a:lnTo>
                  <a:pt x="318516" y="1757933"/>
                </a:lnTo>
                <a:close/>
              </a:path>
              <a:path w="2404745" h="2059304">
                <a:moveTo>
                  <a:pt x="521334" y="1584706"/>
                </a:moveTo>
                <a:lnTo>
                  <a:pt x="405383" y="1683765"/>
                </a:lnTo>
                <a:lnTo>
                  <a:pt x="430148" y="1712721"/>
                </a:lnTo>
                <a:lnTo>
                  <a:pt x="545972" y="1613662"/>
                </a:lnTo>
                <a:lnTo>
                  <a:pt x="521334" y="1584706"/>
                </a:lnTo>
                <a:close/>
              </a:path>
              <a:path w="2404745" h="2059304">
                <a:moveTo>
                  <a:pt x="724027" y="1411477"/>
                </a:moveTo>
                <a:lnTo>
                  <a:pt x="608203" y="1510411"/>
                </a:lnTo>
                <a:lnTo>
                  <a:pt x="632968" y="1539367"/>
                </a:lnTo>
                <a:lnTo>
                  <a:pt x="748792" y="1440433"/>
                </a:lnTo>
                <a:lnTo>
                  <a:pt x="724027" y="1411477"/>
                </a:lnTo>
                <a:close/>
              </a:path>
              <a:path w="2404745" h="2059304">
                <a:moveTo>
                  <a:pt x="926719" y="1238123"/>
                </a:moveTo>
                <a:lnTo>
                  <a:pt x="810894" y="1337183"/>
                </a:lnTo>
                <a:lnTo>
                  <a:pt x="835659" y="1366139"/>
                </a:lnTo>
                <a:lnTo>
                  <a:pt x="951483" y="1267078"/>
                </a:lnTo>
                <a:lnTo>
                  <a:pt x="926719" y="1238123"/>
                </a:lnTo>
                <a:close/>
              </a:path>
              <a:path w="2404745" h="2059304">
                <a:moveTo>
                  <a:pt x="1129538" y="1064895"/>
                </a:moveTo>
                <a:lnTo>
                  <a:pt x="1013586" y="1163827"/>
                </a:lnTo>
                <a:lnTo>
                  <a:pt x="1038352" y="1192911"/>
                </a:lnTo>
                <a:lnTo>
                  <a:pt x="1154303" y="1093851"/>
                </a:lnTo>
                <a:lnTo>
                  <a:pt x="1129538" y="1064895"/>
                </a:lnTo>
                <a:close/>
              </a:path>
              <a:path w="2404745" h="2059304">
                <a:moveTo>
                  <a:pt x="1332230" y="891539"/>
                </a:moveTo>
                <a:lnTo>
                  <a:pt x="1216406" y="990600"/>
                </a:lnTo>
                <a:lnTo>
                  <a:pt x="1241170" y="1019556"/>
                </a:lnTo>
                <a:lnTo>
                  <a:pt x="1356995" y="920495"/>
                </a:lnTo>
                <a:lnTo>
                  <a:pt x="1332230" y="891539"/>
                </a:lnTo>
                <a:close/>
              </a:path>
              <a:path w="2404745" h="2059304">
                <a:moveTo>
                  <a:pt x="1534921" y="718312"/>
                </a:moveTo>
                <a:lnTo>
                  <a:pt x="1419097" y="817371"/>
                </a:lnTo>
                <a:lnTo>
                  <a:pt x="1443863" y="846327"/>
                </a:lnTo>
                <a:lnTo>
                  <a:pt x="1559686" y="747268"/>
                </a:lnTo>
                <a:lnTo>
                  <a:pt x="1534921" y="718312"/>
                </a:lnTo>
                <a:close/>
              </a:path>
              <a:path w="2404745" h="2059304">
                <a:moveTo>
                  <a:pt x="1737741" y="545084"/>
                </a:moveTo>
                <a:lnTo>
                  <a:pt x="1621917" y="644017"/>
                </a:lnTo>
                <a:lnTo>
                  <a:pt x="1646555" y="672973"/>
                </a:lnTo>
                <a:lnTo>
                  <a:pt x="1762506" y="574039"/>
                </a:lnTo>
                <a:lnTo>
                  <a:pt x="1737741" y="545084"/>
                </a:lnTo>
                <a:close/>
              </a:path>
              <a:path w="2404745" h="2059304">
                <a:moveTo>
                  <a:pt x="1940433" y="371728"/>
                </a:moveTo>
                <a:lnTo>
                  <a:pt x="1824608" y="470788"/>
                </a:lnTo>
                <a:lnTo>
                  <a:pt x="1849373" y="499745"/>
                </a:lnTo>
                <a:lnTo>
                  <a:pt x="1965197" y="400685"/>
                </a:lnTo>
                <a:lnTo>
                  <a:pt x="1940433" y="371728"/>
                </a:lnTo>
                <a:close/>
              </a:path>
              <a:path w="2404745" h="2059304">
                <a:moveTo>
                  <a:pt x="2143252" y="198500"/>
                </a:moveTo>
                <a:lnTo>
                  <a:pt x="2027301" y="297561"/>
                </a:lnTo>
                <a:lnTo>
                  <a:pt x="2052066" y="326516"/>
                </a:lnTo>
                <a:lnTo>
                  <a:pt x="2167890" y="227456"/>
                </a:lnTo>
                <a:lnTo>
                  <a:pt x="2143252" y="198500"/>
                </a:lnTo>
                <a:close/>
              </a:path>
              <a:path w="2404745" h="2059304">
                <a:moveTo>
                  <a:pt x="2398365" y="18287"/>
                </a:moveTo>
                <a:lnTo>
                  <a:pt x="2358009" y="18287"/>
                </a:lnTo>
                <a:lnTo>
                  <a:pt x="2379345" y="43306"/>
                </a:lnTo>
                <a:lnTo>
                  <a:pt x="2363809" y="46126"/>
                </a:lnTo>
                <a:lnTo>
                  <a:pt x="2370709" y="54228"/>
                </a:lnTo>
                <a:lnTo>
                  <a:pt x="2334784" y="84914"/>
                </a:lnTo>
                <a:lnTo>
                  <a:pt x="2314447" y="143255"/>
                </a:lnTo>
                <a:lnTo>
                  <a:pt x="2333619" y="168527"/>
                </a:lnTo>
                <a:lnTo>
                  <a:pt x="2340689" y="166671"/>
                </a:lnTo>
                <a:lnTo>
                  <a:pt x="2346545" y="162315"/>
                </a:lnTo>
                <a:lnTo>
                  <a:pt x="2350389" y="155828"/>
                </a:lnTo>
                <a:lnTo>
                  <a:pt x="2398365" y="18287"/>
                </a:lnTo>
                <a:close/>
              </a:path>
              <a:path w="2404745" h="2059304">
                <a:moveTo>
                  <a:pt x="2347258" y="49129"/>
                </a:moveTo>
                <a:lnTo>
                  <a:pt x="2309995" y="55891"/>
                </a:lnTo>
                <a:lnTo>
                  <a:pt x="2230120" y="124205"/>
                </a:lnTo>
                <a:lnTo>
                  <a:pt x="2254885" y="153162"/>
                </a:lnTo>
                <a:lnTo>
                  <a:pt x="2334784" y="84914"/>
                </a:lnTo>
                <a:lnTo>
                  <a:pt x="2347258" y="49129"/>
                </a:lnTo>
                <a:close/>
              </a:path>
              <a:path w="2404745" h="2059304">
                <a:moveTo>
                  <a:pt x="2363809" y="46126"/>
                </a:moveTo>
                <a:lnTo>
                  <a:pt x="2347258" y="49129"/>
                </a:lnTo>
                <a:lnTo>
                  <a:pt x="2334784" y="84914"/>
                </a:lnTo>
                <a:lnTo>
                  <a:pt x="2370709" y="54228"/>
                </a:lnTo>
                <a:lnTo>
                  <a:pt x="2363809" y="46126"/>
                </a:lnTo>
                <a:close/>
              </a:path>
              <a:path w="2404745" h="2059304">
                <a:moveTo>
                  <a:pt x="2404745" y="0"/>
                </a:moveTo>
                <a:lnTo>
                  <a:pt x="2242439" y="29337"/>
                </a:lnTo>
                <a:lnTo>
                  <a:pt x="2227072" y="51562"/>
                </a:lnTo>
                <a:lnTo>
                  <a:pt x="2229881" y="58552"/>
                </a:lnTo>
                <a:lnTo>
                  <a:pt x="2234977" y="63769"/>
                </a:lnTo>
                <a:lnTo>
                  <a:pt x="2241645" y="66724"/>
                </a:lnTo>
                <a:lnTo>
                  <a:pt x="2249170" y="66928"/>
                </a:lnTo>
                <a:lnTo>
                  <a:pt x="2309995" y="55891"/>
                </a:lnTo>
                <a:lnTo>
                  <a:pt x="2345944" y="25146"/>
                </a:lnTo>
                <a:lnTo>
                  <a:pt x="2355618" y="25146"/>
                </a:lnTo>
                <a:lnTo>
                  <a:pt x="2358009" y="18287"/>
                </a:lnTo>
                <a:lnTo>
                  <a:pt x="2398365" y="18287"/>
                </a:lnTo>
                <a:lnTo>
                  <a:pt x="2404745" y="0"/>
                </a:lnTo>
                <a:close/>
              </a:path>
              <a:path w="2404745" h="2059304">
                <a:moveTo>
                  <a:pt x="2345944" y="25146"/>
                </a:moveTo>
                <a:lnTo>
                  <a:pt x="2309995" y="55891"/>
                </a:lnTo>
                <a:lnTo>
                  <a:pt x="2347258" y="49129"/>
                </a:lnTo>
                <a:lnTo>
                  <a:pt x="2352808" y="33207"/>
                </a:lnTo>
                <a:lnTo>
                  <a:pt x="2345944" y="25146"/>
                </a:lnTo>
                <a:close/>
              </a:path>
              <a:path w="2404745" h="2059304">
                <a:moveTo>
                  <a:pt x="2352808" y="33207"/>
                </a:moveTo>
                <a:lnTo>
                  <a:pt x="2347258" y="49129"/>
                </a:lnTo>
                <a:lnTo>
                  <a:pt x="2363809" y="46126"/>
                </a:lnTo>
                <a:lnTo>
                  <a:pt x="2352808" y="33207"/>
                </a:lnTo>
                <a:close/>
              </a:path>
              <a:path w="2404745" h="2059304">
                <a:moveTo>
                  <a:pt x="2358009" y="18287"/>
                </a:moveTo>
                <a:lnTo>
                  <a:pt x="2352808" y="33207"/>
                </a:lnTo>
                <a:lnTo>
                  <a:pt x="2363809" y="46126"/>
                </a:lnTo>
                <a:lnTo>
                  <a:pt x="2379345" y="43306"/>
                </a:lnTo>
                <a:lnTo>
                  <a:pt x="2358009" y="18287"/>
                </a:lnTo>
                <a:close/>
              </a:path>
              <a:path w="2404745" h="2059304">
                <a:moveTo>
                  <a:pt x="2355618" y="25146"/>
                </a:moveTo>
                <a:lnTo>
                  <a:pt x="2345944" y="25146"/>
                </a:lnTo>
                <a:lnTo>
                  <a:pt x="2352808" y="33207"/>
                </a:lnTo>
                <a:lnTo>
                  <a:pt x="2355618" y="25146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9083" y="2528823"/>
            <a:ext cx="3417570" cy="2860040"/>
          </a:xfrm>
          <a:custGeom>
            <a:avLst/>
            <a:gdLst/>
            <a:ahLst/>
            <a:cxnLst/>
            <a:rect l="l" t="t" r="r" b="b"/>
            <a:pathLst>
              <a:path w="3417570" h="2860040">
                <a:moveTo>
                  <a:pt x="116966" y="2732532"/>
                </a:moveTo>
                <a:lnTo>
                  <a:pt x="0" y="2830195"/>
                </a:lnTo>
                <a:lnTo>
                  <a:pt x="24383" y="2859532"/>
                </a:lnTo>
                <a:lnTo>
                  <a:pt x="141350" y="2761741"/>
                </a:lnTo>
                <a:lnTo>
                  <a:pt x="116966" y="2732532"/>
                </a:lnTo>
                <a:close/>
              </a:path>
              <a:path w="3417570" h="2860040">
                <a:moveTo>
                  <a:pt x="321563" y="2561590"/>
                </a:moveTo>
                <a:lnTo>
                  <a:pt x="204596" y="2659253"/>
                </a:lnTo>
                <a:lnTo>
                  <a:pt x="229107" y="2688463"/>
                </a:lnTo>
                <a:lnTo>
                  <a:pt x="346075" y="2590800"/>
                </a:lnTo>
                <a:lnTo>
                  <a:pt x="321563" y="2561590"/>
                </a:lnTo>
                <a:close/>
              </a:path>
              <a:path w="3417570" h="2860040">
                <a:moveTo>
                  <a:pt x="526288" y="2390521"/>
                </a:moveTo>
                <a:lnTo>
                  <a:pt x="409320" y="2488311"/>
                </a:lnTo>
                <a:lnTo>
                  <a:pt x="433704" y="2517521"/>
                </a:lnTo>
                <a:lnTo>
                  <a:pt x="550671" y="2419731"/>
                </a:lnTo>
                <a:lnTo>
                  <a:pt x="526288" y="2390521"/>
                </a:lnTo>
                <a:close/>
              </a:path>
              <a:path w="3417570" h="2860040">
                <a:moveTo>
                  <a:pt x="731012" y="2219579"/>
                </a:moveTo>
                <a:lnTo>
                  <a:pt x="614044" y="2317242"/>
                </a:lnTo>
                <a:lnTo>
                  <a:pt x="638428" y="2346452"/>
                </a:lnTo>
                <a:lnTo>
                  <a:pt x="755395" y="2248789"/>
                </a:lnTo>
                <a:lnTo>
                  <a:pt x="731012" y="2219579"/>
                </a:lnTo>
                <a:close/>
              </a:path>
              <a:path w="3417570" h="2860040">
                <a:moveTo>
                  <a:pt x="935608" y="2048509"/>
                </a:moveTo>
                <a:lnTo>
                  <a:pt x="818641" y="2146300"/>
                </a:lnTo>
                <a:lnTo>
                  <a:pt x="843152" y="2175510"/>
                </a:lnTo>
                <a:lnTo>
                  <a:pt x="959992" y="2077846"/>
                </a:lnTo>
                <a:lnTo>
                  <a:pt x="935608" y="2048509"/>
                </a:lnTo>
                <a:close/>
              </a:path>
              <a:path w="3417570" h="2860040">
                <a:moveTo>
                  <a:pt x="1140332" y="1877568"/>
                </a:moveTo>
                <a:lnTo>
                  <a:pt x="1023365" y="1975231"/>
                </a:lnTo>
                <a:lnTo>
                  <a:pt x="1047750" y="2004568"/>
                </a:lnTo>
                <a:lnTo>
                  <a:pt x="1164716" y="1906777"/>
                </a:lnTo>
                <a:lnTo>
                  <a:pt x="1140332" y="1877568"/>
                </a:lnTo>
                <a:close/>
              </a:path>
              <a:path w="3417570" h="2860040">
                <a:moveTo>
                  <a:pt x="1344929" y="1706626"/>
                </a:moveTo>
                <a:lnTo>
                  <a:pt x="1227963" y="1804289"/>
                </a:lnTo>
                <a:lnTo>
                  <a:pt x="1252474" y="1833499"/>
                </a:lnTo>
                <a:lnTo>
                  <a:pt x="1369440" y="1735836"/>
                </a:lnTo>
                <a:lnTo>
                  <a:pt x="1344929" y="1706626"/>
                </a:lnTo>
                <a:close/>
              </a:path>
              <a:path w="3417570" h="2860040">
                <a:moveTo>
                  <a:pt x="1549653" y="1535557"/>
                </a:moveTo>
                <a:lnTo>
                  <a:pt x="1432687" y="1633346"/>
                </a:lnTo>
                <a:lnTo>
                  <a:pt x="1457070" y="1662557"/>
                </a:lnTo>
                <a:lnTo>
                  <a:pt x="1574038" y="1564894"/>
                </a:lnTo>
                <a:lnTo>
                  <a:pt x="1549653" y="1535557"/>
                </a:lnTo>
                <a:close/>
              </a:path>
              <a:path w="3417570" h="2860040">
                <a:moveTo>
                  <a:pt x="1754377" y="1364614"/>
                </a:moveTo>
                <a:lnTo>
                  <a:pt x="1637411" y="1462277"/>
                </a:lnTo>
                <a:lnTo>
                  <a:pt x="1661794" y="1491614"/>
                </a:lnTo>
                <a:lnTo>
                  <a:pt x="1778762" y="1393825"/>
                </a:lnTo>
                <a:lnTo>
                  <a:pt x="1754377" y="1364614"/>
                </a:lnTo>
                <a:close/>
              </a:path>
              <a:path w="3417570" h="2860040">
                <a:moveTo>
                  <a:pt x="1958975" y="1193673"/>
                </a:moveTo>
                <a:lnTo>
                  <a:pt x="1842007" y="1291336"/>
                </a:lnTo>
                <a:lnTo>
                  <a:pt x="1866518" y="1320545"/>
                </a:lnTo>
                <a:lnTo>
                  <a:pt x="1983358" y="1222883"/>
                </a:lnTo>
                <a:lnTo>
                  <a:pt x="1958975" y="1193673"/>
                </a:lnTo>
                <a:close/>
              </a:path>
              <a:path w="3417570" h="2860040">
                <a:moveTo>
                  <a:pt x="2163699" y="1022603"/>
                </a:moveTo>
                <a:lnTo>
                  <a:pt x="2046731" y="1120394"/>
                </a:lnTo>
                <a:lnTo>
                  <a:pt x="2071115" y="1149603"/>
                </a:lnTo>
                <a:lnTo>
                  <a:pt x="2188082" y="1051814"/>
                </a:lnTo>
                <a:lnTo>
                  <a:pt x="2163699" y="1022603"/>
                </a:lnTo>
                <a:close/>
              </a:path>
              <a:path w="3417570" h="2860040">
                <a:moveTo>
                  <a:pt x="2368295" y="851662"/>
                </a:moveTo>
                <a:lnTo>
                  <a:pt x="2251329" y="949325"/>
                </a:lnTo>
                <a:lnTo>
                  <a:pt x="2275840" y="978535"/>
                </a:lnTo>
                <a:lnTo>
                  <a:pt x="2392806" y="880872"/>
                </a:lnTo>
                <a:lnTo>
                  <a:pt x="2368295" y="851662"/>
                </a:lnTo>
                <a:close/>
              </a:path>
              <a:path w="3417570" h="2860040">
                <a:moveTo>
                  <a:pt x="2573019" y="680592"/>
                </a:moveTo>
                <a:lnTo>
                  <a:pt x="2456053" y="778383"/>
                </a:lnTo>
                <a:lnTo>
                  <a:pt x="2480437" y="807592"/>
                </a:lnTo>
                <a:lnTo>
                  <a:pt x="2597404" y="709929"/>
                </a:lnTo>
                <a:lnTo>
                  <a:pt x="2573019" y="680592"/>
                </a:lnTo>
                <a:close/>
              </a:path>
              <a:path w="3417570" h="2860040">
                <a:moveTo>
                  <a:pt x="2777743" y="509650"/>
                </a:moveTo>
                <a:lnTo>
                  <a:pt x="2660777" y="607313"/>
                </a:lnTo>
                <a:lnTo>
                  <a:pt x="2685161" y="636651"/>
                </a:lnTo>
                <a:lnTo>
                  <a:pt x="2802127" y="538861"/>
                </a:lnTo>
                <a:lnTo>
                  <a:pt x="2777743" y="509650"/>
                </a:lnTo>
                <a:close/>
              </a:path>
              <a:path w="3417570" h="2860040">
                <a:moveTo>
                  <a:pt x="2982341" y="338709"/>
                </a:moveTo>
                <a:lnTo>
                  <a:pt x="2865373" y="436372"/>
                </a:lnTo>
                <a:lnTo>
                  <a:pt x="2889885" y="465581"/>
                </a:lnTo>
                <a:lnTo>
                  <a:pt x="3006724" y="367918"/>
                </a:lnTo>
                <a:lnTo>
                  <a:pt x="2982341" y="338709"/>
                </a:lnTo>
                <a:close/>
              </a:path>
              <a:path w="3417570" h="2860040">
                <a:moveTo>
                  <a:pt x="3187065" y="167639"/>
                </a:moveTo>
                <a:lnTo>
                  <a:pt x="3070097" y="265429"/>
                </a:lnTo>
                <a:lnTo>
                  <a:pt x="3094482" y="294639"/>
                </a:lnTo>
                <a:lnTo>
                  <a:pt x="3211448" y="196976"/>
                </a:lnTo>
                <a:lnTo>
                  <a:pt x="3187065" y="167639"/>
                </a:lnTo>
                <a:close/>
              </a:path>
              <a:path w="3417570" h="2860040">
                <a:moveTo>
                  <a:pt x="3413959" y="9651"/>
                </a:moveTo>
                <a:lnTo>
                  <a:pt x="3376294" y="9651"/>
                </a:lnTo>
                <a:lnTo>
                  <a:pt x="3400678" y="38862"/>
                </a:lnTo>
                <a:lnTo>
                  <a:pt x="3346500" y="84090"/>
                </a:lnTo>
                <a:lnTo>
                  <a:pt x="3325494" y="142239"/>
                </a:lnTo>
                <a:lnTo>
                  <a:pt x="3324405" y="149729"/>
                </a:lnTo>
                <a:lnTo>
                  <a:pt x="3326209" y="156813"/>
                </a:lnTo>
                <a:lnTo>
                  <a:pt x="3330513" y="162706"/>
                </a:lnTo>
                <a:lnTo>
                  <a:pt x="3336924" y="166624"/>
                </a:lnTo>
                <a:lnTo>
                  <a:pt x="3344416" y="167731"/>
                </a:lnTo>
                <a:lnTo>
                  <a:pt x="3351514" y="165957"/>
                </a:lnTo>
                <a:lnTo>
                  <a:pt x="3357445" y="161659"/>
                </a:lnTo>
                <a:lnTo>
                  <a:pt x="3361436" y="155193"/>
                </a:lnTo>
                <a:lnTo>
                  <a:pt x="3413959" y="9651"/>
                </a:lnTo>
                <a:close/>
              </a:path>
              <a:path w="3417570" h="2860040">
                <a:moveTo>
                  <a:pt x="3359348" y="48522"/>
                </a:moveTo>
                <a:lnTo>
                  <a:pt x="3322115" y="54824"/>
                </a:lnTo>
                <a:lnTo>
                  <a:pt x="3274694" y="94361"/>
                </a:lnTo>
                <a:lnTo>
                  <a:pt x="3299206" y="123571"/>
                </a:lnTo>
                <a:lnTo>
                  <a:pt x="3346500" y="84090"/>
                </a:lnTo>
                <a:lnTo>
                  <a:pt x="3359348" y="48522"/>
                </a:lnTo>
                <a:close/>
              </a:path>
              <a:path w="3417570" h="2860040">
                <a:moveTo>
                  <a:pt x="3383080" y="17779"/>
                </a:moveTo>
                <a:lnTo>
                  <a:pt x="3370452" y="17779"/>
                </a:lnTo>
                <a:lnTo>
                  <a:pt x="3391662" y="43052"/>
                </a:lnTo>
                <a:lnTo>
                  <a:pt x="3359348" y="48522"/>
                </a:lnTo>
                <a:lnTo>
                  <a:pt x="3346500" y="84090"/>
                </a:lnTo>
                <a:lnTo>
                  <a:pt x="3400678" y="38862"/>
                </a:lnTo>
                <a:lnTo>
                  <a:pt x="3383080" y="17779"/>
                </a:lnTo>
                <a:close/>
              </a:path>
              <a:path w="3417570" h="2860040">
                <a:moveTo>
                  <a:pt x="3417442" y="0"/>
                </a:moveTo>
                <a:lnTo>
                  <a:pt x="3254756" y="27559"/>
                </a:lnTo>
                <a:lnTo>
                  <a:pt x="3239135" y="49529"/>
                </a:lnTo>
                <a:lnTo>
                  <a:pt x="3241871" y="56614"/>
                </a:lnTo>
                <a:lnTo>
                  <a:pt x="3246929" y="61912"/>
                </a:lnTo>
                <a:lnTo>
                  <a:pt x="3253583" y="64924"/>
                </a:lnTo>
                <a:lnTo>
                  <a:pt x="3261106" y="65150"/>
                </a:lnTo>
                <a:lnTo>
                  <a:pt x="3322115" y="54824"/>
                </a:lnTo>
                <a:lnTo>
                  <a:pt x="3376294" y="9651"/>
                </a:lnTo>
                <a:lnTo>
                  <a:pt x="3413959" y="9651"/>
                </a:lnTo>
                <a:lnTo>
                  <a:pt x="3417442" y="0"/>
                </a:lnTo>
                <a:close/>
              </a:path>
              <a:path w="3417570" h="2860040">
                <a:moveTo>
                  <a:pt x="3376294" y="9651"/>
                </a:moveTo>
                <a:lnTo>
                  <a:pt x="3322115" y="54824"/>
                </a:lnTo>
                <a:lnTo>
                  <a:pt x="3359348" y="48522"/>
                </a:lnTo>
                <a:lnTo>
                  <a:pt x="3370452" y="17779"/>
                </a:lnTo>
                <a:lnTo>
                  <a:pt x="3383080" y="17779"/>
                </a:lnTo>
                <a:lnTo>
                  <a:pt x="3376294" y="9651"/>
                </a:lnTo>
                <a:close/>
              </a:path>
              <a:path w="3417570" h="2860040">
                <a:moveTo>
                  <a:pt x="3370452" y="17779"/>
                </a:moveTo>
                <a:lnTo>
                  <a:pt x="3359348" y="48522"/>
                </a:lnTo>
                <a:lnTo>
                  <a:pt x="3391662" y="43052"/>
                </a:lnTo>
                <a:lnTo>
                  <a:pt x="3370452" y="177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4851" y="2519426"/>
            <a:ext cx="1663700" cy="576580"/>
          </a:xfrm>
          <a:custGeom>
            <a:avLst/>
            <a:gdLst/>
            <a:ahLst/>
            <a:cxnLst/>
            <a:rect l="l" t="t" r="r" b="b"/>
            <a:pathLst>
              <a:path w="1663700" h="576580">
                <a:moveTo>
                  <a:pt x="0" y="288036"/>
                </a:moveTo>
                <a:lnTo>
                  <a:pt x="10885" y="241302"/>
                </a:lnTo>
                <a:lnTo>
                  <a:pt x="42401" y="196973"/>
                </a:lnTo>
                <a:lnTo>
                  <a:pt x="92836" y="155643"/>
                </a:lnTo>
                <a:lnTo>
                  <a:pt x="160479" y="117902"/>
                </a:lnTo>
                <a:lnTo>
                  <a:pt x="200218" y="100563"/>
                </a:lnTo>
                <a:lnTo>
                  <a:pt x="243617" y="84343"/>
                </a:lnTo>
                <a:lnTo>
                  <a:pt x="290463" y="69317"/>
                </a:lnTo>
                <a:lnTo>
                  <a:pt x="340540" y="55558"/>
                </a:lnTo>
                <a:lnTo>
                  <a:pt x="393636" y="43141"/>
                </a:lnTo>
                <a:lnTo>
                  <a:pt x="449537" y="32140"/>
                </a:lnTo>
                <a:lnTo>
                  <a:pt x="508027" y="22627"/>
                </a:lnTo>
                <a:lnTo>
                  <a:pt x="568894" y="14679"/>
                </a:lnTo>
                <a:lnTo>
                  <a:pt x="631924" y="8368"/>
                </a:lnTo>
                <a:lnTo>
                  <a:pt x="696903" y="3768"/>
                </a:lnTo>
                <a:lnTo>
                  <a:pt x="763616" y="954"/>
                </a:lnTo>
                <a:lnTo>
                  <a:pt x="831850" y="0"/>
                </a:lnTo>
                <a:lnTo>
                  <a:pt x="900066" y="954"/>
                </a:lnTo>
                <a:lnTo>
                  <a:pt x="966766" y="3768"/>
                </a:lnTo>
                <a:lnTo>
                  <a:pt x="1031733" y="8368"/>
                </a:lnTo>
                <a:lnTo>
                  <a:pt x="1094756" y="14679"/>
                </a:lnTo>
                <a:lnTo>
                  <a:pt x="1155618" y="22627"/>
                </a:lnTo>
                <a:lnTo>
                  <a:pt x="1214106" y="32140"/>
                </a:lnTo>
                <a:lnTo>
                  <a:pt x="1270006" y="43141"/>
                </a:lnTo>
                <a:lnTo>
                  <a:pt x="1323104" y="55558"/>
                </a:lnTo>
                <a:lnTo>
                  <a:pt x="1373184" y="69317"/>
                </a:lnTo>
                <a:lnTo>
                  <a:pt x="1420034" y="84343"/>
                </a:lnTo>
                <a:lnTo>
                  <a:pt x="1463439" y="100563"/>
                </a:lnTo>
                <a:lnTo>
                  <a:pt x="1503184" y="117902"/>
                </a:lnTo>
                <a:lnTo>
                  <a:pt x="1539055" y="136287"/>
                </a:lnTo>
                <a:lnTo>
                  <a:pt x="1598320" y="175896"/>
                </a:lnTo>
                <a:lnTo>
                  <a:pt x="1639520" y="218800"/>
                </a:lnTo>
                <a:lnTo>
                  <a:pt x="1660942" y="264405"/>
                </a:lnTo>
                <a:lnTo>
                  <a:pt x="1663700" y="288036"/>
                </a:lnTo>
                <a:lnTo>
                  <a:pt x="1660942" y="311667"/>
                </a:lnTo>
                <a:lnTo>
                  <a:pt x="1652810" y="334773"/>
                </a:lnTo>
                <a:lnTo>
                  <a:pt x="1621286" y="379111"/>
                </a:lnTo>
                <a:lnTo>
                  <a:pt x="1570839" y="420455"/>
                </a:lnTo>
                <a:lnTo>
                  <a:pt x="1503184" y="458213"/>
                </a:lnTo>
                <a:lnTo>
                  <a:pt x="1463439" y="475562"/>
                </a:lnTo>
                <a:lnTo>
                  <a:pt x="1420034" y="491791"/>
                </a:lnTo>
                <a:lnTo>
                  <a:pt x="1373184" y="506827"/>
                </a:lnTo>
                <a:lnTo>
                  <a:pt x="1323104" y="520595"/>
                </a:lnTo>
                <a:lnTo>
                  <a:pt x="1270006" y="533021"/>
                </a:lnTo>
                <a:lnTo>
                  <a:pt x="1214106" y="544031"/>
                </a:lnTo>
                <a:lnTo>
                  <a:pt x="1155618" y="553551"/>
                </a:lnTo>
                <a:lnTo>
                  <a:pt x="1094756" y="561506"/>
                </a:lnTo>
                <a:lnTo>
                  <a:pt x="1031733" y="567823"/>
                </a:lnTo>
                <a:lnTo>
                  <a:pt x="966766" y="572426"/>
                </a:lnTo>
                <a:lnTo>
                  <a:pt x="900066" y="575243"/>
                </a:lnTo>
                <a:lnTo>
                  <a:pt x="831850" y="576199"/>
                </a:lnTo>
                <a:lnTo>
                  <a:pt x="763616" y="575243"/>
                </a:lnTo>
                <a:lnTo>
                  <a:pt x="696903" y="572426"/>
                </a:lnTo>
                <a:lnTo>
                  <a:pt x="631924" y="567823"/>
                </a:lnTo>
                <a:lnTo>
                  <a:pt x="568894" y="561506"/>
                </a:lnTo>
                <a:lnTo>
                  <a:pt x="508027" y="553551"/>
                </a:lnTo>
                <a:lnTo>
                  <a:pt x="449537" y="544031"/>
                </a:lnTo>
                <a:lnTo>
                  <a:pt x="393636" y="533021"/>
                </a:lnTo>
                <a:lnTo>
                  <a:pt x="340540" y="520595"/>
                </a:lnTo>
                <a:lnTo>
                  <a:pt x="290463" y="506827"/>
                </a:lnTo>
                <a:lnTo>
                  <a:pt x="243617" y="491791"/>
                </a:lnTo>
                <a:lnTo>
                  <a:pt x="200218" y="475562"/>
                </a:lnTo>
                <a:lnTo>
                  <a:pt x="160479" y="458213"/>
                </a:lnTo>
                <a:lnTo>
                  <a:pt x="124614" y="439820"/>
                </a:lnTo>
                <a:lnTo>
                  <a:pt x="65361" y="400194"/>
                </a:lnTo>
                <a:lnTo>
                  <a:pt x="24171" y="357279"/>
                </a:lnTo>
                <a:lnTo>
                  <a:pt x="2757" y="311667"/>
                </a:lnTo>
                <a:lnTo>
                  <a:pt x="0" y="288036"/>
                </a:lnTo>
                <a:close/>
              </a:path>
            </a:pathLst>
          </a:custGeom>
          <a:ln w="381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5201" y="4355591"/>
            <a:ext cx="2818130" cy="1610995"/>
          </a:xfrm>
          <a:custGeom>
            <a:avLst/>
            <a:gdLst/>
            <a:ahLst/>
            <a:cxnLst/>
            <a:rect l="l" t="t" r="r" b="b"/>
            <a:pathLst>
              <a:path w="2818129" h="1610995">
                <a:moveTo>
                  <a:pt x="132587" y="1502613"/>
                </a:moveTo>
                <a:lnTo>
                  <a:pt x="0" y="1577784"/>
                </a:lnTo>
                <a:lnTo>
                  <a:pt x="18796" y="1610931"/>
                </a:lnTo>
                <a:lnTo>
                  <a:pt x="151384" y="1535760"/>
                </a:lnTo>
                <a:lnTo>
                  <a:pt x="132587" y="1502613"/>
                </a:lnTo>
                <a:close/>
              </a:path>
              <a:path w="2818129" h="1610995">
                <a:moveTo>
                  <a:pt x="364616" y="1371066"/>
                </a:moveTo>
                <a:lnTo>
                  <a:pt x="232028" y="1446237"/>
                </a:lnTo>
                <a:lnTo>
                  <a:pt x="250825" y="1479384"/>
                </a:lnTo>
                <a:lnTo>
                  <a:pt x="383413" y="1404213"/>
                </a:lnTo>
                <a:lnTo>
                  <a:pt x="364616" y="1371066"/>
                </a:lnTo>
                <a:close/>
              </a:path>
              <a:path w="2818129" h="1610995">
                <a:moveTo>
                  <a:pt x="596646" y="1239532"/>
                </a:moveTo>
                <a:lnTo>
                  <a:pt x="464058" y="1314691"/>
                </a:lnTo>
                <a:lnTo>
                  <a:pt x="482853" y="1347838"/>
                </a:lnTo>
                <a:lnTo>
                  <a:pt x="615441" y="1272666"/>
                </a:lnTo>
                <a:lnTo>
                  <a:pt x="596646" y="1239532"/>
                </a:lnTo>
                <a:close/>
              </a:path>
              <a:path w="2818129" h="1610995">
                <a:moveTo>
                  <a:pt x="828675" y="1107947"/>
                </a:moveTo>
                <a:lnTo>
                  <a:pt x="696087" y="1183131"/>
                </a:lnTo>
                <a:lnTo>
                  <a:pt x="714883" y="1216278"/>
                </a:lnTo>
                <a:lnTo>
                  <a:pt x="847471" y="1141094"/>
                </a:lnTo>
                <a:lnTo>
                  <a:pt x="828675" y="1107947"/>
                </a:lnTo>
                <a:close/>
              </a:path>
              <a:path w="2818129" h="1610995">
                <a:moveTo>
                  <a:pt x="1060703" y="976502"/>
                </a:moveTo>
                <a:lnTo>
                  <a:pt x="928115" y="1051559"/>
                </a:lnTo>
                <a:lnTo>
                  <a:pt x="946912" y="1084706"/>
                </a:lnTo>
                <a:lnTo>
                  <a:pt x="1079500" y="1009649"/>
                </a:lnTo>
                <a:lnTo>
                  <a:pt x="1060703" y="976502"/>
                </a:lnTo>
                <a:close/>
              </a:path>
              <a:path w="2818129" h="1610995">
                <a:moveTo>
                  <a:pt x="1292606" y="844930"/>
                </a:moveTo>
                <a:lnTo>
                  <a:pt x="1160018" y="920114"/>
                </a:lnTo>
                <a:lnTo>
                  <a:pt x="1178814" y="953261"/>
                </a:lnTo>
                <a:lnTo>
                  <a:pt x="1311402" y="878077"/>
                </a:lnTo>
                <a:lnTo>
                  <a:pt x="1292606" y="844930"/>
                </a:lnTo>
                <a:close/>
              </a:path>
              <a:path w="2818129" h="1610995">
                <a:moveTo>
                  <a:pt x="1524635" y="713358"/>
                </a:moveTo>
                <a:lnTo>
                  <a:pt x="1392047" y="788542"/>
                </a:lnTo>
                <a:lnTo>
                  <a:pt x="1410843" y="821689"/>
                </a:lnTo>
                <a:lnTo>
                  <a:pt x="1543431" y="746505"/>
                </a:lnTo>
                <a:lnTo>
                  <a:pt x="1524635" y="713358"/>
                </a:lnTo>
                <a:close/>
              </a:path>
              <a:path w="2818129" h="1610995">
                <a:moveTo>
                  <a:pt x="1756664" y="581786"/>
                </a:moveTo>
                <a:lnTo>
                  <a:pt x="1624076" y="656970"/>
                </a:lnTo>
                <a:lnTo>
                  <a:pt x="1642872" y="690117"/>
                </a:lnTo>
                <a:lnTo>
                  <a:pt x="1775460" y="614933"/>
                </a:lnTo>
                <a:lnTo>
                  <a:pt x="1756664" y="581786"/>
                </a:lnTo>
                <a:close/>
              </a:path>
              <a:path w="2818129" h="1610995">
                <a:moveTo>
                  <a:pt x="1988693" y="450214"/>
                </a:moveTo>
                <a:lnTo>
                  <a:pt x="1856104" y="525398"/>
                </a:lnTo>
                <a:lnTo>
                  <a:pt x="1874901" y="558545"/>
                </a:lnTo>
                <a:lnTo>
                  <a:pt x="2007489" y="483361"/>
                </a:lnTo>
                <a:lnTo>
                  <a:pt x="1988693" y="450214"/>
                </a:lnTo>
                <a:close/>
              </a:path>
              <a:path w="2818129" h="1610995">
                <a:moveTo>
                  <a:pt x="2220722" y="318769"/>
                </a:moveTo>
                <a:lnTo>
                  <a:pt x="2088134" y="393953"/>
                </a:lnTo>
                <a:lnTo>
                  <a:pt x="2106929" y="427100"/>
                </a:lnTo>
                <a:lnTo>
                  <a:pt x="2239391" y="351916"/>
                </a:lnTo>
                <a:lnTo>
                  <a:pt x="2220722" y="318769"/>
                </a:lnTo>
                <a:close/>
              </a:path>
              <a:path w="2818129" h="1610995">
                <a:moveTo>
                  <a:pt x="2452624" y="187197"/>
                </a:moveTo>
                <a:lnTo>
                  <a:pt x="2320035" y="262381"/>
                </a:lnTo>
                <a:lnTo>
                  <a:pt x="2338831" y="295528"/>
                </a:lnTo>
                <a:lnTo>
                  <a:pt x="2471420" y="220344"/>
                </a:lnTo>
                <a:lnTo>
                  <a:pt x="2452624" y="187197"/>
                </a:lnTo>
                <a:close/>
              </a:path>
              <a:path w="2818129" h="1610995">
                <a:moveTo>
                  <a:pt x="2684653" y="55625"/>
                </a:moveTo>
                <a:lnTo>
                  <a:pt x="2552065" y="130809"/>
                </a:lnTo>
                <a:lnTo>
                  <a:pt x="2570860" y="163956"/>
                </a:lnTo>
                <a:lnTo>
                  <a:pt x="2703449" y="88772"/>
                </a:lnTo>
                <a:lnTo>
                  <a:pt x="2684653" y="55625"/>
                </a:lnTo>
                <a:close/>
              </a:path>
              <a:path w="2818129" h="1610995">
                <a:moveTo>
                  <a:pt x="2752073" y="39343"/>
                </a:moveTo>
                <a:lnTo>
                  <a:pt x="2701925" y="125475"/>
                </a:lnTo>
                <a:lnTo>
                  <a:pt x="2699478" y="132669"/>
                </a:lnTo>
                <a:lnTo>
                  <a:pt x="2699972" y="139969"/>
                </a:lnTo>
                <a:lnTo>
                  <a:pt x="2703157" y="146532"/>
                </a:lnTo>
                <a:lnTo>
                  <a:pt x="2708782" y="151510"/>
                </a:lnTo>
                <a:lnTo>
                  <a:pt x="2715976" y="153975"/>
                </a:lnTo>
                <a:lnTo>
                  <a:pt x="2723276" y="153511"/>
                </a:lnTo>
                <a:lnTo>
                  <a:pt x="2729839" y="150332"/>
                </a:lnTo>
                <a:lnTo>
                  <a:pt x="2734818" y="144652"/>
                </a:lnTo>
                <a:lnTo>
                  <a:pt x="2795909" y="39750"/>
                </a:lnTo>
                <a:lnTo>
                  <a:pt x="2784729" y="39750"/>
                </a:lnTo>
                <a:lnTo>
                  <a:pt x="2752073" y="39343"/>
                </a:lnTo>
                <a:close/>
              </a:path>
              <a:path w="2818129" h="1610995">
                <a:moveTo>
                  <a:pt x="2768473" y="11175"/>
                </a:moveTo>
                <a:lnTo>
                  <a:pt x="2752073" y="39343"/>
                </a:lnTo>
                <a:lnTo>
                  <a:pt x="2784729" y="39750"/>
                </a:lnTo>
                <a:lnTo>
                  <a:pt x="2768473" y="11175"/>
                </a:lnTo>
                <a:close/>
              </a:path>
              <a:path w="2818129" h="1610995">
                <a:moveTo>
                  <a:pt x="2812550" y="11175"/>
                </a:moveTo>
                <a:lnTo>
                  <a:pt x="2768473" y="11175"/>
                </a:lnTo>
                <a:lnTo>
                  <a:pt x="2784729" y="39750"/>
                </a:lnTo>
                <a:lnTo>
                  <a:pt x="2795909" y="39750"/>
                </a:lnTo>
                <a:lnTo>
                  <a:pt x="2812550" y="11175"/>
                </a:lnTo>
                <a:close/>
              </a:path>
              <a:path w="2818129" h="1610995">
                <a:moveTo>
                  <a:pt x="2652903" y="0"/>
                </a:moveTo>
                <a:lnTo>
                  <a:pt x="2645457" y="1400"/>
                </a:lnTo>
                <a:lnTo>
                  <a:pt x="2639345" y="5397"/>
                </a:lnTo>
                <a:lnTo>
                  <a:pt x="2635186" y="11394"/>
                </a:lnTo>
                <a:lnTo>
                  <a:pt x="2633599" y="18795"/>
                </a:lnTo>
                <a:lnTo>
                  <a:pt x="2634999" y="26241"/>
                </a:lnTo>
                <a:lnTo>
                  <a:pt x="2638996" y="32353"/>
                </a:lnTo>
                <a:lnTo>
                  <a:pt x="2644993" y="36512"/>
                </a:lnTo>
                <a:lnTo>
                  <a:pt x="2652395" y="38099"/>
                </a:lnTo>
                <a:lnTo>
                  <a:pt x="2752073" y="39343"/>
                </a:lnTo>
                <a:lnTo>
                  <a:pt x="2768473" y="11175"/>
                </a:lnTo>
                <a:lnTo>
                  <a:pt x="2812550" y="11175"/>
                </a:lnTo>
                <a:lnTo>
                  <a:pt x="2817876" y="2031"/>
                </a:lnTo>
                <a:lnTo>
                  <a:pt x="2652903" y="0"/>
                </a:lnTo>
                <a:close/>
              </a:path>
            </a:pathLst>
          </a:custGeom>
          <a:solidFill>
            <a:srgbClr val="00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2950" y="3517900"/>
            <a:ext cx="1008380" cy="1224280"/>
          </a:xfrm>
          <a:custGeom>
            <a:avLst/>
            <a:gdLst/>
            <a:ahLst/>
            <a:cxnLst/>
            <a:rect l="l" t="t" r="r" b="b"/>
            <a:pathLst>
              <a:path w="1008379" h="1224279">
                <a:moveTo>
                  <a:pt x="0" y="612013"/>
                </a:moveTo>
                <a:lnTo>
                  <a:pt x="1850" y="559196"/>
                </a:lnTo>
                <a:lnTo>
                  <a:pt x="7300" y="507629"/>
                </a:lnTo>
                <a:lnTo>
                  <a:pt x="16198" y="457495"/>
                </a:lnTo>
                <a:lnTo>
                  <a:pt x="28393" y="408977"/>
                </a:lnTo>
                <a:lnTo>
                  <a:pt x="43733" y="362260"/>
                </a:lnTo>
                <a:lnTo>
                  <a:pt x="62068" y="317526"/>
                </a:lnTo>
                <a:lnTo>
                  <a:pt x="83247" y="274959"/>
                </a:lnTo>
                <a:lnTo>
                  <a:pt x="107116" y="234743"/>
                </a:lnTo>
                <a:lnTo>
                  <a:pt x="133527" y="197062"/>
                </a:lnTo>
                <a:lnTo>
                  <a:pt x="162326" y="162097"/>
                </a:lnTo>
                <a:lnTo>
                  <a:pt x="193363" y="130034"/>
                </a:lnTo>
                <a:lnTo>
                  <a:pt x="226486" y="101056"/>
                </a:lnTo>
                <a:lnTo>
                  <a:pt x="261545" y="75347"/>
                </a:lnTo>
                <a:lnTo>
                  <a:pt x="298388" y="53089"/>
                </a:lnTo>
                <a:lnTo>
                  <a:pt x="336863" y="34466"/>
                </a:lnTo>
                <a:lnTo>
                  <a:pt x="376819" y="19662"/>
                </a:lnTo>
                <a:lnTo>
                  <a:pt x="418105" y="8861"/>
                </a:lnTo>
                <a:lnTo>
                  <a:pt x="460570" y="2245"/>
                </a:lnTo>
                <a:lnTo>
                  <a:pt x="504063" y="0"/>
                </a:lnTo>
                <a:lnTo>
                  <a:pt x="547555" y="2245"/>
                </a:lnTo>
                <a:lnTo>
                  <a:pt x="590020" y="8861"/>
                </a:lnTo>
                <a:lnTo>
                  <a:pt x="631306" y="19662"/>
                </a:lnTo>
                <a:lnTo>
                  <a:pt x="671262" y="34466"/>
                </a:lnTo>
                <a:lnTo>
                  <a:pt x="709737" y="53089"/>
                </a:lnTo>
                <a:lnTo>
                  <a:pt x="746580" y="75347"/>
                </a:lnTo>
                <a:lnTo>
                  <a:pt x="781639" y="101056"/>
                </a:lnTo>
                <a:lnTo>
                  <a:pt x="814762" y="130034"/>
                </a:lnTo>
                <a:lnTo>
                  <a:pt x="845799" y="162097"/>
                </a:lnTo>
                <a:lnTo>
                  <a:pt x="874598" y="197062"/>
                </a:lnTo>
                <a:lnTo>
                  <a:pt x="901009" y="234743"/>
                </a:lnTo>
                <a:lnTo>
                  <a:pt x="924878" y="274959"/>
                </a:lnTo>
                <a:lnTo>
                  <a:pt x="946057" y="317526"/>
                </a:lnTo>
                <a:lnTo>
                  <a:pt x="964392" y="362260"/>
                </a:lnTo>
                <a:lnTo>
                  <a:pt x="979732" y="408977"/>
                </a:lnTo>
                <a:lnTo>
                  <a:pt x="991927" y="457495"/>
                </a:lnTo>
                <a:lnTo>
                  <a:pt x="1000825" y="507629"/>
                </a:lnTo>
                <a:lnTo>
                  <a:pt x="1006275" y="559196"/>
                </a:lnTo>
                <a:lnTo>
                  <a:pt x="1008126" y="612013"/>
                </a:lnTo>
                <a:lnTo>
                  <a:pt x="1006275" y="664811"/>
                </a:lnTo>
                <a:lnTo>
                  <a:pt x="1000825" y="716364"/>
                </a:lnTo>
                <a:lnTo>
                  <a:pt x="991927" y="766487"/>
                </a:lnTo>
                <a:lnTo>
                  <a:pt x="979732" y="814998"/>
                </a:lnTo>
                <a:lnTo>
                  <a:pt x="964392" y="861711"/>
                </a:lnTo>
                <a:lnTo>
                  <a:pt x="946057" y="906443"/>
                </a:lnTo>
                <a:lnTo>
                  <a:pt x="924878" y="949010"/>
                </a:lnTo>
                <a:lnTo>
                  <a:pt x="901009" y="989228"/>
                </a:lnTo>
                <a:lnTo>
                  <a:pt x="874598" y="1026914"/>
                </a:lnTo>
                <a:lnTo>
                  <a:pt x="845799" y="1061883"/>
                </a:lnTo>
                <a:lnTo>
                  <a:pt x="814762" y="1093951"/>
                </a:lnTo>
                <a:lnTo>
                  <a:pt x="781639" y="1122936"/>
                </a:lnTo>
                <a:lnTo>
                  <a:pt x="746580" y="1148652"/>
                </a:lnTo>
                <a:lnTo>
                  <a:pt x="709737" y="1170917"/>
                </a:lnTo>
                <a:lnTo>
                  <a:pt x="671262" y="1189546"/>
                </a:lnTo>
                <a:lnTo>
                  <a:pt x="631306" y="1204355"/>
                </a:lnTo>
                <a:lnTo>
                  <a:pt x="590020" y="1215160"/>
                </a:lnTo>
                <a:lnTo>
                  <a:pt x="547555" y="1221779"/>
                </a:lnTo>
                <a:lnTo>
                  <a:pt x="504063" y="1224026"/>
                </a:lnTo>
                <a:lnTo>
                  <a:pt x="460570" y="1221779"/>
                </a:lnTo>
                <a:lnTo>
                  <a:pt x="418105" y="1215160"/>
                </a:lnTo>
                <a:lnTo>
                  <a:pt x="376819" y="1204355"/>
                </a:lnTo>
                <a:lnTo>
                  <a:pt x="336863" y="1189546"/>
                </a:lnTo>
                <a:lnTo>
                  <a:pt x="298388" y="1170917"/>
                </a:lnTo>
                <a:lnTo>
                  <a:pt x="261545" y="1148652"/>
                </a:lnTo>
                <a:lnTo>
                  <a:pt x="226486" y="1122936"/>
                </a:lnTo>
                <a:lnTo>
                  <a:pt x="193363" y="1093951"/>
                </a:lnTo>
                <a:lnTo>
                  <a:pt x="162326" y="1061883"/>
                </a:lnTo>
                <a:lnTo>
                  <a:pt x="133527" y="1026914"/>
                </a:lnTo>
                <a:lnTo>
                  <a:pt x="107116" y="989228"/>
                </a:lnTo>
                <a:lnTo>
                  <a:pt x="83247" y="949010"/>
                </a:lnTo>
                <a:lnTo>
                  <a:pt x="62068" y="906443"/>
                </a:lnTo>
                <a:lnTo>
                  <a:pt x="43733" y="861711"/>
                </a:lnTo>
                <a:lnTo>
                  <a:pt x="28393" y="814998"/>
                </a:lnTo>
                <a:lnTo>
                  <a:pt x="16198" y="766487"/>
                </a:lnTo>
                <a:lnTo>
                  <a:pt x="7300" y="716364"/>
                </a:lnTo>
                <a:lnTo>
                  <a:pt x="1850" y="664811"/>
                </a:lnTo>
                <a:lnTo>
                  <a:pt x="0" y="612013"/>
                </a:lnTo>
                <a:close/>
              </a:path>
            </a:pathLst>
          </a:custGeom>
          <a:ln w="38100">
            <a:solidFill>
              <a:srgbClr val="006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43376" y="841247"/>
            <a:ext cx="50355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Falta detalhamento e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duplicidade!!</a:t>
            </a:r>
            <a:endParaRPr sz="2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8161273" y="6311676"/>
            <a:ext cx="2311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441" y="5269483"/>
            <a:ext cx="665162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sz="2200" spc="-5" dirty="0">
                <a:solidFill>
                  <a:srgbClr val="0033CC"/>
                </a:solidFill>
                <a:latin typeface="Arial"/>
                <a:cs typeface="Arial"/>
              </a:rPr>
              <a:t>Duplicidade: </a:t>
            </a:r>
            <a:r>
              <a:rPr sz="2200" b="1" u="heavy" spc="-5" dirty="0">
                <a:solidFill>
                  <a:srgbClr val="0033CC"/>
                </a:solidFill>
                <a:latin typeface="Arial"/>
                <a:cs typeface="Arial"/>
              </a:rPr>
              <a:t>material </a:t>
            </a:r>
            <a:r>
              <a:rPr sz="2200" spc="-5" dirty="0">
                <a:solidFill>
                  <a:srgbClr val="0033CC"/>
                </a:solidFill>
                <a:latin typeface="Arial"/>
                <a:cs typeface="Arial"/>
              </a:rPr>
              <a:t>já incluído no</a:t>
            </a:r>
            <a:r>
              <a:rPr sz="2200" spc="10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33CC"/>
                </a:solidFill>
                <a:latin typeface="Arial"/>
                <a:cs typeface="Arial"/>
              </a:rPr>
              <a:t>assentamento</a:t>
            </a:r>
            <a:r>
              <a:rPr sz="2200" spc="-5" dirty="0">
                <a:solidFill>
                  <a:srgbClr val="0033CC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489710">
              <a:lnSpc>
                <a:spcPct val="100000"/>
              </a:lnSpc>
            </a:pPr>
            <a:r>
              <a:rPr sz="2200" spc="-5" dirty="0">
                <a:solidFill>
                  <a:srgbClr val="0033CC"/>
                </a:solidFill>
                <a:latin typeface="Arial"/>
                <a:cs typeface="Arial"/>
              </a:rPr>
              <a:t>&gt;&gt; Total orçado a maior: R$ 1</a:t>
            </a:r>
            <a:r>
              <a:rPr sz="22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CC"/>
                </a:solidFill>
                <a:latin typeface="Arial"/>
                <a:cs typeface="Arial"/>
              </a:rPr>
              <a:t>milhão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8312" y="1806679"/>
          <a:ext cx="8481032" cy="3292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7627"/>
                <a:gridCol w="565398"/>
                <a:gridCol w="870978"/>
                <a:gridCol w="962398"/>
                <a:gridCol w="1054631"/>
              </a:tblGrid>
              <a:tr h="25082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50" b="1" spc="30" dirty="0">
                          <a:latin typeface="Arial"/>
                          <a:cs typeface="Arial"/>
                        </a:rPr>
                        <a:t>ITEM:</a:t>
                      </a:r>
                      <a:r>
                        <a:rPr sz="1250" b="1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INTERCEPTOR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Bacia </a:t>
                      </a:r>
                      <a:r>
                        <a:rPr sz="1250" b="1" spc="40" dirty="0">
                          <a:latin typeface="Arial"/>
                          <a:cs typeface="Arial"/>
                        </a:rPr>
                        <a:t>1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C0C0C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C0C0C0"/>
                      </a:solidFill>
                      <a:prstDash val="solid"/>
                    </a:lnL>
                    <a:lnR w="15253">
                      <a:solidFill>
                        <a:srgbClr val="C0C0C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C0C0C0"/>
                      </a:solidFill>
                      <a:prstDash val="solid"/>
                    </a:lnL>
                    <a:lnR w="15253">
                      <a:solidFill>
                        <a:srgbClr val="C0C0C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C0C0C0"/>
                      </a:solidFill>
                      <a:prstDash val="solid"/>
                    </a:lnL>
                    <a:lnR w="15253">
                      <a:solidFill>
                        <a:srgbClr val="C0C0C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C0C0C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DESCRIÇÃO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1250" b="1" spc="-35" dirty="0">
                          <a:latin typeface="Arial"/>
                          <a:cs typeface="Arial"/>
                        </a:rPr>
                        <a:t>UNID.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QUANT.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UNITÁRIO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250" b="1" spc="45" dirty="0">
                          <a:latin typeface="Arial"/>
                          <a:cs typeface="Arial"/>
                        </a:rPr>
                        <a:t>TOTAL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02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ASSENTAMENTO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118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ASSENTAMENTO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TUBOS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500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810,00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158,67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128.522,70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77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ASSENTAMENTO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TUBOS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600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1.518,00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202,09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306.772,62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ASSENTAMENTO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TUBOS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700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636,00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243,77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155.037,72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069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ASSENTAMENTO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TUBOS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800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1.986,00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296,36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588.570,96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51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069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5" dirty="0">
                          <a:latin typeface="Arial"/>
                          <a:cs typeface="Arial"/>
                        </a:rPr>
                        <a:t>MATERIAL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518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TUBO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20" dirty="0">
                          <a:latin typeface="Arial"/>
                          <a:cs typeface="Arial"/>
                        </a:rPr>
                        <a:t>ARMADO,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810,00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130,41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105.632,10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TUBO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20" dirty="0">
                          <a:latin typeface="Arial"/>
                          <a:cs typeface="Arial"/>
                        </a:rPr>
                        <a:t>ARMADO,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600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1.518,00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166,83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253.247,94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31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TUBO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20" dirty="0">
                          <a:latin typeface="Arial"/>
                          <a:cs typeface="Arial"/>
                        </a:rPr>
                        <a:t>ARMADO,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700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636,00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218,34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138.864,24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TUBO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CONCRETO </a:t>
                      </a:r>
                      <a:r>
                        <a:rPr sz="1250" b="1" spc="20" dirty="0">
                          <a:latin typeface="Arial"/>
                          <a:cs typeface="Arial"/>
                        </a:rPr>
                        <a:t>ARMADO,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DN 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800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MM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1.986,00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273,22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20" dirty="0">
                          <a:latin typeface="Arial"/>
                          <a:cs typeface="Arial"/>
                        </a:rPr>
                        <a:t>542.614,92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53">
                      <a:solidFill>
                        <a:srgbClr val="000000"/>
                      </a:solidFill>
                      <a:prstDash val="solid"/>
                    </a:lnL>
                    <a:lnR w="15253">
                      <a:solidFill>
                        <a:srgbClr val="000000"/>
                      </a:solidFill>
                      <a:prstDash val="solid"/>
                    </a:lnR>
                    <a:lnT w="14696">
                      <a:solidFill>
                        <a:srgbClr val="000000"/>
                      </a:solidFill>
                      <a:prstDash val="solid"/>
                    </a:lnT>
                    <a:lnB w="146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84801" y="2862198"/>
            <a:ext cx="503555" cy="1008380"/>
          </a:xfrm>
          <a:custGeom>
            <a:avLst/>
            <a:gdLst/>
            <a:ahLst/>
            <a:cxnLst/>
            <a:rect l="l" t="t" r="r" b="b"/>
            <a:pathLst>
              <a:path w="503554" h="1008379">
                <a:moveTo>
                  <a:pt x="0" y="0"/>
                </a:moveTo>
                <a:lnTo>
                  <a:pt x="79517" y="2152"/>
                </a:lnTo>
                <a:lnTo>
                  <a:pt x="148579" y="8140"/>
                </a:lnTo>
                <a:lnTo>
                  <a:pt x="203042" y="17254"/>
                </a:lnTo>
                <a:lnTo>
                  <a:pt x="251587" y="42037"/>
                </a:lnTo>
                <a:lnTo>
                  <a:pt x="251587" y="462152"/>
                </a:lnTo>
                <a:lnTo>
                  <a:pt x="264413" y="475387"/>
                </a:lnTo>
                <a:lnTo>
                  <a:pt x="300131" y="486890"/>
                </a:lnTo>
                <a:lnTo>
                  <a:pt x="354594" y="495967"/>
                </a:lnTo>
                <a:lnTo>
                  <a:pt x="423656" y="501923"/>
                </a:lnTo>
                <a:lnTo>
                  <a:pt x="503174" y="504063"/>
                </a:lnTo>
                <a:lnTo>
                  <a:pt x="423656" y="506203"/>
                </a:lnTo>
                <a:lnTo>
                  <a:pt x="354594" y="512166"/>
                </a:lnTo>
                <a:lnTo>
                  <a:pt x="300131" y="521262"/>
                </a:lnTo>
                <a:lnTo>
                  <a:pt x="264413" y="532803"/>
                </a:lnTo>
                <a:lnTo>
                  <a:pt x="251587" y="546100"/>
                </a:lnTo>
                <a:lnTo>
                  <a:pt x="251587" y="966088"/>
                </a:lnTo>
                <a:lnTo>
                  <a:pt x="238760" y="979385"/>
                </a:lnTo>
                <a:lnTo>
                  <a:pt x="203042" y="990926"/>
                </a:lnTo>
                <a:lnTo>
                  <a:pt x="148579" y="1000022"/>
                </a:lnTo>
                <a:lnTo>
                  <a:pt x="79517" y="1005985"/>
                </a:lnTo>
                <a:lnTo>
                  <a:pt x="0" y="1008126"/>
                </a:lnTo>
              </a:path>
            </a:pathLst>
          </a:custGeom>
          <a:ln w="381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6850" y="4051300"/>
            <a:ext cx="503555" cy="1008380"/>
          </a:xfrm>
          <a:custGeom>
            <a:avLst/>
            <a:gdLst/>
            <a:ahLst/>
            <a:cxnLst/>
            <a:rect l="l" t="t" r="r" b="b"/>
            <a:pathLst>
              <a:path w="503554" h="1008379">
                <a:moveTo>
                  <a:pt x="0" y="0"/>
                </a:moveTo>
                <a:lnTo>
                  <a:pt x="79517" y="2140"/>
                </a:lnTo>
                <a:lnTo>
                  <a:pt x="148579" y="8103"/>
                </a:lnTo>
                <a:lnTo>
                  <a:pt x="203042" y="17199"/>
                </a:lnTo>
                <a:lnTo>
                  <a:pt x="251587" y="42037"/>
                </a:lnTo>
                <a:lnTo>
                  <a:pt x="251587" y="462025"/>
                </a:lnTo>
                <a:lnTo>
                  <a:pt x="264413" y="475322"/>
                </a:lnTo>
                <a:lnTo>
                  <a:pt x="300131" y="486863"/>
                </a:lnTo>
                <a:lnTo>
                  <a:pt x="354594" y="495959"/>
                </a:lnTo>
                <a:lnTo>
                  <a:pt x="423656" y="501922"/>
                </a:lnTo>
                <a:lnTo>
                  <a:pt x="503174" y="504063"/>
                </a:lnTo>
                <a:lnTo>
                  <a:pt x="423721" y="506202"/>
                </a:lnTo>
                <a:lnTo>
                  <a:pt x="354621" y="512158"/>
                </a:lnTo>
                <a:lnTo>
                  <a:pt x="300139" y="521235"/>
                </a:lnTo>
                <a:lnTo>
                  <a:pt x="264415" y="532738"/>
                </a:lnTo>
                <a:lnTo>
                  <a:pt x="251587" y="545973"/>
                </a:lnTo>
                <a:lnTo>
                  <a:pt x="251587" y="966088"/>
                </a:lnTo>
                <a:lnTo>
                  <a:pt x="238760" y="979323"/>
                </a:lnTo>
                <a:lnTo>
                  <a:pt x="203042" y="990826"/>
                </a:lnTo>
                <a:lnTo>
                  <a:pt x="148579" y="999903"/>
                </a:lnTo>
                <a:lnTo>
                  <a:pt x="79517" y="1005859"/>
                </a:lnTo>
                <a:lnTo>
                  <a:pt x="0" y="1007999"/>
                </a:lnTo>
              </a:path>
            </a:pathLst>
          </a:custGeom>
          <a:ln w="381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2151" y="3895725"/>
            <a:ext cx="1224280" cy="1368425"/>
          </a:xfrm>
          <a:custGeom>
            <a:avLst/>
            <a:gdLst/>
            <a:ahLst/>
            <a:cxnLst/>
            <a:rect l="l" t="t" r="r" b="b"/>
            <a:pathLst>
              <a:path w="1224279" h="1368425">
                <a:moveTo>
                  <a:pt x="0" y="684276"/>
                </a:moveTo>
                <a:lnTo>
                  <a:pt x="1678" y="633203"/>
                </a:lnTo>
                <a:lnTo>
                  <a:pt x="6634" y="583150"/>
                </a:lnTo>
                <a:lnTo>
                  <a:pt x="14749" y="534250"/>
                </a:lnTo>
                <a:lnTo>
                  <a:pt x="25905" y="486634"/>
                </a:lnTo>
                <a:lnTo>
                  <a:pt x="39984" y="440436"/>
                </a:lnTo>
                <a:lnTo>
                  <a:pt x="56868" y="395786"/>
                </a:lnTo>
                <a:lnTo>
                  <a:pt x="76438" y="352818"/>
                </a:lnTo>
                <a:lnTo>
                  <a:pt x="98575" y="311664"/>
                </a:lnTo>
                <a:lnTo>
                  <a:pt x="123162" y="272455"/>
                </a:lnTo>
                <a:lnTo>
                  <a:pt x="150081" y="235325"/>
                </a:lnTo>
                <a:lnTo>
                  <a:pt x="179212" y="200405"/>
                </a:lnTo>
                <a:lnTo>
                  <a:pt x="210439" y="167828"/>
                </a:lnTo>
                <a:lnTo>
                  <a:pt x="243641" y="137726"/>
                </a:lnTo>
                <a:lnTo>
                  <a:pt x="278702" y="110231"/>
                </a:lnTo>
                <a:lnTo>
                  <a:pt x="315503" y="85476"/>
                </a:lnTo>
                <a:lnTo>
                  <a:pt x="353925" y="63592"/>
                </a:lnTo>
                <a:lnTo>
                  <a:pt x="393850" y="44712"/>
                </a:lnTo>
                <a:lnTo>
                  <a:pt x="435160" y="28968"/>
                </a:lnTo>
                <a:lnTo>
                  <a:pt x="477737" y="16493"/>
                </a:lnTo>
                <a:lnTo>
                  <a:pt x="521463" y="7418"/>
                </a:lnTo>
                <a:lnTo>
                  <a:pt x="566218" y="1876"/>
                </a:lnTo>
                <a:lnTo>
                  <a:pt x="611885" y="0"/>
                </a:lnTo>
                <a:lnTo>
                  <a:pt x="657569" y="1876"/>
                </a:lnTo>
                <a:lnTo>
                  <a:pt x="702340" y="7418"/>
                </a:lnTo>
                <a:lnTo>
                  <a:pt x="746079" y="16493"/>
                </a:lnTo>
                <a:lnTo>
                  <a:pt x="788668" y="28968"/>
                </a:lnTo>
                <a:lnTo>
                  <a:pt x="829989" y="44712"/>
                </a:lnTo>
                <a:lnTo>
                  <a:pt x="869924" y="63592"/>
                </a:lnTo>
                <a:lnTo>
                  <a:pt x="908355" y="85476"/>
                </a:lnTo>
                <a:lnTo>
                  <a:pt x="945163" y="110231"/>
                </a:lnTo>
                <a:lnTo>
                  <a:pt x="980231" y="137726"/>
                </a:lnTo>
                <a:lnTo>
                  <a:pt x="1013439" y="167828"/>
                </a:lnTo>
                <a:lnTo>
                  <a:pt x="1044670" y="200406"/>
                </a:lnTo>
                <a:lnTo>
                  <a:pt x="1073805" y="235325"/>
                </a:lnTo>
                <a:lnTo>
                  <a:pt x="1100727" y="272455"/>
                </a:lnTo>
                <a:lnTo>
                  <a:pt x="1125317" y="311664"/>
                </a:lnTo>
                <a:lnTo>
                  <a:pt x="1147456" y="352818"/>
                </a:lnTo>
                <a:lnTo>
                  <a:pt x="1167028" y="395786"/>
                </a:lnTo>
                <a:lnTo>
                  <a:pt x="1183912" y="440436"/>
                </a:lnTo>
                <a:lnTo>
                  <a:pt x="1197992" y="486634"/>
                </a:lnTo>
                <a:lnTo>
                  <a:pt x="1209149" y="534250"/>
                </a:lnTo>
                <a:lnTo>
                  <a:pt x="1217264" y="583150"/>
                </a:lnTo>
                <a:lnTo>
                  <a:pt x="1222220" y="633203"/>
                </a:lnTo>
                <a:lnTo>
                  <a:pt x="1223899" y="684276"/>
                </a:lnTo>
                <a:lnTo>
                  <a:pt x="1222220" y="735332"/>
                </a:lnTo>
                <a:lnTo>
                  <a:pt x="1217264" y="785370"/>
                </a:lnTo>
                <a:lnTo>
                  <a:pt x="1209149" y="834256"/>
                </a:lnTo>
                <a:lnTo>
                  <a:pt x="1197992" y="881859"/>
                </a:lnTo>
                <a:lnTo>
                  <a:pt x="1183912" y="928047"/>
                </a:lnTo>
                <a:lnTo>
                  <a:pt x="1167028" y="972687"/>
                </a:lnTo>
                <a:lnTo>
                  <a:pt x="1147456" y="1015646"/>
                </a:lnTo>
                <a:lnTo>
                  <a:pt x="1125317" y="1056793"/>
                </a:lnTo>
                <a:lnTo>
                  <a:pt x="1100727" y="1095995"/>
                </a:lnTo>
                <a:lnTo>
                  <a:pt x="1073805" y="1133119"/>
                </a:lnTo>
                <a:lnTo>
                  <a:pt x="1044670" y="1168034"/>
                </a:lnTo>
                <a:lnTo>
                  <a:pt x="1013439" y="1200608"/>
                </a:lnTo>
                <a:lnTo>
                  <a:pt x="980231" y="1230706"/>
                </a:lnTo>
                <a:lnTo>
                  <a:pt x="945163" y="1258199"/>
                </a:lnTo>
                <a:lnTo>
                  <a:pt x="908355" y="1282952"/>
                </a:lnTo>
                <a:lnTo>
                  <a:pt x="869924" y="1304835"/>
                </a:lnTo>
                <a:lnTo>
                  <a:pt x="829989" y="1323714"/>
                </a:lnTo>
                <a:lnTo>
                  <a:pt x="788668" y="1339457"/>
                </a:lnTo>
                <a:lnTo>
                  <a:pt x="746079" y="1351932"/>
                </a:lnTo>
                <a:lnTo>
                  <a:pt x="702340" y="1361006"/>
                </a:lnTo>
                <a:lnTo>
                  <a:pt x="657569" y="1366548"/>
                </a:lnTo>
                <a:lnTo>
                  <a:pt x="611885" y="1368425"/>
                </a:lnTo>
                <a:lnTo>
                  <a:pt x="566218" y="1366548"/>
                </a:lnTo>
                <a:lnTo>
                  <a:pt x="521463" y="1361006"/>
                </a:lnTo>
                <a:lnTo>
                  <a:pt x="477737" y="1351932"/>
                </a:lnTo>
                <a:lnTo>
                  <a:pt x="435160" y="1339457"/>
                </a:lnTo>
                <a:lnTo>
                  <a:pt x="393850" y="1323714"/>
                </a:lnTo>
                <a:lnTo>
                  <a:pt x="353925" y="1304835"/>
                </a:lnTo>
                <a:lnTo>
                  <a:pt x="315503" y="1282952"/>
                </a:lnTo>
                <a:lnTo>
                  <a:pt x="278702" y="1258199"/>
                </a:lnTo>
                <a:lnTo>
                  <a:pt x="243641" y="1230706"/>
                </a:lnTo>
                <a:lnTo>
                  <a:pt x="210439" y="1200608"/>
                </a:lnTo>
                <a:lnTo>
                  <a:pt x="179212" y="1168034"/>
                </a:lnTo>
                <a:lnTo>
                  <a:pt x="150081" y="1133119"/>
                </a:lnTo>
                <a:lnTo>
                  <a:pt x="123162" y="1095995"/>
                </a:lnTo>
                <a:lnTo>
                  <a:pt x="98575" y="1056793"/>
                </a:lnTo>
                <a:lnTo>
                  <a:pt x="76438" y="1015646"/>
                </a:lnTo>
                <a:lnTo>
                  <a:pt x="56868" y="972687"/>
                </a:lnTo>
                <a:lnTo>
                  <a:pt x="39984" y="928047"/>
                </a:lnTo>
                <a:lnTo>
                  <a:pt x="25905" y="881859"/>
                </a:lnTo>
                <a:lnTo>
                  <a:pt x="14749" y="834256"/>
                </a:lnTo>
                <a:lnTo>
                  <a:pt x="6634" y="785370"/>
                </a:lnTo>
                <a:lnTo>
                  <a:pt x="1678" y="735332"/>
                </a:lnTo>
                <a:lnTo>
                  <a:pt x="0" y="684276"/>
                </a:lnTo>
                <a:close/>
              </a:path>
            </a:pathLst>
          </a:custGeom>
          <a:ln w="1905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3708" y="3494404"/>
            <a:ext cx="380365" cy="929005"/>
          </a:xfrm>
          <a:custGeom>
            <a:avLst/>
            <a:gdLst/>
            <a:ahLst/>
            <a:cxnLst/>
            <a:rect l="l" t="t" r="r" b="b"/>
            <a:pathLst>
              <a:path w="380364" h="929004">
                <a:moveTo>
                  <a:pt x="321738" y="429387"/>
                </a:moveTo>
                <a:lnTo>
                  <a:pt x="219075" y="429387"/>
                </a:lnTo>
                <a:lnTo>
                  <a:pt x="229583" y="478389"/>
                </a:lnTo>
                <a:lnTo>
                  <a:pt x="236434" y="528175"/>
                </a:lnTo>
                <a:lnTo>
                  <a:pt x="239652" y="578530"/>
                </a:lnTo>
                <a:lnTo>
                  <a:pt x="239260" y="629238"/>
                </a:lnTo>
                <a:lnTo>
                  <a:pt x="235283" y="680084"/>
                </a:lnTo>
                <a:lnTo>
                  <a:pt x="227743" y="730855"/>
                </a:lnTo>
                <a:lnTo>
                  <a:pt x="216664" y="781334"/>
                </a:lnTo>
                <a:lnTo>
                  <a:pt x="202071" y="831308"/>
                </a:lnTo>
                <a:lnTo>
                  <a:pt x="183986" y="880561"/>
                </a:lnTo>
                <a:lnTo>
                  <a:pt x="162432" y="928878"/>
                </a:lnTo>
                <a:lnTo>
                  <a:pt x="191326" y="888586"/>
                </a:lnTo>
                <a:lnTo>
                  <a:pt x="217456" y="846854"/>
                </a:lnTo>
                <a:lnTo>
                  <a:pt x="240787" y="803851"/>
                </a:lnTo>
                <a:lnTo>
                  <a:pt x="261279" y="759748"/>
                </a:lnTo>
                <a:lnTo>
                  <a:pt x="278896" y="714712"/>
                </a:lnTo>
                <a:lnTo>
                  <a:pt x="293601" y="668913"/>
                </a:lnTo>
                <a:lnTo>
                  <a:pt x="305355" y="622522"/>
                </a:lnTo>
                <a:lnTo>
                  <a:pt x="314122" y="575706"/>
                </a:lnTo>
                <a:lnTo>
                  <a:pt x="319863" y="528637"/>
                </a:lnTo>
                <a:lnTo>
                  <a:pt x="322541" y="481482"/>
                </a:lnTo>
                <a:lnTo>
                  <a:pt x="322120" y="434412"/>
                </a:lnTo>
                <a:lnTo>
                  <a:pt x="321738" y="429387"/>
                </a:lnTo>
                <a:close/>
              </a:path>
              <a:path w="380364" h="929004">
                <a:moveTo>
                  <a:pt x="0" y="0"/>
                </a:moveTo>
                <a:lnTo>
                  <a:pt x="140969" y="555879"/>
                </a:lnTo>
                <a:lnTo>
                  <a:pt x="219075" y="429387"/>
                </a:lnTo>
                <a:lnTo>
                  <a:pt x="321738" y="429387"/>
                </a:lnTo>
                <a:lnTo>
                  <a:pt x="318560" y="387595"/>
                </a:lnTo>
                <a:lnTo>
                  <a:pt x="311826" y="341202"/>
                </a:lnTo>
                <a:lnTo>
                  <a:pt x="301878" y="295402"/>
                </a:lnTo>
                <a:lnTo>
                  <a:pt x="379983" y="168910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1515" y="4358385"/>
            <a:ext cx="989965" cy="488315"/>
          </a:xfrm>
          <a:custGeom>
            <a:avLst/>
            <a:gdLst/>
            <a:ahLst/>
            <a:cxnLst/>
            <a:rect l="l" t="t" r="r" b="b"/>
            <a:pathLst>
              <a:path w="989964" h="488314">
                <a:moveTo>
                  <a:pt x="82804" y="268605"/>
                </a:moveTo>
                <a:lnTo>
                  <a:pt x="0" y="402589"/>
                </a:lnTo>
                <a:lnTo>
                  <a:pt x="39226" y="424732"/>
                </a:lnTo>
                <a:lnTo>
                  <a:pt x="79544" y="443481"/>
                </a:lnTo>
                <a:lnTo>
                  <a:pt x="120800" y="458883"/>
                </a:lnTo>
                <a:lnTo>
                  <a:pt x="162840" y="470983"/>
                </a:lnTo>
                <a:lnTo>
                  <a:pt x="205511" y="479827"/>
                </a:lnTo>
                <a:lnTo>
                  <a:pt x="248660" y="485459"/>
                </a:lnTo>
                <a:lnTo>
                  <a:pt x="292134" y="487926"/>
                </a:lnTo>
                <a:lnTo>
                  <a:pt x="335778" y="487273"/>
                </a:lnTo>
                <a:lnTo>
                  <a:pt x="379439" y="483545"/>
                </a:lnTo>
                <a:lnTo>
                  <a:pt x="422965" y="476789"/>
                </a:lnTo>
                <a:lnTo>
                  <a:pt x="466202" y="467048"/>
                </a:lnTo>
                <a:lnTo>
                  <a:pt x="508996" y="454369"/>
                </a:lnTo>
                <a:lnTo>
                  <a:pt x="551194" y="438798"/>
                </a:lnTo>
                <a:lnTo>
                  <a:pt x="592642" y="420379"/>
                </a:lnTo>
                <a:lnTo>
                  <a:pt x="633188" y="399158"/>
                </a:lnTo>
                <a:lnTo>
                  <a:pt x="672678" y="375181"/>
                </a:lnTo>
                <a:lnTo>
                  <a:pt x="703144" y="353941"/>
                </a:lnTo>
                <a:lnTo>
                  <a:pt x="374938" y="353941"/>
                </a:lnTo>
                <a:lnTo>
                  <a:pt x="331464" y="351474"/>
                </a:lnTo>
                <a:lnTo>
                  <a:pt x="288315" y="345842"/>
                </a:lnTo>
                <a:lnTo>
                  <a:pt x="245644" y="336998"/>
                </a:lnTo>
                <a:lnTo>
                  <a:pt x="203604" y="324898"/>
                </a:lnTo>
                <a:lnTo>
                  <a:pt x="162348" y="309496"/>
                </a:lnTo>
                <a:lnTo>
                  <a:pt x="122030" y="290747"/>
                </a:lnTo>
                <a:lnTo>
                  <a:pt x="82804" y="268605"/>
                </a:lnTo>
                <a:close/>
              </a:path>
              <a:path w="989964" h="488314">
                <a:moveTo>
                  <a:pt x="989457" y="0"/>
                </a:moveTo>
                <a:lnTo>
                  <a:pt x="961654" y="41998"/>
                </a:lnTo>
                <a:lnTo>
                  <a:pt x="931722" y="81558"/>
                </a:lnTo>
                <a:lnTo>
                  <a:pt x="899813" y="118634"/>
                </a:lnTo>
                <a:lnTo>
                  <a:pt x="866081" y="153182"/>
                </a:lnTo>
                <a:lnTo>
                  <a:pt x="830680" y="185155"/>
                </a:lnTo>
                <a:lnTo>
                  <a:pt x="793763" y="214508"/>
                </a:lnTo>
                <a:lnTo>
                  <a:pt x="755482" y="241196"/>
                </a:lnTo>
                <a:lnTo>
                  <a:pt x="715992" y="265173"/>
                </a:lnTo>
                <a:lnTo>
                  <a:pt x="675446" y="286394"/>
                </a:lnTo>
                <a:lnTo>
                  <a:pt x="633998" y="304813"/>
                </a:lnTo>
                <a:lnTo>
                  <a:pt x="591800" y="320384"/>
                </a:lnTo>
                <a:lnTo>
                  <a:pt x="549006" y="333063"/>
                </a:lnTo>
                <a:lnTo>
                  <a:pt x="505769" y="342804"/>
                </a:lnTo>
                <a:lnTo>
                  <a:pt x="462243" y="349560"/>
                </a:lnTo>
                <a:lnTo>
                  <a:pt x="418582" y="353288"/>
                </a:lnTo>
                <a:lnTo>
                  <a:pt x="374938" y="353941"/>
                </a:lnTo>
                <a:lnTo>
                  <a:pt x="703144" y="353941"/>
                </a:lnTo>
                <a:lnTo>
                  <a:pt x="747876" y="319140"/>
                </a:lnTo>
                <a:lnTo>
                  <a:pt x="783277" y="287167"/>
                </a:lnTo>
                <a:lnTo>
                  <a:pt x="817009" y="252619"/>
                </a:lnTo>
                <a:lnTo>
                  <a:pt x="848918" y="215543"/>
                </a:lnTo>
                <a:lnTo>
                  <a:pt x="878850" y="175983"/>
                </a:lnTo>
                <a:lnTo>
                  <a:pt x="906652" y="133984"/>
                </a:lnTo>
                <a:lnTo>
                  <a:pt x="989457" y="0"/>
                </a:lnTo>
                <a:close/>
              </a:path>
            </a:pathLst>
          </a:custGeom>
          <a:solidFill>
            <a:srgbClr val="008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1515" y="3494404"/>
            <a:ext cx="1162685" cy="1351915"/>
          </a:xfrm>
          <a:custGeom>
            <a:avLst/>
            <a:gdLst/>
            <a:ahLst/>
            <a:cxnLst/>
            <a:rect l="l" t="t" r="r" b="b"/>
            <a:pathLst>
              <a:path w="1162685" h="1351914">
                <a:moveTo>
                  <a:pt x="944626" y="928878"/>
                </a:moveTo>
                <a:lnTo>
                  <a:pt x="966179" y="880561"/>
                </a:lnTo>
                <a:lnTo>
                  <a:pt x="984264" y="831308"/>
                </a:lnTo>
                <a:lnTo>
                  <a:pt x="998857" y="781334"/>
                </a:lnTo>
                <a:lnTo>
                  <a:pt x="1009936" y="730855"/>
                </a:lnTo>
                <a:lnTo>
                  <a:pt x="1017476" y="680084"/>
                </a:lnTo>
                <a:lnTo>
                  <a:pt x="1021453" y="629238"/>
                </a:lnTo>
                <a:lnTo>
                  <a:pt x="1021845" y="578530"/>
                </a:lnTo>
                <a:lnTo>
                  <a:pt x="1018627" y="528175"/>
                </a:lnTo>
                <a:lnTo>
                  <a:pt x="1011776" y="478389"/>
                </a:lnTo>
                <a:lnTo>
                  <a:pt x="1001268" y="429387"/>
                </a:lnTo>
                <a:lnTo>
                  <a:pt x="923163" y="555879"/>
                </a:lnTo>
                <a:lnTo>
                  <a:pt x="782193" y="0"/>
                </a:lnTo>
                <a:lnTo>
                  <a:pt x="1162177" y="168910"/>
                </a:lnTo>
                <a:lnTo>
                  <a:pt x="1084072" y="295402"/>
                </a:lnTo>
                <a:lnTo>
                  <a:pt x="1094242" y="342479"/>
                </a:lnTo>
                <a:lnTo>
                  <a:pt x="1101025" y="390241"/>
                </a:lnTo>
                <a:lnTo>
                  <a:pt x="1104453" y="438499"/>
                </a:lnTo>
                <a:lnTo>
                  <a:pt x="1104556" y="487063"/>
                </a:lnTo>
                <a:lnTo>
                  <a:pt x="1101366" y="535746"/>
                </a:lnTo>
                <a:lnTo>
                  <a:pt x="1094914" y="584358"/>
                </a:lnTo>
                <a:lnTo>
                  <a:pt x="1085232" y="632711"/>
                </a:lnTo>
                <a:lnTo>
                  <a:pt x="1072350" y="680616"/>
                </a:lnTo>
                <a:lnTo>
                  <a:pt x="1056300" y="727884"/>
                </a:lnTo>
                <a:lnTo>
                  <a:pt x="1037114" y="774327"/>
                </a:lnTo>
                <a:lnTo>
                  <a:pt x="1014822" y="819755"/>
                </a:lnTo>
                <a:lnTo>
                  <a:pt x="989457" y="863981"/>
                </a:lnTo>
                <a:lnTo>
                  <a:pt x="906652" y="997966"/>
                </a:lnTo>
                <a:lnTo>
                  <a:pt x="878850" y="1039964"/>
                </a:lnTo>
                <a:lnTo>
                  <a:pt x="848918" y="1079524"/>
                </a:lnTo>
                <a:lnTo>
                  <a:pt x="817009" y="1116600"/>
                </a:lnTo>
                <a:lnTo>
                  <a:pt x="783277" y="1151148"/>
                </a:lnTo>
                <a:lnTo>
                  <a:pt x="747876" y="1183121"/>
                </a:lnTo>
                <a:lnTo>
                  <a:pt x="710959" y="1212474"/>
                </a:lnTo>
                <a:lnTo>
                  <a:pt x="672678" y="1239162"/>
                </a:lnTo>
                <a:lnTo>
                  <a:pt x="633188" y="1263139"/>
                </a:lnTo>
                <a:lnTo>
                  <a:pt x="592642" y="1284360"/>
                </a:lnTo>
                <a:lnTo>
                  <a:pt x="551194" y="1302779"/>
                </a:lnTo>
                <a:lnTo>
                  <a:pt x="508996" y="1318350"/>
                </a:lnTo>
                <a:lnTo>
                  <a:pt x="466202" y="1331029"/>
                </a:lnTo>
                <a:lnTo>
                  <a:pt x="422965" y="1340770"/>
                </a:lnTo>
                <a:lnTo>
                  <a:pt x="379439" y="1347526"/>
                </a:lnTo>
                <a:lnTo>
                  <a:pt x="335778" y="1351254"/>
                </a:lnTo>
                <a:lnTo>
                  <a:pt x="292134" y="1351907"/>
                </a:lnTo>
                <a:lnTo>
                  <a:pt x="248660" y="1349440"/>
                </a:lnTo>
                <a:lnTo>
                  <a:pt x="205511" y="1343808"/>
                </a:lnTo>
                <a:lnTo>
                  <a:pt x="162840" y="1334964"/>
                </a:lnTo>
                <a:lnTo>
                  <a:pt x="120800" y="1322864"/>
                </a:lnTo>
                <a:lnTo>
                  <a:pt x="79544" y="1307462"/>
                </a:lnTo>
                <a:lnTo>
                  <a:pt x="39226" y="1288713"/>
                </a:lnTo>
                <a:lnTo>
                  <a:pt x="0" y="1266571"/>
                </a:lnTo>
                <a:lnTo>
                  <a:pt x="82804" y="1132586"/>
                </a:lnTo>
                <a:lnTo>
                  <a:pt x="122030" y="1154728"/>
                </a:lnTo>
                <a:lnTo>
                  <a:pt x="162348" y="1173477"/>
                </a:lnTo>
                <a:lnTo>
                  <a:pt x="203604" y="1188879"/>
                </a:lnTo>
                <a:lnTo>
                  <a:pt x="245644" y="1200979"/>
                </a:lnTo>
                <a:lnTo>
                  <a:pt x="288315" y="1209823"/>
                </a:lnTo>
                <a:lnTo>
                  <a:pt x="331464" y="1215455"/>
                </a:lnTo>
                <a:lnTo>
                  <a:pt x="374938" y="1217922"/>
                </a:lnTo>
                <a:lnTo>
                  <a:pt x="418582" y="1217269"/>
                </a:lnTo>
                <a:lnTo>
                  <a:pt x="462243" y="1213541"/>
                </a:lnTo>
                <a:lnTo>
                  <a:pt x="505769" y="1206785"/>
                </a:lnTo>
                <a:lnTo>
                  <a:pt x="549006" y="1197044"/>
                </a:lnTo>
                <a:lnTo>
                  <a:pt x="591800" y="1184365"/>
                </a:lnTo>
                <a:lnTo>
                  <a:pt x="633998" y="1168794"/>
                </a:lnTo>
                <a:lnTo>
                  <a:pt x="675446" y="1150375"/>
                </a:lnTo>
                <a:lnTo>
                  <a:pt x="715992" y="1129154"/>
                </a:lnTo>
                <a:lnTo>
                  <a:pt x="755482" y="1105177"/>
                </a:lnTo>
                <a:lnTo>
                  <a:pt x="793763" y="1078489"/>
                </a:lnTo>
                <a:lnTo>
                  <a:pt x="830680" y="1049136"/>
                </a:lnTo>
                <a:lnTo>
                  <a:pt x="866081" y="1017163"/>
                </a:lnTo>
                <a:lnTo>
                  <a:pt x="899813" y="982615"/>
                </a:lnTo>
                <a:lnTo>
                  <a:pt x="931722" y="945539"/>
                </a:lnTo>
                <a:lnTo>
                  <a:pt x="961654" y="905979"/>
                </a:lnTo>
                <a:lnTo>
                  <a:pt x="989457" y="863981"/>
                </a:lnTo>
              </a:path>
            </a:pathLst>
          </a:custGeom>
          <a:ln w="38099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3728" y="476672"/>
            <a:ext cx="469836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Materiais orçados em</a:t>
            </a:r>
            <a:r>
              <a:rPr sz="2200" b="1" spc="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duplicidade!!</a:t>
            </a:r>
            <a:endParaRPr sz="2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9058" y="5260975"/>
            <a:ext cx="1304925" cy="870585"/>
          </a:xfrm>
          <a:custGeom>
            <a:avLst/>
            <a:gdLst/>
            <a:ahLst/>
            <a:cxnLst/>
            <a:rect l="l" t="t" r="r" b="b"/>
            <a:pathLst>
              <a:path w="1304925" h="870585">
                <a:moveTo>
                  <a:pt x="127254" y="754214"/>
                </a:moveTo>
                <a:lnTo>
                  <a:pt x="0" y="838174"/>
                </a:lnTo>
                <a:lnTo>
                  <a:pt x="21082" y="869975"/>
                </a:lnTo>
                <a:lnTo>
                  <a:pt x="148209" y="786015"/>
                </a:lnTo>
                <a:lnTo>
                  <a:pt x="127254" y="754214"/>
                </a:lnTo>
                <a:close/>
              </a:path>
              <a:path w="1304925" h="870585">
                <a:moveTo>
                  <a:pt x="349758" y="607288"/>
                </a:moveTo>
                <a:lnTo>
                  <a:pt x="222631" y="691248"/>
                </a:lnTo>
                <a:lnTo>
                  <a:pt x="243586" y="723036"/>
                </a:lnTo>
                <a:lnTo>
                  <a:pt x="370840" y="639076"/>
                </a:lnTo>
                <a:lnTo>
                  <a:pt x="349758" y="607288"/>
                </a:lnTo>
                <a:close/>
              </a:path>
              <a:path w="1304925" h="870585">
                <a:moveTo>
                  <a:pt x="572389" y="460362"/>
                </a:moveTo>
                <a:lnTo>
                  <a:pt x="445135" y="544322"/>
                </a:lnTo>
                <a:lnTo>
                  <a:pt x="466217" y="576110"/>
                </a:lnTo>
                <a:lnTo>
                  <a:pt x="593344" y="492150"/>
                </a:lnTo>
                <a:lnTo>
                  <a:pt x="572389" y="460362"/>
                </a:lnTo>
                <a:close/>
              </a:path>
              <a:path w="1304925" h="870585">
                <a:moveTo>
                  <a:pt x="795020" y="313436"/>
                </a:moveTo>
                <a:lnTo>
                  <a:pt x="667766" y="397383"/>
                </a:lnTo>
                <a:lnTo>
                  <a:pt x="688721" y="429183"/>
                </a:lnTo>
                <a:lnTo>
                  <a:pt x="815975" y="345224"/>
                </a:lnTo>
                <a:lnTo>
                  <a:pt x="795020" y="313436"/>
                </a:lnTo>
                <a:close/>
              </a:path>
              <a:path w="1304925" h="870585">
                <a:moveTo>
                  <a:pt x="1017524" y="166497"/>
                </a:moveTo>
                <a:lnTo>
                  <a:pt x="890397" y="250444"/>
                </a:lnTo>
                <a:lnTo>
                  <a:pt x="911351" y="282194"/>
                </a:lnTo>
                <a:lnTo>
                  <a:pt x="1038479" y="198247"/>
                </a:lnTo>
                <a:lnTo>
                  <a:pt x="1017524" y="166497"/>
                </a:lnTo>
                <a:close/>
              </a:path>
              <a:path w="1304925" h="870585">
                <a:moveTo>
                  <a:pt x="1298321" y="12318"/>
                </a:moveTo>
                <a:lnTo>
                  <a:pt x="1255776" y="12318"/>
                </a:lnTo>
                <a:lnTo>
                  <a:pt x="1273937" y="39750"/>
                </a:lnTo>
                <a:lnTo>
                  <a:pt x="1254208" y="40851"/>
                </a:lnTo>
                <a:lnTo>
                  <a:pt x="1261110" y="51308"/>
                </a:lnTo>
                <a:lnTo>
                  <a:pt x="1224520" y="75505"/>
                </a:lnTo>
                <a:lnTo>
                  <a:pt x="1197102" y="130937"/>
                </a:lnTo>
                <a:lnTo>
                  <a:pt x="1195200" y="138229"/>
                </a:lnTo>
                <a:lnTo>
                  <a:pt x="1196181" y="145462"/>
                </a:lnTo>
                <a:lnTo>
                  <a:pt x="1199780" y="151814"/>
                </a:lnTo>
                <a:lnTo>
                  <a:pt x="1205738" y="156463"/>
                </a:lnTo>
                <a:lnTo>
                  <a:pt x="1213030" y="158418"/>
                </a:lnTo>
                <a:lnTo>
                  <a:pt x="1220263" y="157432"/>
                </a:lnTo>
                <a:lnTo>
                  <a:pt x="1226615" y="153802"/>
                </a:lnTo>
                <a:lnTo>
                  <a:pt x="1231265" y="147828"/>
                </a:lnTo>
                <a:lnTo>
                  <a:pt x="1298321" y="12318"/>
                </a:lnTo>
                <a:close/>
              </a:path>
              <a:path w="1304925" h="870585">
                <a:moveTo>
                  <a:pt x="1241306" y="41570"/>
                </a:moveTo>
                <a:lnTo>
                  <a:pt x="1203598" y="43673"/>
                </a:lnTo>
                <a:lnTo>
                  <a:pt x="1112901" y="103505"/>
                </a:lnTo>
                <a:lnTo>
                  <a:pt x="1133983" y="135381"/>
                </a:lnTo>
                <a:lnTo>
                  <a:pt x="1224520" y="75505"/>
                </a:lnTo>
                <a:lnTo>
                  <a:pt x="1241306" y="41570"/>
                </a:lnTo>
                <a:close/>
              </a:path>
              <a:path w="1304925" h="870585">
                <a:moveTo>
                  <a:pt x="1254208" y="40851"/>
                </a:moveTo>
                <a:lnTo>
                  <a:pt x="1241306" y="41570"/>
                </a:lnTo>
                <a:lnTo>
                  <a:pt x="1224520" y="75505"/>
                </a:lnTo>
                <a:lnTo>
                  <a:pt x="1261110" y="51308"/>
                </a:lnTo>
                <a:lnTo>
                  <a:pt x="1254208" y="40851"/>
                </a:lnTo>
                <a:close/>
              </a:path>
              <a:path w="1304925" h="870585">
                <a:moveTo>
                  <a:pt x="1304417" y="0"/>
                </a:moveTo>
                <a:lnTo>
                  <a:pt x="1139698" y="9016"/>
                </a:lnTo>
                <a:lnTo>
                  <a:pt x="1121791" y="29209"/>
                </a:lnTo>
                <a:lnTo>
                  <a:pt x="1123658" y="36490"/>
                </a:lnTo>
                <a:lnTo>
                  <a:pt x="1128061" y="42306"/>
                </a:lnTo>
                <a:lnTo>
                  <a:pt x="1134346" y="46051"/>
                </a:lnTo>
                <a:lnTo>
                  <a:pt x="1141857" y="47116"/>
                </a:lnTo>
                <a:lnTo>
                  <a:pt x="1203598" y="43673"/>
                </a:lnTo>
                <a:lnTo>
                  <a:pt x="1240155" y="19558"/>
                </a:lnTo>
                <a:lnTo>
                  <a:pt x="1252195" y="19558"/>
                </a:lnTo>
                <a:lnTo>
                  <a:pt x="1255776" y="12318"/>
                </a:lnTo>
                <a:lnTo>
                  <a:pt x="1298321" y="12318"/>
                </a:lnTo>
                <a:lnTo>
                  <a:pt x="1304417" y="0"/>
                </a:lnTo>
                <a:close/>
              </a:path>
              <a:path w="1304925" h="870585">
                <a:moveTo>
                  <a:pt x="1240155" y="19558"/>
                </a:moveTo>
                <a:lnTo>
                  <a:pt x="1203598" y="43673"/>
                </a:lnTo>
                <a:lnTo>
                  <a:pt x="1241306" y="41570"/>
                </a:lnTo>
                <a:lnTo>
                  <a:pt x="1247037" y="29985"/>
                </a:lnTo>
                <a:lnTo>
                  <a:pt x="1240155" y="19558"/>
                </a:lnTo>
                <a:close/>
              </a:path>
              <a:path w="1304925" h="870585">
                <a:moveTo>
                  <a:pt x="1247037" y="29985"/>
                </a:moveTo>
                <a:lnTo>
                  <a:pt x="1241306" y="41570"/>
                </a:lnTo>
                <a:lnTo>
                  <a:pt x="1254208" y="40851"/>
                </a:lnTo>
                <a:lnTo>
                  <a:pt x="1247037" y="29985"/>
                </a:lnTo>
                <a:close/>
              </a:path>
              <a:path w="1304925" h="870585">
                <a:moveTo>
                  <a:pt x="1255776" y="12318"/>
                </a:moveTo>
                <a:lnTo>
                  <a:pt x="1247037" y="29985"/>
                </a:lnTo>
                <a:lnTo>
                  <a:pt x="1254208" y="40851"/>
                </a:lnTo>
                <a:lnTo>
                  <a:pt x="1273937" y="39750"/>
                </a:lnTo>
                <a:lnTo>
                  <a:pt x="1255776" y="12318"/>
                </a:lnTo>
                <a:close/>
              </a:path>
              <a:path w="1304925" h="870585">
                <a:moveTo>
                  <a:pt x="1252195" y="19558"/>
                </a:moveTo>
                <a:lnTo>
                  <a:pt x="1240155" y="19558"/>
                </a:lnTo>
                <a:lnTo>
                  <a:pt x="1247037" y="29985"/>
                </a:lnTo>
                <a:lnTo>
                  <a:pt x="1252195" y="19558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7924800" y="6356350"/>
            <a:ext cx="762000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-425294"/>
            <a:ext cx="851344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sz="3200" dirty="0" smtClean="0">
                <a:solidFill>
                  <a:srgbClr val="FFFF00"/>
                </a:solidFill>
              </a:rPr>
              <a:t/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sz="3200" dirty="0" err="1" smtClean="0">
                <a:solidFill>
                  <a:srgbClr val="FFFF00"/>
                </a:solidFill>
              </a:rPr>
              <a:t>Nos</a:t>
            </a:r>
            <a:r>
              <a:rPr sz="3200" dirty="0" smtClean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casos de dispensa e inexigibilidade de licitação</a:t>
            </a:r>
            <a:r>
              <a:rPr sz="3200" spc="-10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é  obrigatório a elaboração do Projeto</a:t>
            </a:r>
            <a:r>
              <a:rPr sz="3200" spc="-13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Básico?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550286"/>
            <a:ext cx="7846059" cy="183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430" marR="5080" indent="-379730" algn="just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3000" dirty="0">
                <a:latin typeface="Arial"/>
                <a:cs typeface="Arial"/>
              </a:rPr>
              <a:t>O </a:t>
            </a:r>
            <a:r>
              <a:rPr sz="3000" spc="-5" dirty="0">
                <a:latin typeface="Arial"/>
                <a:cs typeface="Arial"/>
              </a:rPr>
              <a:t>projeto básico também </a:t>
            </a:r>
            <a:r>
              <a:rPr sz="3000" dirty="0">
                <a:latin typeface="Arial"/>
                <a:cs typeface="Arial"/>
              </a:rPr>
              <a:t>é </a:t>
            </a:r>
            <a:r>
              <a:rPr sz="3000" spc="-10" dirty="0">
                <a:latin typeface="Arial"/>
                <a:cs typeface="Arial"/>
              </a:rPr>
              <a:t>obrigatório, </a:t>
            </a:r>
            <a:r>
              <a:rPr sz="3000" spc="-5" dirty="0">
                <a:latin typeface="Arial"/>
                <a:cs typeface="Arial"/>
              </a:rPr>
              <a:t>no  que </a:t>
            </a:r>
            <a:r>
              <a:rPr sz="3000" spc="-35" dirty="0">
                <a:latin typeface="Arial"/>
                <a:cs typeface="Arial"/>
              </a:rPr>
              <a:t>couber, </a:t>
            </a:r>
            <a:r>
              <a:rPr sz="3000" spc="-5" dirty="0">
                <a:latin typeface="Arial"/>
                <a:cs typeface="Arial"/>
              </a:rPr>
              <a:t>para contratações diretas </a:t>
            </a:r>
            <a:r>
              <a:rPr sz="3000" spc="-10" dirty="0">
                <a:latin typeface="Arial"/>
                <a:cs typeface="Arial"/>
              </a:rPr>
              <a:t>por  dispensa </a:t>
            </a:r>
            <a:r>
              <a:rPr sz="3000" spc="-5" dirty="0">
                <a:latin typeface="Arial"/>
                <a:cs typeface="Arial"/>
              </a:rPr>
              <a:t>ou </a:t>
            </a:r>
            <a:r>
              <a:rPr sz="3000" spc="-10" dirty="0">
                <a:latin typeface="Arial"/>
                <a:cs typeface="Arial"/>
              </a:rPr>
              <a:t>inexigibilidade </a:t>
            </a:r>
            <a:r>
              <a:rPr sz="3000" spc="-5" dirty="0">
                <a:latin typeface="Arial"/>
                <a:cs typeface="Arial"/>
              </a:rPr>
              <a:t>de licitação.  </a:t>
            </a:r>
            <a:r>
              <a:rPr sz="3000" i="1" dirty="0">
                <a:latin typeface="Arial"/>
                <a:cs typeface="Arial"/>
              </a:rPr>
              <a:t>(orientação </a:t>
            </a:r>
            <a:r>
              <a:rPr sz="3000" i="1" spc="-5" dirty="0">
                <a:latin typeface="Arial"/>
                <a:cs typeface="Arial"/>
              </a:rPr>
              <a:t>do</a:t>
            </a:r>
            <a:r>
              <a:rPr sz="3000" i="1" spc="-130" dirty="0">
                <a:latin typeface="Arial"/>
                <a:cs typeface="Arial"/>
              </a:rPr>
              <a:t> </a:t>
            </a:r>
            <a:r>
              <a:rPr sz="3000" i="1" spc="-5" dirty="0">
                <a:latin typeface="Arial"/>
                <a:cs typeface="Arial"/>
              </a:rPr>
              <a:t>TCU)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2565" y="4992878"/>
            <a:ext cx="30975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Manual TCU – </a:t>
            </a:r>
            <a:r>
              <a:rPr sz="2000" i="1" spc="-5" dirty="0">
                <a:latin typeface="Arial"/>
                <a:cs typeface="Arial"/>
              </a:rPr>
              <a:t>4ª ed.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2010.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190" y="446706"/>
            <a:ext cx="77946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5" dirty="0" smtClean="0">
                <a:solidFill>
                  <a:srgbClr val="FFFF00"/>
                </a:solidFill>
              </a:rPr>
              <a:t>No </a:t>
            </a:r>
            <a:r>
              <a:rPr sz="2800" spc="-5" dirty="0">
                <a:solidFill>
                  <a:srgbClr val="FFFF00"/>
                </a:solidFill>
              </a:rPr>
              <a:t>caso de licitação para </a:t>
            </a:r>
            <a:r>
              <a:rPr sz="2800" spc="-10" dirty="0">
                <a:solidFill>
                  <a:srgbClr val="FFFF00"/>
                </a:solidFill>
              </a:rPr>
              <a:t>Registro </a:t>
            </a:r>
            <a:r>
              <a:rPr sz="2800" spc="-5" dirty="0">
                <a:solidFill>
                  <a:srgbClr val="FFFF00"/>
                </a:solidFill>
              </a:rPr>
              <a:t>de</a:t>
            </a:r>
            <a:r>
              <a:rPr sz="2800" spc="105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Preços</a:t>
            </a:r>
            <a:endParaRPr sz="2800"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00"/>
                </a:solidFill>
              </a:rPr>
              <a:t>é necessário a elaboração do Projeto</a:t>
            </a:r>
            <a:r>
              <a:rPr sz="2800" spc="80" dirty="0">
                <a:solidFill>
                  <a:srgbClr val="FFFF00"/>
                </a:solidFill>
              </a:rPr>
              <a:t> </a:t>
            </a:r>
            <a:r>
              <a:rPr sz="2800" spc="-10" dirty="0">
                <a:solidFill>
                  <a:srgbClr val="FFFF00"/>
                </a:solidFill>
              </a:rPr>
              <a:t>Básico?</a:t>
            </a:r>
            <a:endParaRPr sz="2800" dirty="0">
              <a:solidFill>
                <a:srgbClr val="FFFF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14488"/>
            <a:ext cx="8301990" cy="4641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0" dirty="0">
                <a:latin typeface="Arial"/>
                <a:cs typeface="Arial"/>
              </a:rPr>
              <a:t>Decreto </a:t>
            </a:r>
            <a:r>
              <a:rPr sz="1900" b="1" dirty="0">
                <a:latin typeface="Arial"/>
                <a:cs typeface="Arial"/>
              </a:rPr>
              <a:t>nº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7.892/13</a:t>
            </a:r>
            <a:endParaRPr sz="1900">
              <a:latin typeface="Arial"/>
              <a:cs typeface="Arial"/>
            </a:endParaRPr>
          </a:p>
          <a:p>
            <a:pPr marL="355600" marR="8890" indent="-342900" algn="just">
              <a:lnSpc>
                <a:spcPts val="1839"/>
              </a:lnSpc>
              <a:spcBef>
                <a:spcPts val="1630"/>
              </a:spcBef>
            </a:pPr>
            <a:r>
              <a:rPr sz="1700" b="1" spc="-5" dirty="0">
                <a:latin typeface="Arial"/>
                <a:cs typeface="Arial"/>
              </a:rPr>
              <a:t>Art. </a:t>
            </a:r>
            <a:r>
              <a:rPr sz="1700" b="1" dirty="0">
                <a:latin typeface="Arial"/>
                <a:cs typeface="Arial"/>
              </a:rPr>
              <a:t>5º </a:t>
            </a:r>
            <a:r>
              <a:rPr sz="1700" dirty="0">
                <a:latin typeface="Arial"/>
                <a:cs typeface="Arial"/>
              </a:rPr>
              <a:t>Caberá </a:t>
            </a:r>
            <a:r>
              <a:rPr sz="1700" spc="5" dirty="0">
                <a:latin typeface="Arial"/>
                <a:cs typeface="Arial"/>
              </a:rPr>
              <a:t>ao </a:t>
            </a:r>
            <a:r>
              <a:rPr sz="1700" b="1" dirty="0">
                <a:latin typeface="Arial"/>
                <a:cs typeface="Arial"/>
              </a:rPr>
              <a:t>órgão gerenciador </a:t>
            </a:r>
            <a:r>
              <a:rPr sz="1700" dirty="0">
                <a:latin typeface="Arial"/>
                <a:cs typeface="Arial"/>
              </a:rPr>
              <a:t>a prática de todos os atos de controle e  administração do Sistema de Registro de Preços, e </a:t>
            </a:r>
            <a:r>
              <a:rPr sz="1700" spc="-5" dirty="0">
                <a:latin typeface="Arial"/>
                <a:cs typeface="Arial"/>
              </a:rPr>
              <a:t>ainda </a:t>
            </a:r>
            <a:r>
              <a:rPr sz="1700" dirty="0">
                <a:latin typeface="Arial"/>
                <a:cs typeface="Arial"/>
              </a:rPr>
              <a:t>o seguinte: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(...)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90000"/>
              </a:lnSpc>
            </a:pPr>
            <a:r>
              <a:rPr sz="1700" spc="-5" dirty="0">
                <a:latin typeface="Arial"/>
                <a:cs typeface="Arial"/>
              </a:rPr>
              <a:t>II </a:t>
            </a:r>
            <a:r>
              <a:rPr sz="1700" dirty="0">
                <a:latin typeface="Arial"/>
                <a:cs typeface="Arial"/>
              </a:rPr>
              <a:t>- consolidar </a:t>
            </a:r>
            <a:r>
              <a:rPr sz="1700" spc="-5" dirty="0">
                <a:latin typeface="Arial"/>
                <a:cs typeface="Arial"/>
              </a:rPr>
              <a:t>informações </a:t>
            </a:r>
            <a:r>
              <a:rPr sz="1700" dirty="0">
                <a:latin typeface="Arial"/>
                <a:cs typeface="Arial"/>
              </a:rPr>
              <a:t>relativas à </a:t>
            </a:r>
            <a:r>
              <a:rPr sz="1700" spc="-5" dirty="0">
                <a:latin typeface="Arial"/>
                <a:cs typeface="Arial"/>
              </a:rPr>
              <a:t>estimativa individual </a:t>
            </a:r>
            <a:r>
              <a:rPr sz="1700" dirty="0">
                <a:latin typeface="Arial"/>
                <a:cs typeface="Arial"/>
              </a:rPr>
              <a:t>e total </a:t>
            </a:r>
            <a:r>
              <a:rPr sz="1700" spc="5" dirty="0">
                <a:latin typeface="Arial"/>
                <a:cs typeface="Arial"/>
              </a:rPr>
              <a:t>de </a:t>
            </a:r>
            <a:r>
              <a:rPr sz="1700" dirty="0">
                <a:latin typeface="Arial"/>
                <a:cs typeface="Arial"/>
              </a:rPr>
              <a:t>consumo,  </a:t>
            </a:r>
            <a:r>
              <a:rPr sz="1700" spc="-5" dirty="0">
                <a:latin typeface="Arial"/>
                <a:cs typeface="Arial"/>
              </a:rPr>
              <a:t>promovendo </a:t>
            </a:r>
            <a:r>
              <a:rPr sz="1700" dirty="0">
                <a:latin typeface="Arial"/>
                <a:cs typeface="Arial"/>
              </a:rPr>
              <a:t>a adequação </a:t>
            </a:r>
            <a:r>
              <a:rPr sz="1700" spc="5" dirty="0">
                <a:latin typeface="Arial"/>
                <a:cs typeface="Arial"/>
              </a:rPr>
              <a:t>dos </a:t>
            </a:r>
            <a:r>
              <a:rPr sz="1700" spc="-5" dirty="0">
                <a:latin typeface="Arial"/>
                <a:cs typeface="Arial"/>
              </a:rPr>
              <a:t>respectivos </a:t>
            </a:r>
            <a:r>
              <a:rPr sz="1700" u="heavy" spc="-5" dirty="0">
                <a:latin typeface="Arial"/>
                <a:cs typeface="Arial"/>
              </a:rPr>
              <a:t>termos </a:t>
            </a:r>
            <a:r>
              <a:rPr sz="1700" u="heavy" dirty="0">
                <a:latin typeface="Arial"/>
                <a:cs typeface="Arial"/>
              </a:rPr>
              <a:t>de referência ou </a:t>
            </a:r>
            <a:r>
              <a:rPr sz="1700" u="heavy" spc="-5" dirty="0">
                <a:latin typeface="Arial"/>
                <a:cs typeface="Arial"/>
              </a:rPr>
              <a:t>projetos  </a:t>
            </a:r>
            <a:r>
              <a:rPr sz="1700" u="heavy" dirty="0">
                <a:latin typeface="Arial"/>
                <a:cs typeface="Arial"/>
              </a:rPr>
              <a:t>básicos </a:t>
            </a:r>
            <a:r>
              <a:rPr sz="1700" spc="-5" dirty="0">
                <a:latin typeface="Arial"/>
                <a:cs typeface="Arial"/>
              </a:rPr>
              <a:t>encaminhados para atender </a:t>
            </a:r>
            <a:r>
              <a:rPr sz="1700" dirty="0">
                <a:latin typeface="Arial"/>
                <a:cs typeface="Arial"/>
              </a:rPr>
              <a:t>aos requisitos de </a:t>
            </a:r>
            <a:r>
              <a:rPr sz="1700" spc="-5" dirty="0">
                <a:latin typeface="Arial"/>
                <a:cs typeface="Arial"/>
              </a:rPr>
              <a:t>padronização </a:t>
            </a:r>
            <a:r>
              <a:rPr sz="1700" dirty="0">
                <a:latin typeface="Arial"/>
                <a:cs typeface="Arial"/>
              </a:rPr>
              <a:t>e  racionalização;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985" algn="r">
              <a:lnSpc>
                <a:spcPts val="1839"/>
              </a:lnSpc>
            </a:pPr>
            <a:r>
              <a:rPr sz="1700" dirty="0">
                <a:latin typeface="Arial"/>
                <a:cs typeface="Arial"/>
              </a:rPr>
              <a:t>V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confirmar</a:t>
            </a:r>
            <a:r>
              <a:rPr sz="1700" spc="1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junto</a:t>
            </a:r>
            <a:r>
              <a:rPr sz="1700" spc="1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aos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órgãos</a:t>
            </a:r>
            <a:r>
              <a:rPr sz="1700" spc="18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participantes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1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sua</a:t>
            </a:r>
            <a:r>
              <a:rPr sz="1700" spc="1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concordância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</a:t>
            </a:r>
            <a:r>
              <a:rPr sz="1700" spc="1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18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objeto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  </a:t>
            </a:r>
            <a:r>
              <a:rPr sz="1700" spc="-5" dirty="0">
                <a:latin typeface="Arial"/>
                <a:cs typeface="Arial"/>
              </a:rPr>
              <a:t>licitado, </a:t>
            </a:r>
            <a:r>
              <a:rPr sz="1700" dirty="0">
                <a:latin typeface="Arial"/>
                <a:cs typeface="Arial"/>
              </a:rPr>
              <a:t>inclusive </a:t>
            </a:r>
            <a:r>
              <a:rPr sz="1700" spc="-5" dirty="0">
                <a:latin typeface="Arial"/>
                <a:cs typeface="Arial"/>
              </a:rPr>
              <a:t>quanto </a:t>
            </a:r>
            <a:r>
              <a:rPr sz="1700" dirty="0">
                <a:latin typeface="Arial"/>
                <a:cs typeface="Arial"/>
              </a:rPr>
              <a:t>aos </a:t>
            </a:r>
            <a:r>
              <a:rPr sz="1700" spc="-5" dirty="0">
                <a:latin typeface="Arial"/>
                <a:cs typeface="Arial"/>
              </a:rPr>
              <a:t>quantitativos </a:t>
            </a:r>
            <a:r>
              <a:rPr sz="1700" dirty="0">
                <a:latin typeface="Arial"/>
                <a:cs typeface="Arial"/>
              </a:rPr>
              <a:t>e </a:t>
            </a:r>
            <a:r>
              <a:rPr sz="1700" spc="-5" dirty="0">
                <a:latin typeface="Arial"/>
                <a:cs typeface="Arial"/>
              </a:rPr>
              <a:t>termo </a:t>
            </a:r>
            <a:r>
              <a:rPr sz="1700" dirty="0">
                <a:latin typeface="Arial"/>
                <a:cs typeface="Arial"/>
              </a:rPr>
              <a:t>de </a:t>
            </a:r>
            <a:r>
              <a:rPr sz="1700" spc="-5" dirty="0">
                <a:latin typeface="Arial"/>
                <a:cs typeface="Arial"/>
              </a:rPr>
              <a:t>referência </a:t>
            </a:r>
            <a:r>
              <a:rPr sz="1700" dirty="0">
                <a:latin typeface="Arial"/>
                <a:cs typeface="Arial"/>
              </a:rPr>
              <a:t>ou </a:t>
            </a:r>
            <a:r>
              <a:rPr sz="1700" spc="-5" dirty="0">
                <a:latin typeface="Arial"/>
                <a:cs typeface="Arial"/>
              </a:rPr>
              <a:t>projeto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básico;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600"/>
              </a:lnSpc>
            </a:pPr>
            <a:r>
              <a:rPr sz="1700" b="1" spc="-5" dirty="0">
                <a:latin typeface="Arial"/>
                <a:cs typeface="Arial"/>
              </a:rPr>
              <a:t>Art. </a:t>
            </a:r>
            <a:r>
              <a:rPr sz="1700" b="1" dirty="0">
                <a:latin typeface="Arial"/>
                <a:cs typeface="Arial"/>
              </a:rPr>
              <a:t>6º </a:t>
            </a:r>
            <a:r>
              <a:rPr sz="1700" dirty="0">
                <a:latin typeface="Arial"/>
                <a:cs typeface="Arial"/>
              </a:rPr>
              <a:t>O </a:t>
            </a:r>
            <a:r>
              <a:rPr sz="1700" b="1" dirty="0">
                <a:latin typeface="Arial"/>
                <a:cs typeface="Arial"/>
              </a:rPr>
              <a:t>órgão participante </a:t>
            </a:r>
            <a:r>
              <a:rPr sz="1700" dirty="0">
                <a:latin typeface="Arial"/>
                <a:cs typeface="Arial"/>
              </a:rPr>
              <a:t>será responsável </a:t>
            </a:r>
            <a:r>
              <a:rPr sz="1700" spc="-5" dirty="0">
                <a:latin typeface="Arial"/>
                <a:cs typeface="Arial"/>
              </a:rPr>
              <a:t>pela </a:t>
            </a:r>
            <a:r>
              <a:rPr sz="1700" dirty="0">
                <a:latin typeface="Arial"/>
                <a:cs typeface="Arial"/>
              </a:rPr>
              <a:t>manifestação de interesse em  </a:t>
            </a:r>
            <a:r>
              <a:rPr sz="1700" spc="-5" dirty="0">
                <a:latin typeface="Arial"/>
                <a:cs typeface="Arial"/>
              </a:rPr>
              <a:t>participar </a:t>
            </a:r>
            <a:r>
              <a:rPr sz="1700" dirty="0">
                <a:latin typeface="Arial"/>
                <a:cs typeface="Arial"/>
              </a:rPr>
              <a:t>do registro de </a:t>
            </a:r>
            <a:r>
              <a:rPr sz="1700" spc="-5" dirty="0">
                <a:latin typeface="Arial"/>
                <a:cs typeface="Arial"/>
              </a:rPr>
              <a:t>preços, providenciando </a:t>
            </a:r>
            <a:r>
              <a:rPr sz="1700" dirty="0">
                <a:latin typeface="Arial"/>
                <a:cs typeface="Arial"/>
              </a:rPr>
              <a:t>o </a:t>
            </a:r>
            <a:r>
              <a:rPr sz="1700" spc="-5" dirty="0">
                <a:latin typeface="Arial"/>
                <a:cs typeface="Arial"/>
              </a:rPr>
              <a:t>encaminhamento </a:t>
            </a:r>
            <a:r>
              <a:rPr sz="1700" dirty="0">
                <a:latin typeface="Arial"/>
                <a:cs typeface="Arial"/>
              </a:rPr>
              <a:t>ao </a:t>
            </a:r>
            <a:r>
              <a:rPr sz="1700" spc="-5" dirty="0">
                <a:latin typeface="Arial"/>
                <a:cs typeface="Arial"/>
              </a:rPr>
              <a:t>órgão  gerenciador </a:t>
            </a:r>
            <a:r>
              <a:rPr sz="1700" dirty="0">
                <a:latin typeface="Arial"/>
                <a:cs typeface="Arial"/>
              </a:rPr>
              <a:t>de sua </a:t>
            </a:r>
            <a:r>
              <a:rPr sz="1700" spc="-5" dirty="0">
                <a:latin typeface="Arial"/>
                <a:cs typeface="Arial"/>
              </a:rPr>
              <a:t>estimativa </a:t>
            </a:r>
            <a:r>
              <a:rPr sz="1700" dirty="0">
                <a:latin typeface="Arial"/>
                <a:cs typeface="Arial"/>
              </a:rPr>
              <a:t>de consumo, local de </a:t>
            </a:r>
            <a:r>
              <a:rPr sz="1700" spc="-5" dirty="0">
                <a:latin typeface="Arial"/>
                <a:cs typeface="Arial"/>
              </a:rPr>
              <a:t>entrega </a:t>
            </a:r>
            <a:r>
              <a:rPr sz="1700" dirty="0">
                <a:latin typeface="Arial"/>
                <a:cs typeface="Arial"/>
              </a:rPr>
              <a:t>e, quando </a:t>
            </a:r>
            <a:r>
              <a:rPr sz="1700" spc="-15" dirty="0">
                <a:latin typeface="Arial"/>
                <a:cs typeface="Arial"/>
              </a:rPr>
              <a:t>couber,  </a:t>
            </a:r>
            <a:r>
              <a:rPr sz="1700" dirty="0">
                <a:latin typeface="Arial"/>
                <a:cs typeface="Arial"/>
              </a:rPr>
              <a:t>cronograma de contratação e respectivas especificações ou </a:t>
            </a:r>
            <a:r>
              <a:rPr sz="1700" u="heavy" spc="-5" dirty="0">
                <a:latin typeface="Arial"/>
                <a:cs typeface="Arial"/>
              </a:rPr>
              <a:t>termo </a:t>
            </a:r>
            <a:r>
              <a:rPr sz="1700" u="heavy" dirty="0">
                <a:latin typeface="Arial"/>
                <a:cs typeface="Arial"/>
              </a:rPr>
              <a:t>de referência  ou </a:t>
            </a:r>
            <a:r>
              <a:rPr sz="1700" u="heavy" spc="-5" dirty="0">
                <a:latin typeface="Arial"/>
                <a:cs typeface="Arial"/>
              </a:rPr>
              <a:t>projeto básico</a:t>
            </a:r>
            <a:r>
              <a:rPr sz="1700" spc="-5" dirty="0">
                <a:latin typeface="Arial"/>
                <a:cs typeface="Arial"/>
              </a:rPr>
              <a:t>, </a:t>
            </a:r>
            <a:r>
              <a:rPr sz="1700" dirty="0">
                <a:latin typeface="Arial"/>
                <a:cs typeface="Arial"/>
              </a:rPr>
              <a:t>nos </a:t>
            </a:r>
            <a:r>
              <a:rPr sz="1700" spc="-5" dirty="0">
                <a:latin typeface="Arial"/>
                <a:cs typeface="Arial"/>
              </a:rPr>
              <a:t>termos </a:t>
            </a:r>
            <a:r>
              <a:rPr sz="1700" spc="5" dirty="0">
                <a:latin typeface="Arial"/>
                <a:cs typeface="Arial"/>
              </a:rPr>
              <a:t>da </a:t>
            </a:r>
            <a:r>
              <a:rPr sz="1700" spc="-5" dirty="0">
                <a:latin typeface="Arial"/>
                <a:cs typeface="Arial"/>
              </a:rPr>
              <a:t>Lei </a:t>
            </a:r>
            <a:r>
              <a:rPr sz="1700" dirty="0">
                <a:latin typeface="Arial"/>
                <a:cs typeface="Arial"/>
              </a:rPr>
              <a:t>nº 8.666, de 21 de junho de 1993, e da Lei </a:t>
            </a:r>
            <a:r>
              <a:rPr sz="1700" spc="-5" dirty="0">
                <a:latin typeface="Arial"/>
                <a:cs typeface="Arial"/>
              </a:rPr>
              <a:t>nº  </a:t>
            </a:r>
            <a:r>
              <a:rPr sz="1700" dirty="0">
                <a:latin typeface="Arial"/>
                <a:cs typeface="Arial"/>
              </a:rPr>
              <a:t>10.520, de </a:t>
            </a:r>
            <a:r>
              <a:rPr sz="1700" spc="5" dirty="0">
                <a:latin typeface="Arial"/>
                <a:cs typeface="Arial"/>
              </a:rPr>
              <a:t>17 de </a:t>
            </a:r>
            <a:r>
              <a:rPr sz="1700" spc="-5" dirty="0">
                <a:latin typeface="Arial"/>
                <a:cs typeface="Arial"/>
              </a:rPr>
              <a:t>julho </a:t>
            </a:r>
            <a:r>
              <a:rPr sz="1700" dirty="0">
                <a:latin typeface="Arial"/>
                <a:cs typeface="Arial"/>
              </a:rPr>
              <a:t>de 2002, </a:t>
            </a:r>
            <a:r>
              <a:rPr sz="1700" spc="-5" dirty="0">
                <a:latin typeface="Arial"/>
                <a:cs typeface="Arial"/>
              </a:rPr>
              <a:t>adequado </a:t>
            </a:r>
            <a:r>
              <a:rPr sz="1700" spc="5" dirty="0">
                <a:latin typeface="Arial"/>
                <a:cs typeface="Arial"/>
              </a:rPr>
              <a:t>ao </a:t>
            </a:r>
            <a:r>
              <a:rPr sz="1700" dirty="0">
                <a:latin typeface="Arial"/>
                <a:cs typeface="Arial"/>
              </a:rPr>
              <a:t>registro de </a:t>
            </a:r>
            <a:r>
              <a:rPr sz="1700" spc="-5" dirty="0">
                <a:latin typeface="Arial"/>
                <a:cs typeface="Arial"/>
              </a:rPr>
              <a:t>preços </a:t>
            </a:r>
            <a:r>
              <a:rPr sz="1700" dirty="0">
                <a:latin typeface="Arial"/>
                <a:cs typeface="Arial"/>
              </a:rPr>
              <a:t>do qual </a:t>
            </a:r>
            <a:r>
              <a:rPr sz="1700" spc="-5" dirty="0">
                <a:latin typeface="Arial"/>
                <a:cs typeface="Arial"/>
              </a:rPr>
              <a:t>pretende  fazer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parte...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47664" y="476672"/>
            <a:ext cx="61004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TCU –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Acórdão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nº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827/2007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Plenário</a:t>
            </a:r>
            <a:endParaRPr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879727"/>
            <a:ext cx="593217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61540" algn="l"/>
                <a:tab pos="2766695" algn="l"/>
                <a:tab pos="4057650" algn="l"/>
                <a:tab pos="4661535" algn="l"/>
              </a:tabLst>
            </a:pPr>
            <a:r>
              <a:rPr sz="2700" dirty="0">
                <a:latin typeface="Arial"/>
                <a:cs typeface="Arial"/>
              </a:rPr>
              <a:t>Abs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enh</a:t>
            </a:r>
            <a:r>
              <a:rPr sz="2700" spc="-1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-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	</a:t>
            </a:r>
            <a:r>
              <a:rPr sz="2700" spc="-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e	</a:t>
            </a:r>
            <a:r>
              <a:rPr sz="2700" spc="-1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tili</a:t>
            </a:r>
            <a:r>
              <a:rPr sz="2700" spc="5" dirty="0">
                <a:latin typeface="Arial"/>
                <a:cs typeface="Arial"/>
              </a:rPr>
              <a:t>z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-160" dirty="0">
                <a:latin typeface="Arial"/>
                <a:cs typeface="Arial"/>
              </a:rPr>
              <a:t>r</a:t>
            </a:r>
            <a:r>
              <a:rPr sz="2700" dirty="0">
                <a:latin typeface="Arial"/>
                <a:cs typeface="Arial"/>
              </a:rPr>
              <a:t>,	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o	</a:t>
            </a:r>
            <a:r>
              <a:rPr sz="2700" spc="-5" dirty="0">
                <a:latin typeface="Arial"/>
                <a:cs typeface="Arial"/>
              </a:rPr>
              <a:t>elaborar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3814" y="1879727"/>
            <a:ext cx="148717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2700" dirty="0">
                <a:latin typeface="Arial"/>
                <a:cs typeface="Arial"/>
              </a:rPr>
              <a:t>o	</a:t>
            </a:r>
            <a:r>
              <a:rPr sz="2700" spc="-5" dirty="0">
                <a:latin typeface="Arial"/>
                <a:cs typeface="Arial"/>
              </a:rPr>
              <a:t>proj</a:t>
            </a:r>
            <a:r>
              <a:rPr sz="2700" spc="-1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to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744" y="2250059"/>
            <a:ext cx="7271384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1895" algn="l"/>
                <a:tab pos="3625850" algn="l"/>
                <a:tab pos="5089525" algn="l"/>
                <a:tab pos="5752465" algn="l"/>
              </a:tabLst>
            </a:pPr>
            <a:r>
              <a:rPr sz="2700" spc="-5" dirty="0">
                <a:latin typeface="Arial"/>
                <a:cs typeface="Arial"/>
              </a:rPr>
              <a:t>bási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o	</a:t>
            </a:r>
            <a:r>
              <a:rPr sz="2700" spc="-1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sp</a:t>
            </a:r>
            <a:r>
              <a:rPr sz="2700" spc="-1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ci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15" dirty="0">
                <a:latin typeface="Arial"/>
                <a:cs typeface="Arial"/>
              </a:rPr>
              <a:t>i</a:t>
            </a:r>
            <a:r>
              <a:rPr sz="2700" dirty="0">
                <a:latin typeface="Arial"/>
                <a:cs typeface="Arial"/>
              </a:rPr>
              <a:t>ca</a:t>
            </a:r>
            <a:r>
              <a:rPr sz="2700" spc="5" dirty="0">
                <a:latin typeface="Arial"/>
                <a:cs typeface="Arial"/>
              </a:rPr>
              <a:t>ç</a:t>
            </a:r>
            <a:r>
              <a:rPr sz="2700" spc="-15" dirty="0">
                <a:latin typeface="Arial"/>
                <a:cs typeface="Arial"/>
              </a:rPr>
              <a:t>õ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	co</a:t>
            </a:r>
            <a:r>
              <a:rPr sz="2700" spc="-10" dirty="0">
                <a:latin typeface="Arial"/>
                <a:cs typeface="Arial"/>
              </a:rPr>
              <a:t>n</a:t>
            </a:r>
            <a:r>
              <a:rPr sz="2700" dirty="0">
                <a:latin typeface="Arial"/>
                <a:cs typeface="Arial"/>
              </a:rPr>
              <a:t>tid</a:t>
            </a:r>
            <a:r>
              <a:rPr sz="2700" spc="-1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s	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m	</a:t>
            </a:r>
            <a:r>
              <a:rPr sz="2700" spc="-5" dirty="0">
                <a:latin typeface="Arial"/>
                <a:cs typeface="Arial"/>
              </a:rPr>
              <a:t>propostas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744" y="2990977"/>
            <a:ext cx="354647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3500" algn="l"/>
                <a:tab pos="2274570" algn="l"/>
              </a:tabLst>
            </a:pPr>
            <a:r>
              <a:rPr sz="2700" spc="-5" dirty="0">
                <a:latin typeface="Arial"/>
                <a:cs typeface="Arial"/>
              </a:rPr>
              <a:t>pena	de	possível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6553" y="2990977"/>
            <a:ext cx="22542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Arial"/>
                <a:cs typeface="Arial"/>
              </a:rPr>
              <a:t>caracterização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744" y="2620390"/>
            <a:ext cx="7274559" cy="79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3080"/>
              </a:lnSpc>
              <a:tabLst>
                <a:tab pos="2308860" algn="l"/>
                <a:tab pos="3032760" algn="l"/>
                <a:tab pos="4598035" algn="l"/>
                <a:tab pos="6695440" algn="l"/>
              </a:tabLst>
            </a:pPr>
            <a:r>
              <a:rPr sz="2700" spc="-5" dirty="0">
                <a:latin typeface="Arial"/>
                <a:cs typeface="Arial"/>
              </a:rPr>
              <a:t>apresentad</a:t>
            </a:r>
            <a:r>
              <a:rPr sz="2700" spc="-10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s	</a:t>
            </a:r>
            <a:r>
              <a:rPr sz="2700" spc="-5" dirty="0">
                <a:latin typeface="Arial"/>
                <a:cs typeface="Arial"/>
              </a:rPr>
              <a:t>po</a:t>
            </a:r>
            <a:r>
              <a:rPr sz="2700" dirty="0">
                <a:latin typeface="Arial"/>
                <a:cs typeface="Arial"/>
              </a:rPr>
              <a:t>r	</a:t>
            </a:r>
            <a:r>
              <a:rPr sz="2700" spc="-5" dirty="0">
                <a:latin typeface="Arial"/>
                <a:cs typeface="Arial"/>
              </a:rPr>
              <a:t>empres</a:t>
            </a:r>
            <a:r>
              <a:rPr sz="2700" dirty="0">
                <a:latin typeface="Arial"/>
                <a:cs typeface="Arial"/>
              </a:rPr>
              <a:t>a	</a:t>
            </a:r>
            <a:r>
              <a:rPr sz="2700" spc="-5" dirty="0">
                <a:latin typeface="Arial"/>
                <a:cs typeface="Arial"/>
              </a:rPr>
              <a:t>inter</a:t>
            </a:r>
            <a:r>
              <a:rPr sz="2700" spc="-1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ssada,	sob</a:t>
            </a:r>
          </a:p>
          <a:p>
            <a:pPr marR="5715" algn="r">
              <a:lnSpc>
                <a:spcPts val="3080"/>
              </a:lnSpc>
            </a:pPr>
            <a:r>
              <a:rPr sz="2700" spc="-5" dirty="0">
                <a:latin typeface="Arial"/>
                <a:cs typeface="Arial"/>
              </a:rPr>
              <a:t>de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744" y="3361308"/>
            <a:ext cx="551751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95270" algn="l"/>
                <a:tab pos="3616960" algn="l"/>
              </a:tabLst>
            </a:pPr>
            <a:r>
              <a:rPr sz="2700" spc="-5" dirty="0">
                <a:latin typeface="Arial"/>
                <a:cs typeface="Arial"/>
              </a:rPr>
              <a:t>direcion</a:t>
            </a:r>
            <a:r>
              <a:rPr sz="2700" spc="-1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mento	</a:t>
            </a:r>
            <a:r>
              <a:rPr sz="2700" spc="-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a	contratação,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8593" y="3361308"/>
            <a:ext cx="13398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u="heavy" spc="-10" dirty="0">
                <a:latin typeface="Arial"/>
                <a:cs typeface="Arial"/>
              </a:rPr>
              <a:t>devendo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744" y="3731641"/>
            <a:ext cx="727202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0660" algn="l"/>
                <a:tab pos="1824355" algn="l"/>
                <a:tab pos="3854450" algn="l"/>
                <a:tab pos="5066030" algn="l"/>
                <a:tab pos="5876290" algn="l"/>
                <a:tab pos="6783070" algn="l"/>
              </a:tabLst>
            </a:pPr>
            <a:r>
              <a:rPr sz="2700" u="heavy" spc="-5" dirty="0">
                <a:latin typeface="Arial"/>
                <a:cs typeface="Arial"/>
              </a:rPr>
              <a:t>prepara</a:t>
            </a:r>
            <a:r>
              <a:rPr sz="2700" u="heavy" dirty="0">
                <a:latin typeface="Arial"/>
                <a:cs typeface="Arial"/>
              </a:rPr>
              <a:t>r	o	menciona</a:t>
            </a:r>
            <a:r>
              <a:rPr sz="2700" u="heavy" spc="-5" dirty="0">
                <a:latin typeface="Arial"/>
                <a:cs typeface="Arial"/>
              </a:rPr>
              <a:t>d</a:t>
            </a:r>
            <a:r>
              <a:rPr sz="2700" u="heavy" dirty="0">
                <a:latin typeface="Arial"/>
                <a:cs typeface="Arial"/>
              </a:rPr>
              <a:t>o	</a:t>
            </a:r>
            <a:r>
              <a:rPr sz="2700" u="heavy" spc="-5" dirty="0">
                <a:latin typeface="Arial"/>
                <a:cs typeface="Arial"/>
              </a:rPr>
              <a:t>projet</a:t>
            </a:r>
            <a:r>
              <a:rPr sz="2700" u="heavy" dirty="0">
                <a:latin typeface="Arial"/>
                <a:cs typeface="Arial"/>
              </a:rPr>
              <a:t>o	c</a:t>
            </a:r>
            <a:r>
              <a:rPr sz="2700" u="heavy" spc="-5" dirty="0">
                <a:latin typeface="Arial"/>
                <a:cs typeface="Arial"/>
              </a:rPr>
              <a:t>o</a:t>
            </a:r>
            <a:r>
              <a:rPr sz="2700" u="heavy" dirty="0">
                <a:latin typeface="Arial"/>
                <a:cs typeface="Arial"/>
              </a:rPr>
              <a:t>m	</a:t>
            </a:r>
            <a:r>
              <a:rPr sz="2700" u="heavy" spc="-5" dirty="0">
                <a:latin typeface="Arial"/>
                <a:cs typeface="Arial"/>
              </a:rPr>
              <a:t>bas</a:t>
            </a:r>
            <a:r>
              <a:rPr sz="2700" u="heavy" dirty="0">
                <a:latin typeface="Arial"/>
                <a:cs typeface="Arial"/>
              </a:rPr>
              <a:t>e	</a:t>
            </a:r>
            <a:r>
              <a:rPr sz="2700" u="heavy" spc="-5" dirty="0">
                <a:latin typeface="Arial"/>
                <a:cs typeface="Arial"/>
              </a:rPr>
              <a:t>em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0139" y="4492752"/>
            <a:ext cx="4646930" cy="0"/>
          </a:xfrm>
          <a:custGeom>
            <a:avLst/>
            <a:gdLst/>
            <a:ahLst/>
            <a:cxnLst/>
            <a:rect l="l" t="t" r="r" b="b"/>
            <a:pathLst>
              <a:path w="4646930">
                <a:moveTo>
                  <a:pt x="0" y="0"/>
                </a:moveTo>
                <a:lnTo>
                  <a:pt x="4646676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7744" y="4102354"/>
            <a:ext cx="476821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80160" algn="l"/>
                <a:tab pos="2565400" algn="l"/>
              </a:tabLst>
            </a:pPr>
            <a:r>
              <a:rPr sz="2700" dirty="0">
                <a:latin typeface="Arial"/>
                <a:cs typeface="Arial"/>
              </a:rPr>
              <a:t>suas	</a:t>
            </a:r>
            <a:r>
              <a:rPr sz="2700" spc="-5" dirty="0">
                <a:latin typeface="Arial"/>
                <a:cs typeface="Arial"/>
              </a:rPr>
              <a:t>reais	necessidades,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3560" y="4102354"/>
            <a:ext cx="198564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latin typeface="Arial"/>
                <a:cs typeface="Arial"/>
              </a:rPr>
              <a:t>devidamente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7744" y="4472685"/>
            <a:ext cx="557530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8660" algn="l"/>
                <a:tab pos="2741930" algn="l"/>
                <a:tab pos="4210050" algn="l"/>
              </a:tabLst>
            </a:pPr>
            <a:r>
              <a:rPr sz="2700" spc="-5" dirty="0">
                <a:latin typeface="Arial"/>
                <a:cs typeface="Arial"/>
              </a:rPr>
              <a:t>justificadas	por	</a:t>
            </a:r>
            <a:r>
              <a:rPr sz="2700" spc="-10" dirty="0">
                <a:latin typeface="Arial"/>
                <a:cs typeface="Arial"/>
              </a:rPr>
              <a:t>estudos	</a:t>
            </a:r>
            <a:r>
              <a:rPr sz="2700" spc="-5" dirty="0">
                <a:latin typeface="Arial"/>
                <a:cs typeface="Arial"/>
              </a:rPr>
              <a:t>técnicos,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5818" y="4472685"/>
            <a:ext cx="145542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Arial"/>
                <a:cs typeface="Arial"/>
              </a:rPr>
              <a:t>conforme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5208" y="4843017"/>
            <a:ext cx="175450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1990" algn="l"/>
                <a:tab pos="1428750" algn="l"/>
              </a:tabLst>
            </a:pPr>
            <a:r>
              <a:rPr sz="2700" spc="-1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a	</a:t>
            </a:r>
            <a:r>
              <a:rPr sz="2700" spc="-5" dirty="0">
                <a:latin typeface="Arial"/>
                <a:cs typeface="Arial"/>
              </a:rPr>
              <a:t>Le</a:t>
            </a:r>
            <a:r>
              <a:rPr sz="2700" dirty="0">
                <a:latin typeface="Arial"/>
                <a:cs typeface="Arial"/>
              </a:rPr>
              <a:t>i	</a:t>
            </a:r>
            <a:r>
              <a:rPr sz="2700" spc="-15" dirty="0">
                <a:latin typeface="Arial"/>
                <a:cs typeface="Arial"/>
              </a:rPr>
              <a:t>nº</a:t>
            </a:r>
            <a:endParaRPr sz="2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7744" y="4843017"/>
            <a:ext cx="5253990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0"/>
              </a:lnSpc>
              <a:tabLst>
                <a:tab pos="1501140" algn="l"/>
                <a:tab pos="2172335" algn="l"/>
                <a:tab pos="2955290" algn="l"/>
                <a:tab pos="3656329" algn="l"/>
                <a:tab pos="4820920" algn="l"/>
              </a:tabLst>
            </a:pPr>
            <a:r>
              <a:rPr sz="2700" spc="-5" dirty="0">
                <a:latin typeface="Arial"/>
                <a:cs typeface="Arial"/>
              </a:rPr>
              <a:t>previst</a:t>
            </a:r>
            <a:r>
              <a:rPr sz="2700" dirty="0">
                <a:latin typeface="Arial"/>
                <a:cs typeface="Arial"/>
              </a:rPr>
              <a:t>o	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dirty="0">
                <a:latin typeface="Arial"/>
                <a:cs typeface="Arial"/>
              </a:rPr>
              <a:t>o	</a:t>
            </a:r>
            <a:r>
              <a:rPr sz="2700" spc="-5" dirty="0">
                <a:latin typeface="Arial"/>
                <a:cs typeface="Arial"/>
              </a:rPr>
              <a:t>ar</a:t>
            </a:r>
            <a:r>
              <a:rPr sz="2700" spc="-10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.	</a:t>
            </a:r>
            <a:r>
              <a:rPr sz="2700" spc="-5" dirty="0">
                <a:latin typeface="Arial"/>
                <a:cs typeface="Arial"/>
              </a:rPr>
              <a:t>6º</a:t>
            </a:r>
            <a:r>
              <a:rPr sz="2700" dirty="0">
                <a:latin typeface="Arial"/>
                <a:cs typeface="Arial"/>
              </a:rPr>
              <a:t>,	</a:t>
            </a:r>
            <a:r>
              <a:rPr sz="2700" spc="-5" dirty="0">
                <a:latin typeface="Arial"/>
                <a:cs typeface="Arial"/>
              </a:rPr>
              <a:t>inci</a:t>
            </a:r>
            <a:r>
              <a:rPr sz="2700" spc="-1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o	IX,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080"/>
              </a:lnSpc>
            </a:pPr>
            <a:r>
              <a:rPr sz="2700" spc="-5" dirty="0">
                <a:latin typeface="Arial"/>
                <a:cs typeface="Arial"/>
              </a:rPr>
              <a:t>8.666/1993.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208912" cy="3672408"/>
          </a:xfrm>
        </p:spPr>
        <p:txBody>
          <a:bodyPr/>
          <a:lstStyle/>
          <a:p>
            <a:pPr algn="just"/>
            <a:r>
              <a:rPr lang="pt-BR" sz="4000" b="1" dirty="0">
                <a:solidFill>
                  <a:schemeClr val="tx1"/>
                </a:solidFill>
              </a:rPr>
              <a:t>Ensinar não é transferir conhecimento, mas criar as possibilidades para a sua própria produção ou a sua construção</a:t>
            </a:r>
            <a:r>
              <a:rPr lang="pt-BR" sz="4000" b="1" dirty="0" smtClean="0">
                <a:solidFill>
                  <a:schemeClr val="tx1"/>
                </a:solidFill>
              </a:rPr>
              <a:t>. (</a:t>
            </a:r>
            <a:r>
              <a:rPr lang="pt-BR" sz="4000" b="1" dirty="0" smtClean="0">
                <a:solidFill>
                  <a:schemeClr val="tx1"/>
                </a:solidFill>
                <a:hlinkClick r:id="rId2"/>
              </a:rPr>
              <a:t>Paulo Freire</a:t>
            </a:r>
            <a:r>
              <a:rPr lang="pt-BR" sz="4000" b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/>
              <a:t>PRINCÍPIOS CONSTITUCIONAIS </a:t>
            </a:r>
          </a:p>
        </p:txBody>
      </p:sp>
      <p:pic>
        <p:nvPicPr>
          <p:cNvPr id="4" name="Espaço Reservado para Conteúdo 3" descr="PRINCÍPIOS IMAG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1000" dirty="0" smtClean="0"/>
          </a:p>
          <a:p>
            <a:endParaRPr lang="pt-BR" sz="1000" dirty="0" smtClean="0"/>
          </a:p>
          <a:p>
            <a:pPr algn="r"/>
            <a:r>
              <a:rPr lang="pt-BR" sz="1000" b="1" dirty="0" smtClean="0"/>
              <a:t>Fonte: http://advogadocarlossiqueira.blogspot.com.br/2015/04/licitacao-publica.html</a:t>
            </a:r>
            <a:endParaRPr lang="pt-BR" sz="1000" b="1" dirty="0"/>
          </a:p>
        </p:txBody>
      </p:sp>
      <p:pic>
        <p:nvPicPr>
          <p:cNvPr id="6" name="Imagem 5" descr="LICITAÇÕES PRINCIP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5292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511</TotalTime>
  <Words>3830</Words>
  <Application>Microsoft Office PowerPoint</Application>
  <PresentationFormat>Apresentação na tela (4:3)</PresentationFormat>
  <Paragraphs>652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79" baseType="lpstr">
      <vt:lpstr>Módulo</vt:lpstr>
      <vt:lpstr>Elaboração de Termo de Referência  e Projeto Básico  Instrutor: Carlos Lima     </vt:lpstr>
      <vt:lpstr>Slide 2</vt:lpstr>
      <vt:lpstr>Slide 3</vt:lpstr>
      <vt:lpstr>Slide 4</vt:lpstr>
      <vt:lpstr>Slide 5</vt:lpstr>
      <vt:lpstr>         </vt:lpstr>
      <vt:lpstr>CONCEITO</vt:lpstr>
      <vt:lpstr>PRINCÍPIOS CONSTITUCIONAIS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TERMO DE REFERÊNCIA</vt:lpstr>
      <vt:lpstr>             ELABORAÇÃO DO TR</vt:lpstr>
      <vt:lpstr> Visão Geral do Edital</vt:lpstr>
      <vt:lpstr>Slide 20</vt:lpstr>
      <vt:lpstr>Slide 21</vt:lpstr>
      <vt:lpstr>Slide 22</vt:lpstr>
      <vt:lpstr>Slide 23</vt:lpstr>
      <vt:lpstr>Slide 24</vt:lpstr>
      <vt:lpstr>Slide 25</vt:lpstr>
      <vt:lpstr>Qual área deve elaborar o Termo de Referência?   Não é função do pregoeiro e nem da Comissão de licitação,assim,  necessário na prática administrativa o estabelecimento de um responsável, pois até  mesmo a área requisitante não detém as informações necessárias e suficientes para  a elaboração do Termo de Referência, contudo tal documento não deverá ficar a  cargo de apenas uma única pessoa, pois é justamente a pluralidade de idéias na  elaboração que levará  a segurança do Termo de Referência      </vt:lpstr>
      <vt:lpstr>CHECK LIST - TR</vt:lpstr>
      <vt:lpstr>Slide 28</vt:lpstr>
      <vt:lpstr>Slide 29</vt:lpstr>
      <vt:lpstr>Slide 30</vt:lpstr>
      <vt:lpstr>Slide 31</vt:lpstr>
      <vt:lpstr>PROJETO BÁSICO</vt:lpstr>
      <vt:lpstr>Slide 33</vt:lpstr>
      <vt:lpstr>1. O que vem a ser Projeto Básico?</vt:lpstr>
      <vt:lpstr>1. O que vem a ser Projeto Básico?</vt:lpstr>
      <vt:lpstr>1. O que vem a ser o Projeto Básico? Art. 6º da Lei 8.666/93:</vt:lpstr>
      <vt:lpstr>2. O que vem a ser o Projeto Básico conforme OT IBR 001/2006 – Ibraop?</vt:lpstr>
      <vt:lpstr>2. O que vem a ser o Projeto Básico  conforme OT IBR 001/2006 – Ibraop?</vt:lpstr>
      <vt:lpstr>OT 001/2006 – IBRAOP:</vt:lpstr>
      <vt:lpstr>3. O que vem a ser o Projeto Executivo?</vt:lpstr>
      <vt:lpstr>3. O que vem a ser o Projeto Executivo?</vt:lpstr>
      <vt:lpstr>3. O que vem a ser o Projeto Executivo?</vt:lpstr>
      <vt:lpstr>Slide 43</vt:lpstr>
      <vt:lpstr>4. O que vem a ser o Projeto as built?</vt:lpstr>
      <vt:lpstr>4. O que vem a ser o Projeto as built?</vt:lpstr>
      <vt:lpstr>Slide 46</vt:lpstr>
      <vt:lpstr>Slide 47</vt:lpstr>
      <vt:lpstr>5. Qual a importância da sondagem do  terreno (solo)?</vt:lpstr>
      <vt:lpstr>5. Qual a importância da sondagem do  terreno (solo)?</vt:lpstr>
      <vt:lpstr>6. Quais cuidados deve-se ter com  memoriais descritivos?</vt:lpstr>
      <vt:lpstr>6. Quais cuidados deve-se ter com  memoriais descritivos?</vt:lpstr>
      <vt:lpstr>7. Quais cuidados deve-se ter com  especificações técnicas?</vt:lpstr>
      <vt:lpstr>7. Quais cuidados deve-se ter com especificações técnicas?</vt:lpstr>
      <vt:lpstr>8. Quem deve elaborar os projetos e orçamento de uma obra?</vt:lpstr>
      <vt:lpstr>8. Quem deve elaborar os projetos e orçamento de uma obra?</vt:lpstr>
      <vt:lpstr>Slide 56</vt:lpstr>
      <vt:lpstr>Slide 57</vt:lpstr>
      <vt:lpstr>Slide 58</vt:lpstr>
      <vt:lpstr>9. Quais os cuidados com a elaboração  do orçamento e planilha orçamentária?</vt:lpstr>
      <vt:lpstr>9. Quais os cuidados com a elaboração do orçamento e planilha orçamentária?</vt:lpstr>
      <vt:lpstr>9. Quais os cuidados com a elaboração do orçamento e planilha orçamentária?</vt:lpstr>
      <vt:lpstr>9. Quais os cuidados com a elaboração do  orçamento e planilha orçamentária?</vt:lpstr>
      <vt:lpstr>9. Quais os cuidados com a elaboração do  orçamento e planilha orçamentária?</vt:lpstr>
      <vt:lpstr>Slide 64</vt:lpstr>
      <vt:lpstr>10. O que vem a ser o BDI nos orçamentos?</vt:lpstr>
      <vt:lpstr>10. O que vem a ser o BDI nos orçamentos?</vt:lpstr>
      <vt:lpstr>11. Como proceder em relação ao BDI nos  orçamentos?</vt:lpstr>
      <vt:lpstr>Slide 68</vt:lpstr>
      <vt:lpstr>11. Como proceder em relação ao BDI nos  orçamentos?</vt:lpstr>
      <vt:lpstr>11. Como proceder em relação ao BDI nos  orçamentos?</vt:lpstr>
      <vt:lpstr>11. Como proceder em relação ao BDI nos  orçamentos?</vt:lpstr>
      <vt:lpstr>12. Como se exemplifica irregularidades em  orçamentos? Serviços pagos em duplicidade!!</vt:lpstr>
      <vt:lpstr>Falta detalhamento e duplicidade!!</vt:lpstr>
      <vt:lpstr>Slide 74</vt:lpstr>
      <vt:lpstr> Nos casos de dispensa e inexigibilidade de licitação é  obrigatório a elaboração do Projeto Básico?</vt:lpstr>
      <vt:lpstr>No caso de licitação para Registro de Preços é necessário a elaboração do Projeto Básico?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Elaboração de Projeto Básico e Termo de Referência</dc:title>
  <dc:creator>Carlos Alberto</dc:creator>
  <cp:lastModifiedBy>CARLOSROBERTO</cp:lastModifiedBy>
  <cp:revision>55</cp:revision>
  <dcterms:created xsi:type="dcterms:W3CDTF">2016-04-13T12:41:50Z</dcterms:created>
  <dcterms:modified xsi:type="dcterms:W3CDTF">2017-05-24T13:27:20Z</dcterms:modified>
</cp:coreProperties>
</file>