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58293D-6B75-4D48-B286-C245637B8AEF}" type="datetimeFigureOut">
              <a:rPr lang="pt-BR" smtClean="0"/>
              <a:pPr/>
              <a:t>04/05/2016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35AF3-0CC5-45EE-8337-A696DCB8EED4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TERMO DE REFERÊNCIA  E O TCU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endParaRPr lang="pt-BR" sz="3000" dirty="0" smtClean="0"/>
          </a:p>
          <a:p>
            <a:pPr algn="just"/>
            <a:r>
              <a:rPr lang="pt-BR" sz="3000" b="1" dirty="0" smtClean="0"/>
              <a:t>Recebimento definitivo</a:t>
            </a:r>
            <a:r>
              <a:rPr lang="pt-BR" sz="3000" dirty="0" smtClean="0"/>
              <a:t>, em até 5 dias úteis após o recebimento provisório, mediante “atesto” na nota fiscal/fatura, após comprovada a adequação aos termos contratuais e desde que não se verifique defeitos ou imperfeições.(máximo de 30 dias, art. 16 § 3º Marco Regulatório)</a:t>
            </a:r>
            <a:endParaRPr lang="pt-BR" sz="3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t-BR" b="1" dirty="0" smtClean="0"/>
              <a:t>DESCRIÇÃO DO OBJETO 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r>
              <a:rPr lang="pt-BR" dirty="0" smtClean="0"/>
              <a:t>• </a:t>
            </a:r>
            <a:r>
              <a:rPr lang="pt-BR" b="1" dirty="0" smtClean="0"/>
              <a:t>Utilizando Marcas</a:t>
            </a:r>
            <a:r>
              <a:rPr lang="pt-BR" dirty="0" smtClean="0"/>
              <a:t> – vedado pela lei, salvo nos casos em que tecnicamente justificável. Exemplos: padronização; reposição de peças sem similaridade; </a:t>
            </a:r>
          </a:p>
          <a:p>
            <a:pPr algn="just">
              <a:buNone/>
            </a:pPr>
            <a:r>
              <a:rPr lang="pt-BR" dirty="0" smtClean="0"/>
              <a:t>• </a:t>
            </a:r>
            <a:r>
              <a:rPr lang="pt-BR" b="1" dirty="0" smtClean="0"/>
              <a:t>Similaridade</a:t>
            </a:r>
            <a:r>
              <a:rPr lang="pt-BR" dirty="0" smtClean="0"/>
              <a:t> – é comum a utilização da expressão “marca X ou similar” nas especificações. Em tese, essa prática não é condenada pelos órgãos de controle, embora só se justifique quando for inviável a especificação em razão da quantidade a ser adquirida ou do valor estimado para aquisição, que não justifiquem o gasto de tempo e recursos necessários para uma perfeita descrição e especificação do bem;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Por meio de Especificações Técnicas</a:t>
            </a:r>
            <a:r>
              <a:rPr lang="pt-BR" dirty="0" smtClean="0"/>
              <a:t> – é o melhor método para comunicar ao fornecedor as necessidades do órgão;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Características Físicas ou Químicas</a:t>
            </a:r>
            <a:r>
              <a:rPr lang="pt-BR" dirty="0" smtClean="0"/>
              <a:t> – descrevendo a composição do produto – cola líquida, álcool em gel,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b="1" dirty="0" smtClean="0"/>
              <a:t>Materiais e Métodos de Manufatura</a:t>
            </a:r>
            <a:r>
              <a:rPr lang="pt-BR" dirty="0" smtClean="0"/>
              <a:t> – descrevendo os materiais utilizados na produção do bem e os métodos construtivos;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142852"/>
            <a:ext cx="8229600" cy="13178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6072230"/>
          </a:xfrm>
        </p:spPr>
        <p:txBody>
          <a:bodyPr>
            <a:normAutofit/>
          </a:bodyPr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Considerando Desempenho/performance</a:t>
            </a:r>
            <a:r>
              <a:rPr lang="pt-BR" dirty="0" smtClean="0"/>
              <a:t> – quando o importante para o atendimento da necessidade do órgão é o resultado ou benefício que o bem possa trazer – descrever, por exemplo, a configuração de um computador;</a:t>
            </a:r>
          </a:p>
          <a:p>
            <a:pPr algn="just"/>
            <a:r>
              <a:rPr lang="pt-BR" b="1" dirty="0" smtClean="0"/>
              <a:t>Por meio de desenhos/plantas</a:t>
            </a:r>
            <a:r>
              <a:rPr lang="pt-BR" dirty="0" smtClean="0"/>
              <a:t> – muitas vezes o bem que se pretende adquirir é preciso ser fabricado, nesse caso, é preciso que a Administração detalhe por meio de desenhos, plantas e medidas o bem a ser adquirido, permitindo a sua confecção sem falhas;</a:t>
            </a:r>
          </a:p>
          <a:p>
            <a:pPr algn="just"/>
            <a:r>
              <a:rPr lang="pt-BR" b="1" dirty="0" smtClean="0"/>
              <a:t>Combinando os Métodos de Descrição</a:t>
            </a:r>
            <a:r>
              <a:rPr lang="pt-BR" dirty="0" smtClean="0"/>
              <a:t> - é possível combinar os diversos métodos de descrição acima.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/>
            <a:endParaRPr lang="pt-BR" b="1" dirty="0" smtClean="0"/>
          </a:p>
          <a:p>
            <a:pPr algn="just"/>
            <a:r>
              <a:rPr lang="pt-BR" b="1" dirty="0" smtClean="0"/>
              <a:t>Padronização</a:t>
            </a:r>
            <a:r>
              <a:rPr lang="pt-BR" dirty="0" smtClean="0"/>
              <a:t> – a Lei nº 8.666/93 determina que as compras, sempre que possível, devem atender ao princípio da padronização, que imponha compatibilidade de especificações técnicas e de desempenho;</a:t>
            </a:r>
          </a:p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/>
            <a:r>
              <a:rPr lang="pt-BR" b="1" dirty="0" smtClean="0"/>
              <a:t>Amostras</a:t>
            </a:r>
            <a:r>
              <a:rPr lang="pt-BR" dirty="0" smtClean="0"/>
              <a:t> – método usado quando em situações que requeiram análises de cunho subjetivo: cor, sabor, textura e cheiro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b="1" dirty="0" smtClean="0"/>
          </a:p>
          <a:p>
            <a:pPr algn="just">
              <a:buNone/>
            </a:pPr>
            <a:r>
              <a:rPr lang="pt-BR" b="1" dirty="0" smtClean="0"/>
              <a:t>Como especificar Bens?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Especificar as dimensões (com ou sem desenhos); </a:t>
            </a:r>
          </a:p>
          <a:p>
            <a:pPr algn="just"/>
            <a:r>
              <a:rPr lang="pt-BR" dirty="0" smtClean="0"/>
              <a:t>Especificar a forma (requer desenho);</a:t>
            </a:r>
          </a:p>
          <a:p>
            <a:pPr algn="just"/>
            <a:r>
              <a:rPr lang="pt-BR" dirty="0" smtClean="0"/>
              <a:t>Especificar com as unidades de medidas; </a:t>
            </a:r>
          </a:p>
          <a:p>
            <a:pPr algn="just"/>
            <a:r>
              <a:rPr lang="pt-BR" dirty="0" smtClean="0"/>
              <a:t>Especificar as cores;</a:t>
            </a:r>
          </a:p>
          <a:p>
            <a:pPr algn="just"/>
            <a:r>
              <a:rPr lang="pt-BR" dirty="0" smtClean="0"/>
              <a:t>Especificar as fórmulas;</a:t>
            </a:r>
          </a:p>
          <a:p>
            <a:pPr algn="just"/>
            <a:r>
              <a:rPr lang="pt-BR" dirty="0" smtClean="0"/>
              <a:t>Especificar as embalagens;</a:t>
            </a:r>
          </a:p>
          <a:p>
            <a:pPr algn="just"/>
            <a:r>
              <a:rPr lang="pt-BR" dirty="0" smtClean="0"/>
              <a:t>Especificar os testes e exames de qualidade no relacionamento;</a:t>
            </a:r>
          </a:p>
          <a:p>
            <a:pPr algn="just"/>
            <a:r>
              <a:rPr lang="pt-BR" dirty="0" smtClean="0"/>
              <a:t>Especificar o transporte/rota/prazo.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3000" b="1" dirty="0" smtClean="0"/>
          </a:p>
          <a:p>
            <a:pPr algn="just">
              <a:buNone/>
            </a:pPr>
            <a:r>
              <a:rPr lang="pt-BR" sz="3000" b="1" dirty="0" smtClean="0"/>
              <a:t>Especificação de Serviços?</a:t>
            </a:r>
          </a:p>
          <a:p>
            <a:pPr algn="just">
              <a:buNone/>
            </a:pPr>
            <a:r>
              <a:rPr lang="pt-BR" sz="3000" dirty="0" smtClean="0"/>
              <a:t>Deve-se escrever detalhadamente os serviços a serem executados, evidenciando: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/>
              <a:t>Definição de equipe mínima para a execução dos serviços, se for o caso;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/>
              <a:t>Definição de equipe mínima para a execução dos serviços, se for o caso;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/>
              <a:t>Local e horário de funcionamento;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000" dirty="0" smtClean="0"/>
              <a:t>Freqüência e periodicidade; </a:t>
            </a:r>
            <a:endParaRPr lang="pt-BR" sz="3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142852"/>
            <a:ext cx="8229600" cy="13178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pt-BR" sz="3800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3800" dirty="0" smtClean="0"/>
              <a:t>Procedimentos, metodologias e tecnologias a serem empregadas na execução dos serviços;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800" dirty="0" smtClean="0"/>
              <a:t>Material a ser utilizado;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800" dirty="0" smtClean="0"/>
              <a:t>Demais especificações que se fizerem necessárias;</a:t>
            </a:r>
          </a:p>
          <a:p>
            <a:pPr algn="just">
              <a:buFont typeface="Wingdings" pitchFamily="2" charset="2"/>
              <a:buChar char="ü"/>
            </a:pPr>
            <a:r>
              <a:rPr lang="pt-BR" sz="3800" dirty="0" smtClean="0"/>
              <a:t>Resultado ou produtos esperados.</a:t>
            </a:r>
            <a:endParaRPr lang="pt-BR" sz="3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pt-BR" sz="32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pt-BR" sz="3200" b="1" dirty="0" smtClean="0">
                <a:solidFill>
                  <a:srgbClr val="FF0000"/>
                </a:solidFill>
              </a:rPr>
              <a:t>Os Riscos das Especificações Impróprias</a:t>
            </a:r>
            <a:r>
              <a:rPr lang="pt-BR" sz="3200" dirty="0" smtClean="0"/>
              <a:t>:</a:t>
            </a:r>
          </a:p>
          <a:p>
            <a:pPr algn="just">
              <a:buNone/>
            </a:pPr>
            <a:endParaRPr lang="pt-BR" sz="3200" dirty="0" smtClean="0"/>
          </a:p>
          <a:p>
            <a:pPr algn="just">
              <a:buNone/>
            </a:pPr>
            <a:r>
              <a:rPr lang="pt-BR" sz="3200" b="1" dirty="0" smtClean="0"/>
              <a:t>Para os usuários</a:t>
            </a:r>
            <a:r>
              <a:rPr lang="pt-BR" sz="3200" dirty="0" smtClean="0"/>
              <a:t> – receber bens ou serviços que não atendem às suas necessidades;</a:t>
            </a:r>
          </a:p>
          <a:p>
            <a:pPr algn="just">
              <a:buNone/>
            </a:pPr>
            <a:r>
              <a:rPr lang="pt-BR" sz="3200" b="1" dirty="0" smtClean="0"/>
              <a:t>Para os fornecedores</a:t>
            </a:r>
            <a:r>
              <a:rPr lang="pt-BR" sz="3200" dirty="0" smtClean="0"/>
              <a:t> – cotar um produto que não é o esperado ou por preço que não é aceito;</a:t>
            </a:r>
            <a:endParaRPr lang="pt-BR" sz="3200" b="1" dirty="0" smtClean="0"/>
          </a:p>
          <a:p>
            <a:pPr algn="just">
              <a:buNone/>
            </a:pPr>
            <a:r>
              <a:rPr lang="pt-BR" sz="3200" b="1" dirty="0" smtClean="0"/>
              <a:t>Para a Administração</a:t>
            </a:r>
            <a:r>
              <a:rPr lang="pt-BR" sz="3200" dirty="0" smtClean="0"/>
              <a:t> – não alcançar os resultados desejados.</a:t>
            </a:r>
            <a:endParaRPr lang="pt-B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/>
              <a:t>	</a:t>
            </a:r>
          </a:p>
          <a:p>
            <a:pPr algn="just">
              <a:buNone/>
            </a:pPr>
            <a:r>
              <a:rPr lang="pt-BR" b="1" dirty="0" smtClean="0"/>
              <a:t>“Estimativa de valor da contratação.</a:t>
            </a:r>
          </a:p>
          <a:p>
            <a:pPr algn="just">
              <a:buNone/>
            </a:pPr>
            <a:r>
              <a:rPr lang="pt-BR" dirty="0"/>
              <a:t>	</a:t>
            </a:r>
            <a:r>
              <a:rPr lang="pt-BR" dirty="0" smtClean="0"/>
              <a:t>As contratações públicas somente poderão ser efetivadas após estimativa prévia do seu valor, que deve obrigatoriamente ser juntada ao processo de contratação e, quando for o caso, ao edital ou convite. </a:t>
            </a:r>
          </a:p>
          <a:p>
            <a:pPr algn="just"/>
            <a:r>
              <a:rPr lang="pt-BR" dirty="0" smtClean="0"/>
              <a:t>O valor estimado da contratação será o principal fator para escolha da modalidade de licitação a ser realizada, exceto quanto ao pregão;</a:t>
            </a:r>
          </a:p>
          <a:p>
            <a:pPr algn="just"/>
            <a:r>
              <a:rPr lang="pt-BR" dirty="0" smtClean="0"/>
              <a:t>A estimativa levará em conta todo o período de </a:t>
            </a:r>
            <a:r>
              <a:rPr lang="pt-BR" b="1" dirty="0" smtClean="0"/>
              <a:t>vigência</a:t>
            </a:r>
            <a:r>
              <a:rPr lang="pt-BR" dirty="0" smtClean="0"/>
              <a:t> do contrato a ser firmado, consideradas ainda todas as </a:t>
            </a:r>
            <a:r>
              <a:rPr lang="pt-BR" b="1" dirty="0" smtClean="0"/>
              <a:t>prorrogações</a:t>
            </a:r>
            <a:r>
              <a:rPr lang="pt-BR" dirty="0" smtClean="0"/>
              <a:t> previstas para a contratação; 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caso de compras, a estimativa total considerará a soma dos preços unitários (multiplicados pelas quantidades de cada item);</a:t>
            </a:r>
          </a:p>
          <a:p>
            <a:pPr algn="just"/>
            <a:r>
              <a:rPr lang="pt-BR" dirty="0" smtClean="0"/>
              <a:t>no caso de obras / serviços a serem contratados, a estimativa será detalhada em planilhas que expressem a composição de todos os </a:t>
            </a:r>
            <a:r>
              <a:rPr lang="pt-BR" b="1" dirty="0" smtClean="0"/>
              <a:t>custos unitários</a:t>
            </a:r>
            <a:r>
              <a:rPr lang="pt-BR" dirty="0" smtClean="0"/>
              <a:t>, ou seja, em orçamento estimado em </a:t>
            </a:r>
            <a:r>
              <a:rPr lang="pt-BR" b="1" dirty="0" smtClean="0"/>
              <a:t>planilhas de quantitativos e preços unitários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</p:spPr>
        <p:txBody>
          <a:bodyPr>
            <a:normAutofit/>
          </a:bodyPr>
          <a:lstStyle/>
          <a:p>
            <a:pPr algn="just"/>
            <a:endParaRPr lang="pt-BR" sz="3000" dirty="0" smtClean="0"/>
          </a:p>
          <a:p>
            <a:pPr algn="just"/>
            <a:r>
              <a:rPr lang="pt-BR" sz="3000" dirty="0" smtClean="0"/>
              <a:t>deve ser elaborada com base nos preços correntes no mercado onde será realizada a licitação – local, regional ou nacional;</a:t>
            </a:r>
          </a:p>
          <a:p>
            <a:pPr algn="just"/>
            <a:endParaRPr lang="pt-BR" sz="3000" dirty="0" smtClean="0"/>
          </a:p>
          <a:p>
            <a:pPr algn="just"/>
            <a:r>
              <a:rPr lang="pt-BR" sz="3000" dirty="0" smtClean="0"/>
              <a:t>pode ser feita também com base em preços fixados por </a:t>
            </a:r>
            <a:r>
              <a:rPr lang="pt-BR" sz="3000" b="1" dirty="0" smtClean="0"/>
              <a:t>órgão oficial competente</a:t>
            </a:r>
            <a:r>
              <a:rPr lang="pt-BR" sz="3000" dirty="0" smtClean="0"/>
              <a:t> ou com os constantes do sistema de </a:t>
            </a:r>
            <a:r>
              <a:rPr lang="pt-BR" sz="3000" b="1" dirty="0" smtClean="0"/>
              <a:t>registro de preços, ou ainda preços para o mesmo objeto vigentes em outros órgãos, desde que em condições semelhantes</a:t>
            </a:r>
            <a:r>
              <a:rPr lang="pt-BR" sz="3000" dirty="0" smtClean="0"/>
              <a:t>;</a:t>
            </a:r>
            <a:endParaRPr lang="pt-BR" sz="3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142852"/>
            <a:ext cx="8229600" cy="131786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472518" cy="607223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dirty="0" smtClean="0"/>
              <a:t>	</a:t>
            </a:r>
          </a:p>
          <a:p>
            <a:pPr algn="just"/>
            <a:r>
              <a:rPr lang="pt-BR" sz="3000" dirty="0" smtClean="0"/>
              <a:t>serve para verificar se existem recursos orçamentários suficientes para pagamento da despesa com a contratação;</a:t>
            </a:r>
          </a:p>
          <a:p>
            <a:pPr algn="just">
              <a:buNone/>
            </a:pPr>
            <a:endParaRPr lang="pt-BR" sz="3000" dirty="0" smtClean="0"/>
          </a:p>
          <a:p>
            <a:pPr algn="just"/>
            <a:r>
              <a:rPr lang="pt-BR" sz="3000" dirty="0" smtClean="0"/>
              <a:t>serve de parâmetro objetivo para julgamento das ofertas desconformes ou incompatíveis, e conseqüente declaração de </a:t>
            </a:r>
            <a:r>
              <a:rPr lang="pt-BR" sz="3000" dirty="0" err="1" smtClean="0"/>
              <a:t>inexeqüibilidade</a:t>
            </a:r>
            <a:r>
              <a:rPr lang="pt-BR" sz="3000" dirty="0" smtClean="0"/>
              <a:t> das propostas etc.</a:t>
            </a:r>
            <a:endParaRPr lang="pt-BR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dirty="0" smtClean="0"/>
              <a:t>	</a:t>
            </a:r>
          </a:p>
          <a:p>
            <a:pPr algn="just">
              <a:buNone/>
            </a:pPr>
            <a:r>
              <a:rPr lang="pt-BR" dirty="0" smtClean="0"/>
              <a:t>	Anexe aos processos de licitação a impressão da relação de preços praticados para o bem pretendido, extraída do módulo gerencial de COMPRASNET/SIASG-CONSULTA PREÇOS PRATICADOS, de modo a atender o que determina o art. 2º parágrafo único da IN/SEDAP n° 04/99 c/c os artigos 15, inciso V e 43 inciso IV da Lei 8.666/1993. Acórdão 1272/2004 Primeira Câmara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endParaRPr lang="pt-BR" sz="3000" dirty="0" smtClean="0"/>
          </a:p>
          <a:p>
            <a:pPr algn="just"/>
            <a:r>
              <a:rPr lang="pt-BR" sz="3000" dirty="0" smtClean="0"/>
              <a:t>Realização de ampla pesquisa de preços no mercado, a fim de estimar o custo do objeto a ser adquirido, definir os recursos orçamentários suficientes para a cobertura das despesas contratuais e servir de balizamento para a análise das propostas dos licitantes, em harmonia com os </a:t>
            </a:r>
            <a:r>
              <a:rPr lang="pt-BR" sz="3000" dirty="0" err="1" smtClean="0"/>
              <a:t>arts</a:t>
            </a:r>
            <a:r>
              <a:rPr lang="pt-BR" sz="3000" dirty="0" smtClean="0"/>
              <a:t>. 7º, § 2º, inciso III, e 43, incisos IV e V, todos da Lei 8.666/1993. Acórdão 1182/2004 Plenário</a:t>
            </a:r>
          </a:p>
          <a:p>
            <a:pPr algn="just"/>
            <a:endParaRPr lang="pt-BR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Autofit/>
          </a:bodyPr>
          <a:lstStyle/>
          <a:p>
            <a:pPr>
              <a:buNone/>
            </a:pPr>
            <a:endParaRPr lang="pt-BR" sz="3000" b="1" dirty="0" smtClean="0"/>
          </a:p>
          <a:p>
            <a:pPr>
              <a:buNone/>
            </a:pPr>
            <a:r>
              <a:rPr lang="pt-BR" sz="3000" b="1" dirty="0" smtClean="0"/>
              <a:t>	Amostras – Art. 43, §3º da LGL </a:t>
            </a:r>
          </a:p>
          <a:p>
            <a:pPr>
              <a:buNone/>
            </a:pPr>
            <a:endParaRPr lang="pt-BR" sz="3000" dirty="0"/>
          </a:p>
          <a:p>
            <a:pPr algn="just">
              <a:buNone/>
            </a:pPr>
            <a:r>
              <a:rPr lang="pt-BR" sz="3000" dirty="0" smtClean="0"/>
              <a:t>	O Tribunal de Contas da União já se manifestou no sentido de que, nas licitações, inclusive em pregão, </a:t>
            </a:r>
            <a:r>
              <a:rPr lang="pt-BR" sz="3000" b="1" dirty="0" smtClean="0"/>
              <a:t>a exigência de apresentação de amostras é admitida apenas na fase de classificação das propostas</a:t>
            </a:r>
            <a:r>
              <a:rPr lang="pt-BR" sz="3000" dirty="0" smtClean="0"/>
              <a:t>, do licitante provisoriamente </a:t>
            </a:r>
            <a:r>
              <a:rPr lang="pt-BR" sz="3000" b="1" dirty="0" smtClean="0"/>
              <a:t>classificado em primeiro lugar</a:t>
            </a:r>
            <a:r>
              <a:rPr lang="pt-BR" sz="3000" dirty="0" smtClean="0"/>
              <a:t>, e desde que de forma previamente disciplinada e detalhada no instrumento convocatório.</a:t>
            </a:r>
            <a:endParaRPr lang="pt-BR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5791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3000" b="1" dirty="0" smtClean="0"/>
              <a:t>	</a:t>
            </a:r>
          </a:p>
          <a:p>
            <a:pPr algn="just">
              <a:buNone/>
            </a:pPr>
            <a:r>
              <a:rPr lang="pt-BR" sz="3000" b="1" dirty="0" smtClean="0"/>
              <a:t>	Condições de recebimento: </a:t>
            </a:r>
          </a:p>
          <a:p>
            <a:pPr algn="just">
              <a:buNone/>
            </a:pPr>
            <a:r>
              <a:rPr lang="pt-BR" sz="3000" dirty="0"/>
              <a:t>	</a:t>
            </a:r>
            <a:endParaRPr lang="pt-BR" sz="3000" dirty="0" smtClean="0"/>
          </a:p>
          <a:p>
            <a:pPr algn="just">
              <a:buNone/>
            </a:pPr>
            <a:r>
              <a:rPr lang="pt-BR" sz="3000" dirty="0"/>
              <a:t>	</a:t>
            </a:r>
            <a:r>
              <a:rPr lang="pt-BR" sz="3000" b="1" dirty="0" smtClean="0"/>
              <a:t>Recebimento provisório</a:t>
            </a:r>
            <a:r>
              <a:rPr lang="pt-BR" sz="3000" dirty="0" smtClean="0"/>
              <a:t>- no ato da entrega do objeto, no Departamento que procederá à conferência de sua conformidade com as especificações do Edital, da proposta, da nota de empenho e da Ata de Registro de Preços. Caso não haja qualquer impropriedade explícita, será atestado esse recebimento; </a:t>
            </a:r>
            <a:endParaRPr lang="pt-BR" sz="3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737</Words>
  <Application>Microsoft Office PowerPoint</Application>
  <PresentationFormat>Apresentação na tela (4:3)</PresentationFormat>
  <Paragraphs>78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Fluxo</vt:lpstr>
      <vt:lpstr>TERMO DE REFERÊNCIA  E O TCU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 DE REFERÊNCIA  E O TCU</dc:title>
  <dc:creator>Carlos Alberto</dc:creator>
  <cp:lastModifiedBy>Carlos Alberto</cp:lastModifiedBy>
  <cp:revision>7</cp:revision>
  <dcterms:created xsi:type="dcterms:W3CDTF">2016-05-03T10:48:18Z</dcterms:created>
  <dcterms:modified xsi:type="dcterms:W3CDTF">2016-05-04T15:14:43Z</dcterms:modified>
</cp:coreProperties>
</file>