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61" r:id="rId2"/>
    <p:sldId id="263" r:id="rId3"/>
    <p:sldId id="267" r:id="rId4"/>
    <p:sldId id="298" r:id="rId5"/>
    <p:sldId id="296" r:id="rId6"/>
    <p:sldId id="297" r:id="rId7"/>
    <p:sldId id="306" r:id="rId8"/>
    <p:sldId id="301" r:id="rId9"/>
    <p:sldId id="264" r:id="rId10"/>
    <p:sldId id="273" r:id="rId11"/>
    <p:sldId id="274" r:id="rId12"/>
    <p:sldId id="303" r:id="rId13"/>
    <p:sldId id="277" r:id="rId14"/>
    <p:sldId id="276" r:id="rId15"/>
    <p:sldId id="304" r:id="rId16"/>
    <p:sldId id="275" r:id="rId17"/>
    <p:sldId id="272" r:id="rId18"/>
    <p:sldId id="280" r:id="rId19"/>
    <p:sldId id="308" r:id="rId20"/>
    <p:sldId id="281" r:id="rId21"/>
    <p:sldId id="282" r:id="rId22"/>
    <p:sldId id="283" r:id="rId23"/>
    <p:sldId id="307" r:id="rId24"/>
    <p:sldId id="286" r:id="rId25"/>
    <p:sldId id="291" r:id="rId26"/>
    <p:sldId id="279" r:id="rId27"/>
    <p:sldId id="305" r:id="rId28"/>
    <p:sldId id="311" r:id="rId29"/>
    <p:sldId id="310" r:id="rId30"/>
    <p:sldId id="284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Monteiro" initials="MM" lastIdx="2" clrIdx="0">
    <p:extLst>
      <p:ext uri="{19B8F6BF-5375-455C-9EA6-DF929625EA0E}">
        <p15:presenceInfo xmlns:p15="http://schemas.microsoft.com/office/powerpoint/2012/main" userId="Marcos Montei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006600"/>
    <a:srgbClr val="C1A656"/>
    <a:srgbClr val="680000"/>
    <a:srgbClr val="51BFC5"/>
    <a:srgbClr val="0C5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9" autoAdjust="0"/>
    <p:restoredTop sz="95501" autoAdjust="0"/>
  </p:normalViewPr>
  <p:slideViewPr>
    <p:cSldViewPr>
      <p:cViewPr varScale="1">
        <p:scale>
          <a:sx n="86" d="100"/>
          <a:sy n="86" d="100"/>
        </p:scale>
        <p:origin x="12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344"/>
    </p:cViewPr>
  </p:sorterViewPr>
  <p:notesViewPr>
    <p:cSldViewPr>
      <p:cViewPr varScale="1">
        <p:scale>
          <a:sx n="70" d="100"/>
          <a:sy n="70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17T18:49:00.129" idx="2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9770-5286-4B2D-8209-BC4D388CA8A5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EBC14-B508-44A3-BF7F-3FA7A0DC8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8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4804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64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00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29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das formas de participação visando a mudanças na gestão pública e na elaboração de políticas, tendo em vista sua democratização e transparência, portanto, como canal de relação entre Estado e sociedade, espaço de administração de conflitos”;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676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491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Sobre ser atividade administrativa</a:t>
            </a:r>
            <a:r>
              <a:rPr lang="pt-BR" baseline="0" dirty="0"/>
              <a:t> plenamente vinculada, queremos dizer que o tributo deve ser cobrado quando previsto em lei, no prazo determinado em lei e de quem a lei determina que se exija.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8327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845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95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166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38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5812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781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484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171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452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821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132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547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670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38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00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358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6270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098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Mobilização Social - Exemplo: Protestos.    Controle Social-</a:t>
            </a:r>
            <a:r>
              <a:rPr lang="pt-BR" baseline="0" dirty="0"/>
              <a:t> Exemplos:</a:t>
            </a:r>
            <a:r>
              <a:rPr lang="pt-BR" dirty="0"/>
              <a:t> Conselhos Municipais</a:t>
            </a:r>
            <a:r>
              <a:rPr lang="pt-BR" baseline="0" dirty="0"/>
              <a:t> e Observatórios Sociais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061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Comentar</a:t>
            </a:r>
            <a:r>
              <a:rPr lang="pt-BR" baseline="0" dirty="0"/>
              <a:t> que a rejeição das contas da presidência da república pelo TCU representa uma mensagem de fortalecimento da LRF.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48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BC14-B508-44A3-BF7F-3FA7A0DC8F2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76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74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160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57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03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8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40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1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18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58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2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69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600F4-C2C1-4E53-A524-27F12B49D18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06AC-4955-4801-BB29-2984418DCFC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5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sfie.esaf.fazenda.gov.br/" TargetMode="Externa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ucia.luniere@fazenda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Espaço Reservado para Conteúdo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2093377"/>
              </p:ext>
            </p:extLst>
          </p:nvPr>
        </p:nvGraphicFramePr>
        <p:xfrm>
          <a:off x="457200" y="2997200"/>
          <a:ext cx="8229600" cy="312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 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87866"/>
            <a:ext cx="4734586" cy="27626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869241"/>
            <a:ext cx="5472608" cy="1437250"/>
          </a:xfrm>
          <a:prstGeom prst="rect">
            <a:avLst/>
          </a:prstGeom>
        </p:spPr>
      </p:pic>
      <p:pic>
        <p:nvPicPr>
          <p:cNvPr id="10" name="Espaço Reservado para Conteúdo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6021288"/>
            <a:ext cx="9145016" cy="76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499992" y="1973906"/>
            <a:ext cx="4248472" cy="12639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latin typeface="Constantia" panose="02030602050306030303" pitchFamily="18" charset="0"/>
              </a:rPr>
              <a:t>“</a:t>
            </a:r>
            <a:r>
              <a:rPr lang="pt-BR" sz="1800" b="1" dirty="0">
                <a:latin typeface="Constantia" panose="02030602050306030303" pitchFamily="18" charset="0"/>
              </a:rPr>
              <a:t>É a consciência de direitos e deveres no exercício da democracia”</a:t>
            </a:r>
          </a:p>
          <a:p>
            <a:pPr marL="0" indent="0" algn="ctr">
              <a:buNone/>
            </a:pPr>
            <a:r>
              <a:rPr lang="pt-BR" sz="1800" b="1" dirty="0">
                <a:latin typeface="Constantia" panose="02030602050306030303" pitchFamily="18" charset="0"/>
              </a:rPr>
              <a:t>(Moacir Gadotti)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78042" y="1700808"/>
            <a:ext cx="2265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C5576"/>
                </a:solidFill>
                <a:latin typeface="Elephant" panose="02020904090505020303" pitchFamily="18" charset="0"/>
              </a:rPr>
              <a:t>Cidadania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3" y="2182303"/>
            <a:ext cx="2409782" cy="193550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176464" y="394139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>
                <a:latin typeface="Constantia" panose="02030602050306030303" pitchFamily="18" charset="0"/>
              </a:rPr>
              <a:t>“A </a:t>
            </a:r>
            <a:r>
              <a:rPr lang="pt-BR" dirty="0">
                <a:solidFill>
                  <a:srgbClr val="0070C0"/>
                </a:solidFill>
                <a:latin typeface="Constantia" panose="02030602050306030303" pitchFamily="18" charset="0"/>
              </a:rPr>
              <a:t>cidadania expressa um conjunto de direitos que dá à pessoa a possibilidade de participar da vida e do governo de seu povo</a:t>
            </a:r>
            <a:r>
              <a:rPr lang="pt-BR" dirty="0">
                <a:latin typeface="Constantia" panose="02030602050306030303" pitchFamily="18" charset="0"/>
              </a:rPr>
              <a:t>. Quem não tem </a:t>
            </a:r>
            <a:r>
              <a:rPr lang="pt-BR" dirty="0">
                <a:solidFill>
                  <a:srgbClr val="FF0000"/>
                </a:solidFill>
                <a:latin typeface="Constantia" panose="02030602050306030303" pitchFamily="18" charset="0"/>
              </a:rPr>
              <a:t>cidadania está marginalizado ou excluído da vida social e da tomada de decisões</a:t>
            </a:r>
            <a:r>
              <a:rPr lang="pt-BR" dirty="0">
                <a:latin typeface="Constantia" panose="02030602050306030303" pitchFamily="18" charset="0"/>
              </a:rPr>
              <a:t>, ficando numa posição de inferioridade dentro do grupo social.”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360478" y="3586655"/>
            <a:ext cx="3775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Constantia" panose="02030602050306030303" pitchFamily="18" charset="0"/>
              </a:rPr>
              <a:t>No dizer de Dalmo de Abreu Dallari: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682" y="4805863"/>
            <a:ext cx="2247782" cy="1584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15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43398" y="2420888"/>
            <a:ext cx="4676674" cy="187220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3000" dirty="0">
                <a:latin typeface="Calisto MT" panose="02040603050505030304" pitchFamily="18" charset="0"/>
              </a:rPr>
              <a:t>Regime no qual existem efetivos mecanismos de controle da sociedade civil sob a administração pública,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3528" y="1580578"/>
            <a:ext cx="478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Democracia Participativa</a:t>
            </a:r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4809703" y="4653136"/>
            <a:ext cx="4226793" cy="187220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pt-BR" sz="3200" dirty="0">
                <a:latin typeface="Calisto MT" panose="02040603050505030304" pitchFamily="18" charset="0"/>
              </a:rPr>
              <a:t>não se atendo o papel democrático apenas ao voto, mas também a participação em outras esferas. </a:t>
            </a:r>
          </a:p>
          <a:p>
            <a:pPr marL="0" indent="0">
              <a:buFont typeface="Wingdings"/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2103798"/>
            <a:ext cx="3398672" cy="226166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088"/>
            <a:ext cx="3759241" cy="24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07504" y="2780928"/>
            <a:ext cx="5471520" cy="33150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Conceito: </a:t>
            </a:r>
            <a:r>
              <a:rPr lang="pt-BR" sz="2800" dirty="0">
                <a:latin typeface="Calisto MT" panose="02040603050505030304" pitchFamily="18" charset="0"/>
              </a:rPr>
              <a:t>“</a:t>
            </a:r>
            <a:r>
              <a:rPr lang="pt-BR" dirty="0">
                <a:latin typeface="Calisto MT" panose="02040603050505030304" pitchFamily="18" charset="0"/>
              </a:rPr>
              <a:t>participação da sociedade civil nos </a:t>
            </a:r>
            <a:r>
              <a:rPr lang="pt-BR" dirty="0">
                <a:solidFill>
                  <a:srgbClr val="006600"/>
                </a:solidFill>
                <a:latin typeface="Calisto MT" panose="02040603050505030304" pitchFamily="18" charset="0"/>
              </a:rPr>
              <a:t>processos de planejamento, acompanhamento, monitoramento e avaliação das ações da gestão pública </a:t>
            </a:r>
            <a:r>
              <a:rPr lang="pt-BR" dirty="0">
                <a:latin typeface="Calisto MT" panose="02040603050505030304" pitchFamily="18" charset="0"/>
              </a:rPr>
              <a:t>e na execução das políticas e programas públicos.” </a:t>
            </a:r>
            <a:r>
              <a:rPr lang="pt-BR" sz="1600" dirty="0">
                <a:latin typeface="Calisto MT" panose="02040603050505030304" pitchFamily="18" charset="0"/>
              </a:rPr>
              <a:t>Fonte: Ministério da Transparência, Fiscalização e Controle,  antiga  CGU.</a:t>
            </a:r>
            <a:r>
              <a:rPr lang="pt-BR" dirty="0">
                <a:latin typeface="Calisto MT" panose="02040603050505030304" pitchFamily="18" charset="0"/>
              </a:rPr>
              <a:t> 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9512" y="18976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Controle Social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25" y="2780928"/>
            <a:ext cx="3087874" cy="316835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09337" y="2947445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latin typeface="Calisto MT" panose="02040603050505030304" pitchFamily="18" charset="0"/>
              </a:rPr>
              <a:t> </a:t>
            </a:r>
            <a:endParaRPr lang="pt-BR" sz="20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1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72" y="3724443"/>
            <a:ext cx="2448272" cy="2118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4069097" y="1700808"/>
            <a:ext cx="4750221" cy="15121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Quais conhecimentos são requeridos do cidadão para participar dessa nova democracia que se apresenta</a:t>
            </a:r>
          </a:p>
        </p:txBody>
      </p:sp>
      <p:sp>
        <p:nvSpPr>
          <p:cNvPr id="13" name="Botão de ação: Ajuda 12">
            <a:hlinkClick r:id="" action="ppaction://noaction" highlightClick="1"/>
          </p:cNvPr>
          <p:cNvSpPr/>
          <p:nvPr/>
        </p:nvSpPr>
        <p:spPr>
          <a:xfrm>
            <a:off x="5132734" y="3724443"/>
            <a:ext cx="2952328" cy="2656884"/>
          </a:xfrm>
          <a:prstGeom prst="actionButtonHel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21844" y="1573680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Qualquer pessoa pode participar?</a:t>
            </a:r>
          </a:p>
        </p:txBody>
      </p:sp>
    </p:spTree>
    <p:extLst>
      <p:ext uri="{BB962C8B-B14F-4D97-AF65-F5344CB8AC3E}">
        <p14:creationId xmlns:p14="http://schemas.microsoft.com/office/powerpoint/2010/main" val="23910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2757984"/>
            <a:ext cx="4680520" cy="3551336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t-BR" b="1" dirty="0">
              <a:ln>
                <a:solidFill>
                  <a:srgbClr val="00B0F0"/>
                </a:solidFill>
              </a:ln>
              <a:solidFill>
                <a:schemeClr val="accent3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n>
                  <a:solidFill>
                    <a:srgbClr val="00B0F0"/>
                  </a:solidFill>
                </a:ln>
                <a:solidFill>
                  <a:schemeClr val="accent3"/>
                </a:solidFill>
              </a:rPr>
              <a:t>Audiências Públicas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Observatórios Sociais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Portais de Transparência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n>
                  <a:solidFill>
                    <a:srgbClr val="00B0F0"/>
                  </a:solidFill>
                </a:ln>
                <a:solidFill>
                  <a:srgbClr val="92D050"/>
                </a:solidFill>
              </a:rPr>
              <a:t>Conselhos Municipais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</a:rPr>
              <a:t>Participação Popular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Orçamentos Participativos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766074"/>
            <a:ext cx="802835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Novas Formas de Participação Social:</a:t>
            </a:r>
          </a:p>
          <a:p>
            <a:r>
              <a:rPr lang="pt-BR" sz="2800" b="1" u="sng" dirty="0">
                <a:solidFill>
                  <a:srgbClr val="FF0000"/>
                </a:solidFill>
                <a:latin typeface="Elephant" panose="02020904090505020303" pitchFamily="18" charset="0"/>
              </a:rPr>
              <a:t>Democracia Participativa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810810"/>
            <a:ext cx="2880320" cy="108012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465141" y="5383696"/>
            <a:ext cx="3672408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PROJETOS DE LEI DE INICIATIVA POPULAR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800540" y="2819426"/>
            <a:ext cx="3299852" cy="86177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ONG</a:t>
            </a:r>
          </a:p>
          <a:p>
            <a:r>
              <a:rPr lang="pt-BR" sz="1400" dirty="0"/>
              <a:t>Conselhos Gestores de Políticas Públicas</a:t>
            </a:r>
          </a:p>
          <a:p>
            <a:r>
              <a:rPr lang="pt-BR" dirty="0"/>
              <a:t>Novas Mídias</a:t>
            </a:r>
          </a:p>
        </p:txBody>
      </p:sp>
    </p:spTree>
    <p:extLst>
      <p:ext uri="{BB962C8B-B14F-4D97-AF65-F5344CB8AC3E}">
        <p14:creationId xmlns:p14="http://schemas.microsoft.com/office/powerpoint/2010/main" val="21271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995935" y="2708920"/>
            <a:ext cx="4660835" cy="35283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rgbClr val="333399"/>
                </a:solidFill>
                <a:latin typeface="Calisto MT" panose="02040603050505030304" pitchFamily="18" charset="0"/>
              </a:rPr>
              <a:t>“Educação Fiscal propõe instigar o cidadão a aprender e entender o seu papel como </a:t>
            </a:r>
            <a:r>
              <a:rPr lang="pt-BR" sz="3600" b="1" dirty="0">
                <a:solidFill>
                  <a:srgbClr val="99CC00"/>
                </a:solidFill>
                <a:latin typeface="Calisto MT" panose="02040603050505030304" pitchFamily="18" charset="0"/>
              </a:rPr>
              <a:t>contribuinte solidário e participativo</a:t>
            </a:r>
            <a:r>
              <a:rPr lang="pt-BR" sz="3200" dirty="0">
                <a:solidFill>
                  <a:srgbClr val="333399"/>
                </a:solidFill>
                <a:latin typeface="Calisto MT" panose="02040603050505030304" pitchFamily="18" charset="0"/>
              </a:rPr>
              <a:t> que </a:t>
            </a:r>
            <a:r>
              <a:rPr lang="pt-BR" sz="3600" b="1" dirty="0">
                <a:solidFill>
                  <a:srgbClr val="009900"/>
                </a:solidFill>
                <a:latin typeface="Calisto MT" panose="02040603050505030304" pitchFamily="18" charset="0"/>
              </a:rPr>
              <a:t>beneficia a todos</a:t>
            </a:r>
            <a:r>
              <a:rPr lang="pt-BR" sz="3200" dirty="0">
                <a:solidFill>
                  <a:srgbClr val="009900"/>
                </a:solidFill>
                <a:latin typeface="Calisto MT" panose="02040603050505030304" pitchFamily="18" charset="0"/>
              </a:rPr>
              <a:t>,</a:t>
            </a:r>
            <a:r>
              <a:rPr lang="pt-BR" sz="3200" dirty="0">
                <a:solidFill>
                  <a:srgbClr val="333399"/>
                </a:solidFill>
                <a:latin typeface="Calisto MT" panose="02040603050505030304" pitchFamily="18" charset="0"/>
              </a:rPr>
              <a:t> inclusive a ele próprio.”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165273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Relação Sociedade  e Estado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573016"/>
            <a:ext cx="2736304" cy="23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2708920"/>
            <a:ext cx="8282139" cy="2736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latin typeface="Calisto MT" panose="02040603050505030304" pitchFamily="18" charset="0"/>
              </a:rPr>
              <a:t>“</a:t>
            </a:r>
            <a:r>
              <a:rPr lang="pt-BR" sz="3200" dirty="0">
                <a:solidFill>
                  <a:srgbClr val="333399"/>
                </a:solidFill>
                <a:latin typeface="Calisto MT" panose="02040603050505030304" pitchFamily="18" charset="0"/>
              </a:rPr>
              <a:t>Toda prestação pecuniária compulsória, em moeda ou cujo valor nela se possa exprimir, que não constitua sanção ao ato ilícito, instituída em lei e cobrada mediante atividade administrativa plenamente vinculada”.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2648" y="1559857"/>
            <a:ext cx="158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Tributo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68056" y="2285791"/>
            <a:ext cx="6192688" cy="400852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 algn="just">
              <a:buClrTx/>
              <a:buFontTx/>
              <a:buNone/>
              <a:tabLst>
                <a:tab pos="752475" algn="l"/>
                <a:tab pos="1666875" algn="l"/>
                <a:tab pos="2581275" algn="l"/>
                <a:tab pos="3495675" algn="l"/>
                <a:tab pos="4410075" algn="l"/>
                <a:tab pos="5324475" algn="l"/>
                <a:tab pos="6238875" algn="l"/>
                <a:tab pos="7153275" algn="l"/>
                <a:tab pos="8067675" algn="l"/>
                <a:tab pos="8982075" algn="l"/>
                <a:tab pos="9896475" algn="l"/>
              </a:tabLst>
            </a:pPr>
            <a:r>
              <a:rPr lang="pt-BR" sz="3400" dirty="0">
                <a:latin typeface="Calisto MT" panose="02040603050505030304" pitchFamily="18" charset="0"/>
              </a:rPr>
              <a:t>(Definição do Código Tributário Nacional em seu art. 3º):</a:t>
            </a:r>
          </a:p>
          <a:p>
            <a:pPr marL="182563" indent="0" algn="just">
              <a:buClrTx/>
              <a:buFontTx/>
              <a:buNone/>
              <a:tabLst>
                <a:tab pos="752475" algn="l"/>
                <a:tab pos="1666875" algn="l"/>
                <a:tab pos="2581275" algn="l"/>
                <a:tab pos="3495675" algn="l"/>
                <a:tab pos="4410075" algn="l"/>
                <a:tab pos="5324475" algn="l"/>
                <a:tab pos="6238875" algn="l"/>
                <a:tab pos="7153275" algn="l"/>
                <a:tab pos="8067675" algn="l"/>
                <a:tab pos="8982075" algn="l"/>
                <a:tab pos="9896475" algn="l"/>
              </a:tabLst>
            </a:pPr>
            <a:endParaRPr lang="pt-BR" sz="2800" dirty="0">
              <a:latin typeface="Arial Narrow" pitchFamily="34" charset="0"/>
            </a:endParaRPr>
          </a:p>
          <a:p>
            <a:pPr marL="182563" indent="0" algn="just">
              <a:buClrTx/>
              <a:buFontTx/>
              <a:buNone/>
              <a:tabLst>
                <a:tab pos="752475" algn="l"/>
                <a:tab pos="1666875" algn="l"/>
                <a:tab pos="2581275" algn="l"/>
                <a:tab pos="3495675" algn="l"/>
                <a:tab pos="4410075" algn="l"/>
                <a:tab pos="5324475" algn="l"/>
                <a:tab pos="6238875" algn="l"/>
                <a:tab pos="7153275" algn="l"/>
                <a:tab pos="8067675" algn="l"/>
                <a:tab pos="8982075" algn="l"/>
                <a:tab pos="9896475" algn="l"/>
              </a:tabLst>
            </a:pPr>
            <a:endParaRPr lang="pt-BR" sz="2800" dirty="0">
              <a:latin typeface="Arial Narrow" pitchFamily="34" charset="0"/>
            </a:endParaRPr>
          </a:p>
          <a:p>
            <a:pPr marL="182563" indent="0" algn="just">
              <a:buClrTx/>
              <a:buFontTx/>
              <a:buNone/>
              <a:tabLst>
                <a:tab pos="752475" algn="l"/>
                <a:tab pos="1666875" algn="l"/>
                <a:tab pos="2581275" algn="l"/>
                <a:tab pos="3495675" algn="l"/>
                <a:tab pos="4410075" algn="l"/>
                <a:tab pos="5324475" algn="l"/>
                <a:tab pos="6238875" algn="l"/>
                <a:tab pos="7153275" algn="l"/>
                <a:tab pos="8067675" algn="l"/>
                <a:tab pos="8982075" algn="l"/>
                <a:tab pos="9896475" algn="l"/>
              </a:tabLst>
            </a:pPr>
            <a:endParaRPr lang="pt-BR" sz="2800" dirty="0">
              <a:latin typeface="Arial Narrow" pitchFamily="34" charset="0"/>
            </a:endParaRPr>
          </a:p>
          <a:p>
            <a:pPr marL="182563" indent="0" algn="just">
              <a:buClrTx/>
              <a:buFontTx/>
              <a:buNone/>
              <a:tabLst>
                <a:tab pos="752475" algn="l"/>
                <a:tab pos="1666875" algn="l"/>
                <a:tab pos="2581275" algn="l"/>
                <a:tab pos="3495675" algn="l"/>
                <a:tab pos="4410075" algn="l"/>
                <a:tab pos="5324475" algn="l"/>
                <a:tab pos="6238875" algn="l"/>
                <a:tab pos="7153275" algn="l"/>
                <a:tab pos="8067675" algn="l"/>
                <a:tab pos="8982075" algn="l"/>
                <a:tab pos="9896475" algn="l"/>
              </a:tabLst>
            </a:pPr>
            <a:endParaRPr lang="pt-BR" sz="2800" dirty="0">
              <a:latin typeface="Arial Narrow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7690" y="5229199"/>
            <a:ext cx="2066108" cy="1608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0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2648" y="2405782"/>
            <a:ext cx="4103368" cy="36902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rgbClr val="333399"/>
              </a:solidFill>
              <a:latin typeface="Calisto MT" panose="0204060305050503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rgbClr val="333399"/>
                </a:solidFill>
                <a:latin typeface="Calisto MT" panose="02040603050505030304" pitchFamily="18" charset="0"/>
              </a:rPr>
              <a:t>Conceito: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dirty="0">
                <a:solidFill>
                  <a:srgbClr val="333399"/>
                </a:solidFill>
                <a:latin typeface="Calisto MT" panose="02040603050505030304" pitchFamily="18" charset="0"/>
              </a:rPr>
              <a:t>“instrumento que pode e deve ser utilizado para promover mudanças e reduzir as desigualdades sociais.”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dirty="0">
                <a:solidFill>
                  <a:srgbClr val="333399"/>
                </a:solidFill>
                <a:latin typeface="Calisto MT" panose="02040603050505030304" pitchFamily="18" charset="0"/>
              </a:rPr>
              <a:t>(Fonte RFB)</a:t>
            </a:r>
            <a:r>
              <a:rPr lang="pt-BR" dirty="0">
                <a:latin typeface="Calisto MT" panose="02040603050505030304" pitchFamily="18" charset="0"/>
              </a:rPr>
              <a:t> </a:t>
            </a:r>
            <a:endParaRPr lang="pt-BR" sz="2000" b="1" dirty="0">
              <a:latin typeface="Calisto MT" panose="0204060305050503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2648" y="1559857"/>
            <a:ext cx="4535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Função Social do Tributo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382838"/>
            <a:ext cx="4175572" cy="3783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86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2648" y="2486217"/>
            <a:ext cx="8153400" cy="3609783"/>
          </a:xfrm>
        </p:spPr>
        <p:txBody>
          <a:bodyPr/>
          <a:lstStyle/>
          <a:p>
            <a:pPr marL="0" indent="0" algn="ctr">
              <a:buNone/>
            </a:pPr>
            <a:r>
              <a:rPr lang="pt-BR" sz="3200" b="1" dirty="0">
                <a:latin typeface="Calisto MT" panose="02040603050505030304" pitchFamily="18" charset="0"/>
              </a:rPr>
              <a:t>Consciente da </a:t>
            </a:r>
            <a:r>
              <a:rPr lang="pt-BR" sz="3200" b="1" dirty="0">
                <a:solidFill>
                  <a:srgbClr val="333399"/>
                </a:solidFill>
                <a:latin typeface="Calisto MT" panose="02040603050505030304" pitchFamily="18" charset="0"/>
              </a:rPr>
              <a:t>função social</a:t>
            </a:r>
            <a:r>
              <a:rPr lang="pt-BR" sz="3200" b="1" dirty="0">
                <a:latin typeface="Calisto MT" panose="02040603050505030304" pitchFamily="18" charset="0"/>
              </a:rPr>
              <a:t> do tributo como forma de redistribuição da Renda Nacional e elemento de justiça social, o </a:t>
            </a:r>
            <a:r>
              <a:rPr lang="pt-BR" sz="3200" b="1" dirty="0">
                <a:solidFill>
                  <a:srgbClr val="009900"/>
                </a:solidFill>
                <a:latin typeface="Calisto MT" panose="02040603050505030304" pitchFamily="18" charset="0"/>
              </a:rPr>
              <a:t>cidadão solidário</a:t>
            </a:r>
            <a:r>
              <a:rPr lang="pt-BR" sz="3200" b="1" dirty="0">
                <a:latin typeface="Calisto MT" panose="02040603050505030304" pitchFamily="18" charset="0"/>
              </a:rPr>
              <a:t> torna-se capaz de participar do processo de arrecadação, aplicação e fiscalização do dinheiro público.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827584" y="1556792"/>
            <a:ext cx="791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Reflexão sobre a função social do Tributo </a:t>
            </a:r>
          </a:p>
        </p:txBody>
      </p:sp>
    </p:spTree>
    <p:extLst>
      <p:ext uri="{BB962C8B-B14F-4D97-AF65-F5344CB8AC3E}">
        <p14:creationId xmlns:p14="http://schemas.microsoft.com/office/powerpoint/2010/main" val="1554070420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1795322" y="309720"/>
            <a:ext cx="5256212" cy="749300"/>
          </a:xfrm>
          <a:prstGeom prst="rect">
            <a:avLst/>
          </a:prstGeom>
          <a:solidFill>
            <a:srgbClr val="CCCC00"/>
          </a:solidFill>
          <a:ln>
            <a:noFill/>
          </a:ln>
          <a:effectLst>
            <a:outerShdw dist="228601" dir="2700000" algn="ctr" rotWithShape="0">
              <a:srgbClr val="000000">
                <a:alpha val="29999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LINHA DO TEMPO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Divisa 21"/>
          <p:cNvSpPr>
            <a:spLocks noChangeArrowheads="1"/>
          </p:cNvSpPr>
          <p:nvPr/>
        </p:nvSpPr>
        <p:spPr bwMode="auto">
          <a:xfrm>
            <a:off x="1344294" y="3891529"/>
            <a:ext cx="1082675" cy="484188"/>
          </a:xfrm>
          <a:prstGeom prst="chevron">
            <a:avLst>
              <a:gd name="adj" fmla="val 50073"/>
            </a:avLst>
          </a:prstGeom>
          <a:solidFill>
            <a:srgbClr val="EDEDED"/>
          </a:solidFill>
          <a:ln w="12700">
            <a:solidFill>
              <a:srgbClr val="0D0D0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ivisa 22"/>
          <p:cNvSpPr>
            <a:spLocks noChangeArrowheads="1"/>
          </p:cNvSpPr>
          <p:nvPr/>
        </p:nvSpPr>
        <p:spPr bwMode="auto">
          <a:xfrm>
            <a:off x="5583518" y="4058737"/>
            <a:ext cx="1042988" cy="484188"/>
          </a:xfrm>
          <a:prstGeom prst="chevron">
            <a:avLst>
              <a:gd name="adj" fmla="val 50023"/>
            </a:avLst>
          </a:prstGeom>
          <a:solidFill>
            <a:srgbClr val="DBDBDB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1998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Divisa 23"/>
          <p:cNvSpPr>
            <a:spLocks noChangeArrowheads="1"/>
          </p:cNvSpPr>
          <p:nvPr/>
        </p:nvSpPr>
        <p:spPr bwMode="auto">
          <a:xfrm>
            <a:off x="2436672" y="3875405"/>
            <a:ext cx="1041400" cy="366665"/>
          </a:xfrm>
          <a:prstGeom prst="chevron">
            <a:avLst>
              <a:gd name="adj" fmla="val 50026"/>
            </a:avLst>
          </a:prstGeom>
          <a:solidFill>
            <a:srgbClr val="FFC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ivisa 24"/>
          <p:cNvSpPr>
            <a:spLocks noChangeArrowheads="1"/>
          </p:cNvSpPr>
          <p:nvPr/>
        </p:nvSpPr>
        <p:spPr bwMode="auto">
          <a:xfrm>
            <a:off x="3469956" y="3696494"/>
            <a:ext cx="1062038" cy="484187"/>
          </a:xfrm>
          <a:prstGeom prst="chevron">
            <a:avLst>
              <a:gd name="adj" fmla="val 50033"/>
            </a:avLst>
          </a:prstGeom>
          <a:solidFill>
            <a:srgbClr val="EDEDED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1994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ivisa 25"/>
          <p:cNvSpPr>
            <a:spLocks noChangeArrowheads="1"/>
          </p:cNvSpPr>
          <p:nvPr/>
        </p:nvSpPr>
        <p:spPr bwMode="auto">
          <a:xfrm>
            <a:off x="4531994" y="3877355"/>
            <a:ext cx="1054100" cy="484188"/>
          </a:xfrm>
          <a:prstGeom prst="chevron">
            <a:avLst>
              <a:gd name="adj" fmla="val 50022"/>
            </a:avLst>
          </a:prstGeom>
          <a:solidFill>
            <a:srgbClr val="BF8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Divisa 26"/>
          <p:cNvSpPr>
            <a:spLocks noChangeArrowheads="1"/>
          </p:cNvSpPr>
          <p:nvPr/>
        </p:nvSpPr>
        <p:spPr bwMode="auto">
          <a:xfrm>
            <a:off x="7688543" y="4069712"/>
            <a:ext cx="1184275" cy="547687"/>
          </a:xfrm>
          <a:prstGeom prst="chevron">
            <a:avLst>
              <a:gd name="adj" fmla="val 50084"/>
            </a:avLst>
          </a:prstGeom>
          <a:solidFill>
            <a:srgbClr val="DBDBDB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Divisa 27"/>
          <p:cNvSpPr>
            <a:spLocks noChangeArrowheads="1"/>
          </p:cNvSpPr>
          <p:nvPr/>
        </p:nvSpPr>
        <p:spPr bwMode="auto">
          <a:xfrm>
            <a:off x="237806" y="3633311"/>
            <a:ext cx="1106488" cy="484187"/>
          </a:xfrm>
          <a:prstGeom prst="chevron">
            <a:avLst>
              <a:gd name="adj" fmla="val 54857"/>
            </a:avLst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>
                <a:ln>
                  <a:noFill/>
                </a:ln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Divisa 28"/>
          <p:cNvSpPr>
            <a:spLocks noChangeArrowheads="1"/>
          </p:cNvSpPr>
          <p:nvPr/>
        </p:nvSpPr>
        <p:spPr bwMode="auto">
          <a:xfrm>
            <a:off x="6595996" y="3784600"/>
            <a:ext cx="1079500" cy="484188"/>
          </a:xfrm>
          <a:prstGeom prst="chevron">
            <a:avLst>
              <a:gd name="adj" fmla="val 50019"/>
            </a:avLst>
          </a:prstGeom>
          <a:solidFill>
            <a:srgbClr val="BF8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aixaDeTexto 36"/>
          <p:cNvSpPr txBox="1">
            <a:spLocks noChangeArrowheads="1"/>
          </p:cNvSpPr>
          <p:nvPr/>
        </p:nvSpPr>
        <p:spPr bwMode="auto">
          <a:xfrm>
            <a:off x="160675" y="1851025"/>
            <a:ext cx="1500188" cy="109220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“Operação Bandeirante” foco no Ensino sobre a Função Socioeconômica dos tributos e sua presença nas obras públicas e nas políticas sociais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aixaDeTexto 40"/>
          <p:cNvSpPr txBox="1">
            <a:spLocks noChangeArrowheads="1"/>
          </p:cNvSpPr>
          <p:nvPr/>
        </p:nvSpPr>
        <p:spPr bwMode="auto">
          <a:xfrm>
            <a:off x="772592" y="5153025"/>
            <a:ext cx="1376363" cy="137795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“Operação Brasil do Futuro”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Chegar aos estabelecimentos de ensino com a publicação “Dona Formiga, Mestre Tatu e o Imposto de Renda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aixaDeTexto 50"/>
          <p:cNvSpPr txBox="1">
            <a:spLocks noChangeArrowheads="1"/>
          </p:cNvSpPr>
          <p:nvPr/>
        </p:nvSpPr>
        <p:spPr bwMode="auto">
          <a:xfrm>
            <a:off x="2083254" y="1627914"/>
            <a:ext cx="1344613" cy="1235075"/>
          </a:xfrm>
          <a:prstGeom prst="rect">
            <a:avLst/>
          </a:prstGeom>
          <a:solidFill>
            <a:srgbClr val="D9E2F3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SRF “Programa Contribuinte do Futuro” Distribuição de livros e cartilhas a alunos e  professores em instituições de ensino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Seta para baixo 16"/>
          <p:cNvSpPr/>
          <p:nvPr/>
        </p:nvSpPr>
        <p:spPr>
          <a:xfrm>
            <a:off x="460376" y="3068638"/>
            <a:ext cx="284480" cy="488950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18" name="Seta para baixo 17"/>
          <p:cNvSpPr/>
          <p:nvPr/>
        </p:nvSpPr>
        <p:spPr>
          <a:xfrm rot="10800000">
            <a:off x="1629092" y="4472622"/>
            <a:ext cx="256540" cy="434975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0" name="CaixaDeTexto 59"/>
          <p:cNvSpPr txBox="1">
            <a:spLocks noChangeArrowheads="1"/>
          </p:cNvSpPr>
          <p:nvPr/>
        </p:nvSpPr>
        <p:spPr bwMode="auto">
          <a:xfrm>
            <a:off x="2703989" y="4946651"/>
            <a:ext cx="1408113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 a Redemocratização ações mais consistentes de Educação Tributária Exemplo: ES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Seta para baixo 20"/>
          <p:cNvSpPr/>
          <p:nvPr/>
        </p:nvSpPr>
        <p:spPr>
          <a:xfrm rot="10800000">
            <a:off x="5721372" y="4627675"/>
            <a:ext cx="287655" cy="422275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2" name="CaixaDeTexto 62"/>
          <p:cNvSpPr txBox="1">
            <a:spLocks noChangeArrowheads="1"/>
          </p:cNvSpPr>
          <p:nvPr/>
        </p:nvSpPr>
        <p:spPr bwMode="auto">
          <a:xfrm>
            <a:off x="4081372" y="1618342"/>
            <a:ext cx="1436778" cy="1092200"/>
          </a:xfrm>
          <a:prstGeom prst="rect">
            <a:avLst/>
          </a:prstGeom>
          <a:solidFill>
            <a:srgbClr val="F4B083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Reunião do CONFAZ Conscientização tributária para despertar a prática da cidadania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Criado Grupo de 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Trabalho (GT)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Seta para baixo 22"/>
          <p:cNvSpPr/>
          <p:nvPr/>
        </p:nvSpPr>
        <p:spPr>
          <a:xfrm>
            <a:off x="4810529" y="2874963"/>
            <a:ext cx="285115" cy="673100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4" name="CaixaDeTexto 1024"/>
          <p:cNvSpPr txBox="1">
            <a:spLocks noChangeArrowheads="1"/>
          </p:cNvSpPr>
          <p:nvPr/>
        </p:nvSpPr>
        <p:spPr bwMode="auto">
          <a:xfrm>
            <a:off x="4514407" y="5347494"/>
            <a:ext cx="1906606" cy="923330"/>
          </a:xfrm>
          <a:prstGeom prst="rect">
            <a:avLst/>
          </a:prstGeom>
          <a:solidFill>
            <a:srgbClr val="C9C9C9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MF oficializa GT. Ações para implantação de programa nacional permanente de Educação Fiscal e acompanhamento das atividades do - GETE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Seta para baixo 24"/>
          <p:cNvSpPr/>
          <p:nvPr/>
        </p:nvSpPr>
        <p:spPr>
          <a:xfrm rot="10800000">
            <a:off x="7051535" y="4358957"/>
            <a:ext cx="287655" cy="476885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6" name="CaixaDeTexto 1028"/>
          <p:cNvSpPr txBox="1">
            <a:spLocks noChangeArrowheads="1"/>
          </p:cNvSpPr>
          <p:nvPr/>
        </p:nvSpPr>
        <p:spPr bwMode="auto">
          <a:xfrm>
            <a:off x="5997590" y="2048647"/>
            <a:ext cx="1008062" cy="80645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Incorporação ao GT dos representantes da STN e do MEC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Seta para baixo 26"/>
          <p:cNvSpPr/>
          <p:nvPr/>
        </p:nvSpPr>
        <p:spPr>
          <a:xfrm>
            <a:off x="2726956" y="2959894"/>
            <a:ext cx="299720" cy="736600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8" name="CaixaDeTexto 1032"/>
          <p:cNvSpPr txBox="1"/>
          <p:nvPr/>
        </p:nvSpPr>
        <p:spPr>
          <a:xfrm>
            <a:off x="8056880" y="4690110"/>
            <a:ext cx="1079500" cy="1151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29" name="CaixaDeTexto 1034"/>
          <p:cNvSpPr txBox="1">
            <a:spLocks noChangeArrowheads="1"/>
          </p:cNvSpPr>
          <p:nvPr/>
        </p:nvSpPr>
        <p:spPr bwMode="auto">
          <a:xfrm>
            <a:off x="6631441" y="4845685"/>
            <a:ext cx="1736725" cy="1187450"/>
          </a:xfrm>
          <a:prstGeom prst="rect">
            <a:avLst/>
          </a:prstGeom>
          <a:solidFill>
            <a:srgbClr val="A5A5A5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2700" dir="54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Reunião do CONFAZ na Paraíba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Altera denominação para Programa Nacional de  Educação Fiscal - PNEF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Seta para baixo 29"/>
          <p:cNvSpPr/>
          <p:nvPr/>
        </p:nvSpPr>
        <p:spPr>
          <a:xfrm rot="10800000">
            <a:off x="3763847" y="4310755"/>
            <a:ext cx="291465" cy="484505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31" name="CaixaDeTexto 1047"/>
          <p:cNvSpPr txBox="1">
            <a:spLocks noChangeArrowheads="1"/>
          </p:cNvSpPr>
          <p:nvPr/>
        </p:nvSpPr>
        <p:spPr bwMode="auto">
          <a:xfrm>
            <a:off x="7263093" y="1841103"/>
            <a:ext cx="1609725" cy="1358900"/>
          </a:xfrm>
          <a:prstGeom prst="rect">
            <a:avLst/>
          </a:prstGeom>
          <a:solidFill>
            <a:srgbClr val="AEAAAA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Portaria Interministerial MF/MEC nº 413 de 31 dezembro institui GEFE e define competências para implantação do PNEF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Seta para baixo 31"/>
          <p:cNvSpPr/>
          <p:nvPr/>
        </p:nvSpPr>
        <p:spPr>
          <a:xfrm>
            <a:off x="8203884" y="3355578"/>
            <a:ext cx="288925" cy="641423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5" name="Seta para baixo 34"/>
          <p:cNvSpPr/>
          <p:nvPr/>
        </p:nvSpPr>
        <p:spPr>
          <a:xfrm>
            <a:off x="6626506" y="2973763"/>
            <a:ext cx="288925" cy="701675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16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>
              <a:solidFill>
                <a:srgbClr val="00206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2060"/>
                </a:solidFill>
                <a:latin typeface="Elephant" panose="02020904090505020303" pitchFamily="18" charset="0"/>
              </a:rPr>
              <a:t>Objetivos</a:t>
            </a:r>
          </a:p>
          <a:p>
            <a:pPr marL="0" indent="0">
              <a:buNone/>
            </a:pPr>
            <a:endParaRPr lang="pt-BR" dirty="0">
              <a:solidFill>
                <a:srgbClr val="002060"/>
              </a:solidFill>
              <a:latin typeface="Elephant" panose="0202090409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Apresentar o PNEF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Sensibilizar para o tema Educação Fiscal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43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33632"/>
            <a:ext cx="6500971" cy="379332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376504" y="5557700"/>
            <a:ext cx="702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Portaria Interministerial MEC/MF nº 413-2002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4" y="2165855"/>
            <a:ext cx="3672407" cy="9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95536" y="2420888"/>
            <a:ext cx="8153400" cy="3603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latin typeface="Calisto MT" panose="02040603050505030304" pitchFamily="18" charset="0"/>
              </a:rPr>
              <a:t>Compartilhar conhecimentos e interagir com a sociedade sobre a origem, aplicação e controle dos recursos públicos, favorecendo a participação social.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2648" y="1559857"/>
            <a:ext cx="331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Missão do PNEF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99" y="4653136"/>
            <a:ext cx="3945793" cy="19116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53136"/>
            <a:ext cx="3945793" cy="19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07221" y="2490736"/>
            <a:ext cx="5183488" cy="36751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Cidadania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Comprometimento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Efetividade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Ética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Justiça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Solidariedade      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4544" y="1580053"/>
            <a:ext cx="331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Valores do PNEF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24" y="2490736"/>
            <a:ext cx="4848282" cy="31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2648" y="2348881"/>
            <a:ext cx="4823448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ESFERAS: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70C0"/>
                </a:solidFill>
              </a:rPr>
              <a:t>Federal </a:t>
            </a:r>
            <a:r>
              <a:rPr lang="pt-BR" sz="2400" dirty="0"/>
              <a:t>– Grupo de Trabalho de Educação Fiscal – </a:t>
            </a:r>
            <a:r>
              <a:rPr lang="pt-BR" sz="2400" dirty="0">
                <a:solidFill>
                  <a:srgbClr val="0070C0"/>
                </a:solidFill>
              </a:rPr>
              <a:t>GEF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70C0"/>
                </a:solidFill>
              </a:rPr>
              <a:t>Estadual</a:t>
            </a:r>
            <a:r>
              <a:rPr lang="pt-BR" sz="2400" dirty="0"/>
              <a:t> – Constitui órgão vinculado ao GEF, o Grupo de Educação Fiscal nos Estados – </a:t>
            </a:r>
            <a:r>
              <a:rPr lang="pt-BR" sz="2400" dirty="0">
                <a:solidFill>
                  <a:srgbClr val="0070C0"/>
                </a:solidFill>
              </a:rPr>
              <a:t>GEFE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70C0"/>
                </a:solidFill>
              </a:rPr>
              <a:t>Municipal </a:t>
            </a:r>
            <a:r>
              <a:rPr lang="pt-BR" sz="2400" dirty="0"/>
              <a:t>– Grupo de Educação Fiscal dos Municípios – </a:t>
            </a:r>
            <a:r>
              <a:rPr lang="pt-BR" sz="2400" dirty="0">
                <a:solidFill>
                  <a:srgbClr val="0070C0"/>
                </a:solidFill>
              </a:rPr>
              <a:t>GEFM</a:t>
            </a:r>
            <a:r>
              <a:rPr lang="pt-BR" sz="2400" dirty="0"/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4544" y="1580053"/>
            <a:ext cx="386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Estrutura do PNEF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852936"/>
            <a:ext cx="353069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34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544" y="260648"/>
            <a:ext cx="1111403" cy="896069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672541" y="1596503"/>
            <a:ext cx="386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Gestores Federais</a:t>
            </a:r>
          </a:p>
        </p:txBody>
      </p:sp>
      <p:pic>
        <p:nvPicPr>
          <p:cNvPr id="16" name="Espaço Reservado para Conteúdo 15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64338" y="1825625"/>
            <a:ext cx="70153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4089305" y="2304309"/>
            <a:ext cx="123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SEFAZ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236642" y="3182653"/>
            <a:ext cx="83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RFB</a:t>
            </a:r>
          </a:p>
        </p:txBody>
      </p:sp>
      <p:sp>
        <p:nvSpPr>
          <p:cNvPr id="20" name="CaixaDeTexto 19"/>
          <p:cNvSpPr txBox="1"/>
          <p:nvPr/>
        </p:nvSpPr>
        <p:spPr>
          <a:xfrm rot="3425008">
            <a:off x="2288989" y="5239112"/>
            <a:ext cx="942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CGU</a:t>
            </a:r>
          </a:p>
        </p:txBody>
      </p:sp>
      <p:sp>
        <p:nvSpPr>
          <p:cNvPr id="21" name="CaixaDeTexto 20"/>
          <p:cNvSpPr txBox="1"/>
          <p:nvPr/>
        </p:nvSpPr>
        <p:spPr>
          <a:xfrm rot="17877473">
            <a:off x="5787993" y="5215164"/>
            <a:ext cx="136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SEDUC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669" y="1596503"/>
            <a:ext cx="8871076" cy="51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23862" y="1628800"/>
            <a:ext cx="832460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68089" y="2026088"/>
            <a:ext cx="5183488" cy="4571264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6600"/>
                </a:solidFill>
                <a:latin typeface="Calisto MT" panose="02040603050505030304" pitchFamily="18" charset="0"/>
              </a:rPr>
              <a:t>Curso de Disseminadores de Educação Fiscal </a:t>
            </a:r>
            <a:r>
              <a:rPr lang="pt-BR" sz="1400" dirty="0">
                <a:solidFill>
                  <a:srgbClr val="000000"/>
                </a:solidFill>
                <a:latin typeface="Calisto MT" panose="02040603050505030304" pitchFamily="18" charset="0"/>
              </a:rPr>
              <a:t>– 120h – com tutoria -  para professores e cidadãos com nível superior  -  capacitações até 2017:  136.000 alunos.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6600"/>
                </a:solidFill>
                <a:latin typeface="Calisto MT" panose="02040603050505030304" pitchFamily="18" charset="0"/>
              </a:rPr>
              <a:t>Curso de Cidadania Fiscal </a:t>
            </a:r>
            <a:r>
              <a:rPr lang="pt-BR" sz="1400" dirty="0">
                <a:solidFill>
                  <a:srgbClr val="000000"/>
                </a:solidFill>
                <a:latin typeface="Calisto MT" panose="02040603050505030304" pitchFamily="18" charset="0"/>
              </a:rPr>
              <a:t>– 20h – sem tutoria. Sociedade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6600"/>
                </a:solidFill>
                <a:latin typeface="Calisto MT" panose="02040603050505030304" pitchFamily="18" charset="0"/>
              </a:rPr>
              <a:t>Curso Educação Fiscal: Tributação, Orçamento e Coesão Social -  80 horas em dois módulos de 40 horas- Sem tutoria- </a:t>
            </a:r>
            <a:r>
              <a:rPr lang="pt-BR" sz="1400" dirty="0">
                <a:latin typeface="Calisto MT" panose="02040603050505030304" pitchFamily="18" charset="0"/>
              </a:rPr>
              <a:t>Universitários e Sociedade</a:t>
            </a:r>
            <a:endParaRPr lang="pt-BR" sz="1400" dirty="0"/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6600"/>
                </a:solidFill>
                <a:latin typeface="Calisto MT" panose="02040603050505030304" pitchFamily="18" charset="0"/>
              </a:rPr>
              <a:t>7º Prêmio Nacional de Educação Fiscal - 2018  - </a:t>
            </a:r>
            <a:r>
              <a:rPr lang="pt-BR" sz="1400" dirty="0">
                <a:solidFill>
                  <a:srgbClr val="0070C0"/>
                </a:solidFill>
                <a:latin typeface="Calisto MT" panose="02040603050505030304" pitchFamily="18" charset="0"/>
              </a:rPr>
              <a:t>Federação Brasileira de Associações de Fiscais de Tributos Estaduais (FEBRAFITE)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400" dirty="0">
              <a:solidFill>
                <a:srgbClr val="006600"/>
              </a:solidFill>
              <a:latin typeface="Calisto MT" panose="0204060305050503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2540" y="1484784"/>
            <a:ext cx="742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C5576"/>
                </a:solidFill>
                <a:latin typeface="Elephant" panose="02020904090505020303" pitchFamily="18" charset="0"/>
              </a:rPr>
              <a:t>Algumas ações desenvolvidas pela ESAF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67" y="2476181"/>
            <a:ext cx="2801583" cy="36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endParaRPr lang="pt-BR" dirty="0">
              <a:hlinkClick r:id="rId5"/>
            </a:endParaRPr>
          </a:p>
          <a:p>
            <a:endParaRPr lang="pt-BR" dirty="0">
              <a:hlinkClick r:id="rId5"/>
            </a:endParaRPr>
          </a:p>
          <a:p>
            <a:r>
              <a:rPr lang="pt-BR" sz="2800" dirty="0">
                <a:ln>
                  <a:solidFill>
                    <a:schemeClr val="bg2">
                      <a:lumMod val="10000"/>
                    </a:schemeClr>
                  </a:solidFill>
                </a:ln>
                <a:hlinkClick r:id="rId5"/>
              </a:rPr>
              <a:t>CADASTRO NECESSÁRIO PARA CERTIFICAÇÃO:</a:t>
            </a:r>
          </a:p>
          <a:p>
            <a:endParaRPr lang="pt-BR" sz="2800" dirty="0">
              <a:ln>
                <a:solidFill>
                  <a:schemeClr val="bg2">
                    <a:lumMod val="10000"/>
                  </a:schemeClr>
                </a:solidFill>
              </a:ln>
              <a:hlinkClick r:id="rId5"/>
            </a:endParaRPr>
          </a:p>
          <a:p>
            <a:endParaRPr lang="pt-BR" dirty="0">
              <a:hlinkClick r:id="rId5"/>
            </a:endParaRPr>
          </a:p>
          <a:p>
            <a:r>
              <a:rPr lang="pt-BR" sz="4400" dirty="0">
                <a:hlinkClick r:id="rId5"/>
              </a:rPr>
              <a:t>https://sisfie.esaf.fazenda.gov.br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9278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pic>
        <p:nvPicPr>
          <p:cNvPr id="7" name="Gabriel Pensador  Divulgação FEBRAFITE -20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96552" y="1772816"/>
            <a:ext cx="8208911" cy="4622997"/>
          </a:xfrm>
          <a:prstGeom prst="rect">
            <a:avLst/>
          </a:prstGeom>
          <a:solidFill>
            <a:srgbClr val="000000"/>
          </a:solidFill>
          <a:ln w="177800" cap="flat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195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39552" y="1711122"/>
            <a:ext cx="5111480" cy="532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0C5576"/>
                </a:solidFill>
                <a:latin typeface="Elephant" panose="02020904090505020303" pitchFamily="18" charset="0"/>
              </a:rPr>
              <a:t>Objetivos do Estado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52" y="2348880"/>
            <a:ext cx="8228013" cy="42465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Calisto MT" panose="02040603050505030304" pitchFamily="18" charset="0"/>
              </a:rPr>
              <a:t>Art. 3º. C.F.- Constituem objetivos fundamentais da República Federativa do Brasil:</a:t>
            </a:r>
          </a:p>
          <a:p>
            <a:pPr marL="514350" indent="-514350" algn="just">
              <a:buFont typeface="+mj-lt"/>
              <a:buAutoNum type="romanUcPeriod"/>
              <a:tabLst>
                <a:tab pos="266700" algn="l"/>
              </a:tabLst>
            </a:pPr>
            <a:r>
              <a:rPr lang="pt-BR" sz="2400" dirty="0">
                <a:solidFill>
                  <a:srgbClr val="0070C0"/>
                </a:solidFill>
                <a:latin typeface="Calisto MT" panose="02040603050505030304" pitchFamily="18" charset="0"/>
              </a:rPr>
              <a:t>construir uma sociedade livre, justa e solidária;</a:t>
            </a:r>
          </a:p>
          <a:p>
            <a:pPr marL="514350" indent="-514350" algn="just">
              <a:buFont typeface="+mj-lt"/>
              <a:buAutoNum type="romanUcPeriod"/>
              <a:tabLst>
                <a:tab pos="266700" algn="l"/>
              </a:tabLst>
            </a:pPr>
            <a:r>
              <a:rPr lang="pt-BR" sz="2400" dirty="0">
                <a:solidFill>
                  <a:srgbClr val="0070C0"/>
                </a:solidFill>
                <a:latin typeface="Calisto MT" panose="02040603050505030304" pitchFamily="18" charset="0"/>
              </a:rPr>
              <a:t>garantir o desenvolvimento nacional;</a:t>
            </a:r>
          </a:p>
          <a:p>
            <a:pPr marL="514350" indent="-514350" algn="just">
              <a:buFont typeface="+mj-lt"/>
              <a:buAutoNum type="romanUcPeriod"/>
              <a:tabLst>
                <a:tab pos="266700" algn="l"/>
              </a:tabLst>
            </a:pPr>
            <a:r>
              <a:rPr lang="pt-BR" sz="2400" dirty="0">
                <a:solidFill>
                  <a:srgbClr val="0070C0"/>
                </a:solidFill>
                <a:latin typeface="Calisto MT" panose="02040603050505030304" pitchFamily="18" charset="0"/>
              </a:rPr>
              <a:t>erradicar a pobreza e a marginalização e reduzir as desigualdades sociais e regionais;</a:t>
            </a:r>
          </a:p>
          <a:p>
            <a:pPr marL="514350" indent="-514350" algn="just">
              <a:buFont typeface="+mj-lt"/>
              <a:buAutoNum type="romanUcPeriod"/>
              <a:tabLst>
                <a:tab pos="266700" algn="l"/>
              </a:tabLst>
            </a:pPr>
            <a:r>
              <a:rPr lang="pt-BR" sz="2400" dirty="0">
                <a:solidFill>
                  <a:srgbClr val="0070C0"/>
                </a:solidFill>
                <a:latin typeface="Calisto MT" panose="02040603050505030304" pitchFamily="18" charset="0"/>
              </a:rPr>
              <a:t>promover o bem de todos, sem preconceitos de origem, raça, sexo, cor, idade e quaisquer outras formas de discriminação.</a:t>
            </a:r>
          </a:p>
          <a:p>
            <a:pPr marL="514350" indent="-514350" algn="just">
              <a:buFont typeface="+mj-lt"/>
              <a:buAutoNum type="romanUcPeriod"/>
              <a:tabLst>
                <a:tab pos="266700" algn="l"/>
              </a:tabLst>
            </a:pPr>
            <a:endParaRPr lang="pt-BR" sz="2400" dirty="0">
              <a:solidFill>
                <a:srgbClr val="0070C0"/>
              </a:solidFill>
              <a:latin typeface="Calisto MT" panose="02040603050505030304" pitchFamily="18" charset="0"/>
            </a:endParaRPr>
          </a:p>
          <a:p>
            <a:pPr marL="514350" indent="-514350" algn="just">
              <a:buFont typeface="+mj-lt"/>
              <a:buAutoNum type="romanUcPeriod"/>
              <a:tabLst>
                <a:tab pos="266700" algn="l"/>
              </a:tabLst>
            </a:pPr>
            <a:endParaRPr lang="pt-BR" sz="2400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9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741387" y="2924945"/>
            <a:ext cx="8153400" cy="28083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000" dirty="0">
              <a:latin typeface="Calisto MT" panose="02040603050505030304" pitchFamily="18" charset="0"/>
            </a:endParaRPr>
          </a:p>
          <a:p>
            <a:pPr marL="0" indent="0">
              <a:buNone/>
            </a:pPr>
            <a:endParaRPr lang="pt-BR" sz="2000" dirty="0">
              <a:latin typeface="Calisto MT" panose="0204060305050503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2129081"/>
            <a:ext cx="675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0C5576"/>
                </a:solidFill>
                <a:latin typeface="Elephant" panose="02020904090505020303" pitchFamily="18" charset="0"/>
              </a:rPr>
              <a:t>Obrigada!!!</a:t>
            </a:r>
          </a:p>
        </p:txBody>
      </p:sp>
      <p:pic>
        <p:nvPicPr>
          <p:cNvPr id="7" name="Espaço Reservado para Conteúdo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6021288"/>
            <a:ext cx="9145016" cy="7698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59732" y="3769586"/>
            <a:ext cx="51845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>
              <a:solidFill>
                <a:srgbClr val="0C5576"/>
              </a:solidFill>
              <a:latin typeface="Elephant" panose="02020904090505020303" pitchFamily="18" charset="0"/>
            </a:endParaRPr>
          </a:p>
          <a:p>
            <a:r>
              <a:rPr lang="pt-BR" sz="2000" dirty="0">
                <a:solidFill>
                  <a:srgbClr val="0C5576"/>
                </a:solidFill>
                <a:latin typeface="Elephant" panose="02020904090505020303" pitchFamily="18" charset="0"/>
              </a:rPr>
              <a:t>LÚCIA LUNIÈRE</a:t>
            </a:r>
          </a:p>
          <a:p>
            <a:r>
              <a:rPr lang="pt-BR" dirty="0"/>
              <a:t>Telefone: 61- 3412 6466</a:t>
            </a:r>
          </a:p>
          <a:p>
            <a:r>
              <a:rPr lang="pt-BR" dirty="0"/>
              <a:t>E-mail: </a:t>
            </a:r>
            <a:r>
              <a:rPr lang="pt-BR" dirty="0">
                <a:hlinkClick r:id="rId6"/>
              </a:rPr>
              <a:t>lucia.luniere@fazenda</a:t>
            </a:r>
            <a:r>
              <a:rPr lang="pt-BR" dirty="0"/>
              <a:t>.gov.br</a:t>
            </a:r>
          </a:p>
        </p:txBody>
      </p:sp>
    </p:spTree>
    <p:extLst>
      <p:ext uri="{BB962C8B-B14F-4D97-AF65-F5344CB8AC3E}">
        <p14:creationId xmlns:p14="http://schemas.microsoft.com/office/powerpoint/2010/main" val="319839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39552" y="1711122"/>
            <a:ext cx="7992888" cy="43821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400" dirty="0">
                <a:solidFill>
                  <a:srgbClr val="0C5576"/>
                </a:solidFill>
                <a:latin typeface="Elephant" panose="02020904090505020303" pitchFamily="18" charset="0"/>
              </a:rPr>
              <a:t>É possível cumprir o disposto no art. 3º da C.F. sem dinheiro?</a:t>
            </a:r>
          </a:p>
        </p:txBody>
      </p:sp>
    </p:spTree>
    <p:extLst>
      <p:ext uri="{BB962C8B-B14F-4D97-AF65-F5344CB8AC3E}">
        <p14:creationId xmlns:p14="http://schemas.microsoft.com/office/powerpoint/2010/main" val="3581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pt-BR" sz="4400" dirty="0">
                <a:solidFill>
                  <a:srgbClr val="0C5576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O que é Educação Fiscal?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787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4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5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403648" y="1772816"/>
            <a:ext cx="65527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900" dirty="0"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O que é Educação Fiscal?</a:t>
            </a:r>
          </a:p>
          <a:p>
            <a:pPr algn="just"/>
            <a:endParaRPr lang="pt-BR" sz="2900" dirty="0">
              <a:solidFill>
                <a:srgbClr val="002060"/>
              </a:solidFill>
              <a:latin typeface="Elephant" panose="02020904090505020303" pitchFamily="18" charset="0"/>
            </a:endParaRPr>
          </a:p>
          <a:p>
            <a:pPr algn="just"/>
            <a:r>
              <a:rPr lang="pt-BR" sz="3200" dirty="0"/>
              <a:t>“Processo que visa à construção de uma consciência voltada ao </a:t>
            </a:r>
            <a:r>
              <a:rPr lang="pt-BR" sz="3200" dirty="0">
                <a:solidFill>
                  <a:srgbClr val="00B0F0"/>
                </a:solidFill>
              </a:rPr>
              <a:t>exercício da cidadania</a:t>
            </a:r>
            <a:r>
              <a:rPr lang="pt-BR" sz="3200" dirty="0"/>
              <a:t>, objetivando e propiciando a </a:t>
            </a:r>
            <a:r>
              <a:rPr lang="pt-BR" sz="3200" dirty="0">
                <a:solidFill>
                  <a:srgbClr val="00B0F0"/>
                </a:solidFill>
              </a:rPr>
              <a:t>participação</a:t>
            </a:r>
            <a:r>
              <a:rPr lang="pt-BR" sz="3200" dirty="0"/>
              <a:t> do cidadão no funcionamento e aperfeiçoamento dos </a:t>
            </a:r>
            <a:r>
              <a:rPr lang="pt-BR" sz="3200" dirty="0">
                <a:solidFill>
                  <a:srgbClr val="00B0F0"/>
                </a:solidFill>
              </a:rPr>
              <a:t>instrumentos de controles social e fiscal do Estado</a:t>
            </a:r>
            <a:r>
              <a:rPr lang="pt-BR" sz="3200" dirty="0"/>
              <a:t>.” </a:t>
            </a:r>
          </a:p>
          <a:p>
            <a:pPr algn="just"/>
            <a:r>
              <a:rPr lang="pt-BR" sz="1600" dirty="0"/>
              <a:t>Fonte: http://idg.receita.fazenda.gov.br/acesso-rapido/direitos-e-deveres</a:t>
            </a:r>
          </a:p>
        </p:txBody>
      </p:sp>
    </p:spTree>
    <p:extLst>
      <p:ext uri="{BB962C8B-B14F-4D97-AF65-F5344CB8AC3E}">
        <p14:creationId xmlns:p14="http://schemas.microsoft.com/office/powerpoint/2010/main" val="13913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n w="28575">
                  <a:solidFill>
                    <a:schemeClr val="tx1"/>
                  </a:solidFill>
                </a:ln>
              </a:rPr>
              <a:t>CIDADANIA FISCAL</a:t>
            </a:r>
          </a:p>
        </p:txBody>
      </p:sp>
      <p:pic>
        <p:nvPicPr>
          <p:cNvPr id="4" name="Picture 4" descr="http://portalpbh.pbh.gov.br/pbh/ecp/images.do?evento=imagem&amp;urlPlc=portal_diretrizes_corrup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964488" cy="27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 explicativo em seta para cima 4"/>
          <p:cNvSpPr/>
          <p:nvPr/>
        </p:nvSpPr>
        <p:spPr bwMode="auto">
          <a:xfrm>
            <a:off x="2195736" y="5249091"/>
            <a:ext cx="5400600" cy="1440160"/>
          </a:xfrm>
          <a:prstGeom prst="upArrowCallout">
            <a:avLst/>
          </a:prstGeom>
          <a:solidFill>
            <a:srgbClr val="0070C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pitchFamily="34" charset="0"/>
              </a:rPr>
              <a:t>Cidadania Fiscal 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pitchFamily="34" charset="0"/>
              </a:rPr>
              <a:t>(Educação Fiscal)</a:t>
            </a:r>
            <a:endParaRPr kumimoji="0" lang="pt-BR" sz="24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ejaVu Sans" pitchFamily="34" charset="0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6516216" y="2348880"/>
            <a:ext cx="2592288" cy="2592288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ea typeface="DejaVu Sans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  <a:ea typeface="DejaVu Sans" pitchFamily="34" charset="0"/>
              </a:rPr>
              <a:t>Promover a Educação Fiscal,</a:t>
            </a:r>
            <a:r>
              <a:rPr kumimoji="0" lang="pt-BR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  <a:ea typeface="DejaVu Sans" pitchFamily="34" charset="0"/>
              </a:rPr>
              <a:t> a Ética e a Cidadania</a:t>
            </a: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ea typeface="DejaVu Sans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502866" y="1489089"/>
            <a:ext cx="278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PREVENÇÃO</a:t>
            </a:r>
          </a:p>
        </p:txBody>
      </p:sp>
    </p:spTree>
    <p:extLst>
      <p:ext uri="{BB962C8B-B14F-4D97-AF65-F5344CB8AC3E}">
        <p14:creationId xmlns:p14="http://schemas.microsoft.com/office/powerpoint/2010/main" val="42687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2648" y="1600200"/>
            <a:ext cx="8135816" cy="2908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rgbClr val="002060"/>
                </a:solidFill>
                <a:latin typeface="Elephant" panose="02020904090505020303" pitchFamily="18" charset="0"/>
              </a:rPr>
              <a:t>Há ambiente para o Tema prosperar?</a:t>
            </a:r>
          </a:p>
          <a:p>
            <a:pPr marL="457200" indent="-457200">
              <a:buNone/>
            </a:pPr>
            <a:endParaRPr lang="pt-BR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Mobilização Social  intensificada a partir de 2013.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Controle Social (Sociedade Civil Organizada)</a:t>
            </a:r>
          </a:p>
          <a:p>
            <a:pPr marL="0" indent="0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5" y="4802485"/>
            <a:ext cx="3150685" cy="193888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02485"/>
            <a:ext cx="2913622" cy="193888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85063"/>
            <a:ext cx="2825874" cy="18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3648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Divisão de Educação Fiscal</a:t>
            </a:r>
          </a:p>
          <a:p>
            <a:r>
              <a:rPr lang="pt-BR" dirty="0">
                <a:solidFill>
                  <a:srgbClr val="0C5576"/>
                </a:solidFill>
                <a:latin typeface="Arial" pitchFamily="34" charset="0"/>
                <a:cs typeface="Arial" pitchFamily="34" charset="0"/>
              </a:rPr>
              <a:t>Escola de Administração Fazendária</a:t>
            </a:r>
          </a:p>
        </p:txBody>
      </p:sp>
      <p:pic>
        <p:nvPicPr>
          <p:cNvPr id="2" name="Picture 2" descr="C:\Users\01794436154\Pictures\esaf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14475" cy="873125"/>
          </a:xfrm>
          <a:prstGeom prst="rect">
            <a:avLst/>
          </a:prstGeom>
          <a:noFill/>
        </p:spPr>
      </p:pic>
      <p:pic>
        <p:nvPicPr>
          <p:cNvPr id="1028" name="Picture 4" descr="C:\Users\01794436154\Pictures\PNEF - pequ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11403" cy="896069"/>
          </a:xfrm>
          <a:prstGeom prst="rect">
            <a:avLst/>
          </a:prstGeom>
          <a:noFill/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2648" y="1600200"/>
            <a:ext cx="8135816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rgbClr val="002060"/>
                </a:solidFill>
                <a:latin typeface="Elephant" panose="02020904090505020303" pitchFamily="18" charset="0"/>
              </a:rPr>
              <a:t>Há ambiente para o Tema prosperar?</a:t>
            </a:r>
            <a:endParaRPr lang="pt-BR" dirty="0">
              <a:solidFill>
                <a:srgbClr val="002060"/>
              </a:solidFill>
              <a:latin typeface="Elephant" panose="02020904090505020303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pt-B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Lei Complementar nº 101/2000 (LRF)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pt-B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Estabelece normas de gestão financeira e patrimonial da administração direta e indireta.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t-B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Lei  da Transparência Tributária nº 12.741/12</a:t>
            </a:r>
            <a:r>
              <a:rPr lang="pt-B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Determina medidas para que os consumidores sejam esclarecidos acerca dos impostos que incidem sobre mercadorias e serviços.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t-B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Lei de Acesso a Informação nº 12.527/2011  (LAI)</a:t>
            </a:r>
            <a:r>
              <a:rPr lang="pt-B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Regula o acesso a informações.</a:t>
            </a:r>
          </a:p>
          <a:p>
            <a:pPr marL="457200" indent="-457200">
              <a:buFont typeface="Wingdings" pitchFamily="2" charset="2"/>
              <a:buChar char="Ø"/>
            </a:pPr>
            <a:endParaRPr lang="pt-BR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5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2882</TotalTime>
  <Words>1398</Words>
  <Application>Microsoft Office PowerPoint</Application>
  <PresentationFormat>Apresentação na tela (4:3)</PresentationFormat>
  <Paragraphs>226</Paragraphs>
  <Slides>30</Slides>
  <Notes>28</Notes>
  <HiddenSlides>6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3" baseType="lpstr">
      <vt:lpstr>Aharoni</vt:lpstr>
      <vt:lpstr>Arial</vt:lpstr>
      <vt:lpstr>Arial Narrow</vt:lpstr>
      <vt:lpstr>Arial Rounded MT Bold</vt:lpstr>
      <vt:lpstr>Calibri</vt:lpstr>
      <vt:lpstr>Calibri Light</vt:lpstr>
      <vt:lpstr>Calisto MT</vt:lpstr>
      <vt:lpstr>Constantia</vt:lpstr>
      <vt:lpstr>DejaVu Sans</vt:lpstr>
      <vt:lpstr>Elephant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CIDADANIA FISCAL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01794436154</dc:creator>
  <cp:lastModifiedBy>Celia</cp:lastModifiedBy>
  <cp:revision>237</cp:revision>
  <dcterms:created xsi:type="dcterms:W3CDTF">2014-01-10T11:31:05Z</dcterms:created>
  <dcterms:modified xsi:type="dcterms:W3CDTF">2018-06-12T19:31:11Z</dcterms:modified>
</cp:coreProperties>
</file>