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397" r:id="rId2"/>
    <p:sldId id="517" r:id="rId3"/>
    <p:sldId id="410" r:id="rId4"/>
    <p:sldId id="388" r:id="rId5"/>
    <p:sldId id="489" r:id="rId6"/>
    <p:sldId id="413" r:id="rId7"/>
    <p:sldId id="414" r:id="rId8"/>
    <p:sldId id="415" r:id="rId9"/>
    <p:sldId id="416" r:id="rId10"/>
    <p:sldId id="513" r:id="rId11"/>
    <p:sldId id="417" r:id="rId12"/>
    <p:sldId id="408" r:id="rId13"/>
    <p:sldId id="418" r:id="rId14"/>
    <p:sldId id="439" r:id="rId15"/>
    <p:sldId id="499" r:id="rId16"/>
    <p:sldId id="455" r:id="rId17"/>
    <p:sldId id="465" r:id="rId18"/>
    <p:sldId id="467" r:id="rId19"/>
    <p:sldId id="466" r:id="rId20"/>
    <p:sldId id="469" r:id="rId21"/>
    <p:sldId id="470" r:id="rId22"/>
    <p:sldId id="471" r:id="rId23"/>
    <p:sldId id="473" r:id="rId24"/>
    <p:sldId id="507" r:id="rId25"/>
    <p:sldId id="506" r:id="rId26"/>
    <p:sldId id="480" r:id="rId27"/>
    <p:sldId id="514" r:id="rId28"/>
    <p:sldId id="515" r:id="rId29"/>
    <p:sldId id="516" r:id="rId30"/>
    <p:sldId id="485" r:id="rId31"/>
    <p:sldId id="502" r:id="rId32"/>
    <p:sldId id="503" r:id="rId33"/>
    <p:sldId id="501" r:id="rId34"/>
    <p:sldId id="494" r:id="rId35"/>
    <p:sldId id="495" r:id="rId36"/>
    <p:sldId id="496" r:id="rId37"/>
    <p:sldId id="498" r:id="rId38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Jucá Maciel" initials="PJM" lastIdx="1" clrIdx="0">
    <p:extLst>
      <p:ext uri="{19B8F6BF-5375-455C-9EA6-DF929625EA0E}">
        <p15:presenceInfo xmlns:p15="http://schemas.microsoft.com/office/powerpoint/2012/main" userId="S-1-5-21-891783092-4266327958-3429718048-16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dro.juca\Downloads\STP-20180228182557406.csv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.juca\Dropbox\Cursos,%20Aulas%20e%20Semin&#225;rios\Forma&#231;&#227;o%20de%20Prefeitos%202018\Carga%20Tribut&#225;ria%20Pais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dro.juca\Dropbox\Cursos,%20Aulas%20e%20Semin&#225;rios\Forma&#231;&#227;o%20de%20Prefeitos%202018\DBGG%20Pai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Tafner\Paulo_SBT\Novas\2017-I\RGlobo\Aulas\Apoio\dados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Tafner\Paulo_SBT\Novas\2017-I\RGlobo\Aulas\Apoio\dados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Tafner\Paulo_SBT\Novas\2017-I\2017-T3\Conseplan\Tabela%20de%20dad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dro.juca\Dropbox\Cursos,%20Aulas%20e%20Semin&#225;rios\Forma&#231;&#227;o%20de%20Prefeitos%202018\Graf_Pedro%20Juc&#225;%2028-0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dro.juca\Dropbox\Cursos,%20Aulas%20e%20Semin&#225;rios\Forma&#231;&#227;o%20de%20Prefeitos%202018\Graf_Pedro%20Juc&#225;%2028-0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dro.juca\Dropbox\Cursos,%20Aulas%20e%20Semin&#225;rios\Forma&#231;&#227;o%20de%20Prefeitos%202018\Graf_Pedro%20Juc&#225;%2028-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'STP-20180228182557406'!$A$2:$A$135</c:f>
              <c:numCache>
                <c:formatCode>mmm\-yy</c:formatCode>
                <c:ptCount val="134"/>
                <c:pt idx="0">
                  <c:v>39052</c:v>
                </c:pt>
                <c:pt idx="1">
                  <c:v>39083</c:v>
                </c:pt>
                <c:pt idx="2">
                  <c:v>39114</c:v>
                </c:pt>
                <c:pt idx="3">
                  <c:v>39142</c:v>
                </c:pt>
                <c:pt idx="4">
                  <c:v>39173</c:v>
                </c:pt>
                <c:pt idx="5">
                  <c:v>39203</c:v>
                </c:pt>
                <c:pt idx="6">
                  <c:v>39234</c:v>
                </c:pt>
                <c:pt idx="7">
                  <c:v>39264</c:v>
                </c:pt>
                <c:pt idx="8">
                  <c:v>39295</c:v>
                </c:pt>
                <c:pt idx="9">
                  <c:v>39326</c:v>
                </c:pt>
                <c:pt idx="10">
                  <c:v>39356</c:v>
                </c:pt>
                <c:pt idx="11">
                  <c:v>39387</c:v>
                </c:pt>
                <c:pt idx="12">
                  <c:v>39417</c:v>
                </c:pt>
                <c:pt idx="13">
                  <c:v>39448</c:v>
                </c:pt>
                <c:pt idx="14">
                  <c:v>39479</c:v>
                </c:pt>
                <c:pt idx="15">
                  <c:v>39508</c:v>
                </c:pt>
                <c:pt idx="16">
                  <c:v>39539</c:v>
                </c:pt>
                <c:pt idx="17">
                  <c:v>39569</c:v>
                </c:pt>
                <c:pt idx="18">
                  <c:v>39600</c:v>
                </c:pt>
                <c:pt idx="19">
                  <c:v>39630</c:v>
                </c:pt>
                <c:pt idx="20">
                  <c:v>39661</c:v>
                </c:pt>
                <c:pt idx="21">
                  <c:v>39692</c:v>
                </c:pt>
                <c:pt idx="22">
                  <c:v>39722</c:v>
                </c:pt>
                <c:pt idx="23">
                  <c:v>39753</c:v>
                </c:pt>
                <c:pt idx="24">
                  <c:v>39783</c:v>
                </c:pt>
                <c:pt idx="25">
                  <c:v>39814</c:v>
                </c:pt>
                <c:pt idx="26">
                  <c:v>39845</c:v>
                </c:pt>
                <c:pt idx="27">
                  <c:v>39873</c:v>
                </c:pt>
                <c:pt idx="28">
                  <c:v>39904</c:v>
                </c:pt>
                <c:pt idx="29">
                  <c:v>39934</c:v>
                </c:pt>
                <c:pt idx="30">
                  <c:v>39965</c:v>
                </c:pt>
                <c:pt idx="31">
                  <c:v>39995</c:v>
                </c:pt>
                <c:pt idx="32">
                  <c:v>40026</c:v>
                </c:pt>
                <c:pt idx="33">
                  <c:v>40057</c:v>
                </c:pt>
                <c:pt idx="34">
                  <c:v>40087</c:v>
                </c:pt>
                <c:pt idx="35">
                  <c:v>40118</c:v>
                </c:pt>
                <c:pt idx="36">
                  <c:v>40148</c:v>
                </c:pt>
                <c:pt idx="37">
                  <c:v>40179</c:v>
                </c:pt>
                <c:pt idx="38">
                  <c:v>40210</c:v>
                </c:pt>
                <c:pt idx="39">
                  <c:v>40238</c:v>
                </c:pt>
                <c:pt idx="40">
                  <c:v>40269</c:v>
                </c:pt>
                <c:pt idx="41">
                  <c:v>40299</c:v>
                </c:pt>
                <c:pt idx="42">
                  <c:v>40330</c:v>
                </c:pt>
                <c:pt idx="43">
                  <c:v>40360</c:v>
                </c:pt>
                <c:pt idx="44">
                  <c:v>40391</c:v>
                </c:pt>
                <c:pt idx="45">
                  <c:v>40422</c:v>
                </c:pt>
                <c:pt idx="46">
                  <c:v>40452</c:v>
                </c:pt>
                <c:pt idx="47">
                  <c:v>40483</c:v>
                </c:pt>
                <c:pt idx="48">
                  <c:v>40513</c:v>
                </c:pt>
                <c:pt idx="49">
                  <c:v>40544</c:v>
                </c:pt>
                <c:pt idx="50">
                  <c:v>40575</c:v>
                </c:pt>
                <c:pt idx="51">
                  <c:v>40603</c:v>
                </c:pt>
                <c:pt idx="52">
                  <c:v>40634</c:v>
                </c:pt>
                <c:pt idx="53">
                  <c:v>40664</c:v>
                </c:pt>
                <c:pt idx="54">
                  <c:v>40695</c:v>
                </c:pt>
                <c:pt idx="55">
                  <c:v>40725</c:v>
                </c:pt>
                <c:pt idx="56">
                  <c:v>40756</c:v>
                </c:pt>
                <c:pt idx="57">
                  <c:v>40787</c:v>
                </c:pt>
                <c:pt idx="58">
                  <c:v>40817</c:v>
                </c:pt>
                <c:pt idx="59">
                  <c:v>40848</c:v>
                </c:pt>
                <c:pt idx="60">
                  <c:v>40878</c:v>
                </c:pt>
                <c:pt idx="61">
                  <c:v>40909</c:v>
                </c:pt>
                <c:pt idx="62">
                  <c:v>40940</c:v>
                </c:pt>
                <c:pt idx="63">
                  <c:v>40969</c:v>
                </c:pt>
                <c:pt idx="64">
                  <c:v>41000</c:v>
                </c:pt>
                <c:pt idx="65">
                  <c:v>41030</c:v>
                </c:pt>
                <c:pt idx="66">
                  <c:v>41061</c:v>
                </c:pt>
                <c:pt idx="67">
                  <c:v>41091</c:v>
                </c:pt>
                <c:pt idx="68">
                  <c:v>41122</c:v>
                </c:pt>
                <c:pt idx="69">
                  <c:v>41153</c:v>
                </c:pt>
                <c:pt idx="70">
                  <c:v>41183</c:v>
                </c:pt>
                <c:pt idx="71">
                  <c:v>41214</c:v>
                </c:pt>
                <c:pt idx="72">
                  <c:v>41244</c:v>
                </c:pt>
                <c:pt idx="73">
                  <c:v>41275</c:v>
                </c:pt>
                <c:pt idx="74">
                  <c:v>41306</c:v>
                </c:pt>
                <c:pt idx="75">
                  <c:v>41334</c:v>
                </c:pt>
                <c:pt idx="76">
                  <c:v>41365</c:v>
                </c:pt>
                <c:pt idx="77">
                  <c:v>41395</c:v>
                </c:pt>
                <c:pt idx="78">
                  <c:v>41426</c:v>
                </c:pt>
                <c:pt idx="79">
                  <c:v>41456</c:v>
                </c:pt>
                <c:pt idx="80">
                  <c:v>41487</c:v>
                </c:pt>
                <c:pt idx="81">
                  <c:v>41518</c:v>
                </c:pt>
                <c:pt idx="82">
                  <c:v>41548</c:v>
                </c:pt>
                <c:pt idx="83">
                  <c:v>41579</c:v>
                </c:pt>
                <c:pt idx="84">
                  <c:v>41609</c:v>
                </c:pt>
                <c:pt idx="85">
                  <c:v>41640</c:v>
                </c:pt>
                <c:pt idx="86">
                  <c:v>41671</c:v>
                </c:pt>
                <c:pt idx="87">
                  <c:v>41699</c:v>
                </c:pt>
                <c:pt idx="88">
                  <c:v>41730</c:v>
                </c:pt>
                <c:pt idx="89">
                  <c:v>41760</c:v>
                </c:pt>
                <c:pt idx="90">
                  <c:v>41791</c:v>
                </c:pt>
                <c:pt idx="91">
                  <c:v>41821</c:v>
                </c:pt>
                <c:pt idx="92">
                  <c:v>41852</c:v>
                </c:pt>
                <c:pt idx="93">
                  <c:v>41883</c:v>
                </c:pt>
                <c:pt idx="94">
                  <c:v>41913</c:v>
                </c:pt>
                <c:pt idx="95">
                  <c:v>41944</c:v>
                </c:pt>
                <c:pt idx="96">
                  <c:v>41974</c:v>
                </c:pt>
                <c:pt idx="97">
                  <c:v>42005</c:v>
                </c:pt>
                <c:pt idx="98">
                  <c:v>42036</c:v>
                </c:pt>
                <c:pt idx="99">
                  <c:v>42064</c:v>
                </c:pt>
                <c:pt idx="100">
                  <c:v>42095</c:v>
                </c:pt>
                <c:pt idx="101">
                  <c:v>42125</c:v>
                </c:pt>
                <c:pt idx="102">
                  <c:v>42156</c:v>
                </c:pt>
                <c:pt idx="103">
                  <c:v>42186</c:v>
                </c:pt>
                <c:pt idx="104">
                  <c:v>42217</c:v>
                </c:pt>
                <c:pt idx="105">
                  <c:v>42248</c:v>
                </c:pt>
                <c:pt idx="106">
                  <c:v>42278</c:v>
                </c:pt>
                <c:pt idx="107">
                  <c:v>42309</c:v>
                </c:pt>
                <c:pt idx="108">
                  <c:v>42339</c:v>
                </c:pt>
                <c:pt idx="109">
                  <c:v>42370</c:v>
                </c:pt>
                <c:pt idx="110">
                  <c:v>42401</c:v>
                </c:pt>
                <c:pt idx="111">
                  <c:v>42430</c:v>
                </c:pt>
                <c:pt idx="112">
                  <c:v>42461</c:v>
                </c:pt>
                <c:pt idx="113">
                  <c:v>42491</c:v>
                </c:pt>
                <c:pt idx="114">
                  <c:v>42522</c:v>
                </c:pt>
                <c:pt idx="115">
                  <c:v>42552</c:v>
                </c:pt>
                <c:pt idx="116">
                  <c:v>42583</c:v>
                </c:pt>
                <c:pt idx="117">
                  <c:v>42614</c:v>
                </c:pt>
                <c:pt idx="118">
                  <c:v>42644</c:v>
                </c:pt>
                <c:pt idx="119">
                  <c:v>42675</c:v>
                </c:pt>
                <c:pt idx="120">
                  <c:v>42705</c:v>
                </c:pt>
                <c:pt idx="121">
                  <c:v>42736</c:v>
                </c:pt>
                <c:pt idx="122">
                  <c:v>42767</c:v>
                </c:pt>
                <c:pt idx="123">
                  <c:v>42795</c:v>
                </c:pt>
                <c:pt idx="124">
                  <c:v>42826</c:v>
                </c:pt>
                <c:pt idx="125">
                  <c:v>42856</c:v>
                </c:pt>
                <c:pt idx="126">
                  <c:v>42887</c:v>
                </c:pt>
                <c:pt idx="127">
                  <c:v>42917</c:v>
                </c:pt>
                <c:pt idx="128">
                  <c:v>42948</c:v>
                </c:pt>
                <c:pt idx="129">
                  <c:v>42979</c:v>
                </c:pt>
                <c:pt idx="130">
                  <c:v>43009</c:v>
                </c:pt>
                <c:pt idx="131">
                  <c:v>43040</c:v>
                </c:pt>
                <c:pt idx="132">
                  <c:v>43070</c:v>
                </c:pt>
                <c:pt idx="133">
                  <c:v>43101</c:v>
                </c:pt>
              </c:numCache>
            </c:numRef>
          </c:cat>
          <c:val>
            <c:numRef>
              <c:f>'STP-20180228182557406'!$B$2:$B$135</c:f>
              <c:numCache>
                <c:formatCode>General</c:formatCode>
                <c:ptCount val="134"/>
                <c:pt idx="0">
                  <c:v>55.48</c:v>
                </c:pt>
                <c:pt idx="1">
                  <c:v>56.160000000000004</c:v>
                </c:pt>
                <c:pt idx="2">
                  <c:v>56.89</c:v>
                </c:pt>
                <c:pt idx="3">
                  <c:v>57.24</c:v>
                </c:pt>
                <c:pt idx="4">
                  <c:v>57.17</c:v>
                </c:pt>
                <c:pt idx="5">
                  <c:v>57.92</c:v>
                </c:pt>
                <c:pt idx="6">
                  <c:v>58.230000000000004</c:v>
                </c:pt>
                <c:pt idx="7">
                  <c:v>58.33</c:v>
                </c:pt>
                <c:pt idx="8">
                  <c:v>58.47</c:v>
                </c:pt>
                <c:pt idx="9">
                  <c:v>57.879999999999995</c:v>
                </c:pt>
                <c:pt idx="10">
                  <c:v>57.46</c:v>
                </c:pt>
                <c:pt idx="11">
                  <c:v>57.24</c:v>
                </c:pt>
                <c:pt idx="12">
                  <c:v>56.720000000000006</c:v>
                </c:pt>
                <c:pt idx="13">
                  <c:v>57.51</c:v>
                </c:pt>
                <c:pt idx="14">
                  <c:v>57.05</c:v>
                </c:pt>
                <c:pt idx="15">
                  <c:v>57.09</c:v>
                </c:pt>
                <c:pt idx="16">
                  <c:v>56.53</c:v>
                </c:pt>
                <c:pt idx="17">
                  <c:v>55.83</c:v>
                </c:pt>
                <c:pt idx="18">
                  <c:v>55.6</c:v>
                </c:pt>
                <c:pt idx="19">
                  <c:v>55.46</c:v>
                </c:pt>
                <c:pt idx="20">
                  <c:v>54.879999999999995</c:v>
                </c:pt>
                <c:pt idx="21">
                  <c:v>54.83</c:v>
                </c:pt>
                <c:pt idx="22">
                  <c:v>55.06</c:v>
                </c:pt>
                <c:pt idx="23">
                  <c:v>54.660000000000004</c:v>
                </c:pt>
                <c:pt idx="24">
                  <c:v>55.98</c:v>
                </c:pt>
                <c:pt idx="25">
                  <c:v>56.86</c:v>
                </c:pt>
                <c:pt idx="26">
                  <c:v>57.15</c:v>
                </c:pt>
                <c:pt idx="27">
                  <c:v>57.47</c:v>
                </c:pt>
                <c:pt idx="28">
                  <c:v>56.790000000000006</c:v>
                </c:pt>
                <c:pt idx="29">
                  <c:v>57.05</c:v>
                </c:pt>
                <c:pt idx="30">
                  <c:v>58.339999999999996</c:v>
                </c:pt>
                <c:pt idx="31">
                  <c:v>59.730000000000004</c:v>
                </c:pt>
                <c:pt idx="32">
                  <c:v>60.8</c:v>
                </c:pt>
                <c:pt idx="33">
                  <c:v>60.8</c:v>
                </c:pt>
                <c:pt idx="34">
                  <c:v>61.05</c:v>
                </c:pt>
                <c:pt idx="35">
                  <c:v>60.3</c:v>
                </c:pt>
                <c:pt idx="36">
                  <c:v>59.21</c:v>
                </c:pt>
                <c:pt idx="37">
                  <c:v>59.77</c:v>
                </c:pt>
                <c:pt idx="38">
                  <c:v>59.02</c:v>
                </c:pt>
                <c:pt idx="39">
                  <c:v>56.24</c:v>
                </c:pt>
                <c:pt idx="40">
                  <c:v>56.06</c:v>
                </c:pt>
                <c:pt idx="41">
                  <c:v>55.96</c:v>
                </c:pt>
                <c:pt idx="42">
                  <c:v>55.78</c:v>
                </c:pt>
                <c:pt idx="43">
                  <c:v>55.54</c:v>
                </c:pt>
                <c:pt idx="44">
                  <c:v>54.98</c:v>
                </c:pt>
                <c:pt idx="45">
                  <c:v>54.89</c:v>
                </c:pt>
                <c:pt idx="46">
                  <c:v>55.06</c:v>
                </c:pt>
                <c:pt idx="47">
                  <c:v>54.61</c:v>
                </c:pt>
                <c:pt idx="48">
                  <c:v>51.77</c:v>
                </c:pt>
                <c:pt idx="49">
                  <c:v>52.39</c:v>
                </c:pt>
                <c:pt idx="50">
                  <c:v>52.349999999999994</c:v>
                </c:pt>
                <c:pt idx="51">
                  <c:v>52.61</c:v>
                </c:pt>
                <c:pt idx="52">
                  <c:v>52.620000000000005</c:v>
                </c:pt>
                <c:pt idx="53">
                  <c:v>52.25</c:v>
                </c:pt>
                <c:pt idx="54">
                  <c:v>52.349999999999994</c:v>
                </c:pt>
                <c:pt idx="55">
                  <c:v>52.49</c:v>
                </c:pt>
                <c:pt idx="56">
                  <c:v>52.25</c:v>
                </c:pt>
                <c:pt idx="57">
                  <c:v>52.11</c:v>
                </c:pt>
                <c:pt idx="58">
                  <c:v>51.690000000000005</c:v>
                </c:pt>
                <c:pt idx="59">
                  <c:v>51.75</c:v>
                </c:pt>
                <c:pt idx="60">
                  <c:v>51.27</c:v>
                </c:pt>
                <c:pt idx="61">
                  <c:v>51.849999999999994</c:v>
                </c:pt>
                <c:pt idx="62">
                  <c:v>52.27</c:v>
                </c:pt>
                <c:pt idx="63">
                  <c:v>52.720000000000006</c:v>
                </c:pt>
                <c:pt idx="64">
                  <c:v>53.2</c:v>
                </c:pt>
                <c:pt idx="65">
                  <c:v>53.230000000000004</c:v>
                </c:pt>
                <c:pt idx="66">
                  <c:v>53.42</c:v>
                </c:pt>
                <c:pt idx="67">
                  <c:v>53.59</c:v>
                </c:pt>
                <c:pt idx="68">
                  <c:v>53.33</c:v>
                </c:pt>
                <c:pt idx="69">
                  <c:v>54.05</c:v>
                </c:pt>
                <c:pt idx="70">
                  <c:v>54.56</c:v>
                </c:pt>
                <c:pt idx="71">
                  <c:v>54.690000000000005</c:v>
                </c:pt>
                <c:pt idx="72">
                  <c:v>53.67</c:v>
                </c:pt>
                <c:pt idx="73">
                  <c:v>53.96</c:v>
                </c:pt>
                <c:pt idx="74">
                  <c:v>54</c:v>
                </c:pt>
                <c:pt idx="75">
                  <c:v>54.05</c:v>
                </c:pt>
                <c:pt idx="76">
                  <c:v>53.82</c:v>
                </c:pt>
                <c:pt idx="77">
                  <c:v>53.97</c:v>
                </c:pt>
                <c:pt idx="78">
                  <c:v>53.61</c:v>
                </c:pt>
                <c:pt idx="79">
                  <c:v>53.690000000000005</c:v>
                </c:pt>
                <c:pt idx="80">
                  <c:v>53.449999999999996</c:v>
                </c:pt>
                <c:pt idx="81">
                  <c:v>52.949999999999996</c:v>
                </c:pt>
                <c:pt idx="82">
                  <c:v>53.09</c:v>
                </c:pt>
                <c:pt idx="83">
                  <c:v>52.720000000000006</c:v>
                </c:pt>
                <c:pt idx="84">
                  <c:v>51.54</c:v>
                </c:pt>
                <c:pt idx="85">
                  <c:v>52.620000000000005</c:v>
                </c:pt>
                <c:pt idx="86">
                  <c:v>51.83</c:v>
                </c:pt>
                <c:pt idx="87">
                  <c:v>51.78</c:v>
                </c:pt>
                <c:pt idx="88">
                  <c:v>51.97</c:v>
                </c:pt>
                <c:pt idx="89">
                  <c:v>52.14</c:v>
                </c:pt>
                <c:pt idx="90">
                  <c:v>52.75</c:v>
                </c:pt>
                <c:pt idx="91">
                  <c:v>53.21</c:v>
                </c:pt>
                <c:pt idx="92">
                  <c:v>53.82</c:v>
                </c:pt>
                <c:pt idx="93">
                  <c:v>55.11</c:v>
                </c:pt>
                <c:pt idx="94">
                  <c:v>55.42</c:v>
                </c:pt>
                <c:pt idx="95">
                  <c:v>55.98</c:v>
                </c:pt>
                <c:pt idx="96">
                  <c:v>56.28</c:v>
                </c:pt>
                <c:pt idx="97">
                  <c:v>57.17</c:v>
                </c:pt>
                <c:pt idx="98">
                  <c:v>58.290000000000006</c:v>
                </c:pt>
                <c:pt idx="99">
                  <c:v>59.5</c:v>
                </c:pt>
                <c:pt idx="100">
                  <c:v>59.120000000000005</c:v>
                </c:pt>
                <c:pt idx="101">
                  <c:v>60.21</c:v>
                </c:pt>
                <c:pt idx="102">
                  <c:v>60.75</c:v>
                </c:pt>
                <c:pt idx="103">
                  <c:v>62.160000000000004</c:v>
                </c:pt>
                <c:pt idx="104">
                  <c:v>62.99</c:v>
                </c:pt>
                <c:pt idx="105">
                  <c:v>63.65</c:v>
                </c:pt>
                <c:pt idx="106">
                  <c:v>63.9</c:v>
                </c:pt>
                <c:pt idx="107">
                  <c:v>64.260000000000005</c:v>
                </c:pt>
                <c:pt idx="108">
                  <c:v>65.5</c:v>
                </c:pt>
                <c:pt idx="109">
                  <c:v>66.5</c:v>
                </c:pt>
                <c:pt idx="110">
                  <c:v>66.649999999999991</c:v>
                </c:pt>
                <c:pt idx="111">
                  <c:v>66.36</c:v>
                </c:pt>
                <c:pt idx="112">
                  <c:v>66.760000000000005</c:v>
                </c:pt>
                <c:pt idx="113">
                  <c:v>67.75</c:v>
                </c:pt>
                <c:pt idx="114">
                  <c:v>67.58</c:v>
                </c:pt>
                <c:pt idx="115">
                  <c:v>68.709999999999994</c:v>
                </c:pt>
                <c:pt idx="116">
                  <c:v>69.319999999999993</c:v>
                </c:pt>
                <c:pt idx="117">
                  <c:v>70.069999999999993</c:v>
                </c:pt>
                <c:pt idx="118">
                  <c:v>70</c:v>
                </c:pt>
                <c:pt idx="119">
                  <c:v>71.09</c:v>
                </c:pt>
                <c:pt idx="120">
                  <c:v>69.95</c:v>
                </c:pt>
                <c:pt idx="121">
                  <c:v>69.849999999999994</c:v>
                </c:pt>
                <c:pt idx="122">
                  <c:v>70.400000000000006</c:v>
                </c:pt>
                <c:pt idx="123">
                  <c:v>71.33</c:v>
                </c:pt>
                <c:pt idx="124">
                  <c:v>71.48</c:v>
                </c:pt>
                <c:pt idx="125">
                  <c:v>72.400000000000006</c:v>
                </c:pt>
                <c:pt idx="126">
                  <c:v>72.790000000000006</c:v>
                </c:pt>
                <c:pt idx="127">
                  <c:v>73.23</c:v>
                </c:pt>
                <c:pt idx="128">
                  <c:v>73.69</c:v>
                </c:pt>
                <c:pt idx="129">
                  <c:v>73.81</c:v>
                </c:pt>
                <c:pt idx="130">
                  <c:v>74.3</c:v>
                </c:pt>
                <c:pt idx="131">
                  <c:v>74.28</c:v>
                </c:pt>
                <c:pt idx="132">
                  <c:v>74.040000000000006</c:v>
                </c:pt>
                <c:pt idx="133">
                  <c:v>74.540000000000006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AF-408B-ABFE-BDE1432C3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321920"/>
        <c:axId val="74323456"/>
      </c:areaChart>
      <c:dateAx>
        <c:axId val="743219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323456"/>
        <c:crosses val="autoZero"/>
        <c:auto val="1"/>
        <c:lblOffset val="100"/>
        <c:baseTimeUnit val="months"/>
      </c:dateAx>
      <c:valAx>
        <c:axId val="74323456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321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080-4675-95A7-046729CEE7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Plan1!$A$2:$A$37</c:f>
              <c:strCache>
                <c:ptCount val="36"/>
                <c:pt idx="0">
                  <c:v>Sri Lanka</c:v>
                </c:pt>
                <c:pt idx="1">
                  <c:v>Indonesia</c:v>
                </c:pt>
                <c:pt idx="2">
                  <c:v>Dominican</c:v>
                </c:pt>
                <c:pt idx="3">
                  <c:v>Pakistan</c:v>
                </c:pt>
                <c:pt idx="4">
                  <c:v>Venezuela</c:v>
                </c:pt>
                <c:pt idx="5">
                  <c:v>Iran</c:v>
                </c:pt>
                <c:pt idx="6">
                  <c:v>Kazakhstan</c:v>
                </c:pt>
                <c:pt idx="7">
                  <c:v>Peru</c:v>
                </c:pt>
                <c:pt idx="8">
                  <c:v>Angola</c:v>
                </c:pt>
                <c:pt idx="9">
                  <c:v>Philippines</c:v>
                </c:pt>
                <c:pt idx="10">
                  <c:v>Malaysia</c:v>
                </c:pt>
                <c:pt idx="11">
                  <c:v>Egypt</c:v>
                </c:pt>
                <c:pt idx="12">
                  <c:v>India</c:v>
                </c:pt>
                <c:pt idx="13">
                  <c:v>Saudi Arabia</c:v>
                </c:pt>
                <c:pt idx="14">
                  <c:v>Thailand</c:v>
                </c:pt>
                <c:pt idx="15">
                  <c:v>Mexico</c:v>
                </c:pt>
                <c:pt idx="16">
                  <c:v>Chile</c:v>
                </c:pt>
                <c:pt idx="17">
                  <c:v>Colombia</c:v>
                </c:pt>
                <c:pt idx="18">
                  <c:v>Morocco</c:v>
                </c:pt>
                <c:pt idx="19">
                  <c:v>China</c:v>
                </c:pt>
                <c:pt idx="20">
                  <c:v>Libya</c:v>
                </c:pt>
                <c:pt idx="21">
                  <c:v>South Africa</c:v>
                </c:pt>
                <c:pt idx="22">
                  <c:v>Algeria</c:v>
                </c:pt>
                <c:pt idx="23">
                  <c:v>Romania</c:v>
                </c:pt>
                <c:pt idx="24">
                  <c:v>Uruguay</c:v>
                </c:pt>
                <c:pt idx="25">
                  <c:v>Ecuador</c:v>
                </c:pt>
                <c:pt idx="26">
                  <c:v>Brazil</c:v>
                </c:pt>
                <c:pt idx="27">
                  <c:v>Turkey</c:v>
                </c:pt>
                <c:pt idx="28">
                  <c:v>Russia</c:v>
                </c:pt>
                <c:pt idx="29">
                  <c:v>Azerbaijan</c:v>
                </c:pt>
                <c:pt idx="30">
                  <c:v>Argentina</c:v>
                </c:pt>
                <c:pt idx="31">
                  <c:v>Ukraine</c:v>
                </c:pt>
                <c:pt idx="32">
                  <c:v>Poland</c:v>
                </c:pt>
                <c:pt idx="33">
                  <c:v>Belarus</c:v>
                </c:pt>
                <c:pt idx="34">
                  <c:v>Hungary</c:v>
                </c:pt>
                <c:pt idx="35">
                  <c:v>Croatia</c:v>
                </c:pt>
              </c:strCache>
            </c:strRef>
          </c:cat>
          <c:val>
            <c:numRef>
              <c:f>Plan1!$J$2:$J$37</c:f>
              <c:numCache>
                <c:formatCode>General</c:formatCode>
                <c:ptCount val="36"/>
                <c:pt idx="0">
                  <c:v>14.3</c:v>
                </c:pt>
                <c:pt idx="1">
                  <c:v>14.3</c:v>
                </c:pt>
                <c:pt idx="2">
                  <c:v>14.7</c:v>
                </c:pt>
                <c:pt idx="3">
                  <c:v>15.5</c:v>
                </c:pt>
                <c:pt idx="4">
                  <c:v>17.100000000000001</c:v>
                </c:pt>
                <c:pt idx="5">
                  <c:v>17.3</c:v>
                </c:pt>
                <c:pt idx="6">
                  <c:v>18</c:v>
                </c:pt>
                <c:pt idx="7">
                  <c:v>18.7</c:v>
                </c:pt>
                <c:pt idx="8">
                  <c:v>18.7</c:v>
                </c:pt>
                <c:pt idx="9">
                  <c:v>19.100000000000001</c:v>
                </c:pt>
                <c:pt idx="10">
                  <c:v>20.399999999999999</c:v>
                </c:pt>
                <c:pt idx="11">
                  <c:v>21.2</c:v>
                </c:pt>
                <c:pt idx="12">
                  <c:v>21.3</c:v>
                </c:pt>
                <c:pt idx="13">
                  <c:v>21.4</c:v>
                </c:pt>
                <c:pt idx="14">
                  <c:v>22.4</c:v>
                </c:pt>
                <c:pt idx="15">
                  <c:v>23.2</c:v>
                </c:pt>
                <c:pt idx="16">
                  <c:v>23.4</c:v>
                </c:pt>
                <c:pt idx="17">
                  <c:v>25</c:v>
                </c:pt>
                <c:pt idx="18">
                  <c:v>26.1</c:v>
                </c:pt>
                <c:pt idx="19">
                  <c:v>28.2</c:v>
                </c:pt>
                <c:pt idx="20">
                  <c:v>28.8</c:v>
                </c:pt>
                <c:pt idx="21">
                  <c:v>28.9</c:v>
                </c:pt>
                <c:pt idx="22">
                  <c:v>29</c:v>
                </c:pt>
                <c:pt idx="23">
                  <c:v>29</c:v>
                </c:pt>
                <c:pt idx="24">
                  <c:v>29.3</c:v>
                </c:pt>
                <c:pt idx="25">
                  <c:v>31</c:v>
                </c:pt>
                <c:pt idx="26">
                  <c:v>32.300000000000011</c:v>
                </c:pt>
                <c:pt idx="27">
                  <c:v>32.6</c:v>
                </c:pt>
                <c:pt idx="28">
                  <c:v>32.800000000000011</c:v>
                </c:pt>
                <c:pt idx="29">
                  <c:v>34.5</c:v>
                </c:pt>
                <c:pt idx="30">
                  <c:v>35.700000000000003</c:v>
                </c:pt>
                <c:pt idx="31">
                  <c:v>38.4</c:v>
                </c:pt>
                <c:pt idx="32">
                  <c:v>38.800000000000011</c:v>
                </c:pt>
                <c:pt idx="33">
                  <c:v>42.7</c:v>
                </c:pt>
                <c:pt idx="34">
                  <c:v>45.6</c:v>
                </c:pt>
                <c:pt idx="35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80-4675-95A7-046729CEE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318208"/>
        <c:axId val="76319744"/>
      </c:barChart>
      <c:catAx>
        <c:axId val="763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319744"/>
        <c:crosses val="autoZero"/>
        <c:auto val="1"/>
        <c:lblAlgn val="ctr"/>
        <c:lblOffset val="100"/>
        <c:noMultiLvlLbl val="0"/>
      </c:catAx>
      <c:valAx>
        <c:axId val="7631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31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E79-4567-8CCD-916438E44B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Plan1!$A$2:$A$36</c:f>
              <c:strCache>
                <c:ptCount val="35"/>
                <c:pt idx="0">
                  <c:v>Russia</c:v>
                </c:pt>
                <c:pt idx="1">
                  <c:v>Algeria</c:v>
                </c:pt>
                <c:pt idx="2">
                  <c:v>Kazakhstan</c:v>
                </c:pt>
                <c:pt idx="3">
                  <c:v>Venezuela</c:v>
                </c:pt>
                <c:pt idx="4">
                  <c:v>Saudi Arabia</c:v>
                </c:pt>
                <c:pt idx="5">
                  <c:v>Peru</c:v>
                </c:pt>
                <c:pt idx="6">
                  <c:v>Chile</c:v>
                </c:pt>
                <c:pt idx="7">
                  <c:v>Turkey</c:v>
                </c:pt>
                <c:pt idx="8">
                  <c:v>Indonesia</c:v>
                </c:pt>
                <c:pt idx="9">
                  <c:v>Iran</c:v>
                </c:pt>
                <c:pt idx="10">
                  <c:v>Philippines</c:v>
                </c:pt>
                <c:pt idx="11">
                  <c:v>Dominican</c:v>
                </c:pt>
                <c:pt idx="12">
                  <c:v>Thailand</c:v>
                </c:pt>
                <c:pt idx="13">
                  <c:v>Romania</c:v>
                </c:pt>
                <c:pt idx="14">
                  <c:v>Azerbaijan</c:v>
                </c:pt>
                <c:pt idx="15">
                  <c:v>Ecuador</c:v>
                </c:pt>
                <c:pt idx="16">
                  <c:v>Colombia</c:v>
                </c:pt>
                <c:pt idx="17">
                  <c:v>China</c:v>
                </c:pt>
                <c:pt idx="18">
                  <c:v>Argentina</c:v>
                </c:pt>
                <c:pt idx="19">
                  <c:v>Mexico</c:v>
                </c:pt>
                <c:pt idx="20">
                  <c:v>Poland</c:v>
                </c:pt>
                <c:pt idx="21">
                  <c:v>Malaysia</c:v>
                </c:pt>
                <c:pt idx="22">
                  <c:v>South Africa</c:v>
                </c:pt>
                <c:pt idx="23">
                  <c:v>Belarus</c:v>
                </c:pt>
                <c:pt idx="24">
                  <c:v>Uruguay</c:v>
                </c:pt>
                <c:pt idx="25">
                  <c:v>Morocco</c:v>
                </c:pt>
                <c:pt idx="26">
                  <c:v>Angola</c:v>
                </c:pt>
                <c:pt idx="27">
                  <c:v>India</c:v>
                </c:pt>
                <c:pt idx="28">
                  <c:v>Pakistan</c:v>
                </c:pt>
                <c:pt idx="29">
                  <c:v>Hungary</c:v>
                </c:pt>
                <c:pt idx="30">
                  <c:v>Brazil</c:v>
                </c:pt>
                <c:pt idx="31">
                  <c:v>Sri Lanka</c:v>
                </c:pt>
                <c:pt idx="32">
                  <c:v>Croatia</c:v>
                </c:pt>
                <c:pt idx="33">
                  <c:v>Ukraine</c:v>
                </c:pt>
                <c:pt idx="34">
                  <c:v>Egypt</c:v>
                </c:pt>
              </c:strCache>
            </c:strRef>
          </c:cat>
          <c:val>
            <c:numRef>
              <c:f>Plan1!$L$2:$L$36</c:f>
              <c:numCache>
                <c:formatCode>General</c:formatCode>
                <c:ptCount val="35"/>
                <c:pt idx="0">
                  <c:v>17.7</c:v>
                </c:pt>
                <c:pt idx="1">
                  <c:v>17.7</c:v>
                </c:pt>
                <c:pt idx="2">
                  <c:v>17.7</c:v>
                </c:pt>
                <c:pt idx="3">
                  <c:v>19.7</c:v>
                </c:pt>
                <c:pt idx="4">
                  <c:v>20.7</c:v>
                </c:pt>
                <c:pt idx="5">
                  <c:v>27.2</c:v>
                </c:pt>
                <c:pt idx="6">
                  <c:v>27.6</c:v>
                </c:pt>
                <c:pt idx="7">
                  <c:v>28</c:v>
                </c:pt>
                <c:pt idx="8">
                  <c:v>29.2</c:v>
                </c:pt>
                <c:pt idx="9">
                  <c:v>30.8</c:v>
                </c:pt>
                <c:pt idx="10">
                  <c:v>33.200000000000003</c:v>
                </c:pt>
                <c:pt idx="11">
                  <c:v>37.9</c:v>
                </c:pt>
                <c:pt idx="12">
                  <c:v>39.6</c:v>
                </c:pt>
                <c:pt idx="13">
                  <c:v>40.200000000000003</c:v>
                </c:pt>
                <c:pt idx="14">
                  <c:v>41.1</c:v>
                </c:pt>
                <c:pt idx="15">
                  <c:v>42.7</c:v>
                </c:pt>
                <c:pt idx="16">
                  <c:v>48.6</c:v>
                </c:pt>
                <c:pt idx="17">
                  <c:v>50.8</c:v>
                </c:pt>
                <c:pt idx="18">
                  <c:v>52</c:v>
                </c:pt>
                <c:pt idx="19">
                  <c:v>52.4</c:v>
                </c:pt>
                <c:pt idx="20">
                  <c:v>53.8</c:v>
                </c:pt>
                <c:pt idx="21">
                  <c:v>54.2</c:v>
                </c:pt>
                <c:pt idx="22">
                  <c:v>55.6</c:v>
                </c:pt>
                <c:pt idx="23">
                  <c:v>56.8</c:v>
                </c:pt>
                <c:pt idx="24">
                  <c:v>61.3</c:v>
                </c:pt>
                <c:pt idx="25">
                  <c:v>62.4</c:v>
                </c:pt>
                <c:pt idx="26">
                  <c:v>66</c:v>
                </c:pt>
                <c:pt idx="27">
                  <c:v>67.099999999999994</c:v>
                </c:pt>
                <c:pt idx="28">
                  <c:v>68.7</c:v>
                </c:pt>
                <c:pt idx="29">
                  <c:v>71.3</c:v>
                </c:pt>
                <c:pt idx="30">
                  <c:v>75</c:v>
                </c:pt>
                <c:pt idx="31">
                  <c:v>77.599999999999994</c:v>
                </c:pt>
                <c:pt idx="32">
                  <c:v>79.599999999999994</c:v>
                </c:pt>
                <c:pt idx="33">
                  <c:v>83.5</c:v>
                </c:pt>
                <c:pt idx="34">
                  <c:v>88.8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79-4567-8CCD-916438E44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336128"/>
        <c:axId val="76448512"/>
      </c:barChart>
      <c:catAx>
        <c:axId val="7633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448512"/>
        <c:crosses val="autoZero"/>
        <c:auto val="1"/>
        <c:lblAlgn val="ctr"/>
        <c:lblOffset val="100"/>
        <c:noMultiLvlLbl val="0"/>
      </c:catAx>
      <c:valAx>
        <c:axId val="7644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33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71041119860037E-2"/>
          <c:y val="6.0185185185185168E-2"/>
          <c:w val="0.87816229221347353"/>
          <c:h val="0.76905250486536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'P27'!$C$4</c:f>
              <c:strCache>
                <c:ptCount val="1"/>
                <c:pt idx="0">
                  <c:v>Receita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numRef>
              <c:f>'P27'!$B$5:$B$32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cat>
          <c:val>
            <c:numRef>
              <c:f>'P27'!$C$5:$C$32</c:f>
              <c:numCache>
                <c:formatCode>General</c:formatCode>
                <c:ptCount val="2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0.3000000000000001</c:v>
                </c:pt>
                <c:pt idx="4">
                  <c:v>0.3000000000000001</c:v>
                </c:pt>
                <c:pt idx="5">
                  <c:v>0.3000000000000001</c:v>
                </c:pt>
                <c:pt idx="6">
                  <c:v>0.3000000000000001</c:v>
                </c:pt>
                <c:pt idx="7">
                  <c:v>0.3000000000000001</c:v>
                </c:pt>
                <c:pt idx="8">
                  <c:v>0.3000000000000001</c:v>
                </c:pt>
                <c:pt idx="9">
                  <c:v>0.3000000000000001</c:v>
                </c:pt>
                <c:pt idx="10">
                  <c:v>0.3000000000000001</c:v>
                </c:pt>
                <c:pt idx="11">
                  <c:v>0.3000000000000001</c:v>
                </c:pt>
                <c:pt idx="12">
                  <c:v>0.3000000000000001</c:v>
                </c:pt>
                <c:pt idx="13">
                  <c:v>0.3000000000000001</c:v>
                </c:pt>
                <c:pt idx="14">
                  <c:v>0.3000000000000001</c:v>
                </c:pt>
                <c:pt idx="15">
                  <c:v>0.3000000000000001</c:v>
                </c:pt>
                <c:pt idx="16">
                  <c:v>0.4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0.3000000000000001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0.3000000000000001</c:v>
                </c:pt>
                <c:pt idx="26">
                  <c:v>0.3000000000000001</c:v>
                </c:pt>
                <c:pt idx="27">
                  <c:v>0.3000000000000001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14-4921-9DF0-FB4CD57DEF56}"/>
            </c:ext>
          </c:extLst>
        </c:ser>
        <c:ser>
          <c:idx val="1"/>
          <c:order val="1"/>
          <c:tx>
            <c:strRef>
              <c:f>'P27'!$D$4</c:f>
              <c:strCache>
                <c:ptCount val="1"/>
                <c:pt idx="0">
                  <c:v>Despesa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'P27'!$B$5:$B$32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cat>
          <c:val>
            <c:numRef>
              <c:f>'P27'!$D$5:$D$32</c:f>
              <c:numCache>
                <c:formatCode>General</c:formatCode>
                <c:ptCount val="28"/>
                <c:pt idx="0">
                  <c:v>-0.6000000000000002</c:v>
                </c:pt>
                <c:pt idx="1">
                  <c:v>-0.8</c:v>
                </c:pt>
                <c:pt idx="2" formatCode="0.0">
                  <c:v>-1</c:v>
                </c:pt>
                <c:pt idx="3" formatCode="0.0">
                  <c:v>-0.9</c:v>
                </c:pt>
                <c:pt idx="4" formatCode="0.0">
                  <c:v>-1.1000000000000001</c:v>
                </c:pt>
                <c:pt idx="5" formatCode="0.0">
                  <c:v>-1.7000000000000002</c:v>
                </c:pt>
                <c:pt idx="6" formatCode="0.0">
                  <c:v>-2</c:v>
                </c:pt>
                <c:pt idx="7" formatCode="0.0">
                  <c:v>-2.1</c:v>
                </c:pt>
                <c:pt idx="8" formatCode="0.0">
                  <c:v>-2</c:v>
                </c:pt>
                <c:pt idx="9" formatCode="0.0">
                  <c:v>-1.9000000000000001</c:v>
                </c:pt>
                <c:pt idx="10" formatCode="0.0">
                  <c:v>-2.1</c:v>
                </c:pt>
                <c:pt idx="11" formatCode="0.0">
                  <c:v>-2.1</c:v>
                </c:pt>
                <c:pt idx="12" formatCode="0.0">
                  <c:v>-2</c:v>
                </c:pt>
                <c:pt idx="13">
                  <c:v>-2.2000000000000002</c:v>
                </c:pt>
                <c:pt idx="14" formatCode="0.0">
                  <c:v>-2.1</c:v>
                </c:pt>
                <c:pt idx="15" formatCode="0.0">
                  <c:v>-2.2000000000000002</c:v>
                </c:pt>
                <c:pt idx="16" formatCode="0.0">
                  <c:v>-2.1</c:v>
                </c:pt>
                <c:pt idx="17" formatCode="0.0">
                  <c:v>-2</c:v>
                </c:pt>
                <c:pt idx="18" formatCode="0.0">
                  <c:v>-1.8</c:v>
                </c:pt>
                <c:pt idx="19" formatCode="0.0">
                  <c:v>-1.8</c:v>
                </c:pt>
                <c:pt idx="20" formatCode="0.0">
                  <c:v>-1.7000000000000002</c:v>
                </c:pt>
                <c:pt idx="21" formatCode="0.0">
                  <c:v>-2</c:v>
                </c:pt>
                <c:pt idx="22" formatCode="0.0">
                  <c:v>-1.9000000000000001</c:v>
                </c:pt>
                <c:pt idx="23" formatCode="0.0">
                  <c:v>-1.7000000000000002</c:v>
                </c:pt>
                <c:pt idx="24" formatCode="0.0">
                  <c:v>-1.6</c:v>
                </c:pt>
                <c:pt idx="25" formatCode="0.0">
                  <c:v>-1.7000000000000002</c:v>
                </c:pt>
                <c:pt idx="26" formatCode="0.0">
                  <c:v>-1.6</c:v>
                </c:pt>
                <c:pt idx="27" formatCode="0.0">
                  <c:v>-1.7000000000000002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14-4921-9DF0-FB4CD57DE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496256"/>
        <c:axId val="76514432"/>
      </c:barChart>
      <c:catAx>
        <c:axId val="7649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pt-BR"/>
          </a:p>
        </c:txPr>
        <c:crossAx val="76514432"/>
        <c:crosses val="autoZero"/>
        <c:auto val="1"/>
        <c:lblAlgn val="ctr"/>
        <c:lblOffset val="100"/>
        <c:noMultiLvlLbl val="0"/>
      </c:catAx>
      <c:valAx>
        <c:axId val="76514432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crossAx val="76496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92388451443592"/>
          <c:y val="0.88850503062117325"/>
          <c:w val="0.68659667541557379"/>
          <c:h val="8.3717191601049956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'P27'!$F$4</c:f>
              <c:strCache>
                <c:ptCount val="1"/>
                <c:pt idx="0">
                  <c:v>Receita</c:v>
                </c:pt>
              </c:strCache>
            </c:strRef>
          </c:tx>
          <c:invertIfNegative val="0"/>
          <c:cat>
            <c:numRef>
              <c:f>'P27'!$B$5:$B$32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cat>
          <c:val>
            <c:numRef>
              <c:f>'P27'!$F$5:$F$32</c:f>
              <c:numCache>
                <c:formatCode>General</c:formatCode>
                <c:ptCount val="28"/>
                <c:pt idx="0">
                  <c:v>0.2</c:v>
                </c:pt>
                <c:pt idx="1">
                  <c:v>0.2</c:v>
                </c:pt>
                <c:pt idx="2">
                  <c:v>0.3000000000000001</c:v>
                </c:pt>
                <c:pt idx="3" formatCode="0.0">
                  <c:v>0.25727272727272077</c:v>
                </c:pt>
                <c:pt idx="4" formatCode="0.0">
                  <c:v>0.29636363636363688</c:v>
                </c:pt>
                <c:pt idx="5" formatCode="0.0">
                  <c:v>0.33545454545453895</c:v>
                </c:pt>
                <c:pt idx="6" formatCode="0.0">
                  <c:v>0.37454545454545496</c:v>
                </c:pt>
                <c:pt idx="7" formatCode="0.0">
                  <c:v>0.41363636363635692</c:v>
                </c:pt>
                <c:pt idx="8" formatCode="0.0">
                  <c:v>0.4527272727272732</c:v>
                </c:pt>
                <c:pt idx="9" formatCode="0.0">
                  <c:v>0.49181818181817527</c:v>
                </c:pt>
                <c:pt idx="10" formatCode="0.0">
                  <c:v>0.53090909090909144</c:v>
                </c:pt>
                <c:pt idx="11" formatCode="0.0">
                  <c:v>0.5699999999999934</c:v>
                </c:pt>
                <c:pt idx="12" formatCode="0.0">
                  <c:v>0.60909090909090935</c:v>
                </c:pt>
                <c:pt idx="13" formatCode="0.0">
                  <c:v>0.64818181818181175</c:v>
                </c:pt>
                <c:pt idx="14" formatCode="0.0">
                  <c:v>0.68727272727272748</c:v>
                </c:pt>
                <c:pt idx="15" formatCode="0.0">
                  <c:v>0.72636363636362966</c:v>
                </c:pt>
                <c:pt idx="16" formatCode="0.0">
                  <c:v>0.76545454545454561</c:v>
                </c:pt>
                <c:pt idx="17" formatCode="0.0">
                  <c:v>0.8045454545454479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 formatCode="0.0">
                  <c:v>1</c:v>
                </c:pt>
                <c:pt idx="23" formatCode="0.0">
                  <c:v>1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1.2</c:v>
                </c:pt>
                <c:pt idx="2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DC-4B63-9EE3-C156173575EC}"/>
            </c:ext>
          </c:extLst>
        </c:ser>
        <c:ser>
          <c:idx val="1"/>
          <c:order val="1"/>
          <c:tx>
            <c:strRef>
              <c:f>'P27'!$G$4</c:f>
              <c:strCache>
                <c:ptCount val="1"/>
                <c:pt idx="0">
                  <c:v>Despesa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numRef>
              <c:f>'P27'!$B$5:$B$32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cat>
          <c:val>
            <c:numRef>
              <c:f>'P27'!$G$5:$G$32</c:f>
              <c:numCache>
                <c:formatCode>General</c:formatCode>
                <c:ptCount val="28"/>
                <c:pt idx="0">
                  <c:v>-0.2</c:v>
                </c:pt>
                <c:pt idx="1">
                  <c:v>-0.2</c:v>
                </c:pt>
                <c:pt idx="2">
                  <c:v>-0.3000000000000001</c:v>
                </c:pt>
                <c:pt idx="3" formatCode="0.0">
                  <c:v>-0.38923636363636432</c:v>
                </c:pt>
                <c:pt idx="4" formatCode="0.0">
                  <c:v>-0.45556363636363134</c:v>
                </c:pt>
                <c:pt idx="5" formatCode="0.0">
                  <c:v>-0.52189090909089852</c:v>
                </c:pt>
                <c:pt idx="6" formatCode="0.0">
                  <c:v>-0.5882181818181923</c:v>
                </c:pt>
                <c:pt idx="7" formatCode="0.0">
                  <c:v>-0.65454545454545998</c:v>
                </c:pt>
                <c:pt idx="8" formatCode="0.0">
                  <c:v>-0.72087272727272644</c:v>
                </c:pt>
                <c:pt idx="9" formatCode="0.0">
                  <c:v>-0.78719999999999368</c:v>
                </c:pt>
                <c:pt idx="10" formatCode="0.0">
                  <c:v>-0.85352727272726037</c:v>
                </c:pt>
                <c:pt idx="11" formatCode="0.0">
                  <c:v>-0.9198545454545547</c:v>
                </c:pt>
                <c:pt idx="12" formatCode="0.0">
                  <c:v>-0.9861818181818216</c:v>
                </c:pt>
                <c:pt idx="13" formatCode="0.0">
                  <c:v>-1.0525090909090882</c:v>
                </c:pt>
                <c:pt idx="14" formatCode="0.0">
                  <c:v>-1.1188363636363561</c:v>
                </c:pt>
                <c:pt idx="15" formatCode="0.0">
                  <c:v>-1.1851636363636497</c:v>
                </c:pt>
                <c:pt idx="16" formatCode="0.0">
                  <c:v>-1.2514909090909168</c:v>
                </c:pt>
                <c:pt idx="17" formatCode="0.0">
                  <c:v>-1.3781818181818004</c:v>
                </c:pt>
                <c:pt idx="18">
                  <c:v>-1.5</c:v>
                </c:pt>
                <c:pt idx="19">
                  <c:v>-1.5</c:v>
                </c:pt>
                <c:pt idx="20">
                  <c:v>-1.6</c:v>
                </c:pt>
                <c:pt idx="21">
                  <c:v>-1.6</c:v>
                </c:pt>
                <c:pt idx="22">
                  <c:v>-1.7</c:v>
                </c:pt>
                <c:pt idx="23">
                  <c:v>-1.7</c:v>
                </c:pt>
                <c:pt idx="24">
                  <c:v>-1.8</c:v>
                </c:pt>
                <c:pt idx="25">
                  <c:v>-1.9000000000000001</c:v>
                </c:pt>
                <c:pt idx="26">
                  <c:v>-2.1</c:v>
                </c:pt>
                <c:pt idx="27">
                  <c:v>-2.1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DC-4B63-9EE3-C15617357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528256"/>
        <c:axId val="76534144"/>
      </c:barChart>
      <c:catAx>
        <c:axId val="7652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pt-BR"/>
          </a:p>
        </c:txPr>
        <c:crossAx val="76534144"/>
        <c:crosses val="autoZero"/>
        <c:auto val="1"/>
        <c:lblAlgn val="ctr"/>
        <c:lblOffset val="100"/>
        <c:noMultiLvlLbl val="0"/>
      </c:catAx>
      <c:valAx>
        <c:axId val="76534144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crossAx val="76528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892388451443592"/>
          <c:y val="0.88850503062117303"/>
          <c:w val="0.68659667541557345"/>
          <c:h val="8.3717191601049942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Planilha2!$C$3</c:f>
              <c:strCache>
                <c:ptCount val="1"/>
                <c:pt idx="0">
                  <c:v>Relação Déficit Atuarial/RCL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2E-4DAD-9BED-FCDD7DDA35D2}"/>
              </c:ext>
            </c:extLst>
          </c:dPt>
          <c:dPt>
            <c:idx val="28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2E-4DAD-9BED-FCDD7DDA35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Planilha2!$B$4:$B$32</c:f>
              <c:strCache>
                <c:ptCount val="29"/>
                <c:pt idx="0">
                  <c:v>União</c:v>
                </c:pt>
                <c:pt idx="1">
                  <c:v>AC</c:v>
                </c:pt>
                <c:pt idx="2">
                  <c:v>AL</c:v>
                </c:pt>
                <c:pt idx="3">
                  <c:v>AM</c:v>
                </c:pt>
                <c:pt idx="4">
                  <c:v>AP</c:v>
                </c:pt>
                <c:pt idx="5">
                  <c:v>BA</c:v>
                </c:pt>
                <c:pt idx="6">
                  <c:v>CE</c:v>
                </c:pt>
                <c:pt idx="7">
                  <c:v>DF</c:v>
                </c:pt>
                <c:pt idx="8">
                  <c:v>ES</c:v>
                </c:pt>
                <c:pt idx="9">
                  <c:v>GO</c:v>
                </c:pt>
                <c:pt idx="10">
                  <c:v>MA</c:v>
                </c:pt>
                <c:pt idx="11">
                  <c:v>MG</c:v>
                </c:pt>
                <c:pt idx="12">
                  <c:v>MS</c:v>
                </c:pt>
                <c:pt idx="13">
                  <c:v>MT</c:v>
                </c:pt>
                <c:pt idx="14">
                  <c:v>PA</c:v>
                </c:pt>
                <c:pt idx="15">
                  <c:v>PB</c:v>
                </c:pt>
                <c:pt idx="16">
                  <c:v>PE</c:v>
                </c:pt>
                <c:pt idx="17">
                  <c:v>PI</c:v>
                </c:pt>
                <c:pt idx="18">
                  <c:v>PR</c:v>
                </c:pt>
                <c:pt idx="19">
                  <c:v>RJ</c:v>
                </c:pt>
                <c:pt idx="20">
                  <c:v>RN</c:v>
                </c:pt>
                <c:pt idx="21">
                  <c:v>RO</c:v>
                </c:pt>
                <c:pt idx="22">
                  <c:v>RR</c:v>
                </c:pt>
                <c:pt idx="23">
                  <c:v>RS</c:v>
                </c:pt>
                <c:pt idx="24">
                  <c:v>SC</c:v>
                </c:pt>
                <c:pt idx="25">
                  <c:v>SE</c:v>
                </c:pt>
                <c:pt idx="26">
                  <c:v>SP</c:v>
                </c:pt>
                <c:pt idx="27">
                  <c:v>TO</c:v>
                </c:pt>
                <c:pt idx="28">
                  <c:v>ESTADOS</c:v>
                </c:pt>
              </c:strCache>
            </c:strRef>
          </c:cat>
          <c:val>
            <c:numRef>
              <c:f>Planilha2!$C$4:$C$32</c:f>
              <c:numCache>
                <c:formatCode>General</c:formatCode>
                <c:ptCount val="29"/>
                <c:pt idx="0">
                  <c:v>11.51</c:v>
                </c:pt>
                <c:pt idx="1">
                  <c:v>2.56</c:v>
                </c:pt>
                <c:pt idx="2">
                  <c:v>10.4</c:v>
                </c:pt>
                <c:pt idx="3">
                  <c:v>7.14</c:v>
                </c:pt>
                <c:pt idx="4">
                  <c:v>4.28</c:v>
                </c:pt>
                <c:pt idx="5">
                  <c:v>6.88</c:v>
                </c:pt>
                <c:pt idx="6">
                  <c:v>8.32</c:v>
                </c:pt>
                <c:pt idx="7">
                  <c:v>12.860000000000001</c:v>
                </c:pt>
                <c:pt idx="8">
                  <c:v>5.3599999999999994</c:v>
                </c:pt>
                <c:pt idx="9">
                  <c:v>7.9300000000000006</c:v>
                </c:pt>
                <c:pt idx="10">
                  <c:v>6.53</c:v>
                </c:pt>
                <c:pt idx="11">
                  <c:v>11.05</c:v>
                </c:pt>
                <c:pt idx="12">
                  <c:v>7.95</c:v>
                </c:pt>
                <c:pt idx="13">
                  <c:v>1.9900000000000002</c:v>
                </c:pt>
                <c:pt idx="14">
                  <c:v>6.1199999999999992</c:v>
                </c:pt>
                <c:pt idx="15">
                  <c:v>11.51</c:v>
                </c:pt>
                <c:pt idx="16">
                  <c:v>9.01</c:v>
                </c:pt>
                <c:pt idx="17">
                  <c:v>8.7299999999999986</c:v>
                </c:pt>
                <c:pt idx="18">
                  <c:v>9.2299999999999986</c:v>
                </c:pt>
                <c:pt idx="19">
                  <c:v>11.07</c:v>
                </c:pt>
                <c:pt idx="20">
                  <c:v>11.38</c:v>
                </c:pt>
                <c:pt idx="21">
                  <c:v>6.05</c:v>
                </c:pt>
                <c:pt idx="22">
                  <c:v>2.0299999999999998</c:v>
                </c:pt>
                <c:pt idx="23">
                  <c:v>9.32</c:v>
                </c:pt>
                <c:pt idx="24">
                  <c:v>5.9</c:v>
                </c:pt>
                <c:pt idx="25">
                  <c:v>10.31</c:v>
                </c:pt>
                <c:pt idx="26">
                  <c:v>12.92</c:v>
                </c:pt>
                <c:pt idx="27">
                  <c:v>3.64</c:v>
                </c:pt>
                <c:pt idx="28">
                  <c:v>9.65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2E-4DAD-9BED-FCDD7DDA3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76725248"/>
        <c:axId val="76731136"/>
      </c:barChart>
      <c:catAx>
        <c:axId val="7672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731136"/>
        <c:crosses val="autoZero"/>
        <c:auto val="1"/>
        <c:lblAlgn val="ctr"/>
        <c:lblOffset val="100"/>
        <c:noMultiLvlLbl val="0"/>
      </c:catAx>
      <c:valAx>
        <c:axId val="7673113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72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Selic_Graf!$E$1</c:f>
              <c:strCache>
                <c:ptCount val="1"/>
                <c:pt idx="0">
                  <c:v>jun/16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Selic_Graf!$J$3:$J$12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Selic_Graf!$E$3:$E$12</c:f>
              <c:numCache>
                <c:formatCode>General</c:formatCode>
                <c:ptCount val="10"/>
                <c:pt idx="0">
                  <c:v>7.1599999999999993</c:v>
                </c:pt>
                <c:pt idx="1">
                  <c:v>9.9</c:v>
                </c:pt>
                <c:pt idx="2">
                  <c:v>11.58</c:v>
                </c:pt>
                <c:pt idx="3">
                  <c:v>14.15</c:v>
                </c:pt>
                <c:pt idx="4">
                  <c:v>13.65</c:v>
                </c:pt>
                <c:pt idx="5">
                  <c:v>11.25</c:v>
                </c:pt>
                <c:pt idx="6">
                  <c:v>10.629999999999999</c:v>
                </c:pt>
                <c:pt idx="7">
                  <c:v>10.25</c:v>
                </c:pt>
                <c:pt idx="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78-49F1-A2C6-0F874DCD2CA3}"/>
            </c:ext>
          </c:extLst>
        </c:ser>
        <c:ser>
          <c:idx val="1"/>
          <c:order val="1"/>
          <c:tx>
            <c:strRef>
              <c:f>Selic_Graf!$H$1</c:f>
              <c:strCache>
                <c:ptCount val="1"/>
                <c:pt idx="0">
                  <c:v>jun/17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Selic_Graf!$J$3:$J$12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Selic_Graf!$H$3:$H$12</c:f>
              <c:numCache>
                <c:formatCode>General</c:formatCode>
                <c:ptCount val="10"/>
                <c:pt idx="0">
                  <c:v>7.1599999999999993</c:v>
                </c:pt>
                <c:pt idx="1">
                  <c:v>9.9</c:v>
                </c:pt>
                <c:pt idx="2">
                  <c:v>11.58</c:v>
                </c:pt>
                <c:pt idx="3">
                  <c:v>14.15</c:v>
                </c:pt>
                <c:pt idx="4">
                  <c:v>13.65</c:v>
                </c:pt>
                <c:pt idx="5">
                  <c:v>8.5</c:v>
                </c:pt>
                <c:pt idx="6">
                  <c:v>8.5</c:v>
                </c:pt>
                <c:pt idx="7">
                  <c:v>8.5</c:v>
                </c:pt>
                <c:pt idx="8">
                  <c:v>8.5</c:v>
                </c:pt>
                <c:pt idx="9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78-49F1-A2C6-0F874DCD2CA3}"/>
            </c:ext>
          </c:extLst>
        </c:ser>
        <c:ser>
          <c:idx val="0"/>
          <c:order val="2"/>
          <c:tx>
            <c:strRef>
              <c:f>Selic_Graf!$K$1</c:f>
              <c:strCache>
                <c:ptCount val="1"/>
                <c:pt idx="0">
                  <c:v>fev/18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Selic_Graf!$J$3:$J$12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Selic_Graf!$K$3:$K$12</c:f>
              <c:numCache>
                <c:formatCode>General</c:formatCode>
                <c:ptCount val="10"/>
                <c:pt idx="0">
                  <c:v>7.1599999999999993</c:v>
                </c:pt>
                <c:pt idx="1">
                  <c:v>9.9</c:v>
                </c:pt>
                <c:pt idx="2">
                  <c:v>11.58</c:v>
                </c:pt>
                <c:pt idx="3">
                  <c:v>14.15</c:v>
                </c:pt>
                <c:pt idx="4">
                  <c:v>13.65</c:v>
                </c:pt>
                <c:pt idx="5">
                  <c:v>7</c:v>
                </c:pt>
                <c:pt idx="6">
                  <c:v>6.75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78-49F1-A2C6-0F874DCD2CA3}"/>
            </c:ext>
          </c:extLst>
        </c:ser>
        <c:ser>
          <c:idx val="3"/>
          <c:order val="3"/>
          <c:tx>
            <c:v>Realizado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Selic_Graf!$J$3:$J$12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Selic_Graf!$B$3:$B$12</c:f>
              <c:numCache>
                <c:formatCode>General</c:formatCode>
                <c:ptCount val="10"/>
                <c:pt idx="0">
                  <c:v>7.1599999999999993</c:v>
                </c:pt>
                <c:pt idx="1">
                  <c:v>9.9</c:v>
                </c:pt>
                <c:pt idx="2">
                  <c:v>11.58</c:v>
                </c:pt>
                <c:pt idx="3">
                  <c:v>14.15</c:v>
                </c:pt>
                <c:pt idx="4">
                  <c:v>13.65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78-49F1-A2C6-0F874DCD2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864512"/>
        <c:axId val="76546816"/>
      </c:lineChart>
      <c:catAx>
        <c:axId val="7686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6546816"/>
        <c:crosses val="autoZero"/>
        <c:auto val="1"/>
        <c:lblAlgn val="ctr"/>
        <c:lblOffset val="100"/>
        <c:noMultiLvlLbl val="0"/>
      </c:catAx>
      <c:valAx>
        <c:axId val="76546816"/>
        <c:scaling>
          <c:orientation val="minMax"/>
          <c:max val="14.5"/>
          <c:min val="6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%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6864512"/>
        <c:crosses val="autoZero"/>
        <c:crossBetween val="between"/>
        <c:majorUnit val="0.5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IPCA_Graf!$E$1</c:f>
              <c:strCache>
                <c:ptCount val="1"/>
                <c:pt idx="0">
                  <c:v>jun/16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IPCA_Graf!$E$3:$E$12</c:f>
              <c:numCache>
                <c:formatCode>General</c:formatCode>
                <c:ptCount val="10"/>
                <c:pt idx="0">
                  <c:v>5.8385689976391051</c:v>
                </c:pt>
                <c:pt idx="1">
                  <c:v>5.9108180800137911</c:v>
                </c:pt>
                <c:pt idx="2">
                  <c:v>6.4076165963919296</c:v>
                </c:pt>
                <c:pt idx="3">
                  <c:v>10.673497995621718</c:v>
                </c:pt>
                <c:pt idx="4">
                  <c:v>6.2880550542244951</c:v>
                </c:pt>
                <c:pt idx="5" formatCode="0.0">
                  <c:v>5.5</c:v>
                </c:pt>
                <c:pt idx="6" formatCode="0.0">
                  <c:v>5</c:v>
                </c:pt>
                <c:pt idx="7" formatCode="0.0">
                  <c:v>4.5</c:v>
                </c:pt>
                <c:pt idx="8" formatCode="0.0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6D-4BE1-B642-2E0CEE5704C9}"/>
            </c:ext>
          </c:extLst>
        </c:ser>
        <c:ser>
          <c:idx val="1"/>
          <c:order val="1"/>
          <c:tx>
            <c:strRef>
              <c:f>IPCA_Graf!$H$1</c:f>
              <c:strCache>
                <c:ptCount val="1"/>
                <c:pt idx="0">
                  <c:v>jun/17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IPCA_Graf!$H$3:$H$12</c:f>
              <c:numCache>
                <c:formatCode>General</c:formatCode>
                <c:ptCount val="10"/>
                <c:pt idx="0">
                  <c:v>5.8385689976391051</c:v>
                </c:pt>
                <c:pt idx="1">
                  <c:v>5.9108180800137911</c:v>
                </c:pt>
                <c:pt idx="2">
                  <c:v>6.4076165963919296</c:v>
                </c:pt>
                <c:pt idx="3">
                  <c:v>10.673497995621718</c:v>
                </c:pt>
                <c:pt idx="4">
                  <c:v>6.2880550542244951</c:v>
                </c:pt>
                <c:pt idx="5">
                  <c:v>3.9</c:v>
                </c:pt>
                <c:pt idx="6">
                  <c:v>4.4000000000000004</c:v>
                </c:pt>
                <c:pt idx="7">
                  <c:v>4.25</c:v>
                </c:pt>
                <c:pt idx="8">
                  <c:v>4.25</c:v>
                </c:pt>
                <c:pt idx="9">
                  <c:v>4.25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6D-4BE1-B642-2E0CEE5704C9}"/>
            </c:ext>
          </c:extLst>
        </c:ser>
        <c:ser>
          <c:idx val="0"/>
          <c:order val="2"/>
          <c:tx>
            <c:strRef>
              <c:f>IPCA_Graf!$K$1</c:f>
              <c:strCache>
                <c:ptCount val="1"/>
                <c:pt idx="0">
                  <c:v>fev/18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PIB_Graf!$J$3:$J$12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IPCA_Graf!$K$3:$K$12</c:f>
              <c:numCache>
                <c:formatCode>General</c:formatCode>
                <c:ptCount val="10"/>
                <c:pt idx="0">
                  <c:v>5.8385689976391051</c:v>
                </c:pt>
                <c:pt idx="1">
                  <c:v>5.9108180800137911</c:v>
                </c:pt>
                <c:pt idx="2">
                  <c:v>6.4076165963919296</c:v>
                </c:pt>
                <c:pt idx="3">
                  <c:v>10.673497995621718</c:v>
                </c:pt>
                <c:pt idx="4">
                  <c:v>6.2880550542244951</c:v>
                </c:pt>
                <c:pt idx="5">
                  <c:v>2.9499999999999997</c:v>
                </c:pt>
                <c:pt idx="6">
                  <c:v>3.73</c:v>
                </c:pt>
                <c:pt idx="7">
                  <c:v>4.25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6D-4BE1-B642-2E0CEE5704C9}"/>
            </c:ext>
          </c:extLst>
        </c:ser>
        <c:ser>
          <c:idx val="3"/>
          <c:order val="3"/>
          <c:tx>
            <c:v>Realizado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IPCA_Graf!$B$3:$B$12</c:f>
              <c:numCache>
                <c:formatCode>General</c:formatCode>
                <c:ptCount val="10"/>
                <c:pt idx="0">
                  <c:v>5.8385689976391051</c:v>
                </c:pt>
                <c:pt idx="1">
                  <c:v>5.9108180800137911</c:v>
                </c:pt>
                <c:pt idx="2">
                  <c:v>6.4076165963919296</c:v>
                </c:pt>
                <c:pt idx="3">
                  <c:v>10.673497995621718</c:v>
                </c:pt>
                <c:pt idx="4">
                  <c:v>6.2880550542244951</c:v>
                </c:pt>
                <c:pt idx="5">
                  <c:v>2.9499999999999997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6D-4BE1-B642-2E0CEE570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903168"/>
        <c:axId val="76904704"/>
      </c:lineChart>
      <c:catAx>
        <c:axId val="7690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6904704"/>
        <c:crosses val="autoZero"/>
        <c:auto val="1"/>
        <c:lblAlgn val="ctr"/>
        <c:lblOffset val="100"/>
        <c:noMultiLvlLbl val="0"/>
      </c:catAx>
      <c:valAx>
        <c:axId val="76904704"/>
        <c:scaling>
          <c:orientation val="minMax"/>
          <c:max val="11"/>
          <c:min val="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%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69031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1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PIB_Graf!$E$1</c:f>
              <c:strCache>
                <c:ptCount val="1"/>
                <c:pt idx="0">
                  <c:v>jun/16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PIB_Graf!$E$3:$E$12</c:f>
              <c:numCache>
                <c:formatCode>General</c:formatCode>
                <c:ptCount val="10"/>
                <c:pt idx="0">
                  <c:v>1.9211759850947807</c:v>
                </c:pt>
                <c:pt idx="1">
                  <c:v>3.00482267028872</c:v>
                </c:pt>
                <c:pt idx="2">
                  <c:v>0.50395574027337642</c:v>
                </c:pt>
                <c:pt idx="3">
                  <c:v>-3.7692556174104168</c:v>
                </c:pt>
                <c:pt idx="4">
                  <c:v>-3.5947391982152688</c:v>
                </c:pt>
                <c:pt idx="5">
                  <c:v>0.60000000000000009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1D-4B2C-9EAA-A7FCBCD9B210}"/>
            </c:ext>
          </c:extLst>
        </c:ser>
        <c:ser>
          <c:idx val="1"/>
          <c:order val="1"/>
          <c:tx>
            <c:strRef>
              <c:f>PIB_Graf!$H$1</c:f>
              <c:strCache>
                <c:ptCount val="1"/>
                <c:pt idx="0">
                  <c:v>jun/17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PIB_Graf!$H$3:$H$12</c:f>
              <c:numCache>
                <c:formatCode>General</c:formatCode>
                <c:ptCount val="10"/>
                <c:pt idx="0">
                  <c:v>1.9211759850947807</c:v>
                </c:pt>
                <c:pt idx="1">
                  <c:v>3.00482267028872</c:v>
                </c:pt>
                <c:pt idx="2">
                  <c:v>0.50395574027337642</c:v>
                </c:pt>
                <c:pt idx="3">
                  <c:v>-3.7692556174104168</c:v>
                </c:pt>
                <c:pt idx="4">
                  <c:v>-3.5947391982152688</c:v>
                </c:pt>
                <c:pt idx="5">
                  <c:v>0.5</c:v>
                </c:pt>
                <c:pt idx="6" formatCode="0.0">
                  <c:v>2.4299999999999997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1D-4B2C-9EAA-A7FCBCD9B210}"/>
            </c:ext>
          </c:extLst>
        </c:ser>
        <c:ser>
          <c:idx val="0"/>
          <c:order val="2"/>
          <c:tx>
            <c:strRef>
              <c:f>PIB_Graf!$K$1</c:f>
              <c:strCache>
                <c:ptCount val="1"/>
                <c:pt idx="0">
                  <c:v>fev/18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PIB_Graf!$J$3:$J$12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PIB_Graf!$K$3:$K$12</c:f>
              <c:numCache>
                <c:formatCode>General</c:formatCode>
                <c:ptCount val="10"/>
                <c:pt idx="0">
                  <c:v>1.9211759850947807</c:v>
                </c:pt>
                <c:pt idx="1">
                  <c:v>3.00482267028872</c:v>
                </c:pt>
                <c:pt idx="2">
                  <c:v>0.50395574027337642</c:v>
                </c:pt>
                <c:pt idx="3">
                  <c:v>-3.7692556174104168</c:v>
                </c:pt>
                <c:pt idx="4">
                  <c:v>-3.5947391982152688</c:v>
                </c:pt>
                <c:pt idx="5">
                  <c:v>1.06</c:v>
                </c:pt>
                <c:pt idx="6">
                  <c:v>2.8899999999999997</c:v>
                </c:pt>
                <c:pt idx="7">
                  <c:v>3</c:v>
                </c:pt>
                <c:pt idx="8">
                  <c:v>2.5</c:v>
                </c:pt>
                <c:pt idx="9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1D-4B2C-9EAA-A7FCBCD9B210}"/>
            </c:ext>
          </c:extLst>
        </c:ser>
        <c:ser>
          <c:idx val="3"/>
          <c:order val="3"/>
          <c:tx>
            <c:v>Realizado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PIB_Graf!$B$3:$B$12</c:f>
              <c:numCache>
                <c:formatCode>General</c:formatCode>
                <c:ptCount val="10"/>
                <c:pt idx="0">
                  <c:v>1.9211759850947807</c:v>
                </c:pt>
                <c:pt idx="1">
                  <c:v>3.00482267028872</c:v>
                </c:pt>
                <c:pt idx="2">
                  <c:v>0.50395574027337642</c:v>
                </c:pt>
                <c:pt idx="3">
                  <c:v>-3.7692556174104168</c:v>
                </c:pt>
                <c:pt idx="4">
                  <c:v>-3.5947391982152688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1D-4B2C-9EAA-A7FCBCD9B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052160"/>
        <c:axId val="77066240"/>
      </c:lineChart>
      <c:catAx>
        <c:axId val="7705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7066240"/>
        <c:crosses val="autoZero"/>
        <c:auto val="1"/>
        <c:lblAlgn val="ctr"/>
        <c:lblOffset val="100"/>
        <c:noMultiLvlLbl val="0"/>
      </c:catAx>
      <c:valAx>
        <c:axId val="77066240"/>
        <c:scaling>
          <c:orientation val="minMax"/>
          <c:max val="3"/>
          <c:min val="-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%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70521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88CBF-9C51-4DD9-A573-4404FA4ECCB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2E205C-7A43-4FAC-9FB0-79E2A703B69C}">
      <dgm:prSet phldrT="[Texto]"/>
      <dgm:spPr/>
      <dgm:t>
        <a:bodyPr/>
        <a:lstStyle/>
        <a:p>
          <a:r>
            <a:rPr lang="pt-BR" dirty="0"/>
            <a:t>Entradas</a:t>
          </a:r>
        </a:p>
      </dgm:t>
    </dgm:pt>
    <dgm:pt modelId="{C67172BE-E83C-4F2B-BFB8-B99D0B12FB2D}" type="parTrans" cxnId="{CA978534-3AA7-45D3-9046-C3A34AD16329}">
      <dgm:prSet/>
      <dgm:spPr/>
      <dgm:t>
        <a:bodyPr/>
        <a:lstStyle/>
        <a:p>
          <a:endParaRPr lang="pt-BR"/>
        </a:p>
      </dgm:t>
    </dgm:pt>
    <dgm:pt modelId="{71CD6DD5-01EF-4AA5-88AF-7C83190B9DFB}" type="sibTrans" cxnId="{CA978534-3AA7-45D3-9046-C3A34AD16329}">
      <dgm:prSet/>
      <dgm:spPr/>
      <dgm:t>
        <a:bodyPr/>
        <a:lstStyle/>
        <a:p>
          <a:endParaRPr lang="pt-BR"/>
        </a:p>
      </dgm:t>
    </dgm:pt>
    <dgm:pt modelId="{9802F713-FE71-4884-8B53-E4B9615723A7}">
      <dgm:prSet phldrT="[Texto]"/>
      <dgm:spPr/>
      <dgm:t>
        <a:bodyPr/>
        <a:lstStyle/>
        <a:p>
          <a:r>
            <a:rPr lang="pt-BR" dirty="0"/>
            <a:t>Saídas</a:t>
          </a:r>
        </a:p>
      </dgm:t>
    </dgm:pt>
    <dgm:pt modelId="{4AA853E5-4C7B-49CF-8A63-8481070BDEA6}" type="parTrans" cxnId="{B9EBBFCB-1C79-4975-A8E4-B4A63DFBFBD5}">
      <dgm:prSet/>
      <dgm:spPr/>
      <dgm:t>
        <a:bodyPr/>
        <a:lstStyle/>
        <a:p>
          <a:endParaRPr lang="pt-BR"/>
        </a:p>
      </dgm:t>
    </dgm:pt>
    <dgm:pt modelId="{E96BA22D-59DD-41C8-A0A8-9F51E33D33FB}" type="sibTrans" cxnId="{B9EBBFCB-1C79-4975-A8E4-B4A63DFBFBD5}">
      <dgm:prSet/>
      <dgm:spPr/>
      <dgm:t>
        <a:bodyPr/>
        <a:lstStyle/>
        <a:p>
          <a:endParaRPr lang="pt-BR"/>
        </a:p>
      </dgm:t>
    </dgm:pt>
    <dgm:pt modelId="{D921A3E0-E6B4-44EF-B6EE-97BE6A5F1098}" type="pres">
      <dgm:prSet presAssocID="{32188CBF-9C51-4DD9-A573-4404FA4ECCBD}" presName="Name0" presStyleCnt="0">
        <dgm:presLayoutVars>
          <dgm:dir/>
          <dgm:resizeHandles val="exact"/>
        </dgm:presLayoutVars>
      </dgm:prSet>
      <dgm:spPr/>
    </dgm:pt>
    <dgm:pt modelId="{B30B8BEA-D5A2-455A-B570-76549755B223}" type="pres">
      <dgm:prSet presAssocID="{3B2E205C-7A43-4FAC-9FB0-79E2A703B69C}" presName="node" presStyleLbl="node1" presStyleIdx="0" presStyleCnt="2">
        <dgm:presLayoutVars>
          <dgm:bulletEnabled val="1"/>
        </dgm:presLayoutVars>
      </dgm:prSet>
      <dgm:spPr/>
    </dgm:pt>
    <dgm:pt modelId="{5E13A1EF-7C83-49B5-98C0-377AEED429AA}" type="pres">
      <dgm:prSet presAssocID="{71CD6DD5-01EF-4AA5-88AF-7C83190B9DFB}" presName="sibTrans" presStyleLbl="sibTrans2D1" presStyleIdx="0" presStyleCnt="1"/>
      <dgm:spPr/>
    </dgm:pt>
    <dgm:pt modelId="{7FF1114A-4078-4D62-A122-F64EBC30F496}" type="pres">
      <dgm:prSet presAssocID="{71CD6DD5-01EF-4AA5-88AF-7C83190B9DFB}" presName="connectorText" presStyleLbl="sibTrans2D1" presStyleIdx="0" presStyleCnt="1"/>
      <dgm:spPr/>
    </dgm:pt>
    <dgm:pt modelId="{DB24168C-8D2F-46FE-902B-2E45BC6FBF04}" type="pres">
      <dgm:prSet presAssocID="{9802F713-FE71-4884-8B53-E4B9615723A7}" presName="node" presStyleLbl="node1" presStyleIdx="1" presStyleCnt="2">
        <dgm:presLayoutVars>
          <dgm:bulletEnabled val="1"/>
        </dgm:presLayoutVars>
      </dgm:prSet>
      <dgm:spPr/>
    </dgm:pt>
  </dgm:ptLst>
  <dgm:cxnLst>
    <dgm:cxn modelId="{CA978534-3AA7-45D3-9046-C3A34AD16329}" srcId="{32188CBF-9C51-4DD9-A573-4404FA4ECCBD}" destId="{3B2E205C-7A43-4FAC-9FB0-79E2A703B69C}" srcOrd="0" destOrd="0" parTransId="{C67172BE-E83C-4F2B-BFB8-B99D0B12FB2D}" sibTransId="{71CD6DD5-01EF-4AA5-88AF-7C83190B9DFB}"/>
    <dgm:cxn modelId="{9A6C02AD-AF81-4712-91B8-59EC2C87FEB5}" type="presOf" srcId="{71CD6DD5-01EF-4AA5-88AF-7C83190B9DFB}" destId="{5E13A1EF-7C83-49B5-98C0-377AEED429AA}" srcOrd="0" destOrd="0" presId="urn:microsoft.com/office/officeart/2005/8/layout/process1"/>
    <dgm:cxn modelId="{CBBE8CB0-34C4-474E-BDB1-F7ECBC98CD51}" type="presOf" srcId="{3B2E205C-7A43-4FAC-9FB0-79E2A703B69C}" destId="{B30B8BEA-D5A2-455A-B570-76549755B223}" srcOrd="0" destOrd="0" presId="urn:microsoft.com/office/officeart/2005/8/layout/process1"/>
    <dgm:cxn modelId="{F43771C0-6D97-48ED-BE90-9B0880B7856C}" type="presOf" srcId="{9802F713-FE71-4884-8B53-E4B9615723A7}" destId="{DB24168C-8D2F-46FE-902B-2E45BC6FBF04}" srcOrd="0" destOrd="0" presId="urn:microsoft.com/office/officeart/2005/8/layout/process1"/>
    <dgm:cxn modelId="{B9EBBFCB-1C79-4975-A8E4-B4A63DFBFBD5}" srcId="{32188CBF-9C51-4DD9-A573-4404FA4ECCBD}" destId="{9802F713-FE71-4884-8B53-E4B9615723A7}" srcOrd="1" destOrd="0" parTransId="{4AA853E5-4C7B-49CF-8A63-8481070BDEA6}" sibTransId="{E96BA22D-59DD-41C8-A0A8-9F51E33D33FB}"/>
    <dgm:cxn modelId="{3160D8CD-2859-4FB2-B2EB-96DE53C03772}" type="presOf" srcId="{32188CBF-9C51-4DD9-A573-4404FA4ECCBD}" destId="{D921A3E0-E6B4-44EF-B6EE-97BE6A5F1098}" srcOrd="0" destOrd="0" presId="urn:microsoft.com/office/officeart/2005/8/layout/process1"/>
    <dgm:cxn modelId="{9B48DED8-8FD7-4085-8A5C-383249FA43D7}" type="presOf" srcId="{71CD6DD5-01EF-4AA5-88AF-7C83190B9DFB}" destId="{7FF1114A-4078-4D62-A122-F64EBC30F496}" srcOrd="1" destOrd="0" presId="urn:microsoft.com/office/officeart/2005/8/layout/process1"/>
    <dgm:cxn modelId="{DA97CA75-C0D4-4EB6-A671-6F78FA6472C2}" type="presParOf" srcId="{D921A3E0-E6B4-44EF-B6EE-97BE6A5F1098}" destId="{B30B8BEA-D5A2-455A-B570-76549755B223}" srcOrd="0" destOrd="0" presId="urn:microsoft.com/office/officeart/2005/8/layout/process1"/>
    <dgm:cxn modelId="{4B0B3D77-BE5C-4485-A714-316C54416833}" type="presParOf" srcId="{D921A3E0-E6B4-44EF-B6EE-97BE6A5F1098}" destId="{5E13A1EF-7C83-49B5-98C0-377AEED429AA}" srcOrd="1" destOrd="0" presId="urn:microsoft.com/office/officeart/2005/8/layout/process1"/>
    <dgm:cxn modelId="{0A5E13FD-C35D-47BE-995D-B59AD9178D8B}" type="presParOf" srcId="{5E13A1EF-7C83-49B5-98C0-377AEED429AA}" destId="{7FF1114A-4078-4D62-A122-F64EBC30F496}" srcOrd="0" destOrd="0" presId="urn:microsoft.com/office/officeart/2005/8/layout/process1"/>
    <dgm:cxn modelId="{A46AE5AD-D110-489B-A353-83F9733D4E90}" type="presParOf" srcId="{D921A3E0-E6B4-44EF-B6EE-97BE6A5F1098}" destId="{DB24168C-8D2F-46FE-902B-2E45BC6FBF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B8BEA-D5A2-455A-B570-76549755B223}">
      <dsp:nvSpPr>
        <dsp:cNvPr id="0" name=""/>
        <dsp:cNvSpPr/>
      </dsp:nvSpPr>
      <dsp:spPr>
        <a:xfrm>
          <a:off x="861" y="547067"/>
          <a:ext cx="1837758" cy="1102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Entradas</a:t>
          </a:r>
        </a:p>
      </dsp:txBody>
      <dsp:txXfrm>
        <a:off x="33157" y="579363"/>
        <a:ext cx="1773166" cy="1038062"/>
      </dsp:txXfrm>
    </dsp:sp>
    <dsp:sp modelId="{5E13A1EF-7C83-49B5-98C0-377AEED429AA}">
      <dsp:nvSpPr>
        <dsp:cNvPr id="0" name=""/>
        <dsp:cNvSpPr/>
      </dsp:nvSpPr>
      <dsp:spPr>
        <a:xfrm>
          <a:off x="2022395" y="870512"/>
          <a:ext cx="389604" cy="4557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900" kern="1200"/>
        </a:p>
      </dsp:txBody>
      <dsp:txXfrm>
        <a:off x="2022395" y="961665"/>
        <a:ext cx="272723" cy="273458"/>
      </dsp:txXfrm>
    </dsp:sp>
    <dsp:sp modelId="{DB24168C-8D2F-46FE-902B-2E45BC6FBF04}">
      <dsp:nvSpPr>
        <dsp:cNvPr id="0" name=""/>
        <dsp:cNvSpPr/>
      </dsp:nvSpPr>
      <dsp:spPr>
        <a:xfrm>
          <a:off x="2573723" y="547067"/>
          <a:ext cx="1837758" cy="1102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Saídas</a:t>
          </a:r>
        </a:p>
      </dsp:txBody>
      <dsp:txXfrm>
        <a:off x="2606019" y="579363"/>
        <a:ext cx="1773166" cy="1038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056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056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95018826-01A5-47BE-B698-2F2313D3BB7A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504" tIns="45752" rIns="91504" bIns="45752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4959CBB5-13E3-4EEF-9B25-DCDC4E608E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89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97100" y="1087438"/>
            <a:ext cx="5218113" cy="29352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4B832-38D9-4B40-8315-A50600AAF369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97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97100" y="1087438"/>
            <a:ext cx="5218113" cy="29352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4B832-38D9-4B40-8315-A50600AAF369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727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07D70-947D-41BB-9671-199C62F43A5C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32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9B28-216F-4706-9035-2FBCD886F25D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09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1063-9DF3-4594-A7D5-D13887428449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46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0" y="219365"/>
            <a:ext cx="12192000" cy="663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65" y="300182"/>
            <a:ext cx="11642444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5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6327" y="6084456"/>
            <a:ext cx="11617037" cy="68669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60727" y="-34634"/>
            <a:ext cx="596482" cy="25400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fld id="{6C24D49B-0E82-46B4-BC54-FF357924A8B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123" y="1223963"/>
            <a:ext cx="11648786" cy="47796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Espaço Reservado para Número de Slide 5"/>
          <p:cNvSpPr txBox="1">
            <a:spLocks/>
          </p:cNvSpPr>
          <p:nvPr userDrawn="1"/>
        </p:nvSpPr>
        <p:spPr>
          <a:xfrm>
            <a:off x="11363037" y="-34635"/>
            <a:ext cx="596482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24D49B-0E82-46B4-BC54-FF357924A8B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4103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3413392"/>
            <a:ext cx="12192000" cy="3444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804563" y="6229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8786F-FC91-4748-9AA5-B51B378A4E46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3" name="Retângulo 2"/>
          <p:cNvSpPr/>
          <p:nvPr userDrawn="1"/>
        </p:nvSpPr>
        <p:spPr>
          <a:xfrm>
            <a:off x="0" y="0"/>
            <a:ext cx="12192000" cy="159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 userDrawn="1"/>
        </p:nvSpPr>
        <p:spPr>
          <a:xfrm>
            <a:off x="8441006" y="3198220"/>
            <a:ext cx="3750994" cy="833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 userDrawn="1"/>
        </p:nvSpPr>
        <p:spPr>
          <a:xfrm>
            <a:off x="9327320" y="1563878"/>
            <a:ext cx="2864679" cy="1634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54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91C2-8672-4E0A-B0FD-4E424B49658F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64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FC42-3903-4D9A-8CB5-F1BE5A4B0675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68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56FE-978A-4C7E-B82B-ED97639DD230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10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183C-2B7E-44F5-B449-121E2CAF76E6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93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28CCB-2E92-4D2B-9A26-8F0D9DC12619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2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1355-75A1-4B31-ACBD-E03C8332BF37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55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89E5-4FD2-43C7-8252-D85F382E0339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96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AD9E-37C2-46CC-BDD3-DA0723C7BD82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80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A1178-AC32-45E5-93F5-539ABBDD1480}" type="datetime1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F458-330F-4B27-B5A5-B24461FEF3A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9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Slide do think-cell" r:id="rId5" imgW="360" imgH="360" progId="">
                  <p:embed/>
                </p:oleObj>
              </mc:Choice>
              <mc:Fallback>
                <p:oleObj name="Slide do think-cell" r:id="rId5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086670" y="3656004"/>
            <a:ext cx="9484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spc="-122" dirty="0">
                <a:solidFill>
                  <a:srgbClr val="00529C"/>
                </a:solidFill>
                <a:latin typeface="Calibri"/>
                <a:ea typeface="ＭＳ Ｐゴシック" pitchFamily="-4" charset="-128"/>
                <a:cs typeface="Calibri"/>
              </a:rPr>
              <a:t>Planejamento Fiscal: Perspectivas e Desafios</a:t>
            </a:r>
            <a:endParaRPr lang="en-AU" sz="3600" b="1" spc="-122" dirty="0">
              <a:solidFill>
                <a:srgbClr val="00529C"/>
              </a:solidFill>
              <a:latin typeface="Calibri"/>
              <a:ea typeface="ＭＳ Ｐゴシック" pitchFamily="-4" charset="-128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12771" y="255405"/>
            <a:ext cx="745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IX Encontro de Gestores Públicos - EGP </a:t>
            </a:r>
          </a:p>
          <a:p>
            <a:pPr algn="r"/>
            <a:endParaRPr lang="x-none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5627" y="6288543"/>
            <a:ext cx="1480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1º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Semestre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9969" y="51723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Pedro Jucá Maciel</a:t>
            </a:r>
          </a:p>
          <a:p>
            <a:pPr algn="r"/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Subsecretário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Planejamento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Estratégico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Política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Fiscal</a:t>
            </a:r>
          </a:p>
          <a:p>
            <a:pPr algn="r"/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Tesouro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Nacional</a:t>
            </a:r>
          </a:p>
        </p:txBody>
      </p:sp>
    </p:spTree>
    <p:extLst>
      <p:ext uri="{BB962C8B-B14F-4D97-AF65-F5344CB8AC3E}">
        <p14:creationId xmlns:p14="http://schemas.microsoft.com/office/powerpoint/2010/main" val="56661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Apesar do aumento das despesas e endividamento, não houve aumento nas despesas de capital com investimentos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FMI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7072" y="1105902"/>
            <a:ext cx="10857370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Despesas</a:t>
            </a:r>
            <a:r>
              <a:rPr lang="en-AU" sz="2000" dirty="0"/>
              <a:t> </a:t>
            </a:r>
            <a:r>
              <a:rPr lang="en-AU" sz="2000" dirty="0" err="1"/>
              <a:t>Correntes</a:t>
            </a:r>
            <a:r>
              <a:rPr lang="en-AU" sz="2000" dirty="0"/>
              <a:t> vs. </a:t>
            </a:r>
            <a:r>
              <a:rPr lang="en-AU" sz="2000" dirty="0" err="1"/>
              <a:t>Despesas</a:t>
            </a:r>
            <a:r>
              <a:rPr lang="en-AU" sz="2000" dirty="0"/>
              <a:t> de Capital do </a:t>
            </a:r>
            <a:r>
              <a:rPr lang="en-AU" sz="2000" dirty="0" err="1"/>
              <a:t>Setor</a:t>
            </a:r>
            <a:r>
              <a:rPr lang="en-AU" sz="2000" dirty="0"/>
              <a:t> </a:t>
            </a:r>
            <a:r>
              <a:rPr lang="en-AU" sz="2000" dirty="0" err="1"/>
              <a:t>Público</a:t>
            </a:r>
            <a:r>
              <a:rPr lang="en-AU" sz="2000" dirty="0"/>
              <a:t> (</a:t>
            </a:r>
            <a:r>
              <a:rPr lang="en-AU" sz="2000" dirty="0" err="1"/>
              <a:t>em</a:t>
            </a:r>
            <a:r>
              <a:rPr lang="en-AU" sz="2000" dirty="0"/>
              <a:t> % PIB)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  <p:pic>
        <p:nvPicPr>
          <p:cNvPr id="7" name="Picture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43" y="1502229"/>
            <a:ext cx="9078686" cy="4689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57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093" y="300181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Estratégia para a Consolidação Fiscal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2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9" y="1351668"/>
            <a:ext cx="10308771" cy="544968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46171" y="1779587"/>
            <a:ext cx="3156858" cy="69668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327071" y="1866319"/>
            <a:ext cx="399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Estratégia Fiscal</a:t>
            </a:r>
          </a:p>
        </p:txBody>
      </p:sp>
      <p:sp>
        <p:nvSpPr>
          <p:cNvPr id="12" name="Retângulo 11"/>
          <p:cNvSpPr/>
          <p:nvPr/>
        </p:nvSpPr>
        <p:spPr>
          <a:xfrm rot="16200000">
            <a:off x="1181103" y="4125457"/>
            <a:ext cx="2525480" cy="5769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Compromisso com Resultado Primário</a:t>
            </a:r>
          </a:p>
        </p:txBody>
      </p:sp>
      <p:sp>
        <p:nvSpPr>
          <p:cNvPr id="13" name="Retângulo 12"/>
          <p:cNvSpPr/>
          <p:nvPr/>
        </p:nvSpPr>
        <p:spPr>
          <a:xfrm rot="16200000">
            <a:off x="3020788" y="4125457"/>
            <a:ext cx="2525480" cy="5769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Otimização de Despesas, Subsídios e G. Tributário</a:t>
            </a:r>
          </a:p>
        </p:txBody>
      </p:sp>
      <p:sp>
        <p:nvSpPr>
          <p:cNvPr id="14" name="Retângulo 13"/>
          <p:cNvSpPr/>
          <p:nvPr/>
        </p:nvSpPr>
        <p:spPr>
          <a:xfrm rot="16200000">
            <a:off x="4961574" y="4125456"/>
            <a:ext cx="2525480" cy="5769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Otimização de Ativos</a:t>
            </a:r>
          </a:p>
        </p:txBody>
      </p:sp>
      <p:sp>
        <p:nvSpPr>
          <p:cNvPr id="15" name="Retângulo 14"/>
          <p:cNvSpPr/>
          <p:nvPr/>
        </p:nvSpPr>
        <p:spPr>
          <a:xfrm rot="16200000">
            <a:off x="6961419" y="4125456"/>
            <a:ext cx="2525480" cy="5769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Revisão do Marco Legal das finanças Públicas</a:t>
            </a:r>
          </a:p>
        </p:txBody>
      </p:sp>
      <p:sp>
        <p:nvSpPr>
          <p:cNvPr id="16" name="Retângulo 15"/>
          <p:cNvSpPr/>
          <p:nvPr/>
        </p:nvSpPr>
        <p:spPr>
          <a:xfrm rot="16200000">
            <a:off x="8742044" y="4125455"/>
            <a:ext cx="2525480" cy="5769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Transparência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41960" y="1106967"/>
            <a:ext cx="1142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Atuação da Secretaria do Tesouro Nacional em sua Estratégia Fiscal (Consolidação Fiscal): 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1808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Estratégia para a Consolidação Fiscal</a:t>
            </a:r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2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41960" y="1106967"/>
            <a:ext cx="1142441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sz="2000" b="1" dirty="0"/>
              <a:t>Compromisso com o resultado primário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Garantir a solvência das contas públicas e que a política econômica tenha efetividade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Processo de consolidação deve se concentrar nas despesas públicas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FontTx/>
              <a:buAutoNum type="arabicParenR"/>
              <a:defRPr/>
            </a:pPr>
            <a:r>
              <a:rPr lang="pt-BR" sz="2000" b="1" dirty="0"/>
              <a:t>Otimização das Despesas, Gasto Tributário e Subsídios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Reformas estruturais são essenciais (ex. previdência)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Revisão de programas e avaliação das políticas públicas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FontTx/>
              <a:buAutoNum type="arabicParenR"/>
              <a:defRPr/>
            </a:pPr>
            <a:r>
              <a:rPr lang="pt-BR" sz="2000" b="1" dirty="0"/>
              <a:t>Otimização da Carteira de Ativos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Tirar maior retorno do patrimônio público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Revisar participações governamentais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Expandir concessões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sz="2000" b="1" dirty="0"/>
              <a:t>Revisão do marco regulatório das finanças públicas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/>
              <a:t>Teto da Despesa, LRF, Nova CAPAG/PAF, Nova Lei das Finanças Públicas, Relacionamento TN-BC, Conselho de Gestão Fiscal e Junta de Execução Orçamentária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sz="2000" b="1" dirty="0"/>
              <a:t>Transparência da Gestão Fiscal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1694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Estratégia para a Consolidação Fiscal</a:t>
            </a:r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2</a:t>
            </a:r>
          </a:p>
        </p:txBody>
      </p:sp>
      <p:sp>
        <p:nvSpPr>
          <p:cNvPr id="6" name="Retângulo 5"/>
          <p:cNvSpPr/>
          <p:nvPr/>
        </p:nvSpPr>
        <p:spPr>
          <a:xfrm>
            <a:off x="6221565" y="4030624"/>
            <a:ext cx="576939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Avaliar o desenho de funcionamento dos programas (“planta”). Há exemplos de erros básicos já na etapa de concepção.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Antes da criação de qualquer programa, é preciso elaborar critérios de avaliação, bem como a disponibilização de dados para este fim.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Montar rotinas de avaliação dos programas, objetivando avaliar eficiência, eficácia e efetividade. Propor reformas micro.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Agenda de gestão pública mais eficiente</a:t>
            </a:r>
          </a:p>
        </p:txBody>
      </p:sp>
      <p:sp>
        <p:nvSpPr>
          <p:cNvPr id="9" name="Retângulo 8"/>
          <p:cNvSpPr/>
          <p:nvPr/>
        </p:nvSpPr>
        <p:spPr>
          <a:xfrm>
            <a:off x="1225949" y="841449"/>
            <a:ext cx="384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Perspectiva macro: planejamento fiscal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691402" y="841449"/>
            <a:ext cx="4829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Perspectiva micro: </a:t>
            </a:r>
            <a:r>
              <a:rPr lang="pt-BR" i="1" dirty="0"/>
              <a:t>revisão de programas e gestão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70867" y="4007533"/>
            <a:ext cx="6096000" cy="285578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É preciso certificar como estará a restrição fiscal intertemporal (“tamanho da lavoura”) para a definição clara de quais políticas públicas poderão ser financiadas (prioridades).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É recomendável avaliar o limite de endividamento para não comprometermos o espaço fiscal futuro.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Como a economia é cíclica, é importante ter regras que mitiguem flutuações (interrupções) no financiamento das políticas públicas.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Ter flexibilidade para fazer ajustes quando necessários.</a:t>
            </a:r>
          </a:p>
          <a:p>
            <a:pPr lvl="1" indent="-285744" algn="just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51" dirty="0"/>
              <a:t>Disciplinar a institucionalidade fiscal (regras do jogo).</a:t>
            </a:r>
          </a:p>
        </p:txBody>
      </p:sp>
      <p:pic>
        <p:nvPicPr>
          <p:cNvPr id="11" name="Picture 2" descr="Resultado de imagem para flore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29" y="1167521"/>
            <a:ext cx="4184315" cy="28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m para arv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02" y="1176220"/>
            <a:ext cx="4010327" cy="28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4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Gestão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Fiscal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3607" y="1106968"/>
            <a:ext cx="7549699" cy="554435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1960" y="1106967"/>
            <a:ext cx="1142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Referências: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2063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Princípios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Governança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na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Gestão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Fiscal 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2465" y="1668659"/>
            <a:ext cx="114244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Tx/>
              <a:buAutoNum type="arabicParenR"/>
              <a:defRPr/>
            </a:pPr>
            <a:r>
              <a:rPr lang="pt-BR" b="1" dirty="0"/>
              <a:t>Administrar os </a:t>
            </a:r>
            <a:r>
              <a:rPr lang="pt-BR" b="1" u="sng" dirty="0"/>
              <a:t>orçamentos dentro de limites fiscais claros</a:t>
            </a:r>
            <a:r>
              <a:rPr lang="pt-BR" b="1" dirty="0"/>
              <a:t>, críveis e previsíveis</a:t>
            </a:r>
          </a:p>
          <a:p>
            <a:pPr marL="514350" lvl="1" indent="-342900" algn="just">
              <a:buClr>
                <a:schemeClr val="accent1"/>
              </a:buClr>
              <a:buFontTx/>
              <a:buAutoNum type="arabicParenR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Alinhamento do </a:t>
            </a:r>
            <a:r>
              <a:rPr lang="pt-BR" b="1" u="sng" dirty="0"/>
              <a:t>orçamento com as prioridades</a:t>
            </a:r>
            <a:r>
              <a:rPr lang="pt-BR" b="1" dirty="0"/>
              <a:t> do governo de médio prazo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Definir um </a:t>
            </a:r>
            <a:r>
              <a:rPr lang="pt-BR" b="1" u="sng" dirty="0"/>
              <a:t>arcabouço de tratamento dos investimentos </a:t>
            </a:r>
            <a:r>
              <a:rPr lang="pt-BR" b="1" dirty="0"/>
              <a:t>de forma a resolver demandas sociais de forma coerente e custo-efetiva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Garantir que os </a:t>
            </a:r>
            <a:r>
              <a:rPr lang="pt-BR" b="1" u="sng" dirty="0"/>
              <a:t>documentos orçamentários sejam abertos</a:t>
            </a:r>
            <a:r>
              <a:rPr lang="pt-BR" b="1" dirty="0"/>
              <a:t>, acessíveis e transparentes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Promover </a:t>
            </a:r>
            <a:r>
              <a:rPr lang="pt-BR" b="1" u="sng" dirty="0"/>
              <a:t>debate</a:t>
            </a:r>
            <a:r>
              <a:rPr lang="pt-BR" b="1" dirty="0"/>
              <a:t> inclusivo, participativo e </a:t>
            </a:r>
            <a:r>
              <a:rPr lang="pt-BR" b="1" u="sng" dirty="0"/>
              <a:t>realista sobre as escolhas orçamentárias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9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Apresentar uma </a:t>
            </a:r>
            <a:r>
              <a:rPr lang="pt-BR" b="1" u="sng" dirty="0"/>
              <a:t>contabilidade confiável</a:t>
            </a:r>
            <a:r>
              <a:rPr lang="pt-BR" b="1" dirty="0"/>
              <a:t>, precisa e universal sobre as finanças públicas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Planejar, administrar e monitorar a </a:t>
            </a:r>
            <a:r>
              <a:rPr lang="pt-BR" b="1" u="sng" dirty="0"/>
              <a:t>execução orçamentária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Garantir que as </a:t>
            </a:r>
            <a:r>
              <a:rPr lang="pt-BR" b="1" u="sng" dirty="0"/>
              <a:t>avaliações</a:t>
            </a:r>
            <a:r>
              <a:rPr lang="pt-BR" b="1" dirty="0"/>
              <a:t> de performance e </a:t>
            </a:r>
            <a:r>
              <a:rPr lang="pt-BR" b="1" u="sng" dirty="0"/>
              <a:t>qualidade do gasto estejam integradas </a:t>
            </a:r>
            <a:r>
              <a:rPr lang="pt-BR" b="1" dirty="0"/>
              <a:t>com processo orçamentário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Identificar, analisar e administrar prudentemente a </a:t>
            </a:r>
            <a:r>
              <a:rPr lang="pt-BR" b="1" u="sng" dirty="0"/>
              <a:t>sustentabilidade fiscal de longo prazo e riscos fiscais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9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Garantir integridade e </a:t>
            </a:r>
            <a:r>
              <a:rPr lang="pt-BR" b="1" u="sng" dirty="0"/>
              <a:t>qualidade</a:t>
            </a:r>
            <a:r>
              <a:rPr lang="pt-BR" b="1" dirty="0"/>
              <a:t> nas </a:t>
            </a:r>
            <a:r>
              <a:rPr lang="pt-BR" b="1" u="sng" dirty="0"/>
              <a:t>previsões orçamentárias, planejamento fiscal e execução orçamentária</a:t>
            </a:r>
            <a:r>
              <a:rPr lang="pt-BR" b="1" dirty="0"/>
              <a:t> por meio de rigoroso processo, incluindo </a:t>
            </a:r>
            <a:r>
              <a:rPr lang="pt-BR" b="1" u="sng" dirty="0"/>
              <a:t>auditoria independente</a:t>
            </a:r>
            <a:r>
              <a:rPr lang="pt-BR" b="1" dirty="0"/>
              <a:t>.</a:t>
            </a:r>
            <a:endParaRPr lang="pt-BR" sz="1600" b="1" dirty="0"/>
          </a:p>
        </p:txBody>
      </p:sp>
      <p:sp>
        <p:nvSpPr>
          <p:cNvPr id="10" name="Retângulo 9"/>
          <p:cNvSpPr/>
          <p:nvPr/>
        </p:nvSpPr>
        <p:spPr>
          <a:xfrm>
            <a:off x="227072" y="1106967"/>
            <a:ext cx="1142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10 Bons Princípios de Governança Fiscal (OCDE)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4785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6F744B"/>
              </a:clrFrom>
              <a:clrTo>
                <a:srgbClr val="6F744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brightnessContrast bright="2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5" y="1519708"/>
            <a:ext cx="8536117" cy="47523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Gestão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Fiscal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7" name="Retângulo 6"/>
          <p:cNvSpPr/>
          <p:nvPr/>
        </p:nvSpPr>
        <p:spPr>
          <a:xfrm>
            <a:off x="241960" y="1106967"/>
            <a:ext cx="1142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Principais tendências observadas: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1362789" y="2118309"/>
            <a:ext cx="11648786" cy="5280604"/>
          </a:xfrm>
        </p:spPr>
        <p:txBody>
          <a:bodyPr>
            <a:normAutofit/>
          </a:bodyPr>
          <a:lstStyle/>
          <a:p>
            <a:pPr marL="0" indent="0">
              <a:lnSpc>
                <a:spcPct val="20000"/>
              </a:lnSpc>
              <a:spcBef>
                <a:spcPts val="0"/>
              </a:spcBef>
              <a:spcAft>
                <a:spcPts val="6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AU" altLang="pt-BR" sz="2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Aprimoramento</a:t>
            </a:r>
            <a:r>
              <a:rPr lang="en-AU" alt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 da </a:t>
            </a:r>
            <a:r>
              <a:rPr lang="en-AU" altLang="pt-BR" sz="2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produtividade</a:t>
            </a:r>
            <a:r>
              <a:rPr lang="en-AU" alt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 do </a:t>
            </a:r>
            <a:r>
              <a:rPr lang="en-AU" altLang="pt-BR" sz="2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setor</a:t>
            </a:r>
            <a:r>
              <a:rPr lang="en-AU" alt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AU" altLang="pt-BR" sz="2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público</a:t>
            </a:r>
            <a:endParaRPr lang="en-AU" altLang="pt-BR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AU" altLang="pt-BR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Regras</a:t>
            </a:r>
            <a:r>
              <a:rPr lang="en-AU" altLang="pt-B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AU" altLang="pt-BR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Fiscais</a:t>
            </a:r>
            <a:endParaRPr lang="en-AU" altLang="pt-BR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AU" altLang="pt-B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Spending Review e </a:t>
            </a:r>
            <a:r>
              <a:rPr lang="en-AU" altLang="pt-BR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Avaliação</a:t>
            </a:r>
            <a:r>
              <a:rPr lang="en-AU" altLang="pt-B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de </a:t>
            </a:r>
            <a:r>
              <a:rPr lang="en-AU" altLang="pt-BR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Programas</a:t>
            </a:r>
            <a:endParaRPr lang="en-AU" altLang="pt-B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AU" altLang="pt-B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Medium-Term Expenditure Framework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AU" altLang="pt-BR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Performance Budgeting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AU" altLang="pt-BR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479504" y="1758309"/>
            <a:ext cx="720000" cy="720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1</a:t>
            </a:r>
          </a:p>
        </p:txBody>
      </p:sp>
      <p:sp>
        <p:nvSpPr>
          <p:cNvPr id="12" name="Elipse 11"/>
          <p:cNvSpPr/>
          <p:nvPr/>
        </p:nvSpPr>
        <p:spPr>
          <a:xfrm>
            <a:off x="479504" y="2606359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2</a:t>
            </a:r>
          </a:p>
        </p:txBody>
      </p:sp>
      <p:sp>
        <p:nvSpPr>
          <p:cNvPr id="13" name="Elipse 12"/>
          <p:cNvSpPr/>
          <p:nvPr/>
        </p:nvSpPr>
        <p:spPr>
          <a:xfrm>
            <a:off x="479504" y="3492095"/>
            <a:ext cx="720000" cy="72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3</a:t>
            </a:r>
          </a:p>
        </p:txBody>
      </p:sp>
      <p:sp>
        <p:nvSpPr>
          <p:cNvPr id="14" name="Elipse 13"/>
          <p:cNvSpPr/>
          <p:nvPr/>
        </p:nvSpPr>
        <p:spPr>
          <a:xfrm>
            <a:off x="479504" y="4377831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5" name="Elipse 14"/>
          <p:cNvSpPr/>
          <p:nvPr/>
        </p:nvSpPr>
        <p:spPr>
          <a:xfrm>
            <a:off x="479504" y="5263567"/>
            <a:ext cx="720000" cy="7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079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Aumento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da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Produtividade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do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Setor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Público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7" name="Retângulo 6"/>
          <p:cNvSpPr/>
          <p:nvPr/>
        </p:nvSpPr>
        <p:spPr>
          <a:xfrm>
            <a:off x="241960" y="1106967"/>
            <a:ext cx="1142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Óticas de Mensuração da Produtividade: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/>
          <a:srcRect t="14472" r="58099"/>
          <a:stretch/>
        </p:blipFill>
        <p:spPr>
          <a:xfrm>
            <a:off x="5715033" y="1651442"/>
            <a:ext cx="3616890" cy="495286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OCDE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46597818"/>
              </p:ext>
            </p:extLst>
          </p:nvPr>
        </p:nvGraphicFramePr>
        <p:xfrm>
          <a:off x="579747" y="2207694"/>
          <a:ext cx="4412343" cy="219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41960" y="4143135"/>
            <a:ext cx="597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Produtidade</a:t>
            </a:r>
            <a:r>
              <a:rPr lang="pt-BR" sz="2400" dirty="0"/>
              <a:t> =   </a:t>
            </a:r>
            <a:r>
              <a:rPr lang="pt-BR" sz="2400" u="sng" dirty="0"/>
              <a:t>Volume de Saídas (produção) </a:t>
            </a:r>
            <a:r>
              <a:rPr lang="pt-BR" sz="2400" dirty="0"/>
              <a:t>      </a:t>
            </a:r>
          </a:p>
          <a:p>
            <a:r>
              <a:rPr lang="pt-BR" sz="2400" dirty="0"/>
              <a:t>     </a:t>
            </a:r>
            <a:r>
              <a:rPr lang="pt-BR" sz="600" dirty="0"/>
              <a:t>.    </a:t>
            </a:r>
            <a:r>
              <a:rPr lang="pt-BR" sz="2400" dirty="0"/>
              <a:t>                      Volume de Entradas (recursos)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828051" y="2126851"/>
            <a:ext cx="3204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Mensurada para toda a economia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Análise Setorial: Saúde, Educação (comparação entre unidades)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Análise individual: escola A, hospital B (comparação no tempo)</a:t>
            </a:r>
          </a:p>
        </p:txBody>
      </p:sp>
    </p:spTree>
    <p:extLst>
      <p:ext uri="{BB962C8B-B14F-4D97-AF65-F5344CB8AC3E}">
        <p14:creationId xmlns:p14="http://schemas.microsoft.com/office/powerpoint/2010/main" val="414474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Aumento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da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Produtividade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do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Setor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Público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2465" y="1668659"/>
            <a:ext cx="1142441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Tx/>
              <a:buAutoNum type="arabicParenR"/>
              <a:defRPr/>
            </a:pPr>
            <a:r>
              <a:rPr lang="pt-BR" b="1" dirty="0"/>
              <a:t>Ter as instituições fiscais (arcabouço) funcionando apropriadamente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Revisão das regulamentações dentro do governo (“</a:t>
            </a:r>
            <a:r>
              <a:rPr lang="pt-BR" b="1" i="1" dirty="0" err="1"/>
              <a:t>regulation</a:t>
            </a:r>
            <a:r>
              <a:rPr lang="pt-BR" b="1" i="1" dirty="0"/>
              <a:t> </a:t>
            </a:r>
            <a:r>
              <a:rPr lang="pt-BR" b="1" i="1" dirty="0" err="1"/>
              <a:t>inside</a:t>
            </a:r>
            <a:r>
              <a:rPr lang="pt-BR" b="1" i="1" dirty="0"/>
              <a:t> </a:t>
            </a:r>
            <a:r>
              <a:rPr lang="pt-BR" b="1" i="1" dirty="0" err="1"/>
              <a:t>government</a:t>
            </a:r>
            <a:r>
              <a:rPr lang="pt-BR" b="1" i="1" dirty="0"/>
              <a:t> (RIG)”)</a:t>
            </a:r>
            <a:endParaRPr lang="pt-BR" b="1" dirty="0"/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Simplificação administrativa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Avaliações de “guilhotina” para eliminar regulações desnecessárias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Avaliação da calibragem para novas regulações sobre seus impactos em termos econômicos e sociais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Vários países europeus adotam meta de reduzir 25% os custos administrativos (economia de 1% a 1,7% PIB) </a:t>
            </a:r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Gerenciamento de recursos humanos no setor público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OCDE: 21% dos empregos formais e 45% dos custos de produção do governo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Identificar, padronizar e mensurar as ferramentas no setor público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Novos </a:t>
            </a:r>
            <a:r>
              <a:rPr lang="pt-BR" sz="1600" b="1" i="1" dirty="0"/>
              <a:t>benchmarks</a:t>
            </a:r>
            <a:r>
              <a:rPr lang="pt-BR" sz="1600" b="1" dirty="0"/>
              <a:t> internacionais para engajamento dos empregados públicos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Revisão dos Processos de Licitações (OCDE 29% das despesas se dão por licitações)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Avaliar os ganhos de eficiência de sistema central de compras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1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Governos Digitais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Ganhos operacionais, setoriais (ex. histórico de pacientes) e serviços compartilhados de plataformas/dados</a:t>
            </a:r>
            <a:endParaRPr lang="pt-BR" sz="9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9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r>
              <a:rPr lang="pt-BR" b="1" dirty="0"/>
              <a:t>Inovação no Serviço Público</a:t>
            </a:r>
          </a:p>
          <a:p>
            <a:pPr marL="971550" lvl="2" indent="-3429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b="1" dirty="0"/>
              <a:t>Ganhos de eficiência pela inovação e </a:t>
            </a:r>
            <a:r>
              <a:rPr lang="pt-BR" sz="1600" b="1" i="1" dirty="0"/>
              <a:t>“</a:t>
            </a:r>
            <a:r>
              <a:rPr lang="pt-BR" sz="1600" b="1" i="1" dirty="0" err="1"/>
              <a:t>disruptive</a:t>
            </a:r>
            <a:r>
              <a:rPr lang="pt-BR" sz="1600" b="1" i="1" dirty="0"/>
              <a:t> approaches”. </a:t>
            </a:r>
            <a:r>
              <a:rPr lang="pt-BR" sz="1600" b="1" dirty="0"/>
              <a:t>Repensar e desenhar ao invés de melhorar.</a:t>
            </a:r>
            <a:endParaRPr lang="pt-BR" sz="1600" b="1" i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6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600" b="1" dirty="0"/>
          </a:p>
        </p:txBody>
      </p:sp>
      <p:sp>
        <p:nvSpPr>
          <p:cNvPr id="10" name="Retângulo 9"/>
          <p:cNvSpPr/>
          <p:nvPr/>
        </p:nvSpPr>
        <p:spPr>
          <a:xfrm>
            <a:off x="227072" y="1106967"/>
            <a:ext cx="1142441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Visão ampliada sobre as fontes de aumento da produtividade</a:t>
            </a: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171450" lvl="1" algn="just">
              <a:buClr>
                <a:schemeClr val="accent1"/>
              </a:buClr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1050" b="1" dirty="0"/>
          </a:p>
        </p:txBody>
      </p:sp>
    </p:spTree>
    <p:extLst>
      <p:ext uri="{BB962C8B-B14F-4D97-AF65-F5344CB8AC3E}">
        <p14:creationId xmlns:p14="http://schemas.microsoft.com/office/powerpoint/2010/main" val="313649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Aumento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da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Produtividade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do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Setor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Público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8" name="Retângulo 7"/>
          <p:cNvSpPr/>
          <p:nvPr/>
        </p:nvSpPr>
        <p:spPr>
          <a:xfrm>
            <a:off x="241960" y="1106967"/>
            <a:ext cx="1142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Importância da qualidade do gasto público para tornar o multiplicar fiscal positivo</a:t>
            </a:r>
          </a:p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Tão importante como promover consolidação fiscal é estimular o crescimento, porém é preciso ter um governo eficiente para obter ganhos efetivos.</a:t>
            </a:r>
            <a:endParaRPr lang="pt-BR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/>
          <a:srcRect t="9383" b="9085"/>
          <a:stretch/>
        </p:blipFill>
        <p:spPr>
          <a:xfrm>
            <a:off x="1552465" y="2590800"/>
            <a:ext cx="9082444" cy="371202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OCDE</a:t>
            </a:r>
          </a:p>
        </p:txBody>
      </p:sp>
      <p:sp>
        <p:nvSpPr>
          <p:cNvPr id="7" name="Retângulo 6"/>
          <p:cNvSpPr/>
          <p:nvPr/>
        </p:nvSpPr>
        <p:spPr>
          <a:xfrm rot="16200000">
            <a:off x="-663933" y="4213401"/>
            <a:ext cx="3932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1600" dirty="0"/>
              <a:t>Ganho em Crescimento do PIB (em % a.a.)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32920" y="6302829"/>
            <a:ext cx="4321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1600" dirty="0"/>
              <a:t>Percepção da Eficiência do Governo (índice)</a:t>
            </a:r>
          </a:p>
        </p:txBody>
      </p:sp>
    </p:spTree>
    <p:extLst>
      <p:ext uri="{BB962C8B-B14F-4D97-AF65-F5344CB8AC3E}">
        <p14:creationId xmlns:p14="http://schemas.microsoft.com/office/powerpoint/2010/main" val="178209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10BEF66-632D-4541-853B-18C54B1E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49" y="836206"/>
            <a:ext cx="8267701" cy="53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7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Regras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Fiscais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9" name="Retângulo 8"/>
          <p:cNvSpPr/>
          <p:nvPr/>
        </p:nvSpPr>
        <p:spPr>
          <a:xfrm>
            <a:off x="241960" y="1106967"/>
            <a:ext cx="1142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É crescente o número de regras fiscais vinculadas às despesas, como o “Teto do Gasto” brasileiro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OCDE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27204" r="36876" b="27026"/>
          <a:stretch/>
        </p:blipFill>
        <p:spPr>
          <a:xfrm>
            <a:off x="1820049" y="2174489"/>
            <a:ext cx="8268237" cy="380256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920955" y="1876408"/>
            <a:ext cx="606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1600" b="1" dirty="0"/>
              <a:t>Percentual de Países que Adotam Regras Fiscais (por tipo de regra)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15641" y="5638501"/>
            <a:ext cx="16016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1" algn="ctr">
              <a:buClr>
                <a:schemeClr val="accent1"/>
              </a:buClr>
              <a:defRPr/>
            </a:pPr>
            <a:r>
              <a:rPr lang="pt-BR" sz="1600" b="1" dirty="0"/>
              <a:t>Resultado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352549" y="5638501"/>
            <a:ext cx="16016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1" algn="ctr">
              <a:buClr>
                <a:schemeClr val="accent1"/>
              </a:buClr>
              <a:defRPr/>
            </a:pPr>
            <a:r>
              <a:rPr lang="pt-BR" sz="1600" b="1" dirty="0"/>
              <a:t>Dívida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141996" y="5638501"/>
            <a:ext cx="16016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1" algn="ctr">
              <a:buClr>
                <a:schemeClr val="accent1"/>
              </a:buClr>
              <a:defRPr/>
            </a:pPr>
            <a:r>
              <a:rPr lang="pt-BR" sz="1600" b="1" dirty="0"/>
              <a:t>Despesas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7911236" y="5638603"/>
            <a:ext cx="16016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1" algn="ctr">
              <a:buClr>
                <a:schemeClr val="accent1"/>
              </a:buClr>
              <a:defRPr/>
            </a:pPr>
            <a:r>
              <a:rPr lang="pt-BR" sz="1600" b="1" dirty="0"/>
              <a:t>Receitas</a:t>
            </a:r>
          </a:p>
        </p:txBody>
      </p:sp>
    </p:spTree>
    <p:extLst>
      <p:ext uri="{BB962C8B-B14F-4D97-AF65-F5344CB8AC3E}">
        <p14:creationId xmlns:p14="http://schemas.microsoft.com/office/powerpoint/2010/main" val="410339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Revisão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Despesas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Avaliação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Programas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8" name="Retângulo 7"/>
          <p:cNvSpPr/>
          <p:nvPr/>
        </p:nvSpPr>
        <p:spPr>
          <a:xfrm>
            <a:off x="272465" y="1106967"/>
            <a:ext cx="1142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Principal missão: chamar atenção para dilemas </a:t>
            </a:r>
            <a:r>
              <a:rPr lang="pt-BR" sz="2000" b="1" dirty="0" err="1"/>
              <a:t>alocativos</a:t>
            </a:r>
            <a:r>
              <a:rPr lang="pt-BR" sz="2000" b="1" dirty="0"/>
              <a:t> e a necessidade de priorização</a:t>
            </a:r>
          </a:p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Torna-se um importante instrumento contra a inercia </a:t>
            </a:r>
            <a:r>
              <a:rPr lang="pt-BR" sz="2000" b="1" dirty="0" err="1"/>
              <a:t>alocativa</a:t>
            </a: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É utilizada por 16 países da OCDE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4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86446" y="2387774"/>
            <a:ext cx="5362833" cy="448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Brasil: Onde estamos?</a:t>
            </a:r>
          </a:p>
          <a:p>
            <a:endParaRPr lang="pt-BR" sz="1050" b="1" dirty="0"/>
          </a:p>
          <a:p>
            <a:pPr>
              <a:lnSpc>
                <a:spcPct val="100000"/>
              </a:lnSpc>
              <a:defRPr/>
            </a:pPr>
            <a:r>
              <a:rPr lang="pt-BR" b="1" dirty="0"/>
              <a:t>Esforços significativos são realizados pelos Ministérios</a:t>
            </a:r>
          </a:p>
          <a:p>
            <a:pPr>
              <a:lnSpc>
                <a:spcPct val="100000"/>
              </a:lnSpc>
              <a:defRPr/>
            </a:pPr>
            <a:endParaRPr lang="pt-BR" sz="1050" b="1" dirty="0"/>
          </a:p>
          <a:p>
            <a:pPr>
              <a:defRPr/>
            </a:pPr>
            <a:r>
              <a:rPr lang="pt-BR" b="1" dirty="0"/>
              <a:t>Apesar disso, estudo realizado pelo TCU, resume nossa trajetória:</a:t>
            </a:r>
          </a:p>
          <a:p>
            <a:pPr>
              <a:defRPr/>
            </a:pPr>
            <a:endParaRPr lang="pt-BR" sz="1050" dirty="0"/>
          </a:p>
          <a:p>
            <a:pPr marL="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600" dirty="0"/>
              <a:t>baixa institucionalização dos sistemas de avaliação na administração federal direta;</a:t>
            </a:r>
          </a:p>
          <a:p>
            <a:pPr marL="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600" dirty="0"/>
              <a:t>baixa capacidade de produzir informações sobre o desempenho e os resultados dos programas;</a:t>
            </a:r>
          </a:p>
          <a:p>
            <a:pPr marL="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600" dirty="0"/>
              <a:t>evidências de pouca relevância para a revisão e garantia de efetividade dos programas;</a:t>
            </a:r>
          </a:p>
          <a:p>
            <a:pPr marL="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600" dirty="0"/>
              <a:t>monitoramento e avaliação realizadas nos Ministérios Setoriais, mas sem foco, sem acompanhamento de resultados e sem uma estruturação coordenada e planos de ação bem delimitados.</a:t>
            </a:r>
          </a:p>
          <a:p>
            <a:endParaRPr lang="pt-BR" sz="20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263260" y="2387774"/>
            <a:ext cx="56516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Brasil: Onde queremos chegar?</a:t>
            </a:r>
          </a:p>
          <a:p>
            <a:endParaRPr lang="pt-BR" sz="2000" b="1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M&amp;A articulados e coordenados no Executivo federal, incentivando os demais entes;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Diretrizes definidas para avaliações </a:t>
            </a:r>
            <a:r>
              <a:rPr lang="pt-BR" sz="1600" dirty="0" err="1"/>
              <a:t>ex</a:t>
            </a:r>
            <a:r>
              <a:rPr lang="pt-BR" sz="1600" dirty="0"/>
              <a:t> ante e </a:t>
            </a:r>
            <a:r>
              <a:rPr lang="pt-BR" sz="1600" dirty="0" err="1"/>
              <a:t>ex</a:t>
            </a:r>
            <a:r>
              <a:rPr lang="pt-BR" sz="1600" dirty="0"/>
              <a:t> post;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Rito bem definido para novas políticas que acarretem aumento de despesas;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Planos de trabalho bem definidos para o aprimoramento das políticas públicas;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Organização e compartilhamento de informações;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600" dirty="0"/>
              <a:t>Integração do monitoramento e da avaliação com o ciclo orçamentário.</a:t>
            </a:r>
          </a:p>
          <a:p>
            <a:endParaRPr lang="pt-BR" b="1" dirty="0"/>
          </a:p>
          <a:p>
            <a:r>
              <a:rPr lang="pt-BR" sz="1600" b="1" dirty="0"/>
              <a:t>Aproximação com as experiências internacionais, já instituídas, em geral, desde a década de 90. Exemplos: UK, Canadá, Chile, México e Colômbia.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2154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Revisão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Despesas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Avaliação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Programas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02" y="1014507"/>
            <a:ext cx="3534022" cy="29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2" y="1014507"/>
            <a:ext cx="2281749" cy="323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15" y="4245935"/>
            <a:ext cx="1927210" cy="2513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39116" y="3327239"/>
            <a:ext cx="2375793" cy="33324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12" y="1293208"/>
            <a:ext cx="2709923" cy="30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77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Estratégia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Fiscal de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Médio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Prazo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8" name="Retângulo 7"/>
          <p:cNvSpPr/>
          <p:nvPr/>
        </p:nvSpPr>
        <p:spPr>
          <a:xfrm>
            <a:off x="241960" y="1106967"/>
            <a:ext cx="1142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Principal missão: ser referência sobre a política </a:t>
            </a:r>
            <a:r>
              <a:rPr lang="pt-BR" sz="2000" b="1" dirty="0" err="1"/>
              <a:t>alocativa</a:t>
            </a:r>
            <a:r>
              <a:rPr lang="pt-BR" sz="2000" b="1" dirty="0"/>
              <a:t> compatibilizada com a restrição fiscal</a:t>
            </a:r>
          </a:p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É efetiva quando impõe, de fato, uma restrição à execução orçamentária</a:t>
            </a:r>
          </a:p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Maior parte dos países utilizam o arcabouço fiscal de médio prazo com horizonte de 4 anos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OCDE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87007" y="2465143"/>
            <a:ext cx="102133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/>
              <a:t>Fatores que fazem a Estratégia Fiscal de Médio Prazo Funcionar: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Estimativas conservadores sobre receitas e despesas (é melhor ter surpresas positivas)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Criar incentivos para ministérios (secretarias) economizarem orçamento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Contemplar toda a administração pública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Mantenha simples para facilitar a comunicação e o apoio de todos os agentes envolvidos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Deve servir como restrição fiscal para o desenho de políticas setoriais</a:t>
            </a:r>
          </a:p>
          <a:p>
            <a:pPr marL="342900" lvl="1" indent="-342900">
              <a:spcAft>
                <a:spcPts val="1200"/>
              </a:spcAft>
              <a:buClr>
                <a:schemeClr val="accent1"/>
              </a:buClr>
              <a:buAutoNum type="arabicParenR"/>
              <a:defRPr/>
            </a:pPr>
            <a:r>
              <a:rPr lang="pt-BR" sz="2000" dirty="0"/>
              <a:t>Os desvios em relação ao planejado devem ser transparentemente avaliados e divulgados cada ano. </a:t>
            </a:r>
          </a:p>
        </p:txBody>
      </p:sp>
    </p:spTree>
    <p:extLst>
      <p:ext uri="{BB962C8B-B14F-4D97-AF65-F5344CB8AC3E}">
        <p14:creationId xmlns:p14="http://schemas.microsoft.com/office/powerpoint/2010/main" val="3877000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Experiências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Internacionais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AU" sz="2400" dirty="0" err="1">
                <a:solidFill>
                  <a:schemeClr val="accent6">
                    <a:lumMod val="50000"/>
                  </a:schemeClr>
                </a:solidFill>
              </a:rPr>
              <a:t>Orçamento</a:t>
            </a:r>
            <a:r>
              <a:rPr lang="en-AU" sz="2400" dirty="0">
                <a:solidFill>
                  <a:schemeClr val="accent6">
                    <a:lumMod val="50000"/>
                  </a:schemeClr>
                </a:solidFill>
              </a:rPr>
              <a:t> de Performance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3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OCDE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41960" y="1106967"/>
            <a:ext cx="114244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34290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000" b="1" dirty="0"/>
              <a:t>Alinhamento estratégico do processo orçamentário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4626428" y="5148943"/>
            <a:ext cx="1230086" cy="92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Plano Estratégico Nacional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41960" y="1680091"/>
            <a:ext cx="11275809" cy="4701948"/>
            <a:chOff x="241960" y="1680091"/>
            <a:chExt cx="11275809" cy="4701948"/>
          </a:xfrm>
        </p:grpSpPr>
        <p:grpSp>
          <p:nvGrpSpPr>
            <p:cNvPr id="21" name="Grupo 20"/>
            <p:cNvGrpSpPr/>
            <p:nvPr/>
          </p:nvGrpSpPr>
          <p:grpSpPr>
            <a:xfrm>
              <a:off x="241960" y="1680091"/>
              <a:ext cx="11275809" cy="4701948"/>
              <a:chOff x="241960" y="1680091"/>
              <a:chExt cx="11275809" cy="4701948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143055" y="1680091"/>
                <a:ext cx="5374714" cy="4546538"/>
              </a:xfrm>
              <a:prstGeom prst="rect">
                <a:avLst/>
              </a:prstGeom>
            </p:spPr>
          </p:pic>
          <p:grpSp>
            <p:nvGrpSpPr>
              <p:cNvPr id="7" name="Grupo 6"/>
              <p:cNvGrpSpPr/>
              <p:nvPr/>
            </p:nvGrpSpPr>
            <p:grpSpPr>
              <a:xfrm>
                <a:off x="241960" y="1680091"/>
                <a:ext cx="5768547" cy="4701948"/>
                <a:chOff x="241960" y="1680091"/>
                <a:chExt cx="5768547" cy="4701948"/>
              </a:xfrm>
            </p:grpSpPr>
            <p:pic>
              <p:nvPicPr>
                <p:cNvPr id="8" name="Imagem 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41960" y="1680091"/>
                  <a:ext cx="5768547" cy="4701948"/>
                </a:xfrm>
                <a:prstGeom prst="rect">
                  <a:avLst/>
                </a:prstGeom>
              </p:spPr>
            </p:pic>
            <p:sp>
              <p:nvSpPr>
                <p:cNvPr id="3" name="Retângulo 2"/>
                <p:cNvSpPr/>
                <p:nvPr/>
              </p:nvSpPr>
              <p:spPr>
                <a:xfrm>
                  <a:off x="464328" y="2122715"/>
                  <a:ext cx="1277387" cy="1170483"/>
                </a:xfrm>
                <a:prstGeom prst="rect">
                  <a:avLst/>
                </a:prstGeom>
                <a:solidFill>
                  <a:srgbClr val="D99694"/>
                </a:solidFill>
                <a:ln>
                  <a:solidFill>
                    <a:srgbClr val="D9969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dirty="0"/>
                    <a:t>Plano Estratégico Nacional</a:t>
                  </a:r>
                </a:p>
              </p:txBody>
            </p:sp>
          </p:grpSp>
          <p:sp>
            <p:nvSpPr>
              <p:cNvPr id="12" name="Retângulo 11"/>
              <p:cNvSpPr/>
              <p:nvPr/>
            </p:nvSpPr>
            <p:spPr>
              <a:xfrm>
                <a:off x="475213" y="3614058"/>
                <a:ext cx="1277387" cy="1170483"/>
              </a:xfrm>
              <a:prstGeom prst="rect">
                <a:avLst/>
              </a:prstGeom>
              <a:solidFill>
                <a:srgbClr val="D99694"/>
              </a:solidFill>
              <a:ln>
                <a:solidFill>
                  <a:srgbClr val="D996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Plano Estratégico Setorial</a:t>
                </a:r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2260471" y="2100943"/>
                <a:ext cx="1418900" cy="1170483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Arcabouço de Médio Prazo para Despesas</a:t>
                </a:r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2260471" y="3581176"/>
                <a:ext cx="1473328" cy="1170483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Estratégia Orçamentária Setorial</a:t>
                </a:r>
              </a:p>
            </p:txBody>
          </p:sp>
          <p:sp>
            <p:nvSpPr>
              <p:cNvPr id="15" name="Retângulo 14"/>
              <p:cNvSpPr/>
              <p:nvPr/>
            </p:nvSpPr>
            <p:spPr>
              <a:xfrm>
                <a:off x="2260471" y="5072519"/>
                <a:ext cx="1473328" cy="1154110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Orçamento</a:t>
                </a:r>
              </a:p>
              <a:p>
                <a:pPr algn="ctr"/>
                <a:r>
                  <a:rPr lang="pt-BR" dirty="0"/>
                  <a:t>Performance</a:t>
                </a:r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4198127" y="2100943"/>
                <a:ext cx="1499755" cy="1170483"/>
              </a:xfrm>
              <a:prstGeom prst="rect">
                <a:avLst/>
              </a:prstGeom>
              <a:solidFill>
                <a:srgbClr val="2B859C"/>
              </a:solidFill>
              <a:ln>
                <a:solidFill>
                  <a:srgbClr val="2B85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Revisão de Gasto Abrangente</a:t>
                </a:r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4241670" y="3581176"/>
                <a:ext cx="1499755" cy="1170483"/>
              </a:xfrm>
              <a:prstGeom prst="rect">
                <a:avLst/>
              </a:prstGeom>
              <a:solidFill>
                <a:srgbClr val="2B859C"/>
              </a:solidFill>
              <a:ln>
                <a:solidFill>
                  <a:srgbClr val="2B85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Revisão de Gasto Setorial</a:t>
                </a: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232875" y="1924690"/>
                <a:ext cx="5200241" cy="818779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pt-BR" dirty="0">
                    <a:latin typeface="Microsoft New Tai Lue" panose="020B0502040204020203" pitchFamily="34" charset="0"/>
                    <a:cs typeface="Microsoft New Tai Lue" panose="020B0502040204020203" pitchFamily="34" charset="0"/>
                  </a:rPr>
                  <a:t>Desempenho orçamentário alinhado às estratégias de desempenho nacionais/setoriais</a:t>
                </a:r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6232875" y="2988068"/>
                <a:ext cx="5189355" cy="876361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pt-BR" dirty="0">
                    <a:latin typeface="Microsoft New Tai Lue" panose="020B0502040204020203" pitchFamily="34" charset="0"/>
                    <a:cs typeface="Microsoft New Tai Lue" panose="020B0502040204020203" pitchFamily="34" charset="0"/>
                  </a:rPr>
                  <a:t>Estruturas de Despesas de Médio Prazo fornecem parâmetros para o planejamento orçamentário</a:t>
                </a:r>
              </a:p>
            </p:txBody>
          </p:sp>
        </p:grpSp>
        <p:sp>
          <p:nvSpPr>
            <p:cNvPr id="19" name="Retângulo 18"/>
            <p:cNvSpPr/>
            <p:nvPr/>
          </p:nvSpPr>
          <p:spPr>
            <a:xfrm>
              <a:off x="6221990" y="4085493"/>
              <a:ext cx="5189355" cy="876361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dirty="0"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Revisões de gastos periódicas melhoram o alinhamento dos recursos com as prioridades de política econômica </a:t>
              </a: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6221989" y="5172032"/>
            <a:ext cx="5189355" cy="876361"/>
          </a:xfrm>
          <a:prstGeom prst="rect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 centro do governo deve assegurar a adesão aos objetivos políticos prioritários e a coordenação entre as agencias governamentais</a:t>
            </a:r>
          </a:p>
        </p:txBody>
      </p:sp>
    </p:spTree>
    <p:extLst>
      <p:ext uri="{BB962C8B-B14F-4D97-AF65-F5344CB8AC3E}">
        <p14:creationId xmlns:p14="http://schemas.microsoft.com/office/powerpoint/2010/main" val="253499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Institucionalidade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Fiscal: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Reforço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Marco Legal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Existente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4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0" y="1106966"/>
            <a:ext cx="6030097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1) Novo Regime Fiscal (“Regra do Teto”) e Regra de Ouro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Garantir a sustentabilidade fiscal sem pressionar a carga tributária ou aumento do endividamento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Convergência das regras para possibilitar processo de consolidação fiscal (ajuste gradual)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100" dirty="0"/>
          </a:p>
          <a:p>
            <a:pPr marL="400050"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endParaRPr lang="pt-BR" sz="1000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2) Nova Lei das Finanças Públicas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Atualizar a lei 4320/1964 (ciclo de gestão) com as melhores práticas internacionais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Instituir o Banco de Projetos para os investimentos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Planejamento de Médio Prazo pela LDO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Normatizar a contabilidade e o sistema de custos do setor público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Disciplinar os critérios da avaliação dos programas de governo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Limitar capacidade de inflar o orçamento pela superestimava das receitas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3) Fortalecimento da LRF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Despesas com pessoal (definição)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Limites de empenho com regras uniformes entre os Poderes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Matriz de saldos contábeis e demonstrativos fiscais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500" dirty="0"/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t-BR" sz="200" dirty="0"/>
          </a:p>
          <a:p>
            <a:pPr lvl="1" indent="-285750" algn="just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endParaRPr lang="pt-BR" sz="500" dirty="0"/>
          </a:p>
          <a:p>
            <a:pPr marL="400050" lvl="1">
              <a:buClr>
                <a:schemeClr val="accent1"/>
              </a:buClr>
              <a:defRPr/>
            </a:pPr>
            <a:endParaRPr lang="pt-BR" sz="500" dirty="0"/>
          </a:p>
        </p:txBody>
      </p:sp>
      <p:sp>
        <p:nvSpPr>
          <p:cNvPr id="56" name="Retângulo 55"/>
          <p:cNvSpPr/>
          <p:nvPr/>
        </p:nvSpPr>
        <p:spPr>
          <a:xfrm>
            <a:off x="6030097" y="1106966"/>
            <a:ext cx="6157277" cy="60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4) Regulamentação do Conselho de Gestão Fiscal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Harmonização e coordenação entre entes da federação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Adoção de normas para consolidação e padronização das prestações de contas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1050" b="1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5) Modernização dos Critérios de Garantias da União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Tornar processo mais simples e transparente sobre o espaço fiscal disponível. Integração dos instrumentos legais.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600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6) Relacionamento Tesouro - Banco Central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Criar mecanismo que reduza a volatilidade de fluxos financeiros dos ganhos/perdas patrimoniais das reservas cambiais por meio de conta de reserva</a:t>
            </a:r>
          </a:p>
          <a:p>
            <a:pPr marL="171450" lvl="1" indent="-457200" algn="just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100" b="1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7) Junta de Execução Orçamentária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Formalizar a junta responsável pelas diretrizes da política fiscal e pela gestão orçamentária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/>
              <a:t>Tornar transparente os atos e os estudos que foram considerados para tomada de decisão  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400" dirty="0"/>
          </a:p>
          <a:p>
            <a:pPr marL="171450" lvl="1" algn="just">
              <a:buClr>
                <a:schemeClr val="accent1"/>
              </a:buClr>
              <a:defRPr/>
            </a:pPr>
            <a:r>
              <a:rPr lang="pt-BR" b="1" dirty="0"/>
              <a:t>8) Reforma da Previdência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Convergência aos padrões internacionais e tornar sustentável o sistema e as finanças públicas como um todo</a:t>
            </a:r>
          </a:p>
          <a:p>
            <a:pPr marL="857250" lvl="1" indent="-4572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23355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Institucionalidade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Fiscal: “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Regra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Teto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” vs.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Regra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Ouro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4</a:t>
            </a:r>
          </a:p>
        </p:txBody>
      </p:sp>
      <p:sp>
        <p:nvSpPr>
          <p:cNvPr id="6" name="Retângulo 5"/>
          <p:cNvSpPr/>
          <p:nvPr/>
        </p:nvSpPr>
        <p:spPr>
          <a:xfrm>
            <a:off x="335567" y="1005490"/>
            <a:ext cx="114244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Opção por um ajuste gradual (“regra do teto”) ou abrupto (“regra de ouro”)</a:t>
            </a:r>
          </a:p>
          <a:p>
            <a:pPr marL="285750" lvl="1" indent="-285750" algn="just"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ideal seria convergir a “regra de ouro” para a “regra do teto” por meio das mesmas condicionantes</a:t>
            </a:r>
          </a:p>
          <a:p>
            <a:pPr marL="285750" lvl="1" indent="-285750" algn="just"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Dessa forma, a exemplo de outros países, adota-se um processo de consolidação fiscal (ajuste gradual).</a:t>
            </a:r>
          </a:p>
          <a:p>
            <a:pPr marL="285750" lvl="1" indent="-285750" algn="just"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Benefícios: 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Reduzir pressão pelo aumento da carga tributária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Retomar dívida pública para níveis mais baixos e reduzir os pagamentos de juros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 a âncora do planejamento fiscal de médio prazo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Elevar maturidade das discussões orçamentárias e tornar claro o espaço fiscal disponível para prioridades</a:t>
            </a:r>
          </a:p>
          <a:p>
            <a:pPr marL="742950" lvl="2" indent="-285750" algn="just"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Retomar discussões sobre o melhor perfil das despesas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567" y="3445314"/>
            <a:ext cx="5595676" cy="310722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029279" y="3616064"/>
            <a:ext cx="4637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25000"/>
                  </a:schemeClr>
                </a:solidFill>
              </a:rPr>
              <a:t>Projeção Efeito Teto nas Despesas Primárias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(% PIB)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7072" y="6463715"/>
            <a:ext cx="5625360" cy="39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2836" tIns="42836" rIns="42836" bIns="42836">
            <a:spAutoFit/>
          </a:bodyPr>
          <a:lstStyle/>
          <a:p>
            <a:pPr defTabSz="858838" eaLnBrk="0" hangingPunct="0"/>
            <a:r>
              <a:rPr lang="pt-BR" sz="1000" i="1" dirty="0">
                <a:solidFill>
                  <a:prstClr val="black"/>
                </a:solidFill>
              </a:rPr>
              <a:t>Fonte: Apresentação realizada na Comissão de Assuntos Econômicos (CAE) do Senado Federal “ A PEC 241/2016 e o Novo Regime Fiscal” – Marcos Mendes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/>
          <a:srcRect t="6690"/>
          <a:stretch/>
        </p:blipFill>
        <p:spPr>
          <a:xfrm>
            <a:off x="6437871" y="3904734"/>
            <a:ext cx="5267162" cy="274907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574846" y="3616064"/>
            <a:ext cx="4919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2">
                    <a:lumMod val="25000"/>
                  </a:schemeClr>
                </a:solidFill>
              </a:rPr>
              <a:t>Estimativa de Desequilíbrio na Regra de Ouro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(em R$ bi)</a:t>
            </a:r>
          </a:p>
        </p:txBody>
      </p:sp>
    </p:spTree>
    <p:extLst>
      <p:ext uri="{BB962C8B-B14F-4D97-AF65-F5344CB8AC3E}">
        <p14:creationId xmlns:p14="http://schemas.microsoft.com/office/powerpoint/2010/main" val="92390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A Importância da Reforma da Previdência</a:t>
            </a:r>
          </a:p>
        </p:txBody>
      </p:sp>
      <p:sp>
        <p:nvSpPr>
          <p:cNvPr id="38" name="Elipse 37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4</a:t>
            </a:r>
          </a:p>
        </p:txBody>
      </p:sp>
      <p:graphicFrame>
        <p:nvGraphicFramePr>
          <p:cNvPr id="6" name="Gráfico 5"/>
          <p:cNvGraphicFramePr/>
          <p:nvPr>
            <p:extLst/>
          </p:nvPr>
        </p:nvGraphicFramePr>
        <p:xfrm>
          <a:off x="272466" y="1760824"/>
          <a:ext cx="5754846" cy="4627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313685" y="1419378"/>
            <a:ext cx="3672408" cy="338554"/>
          </a:xfrm>
          <a:prstGeom prst="rect">
            <a:avLst/>
          </a:prstGeom>
          <a:solidFill>
            <a:srgbClr val="33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UNIÃO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04100" y="1419378"/>
            <a:ext cx="3672408" cy="338554"/>
          </a:xfrm>
          <a:prstGeom prst="rect">
            <a:avLst/>
          </a:prstGeom>
          <a:solidFill>
            <a:srgbClr val="33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Estados e Municípios</a:t>
            </a:r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6027312" y="1755040"/>
          <a:ext cx="5705341" cy="463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272464" y="6387919"/>
            <a:ext cx="8948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Tafner (2017). Apresentação: Algumas Considerações sobre a Previdência no Brasil e aos Regimes Próprios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92408" y="989719"/>
            <a:ext cx="114244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Evolução das Receitas e Despesas dos Regimes Próprios (em % PIB)</a:t>
            </a:r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171450" lvl="1" algn="just">
              <a:buClr>
                <a:schemeClr val="accent1"/>
              </a:buClr>
              <a:defRPr/>
            </a:pPr>
            <a:endParaRPr lang="pt-BR" sz="2000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  <a:p>
            <a:pPr marL="514350" lvl="1" indent="-342900" algn="just">
              <a:buClr>
                <a:schemeClr val="accent1"/>
              </a:buClr>
              <a:buAutoNum type="arabicParenR"/>
              <a:defRPr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4647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8" grpId="0" animBg="1"/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A Importância da Reforma da Previdência</a:t>
            </a:r>
          </a:p>
        </p:txBody>
      </p:sp>
      <p:sp>
        <p:nvSpPr>
          <p:cNvPr id="38" name="Elipse 37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4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72464" y="6387919"/>
            <a:ext cx="8948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Tafner (2017). Apresentação: Algumas Considerações sobre a Previdência no Brasil e aos Regimes Próprios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2464" y="979096"/>
            <a:ext cx="1142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Resultado Atuarial e Financeiro dos Regimes Próprios - 2016 (em R$ milhões)</a:t>
            </a:r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/>
          </p:nvPr>
        </p:nvGraphicFramePr>
        <p:xfrm>
          <a:off x="486099" y="1379206"/>
          <a:ext cx="8208912" cy="498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Planilha" r:id="rId3" imgW="5191003" imgH="3600407" progId="Excel.Sheet.12">
                  <p:embed/>
                </p:oleObj>
              </mc:Choice>
              <mc:Fallback>
                <p:oleObj name="Planilha" r:id="rId3" imgW="5191003" imgH="3600407" progId="Excel.Shee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9" y="1379206"/>
                        <a:ext cx="8208912" cy="49855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9038298" y="1474658"/>
            <a:ext cx="2876611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889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O déficit atuarial (que é uma dívida dos entes com seus servidores ativos inativos e pensionistas) está estimado em R$ 5,2 trilhões em 2016. </a:t>
            </a:r>
          </a:p>
          <a:p>
            <a:pPr algn="ctr"/>
            <a:r>
              <a:rPr lang="pt-BR" sz="2000" b="1" dirty="0"/>
              <a:t>Esse montante é equivalente a 83% do PIB brasileiro daquele ano.</a:t>
            </a:r>
          </a:p>
          <a:p>
            <a:pPr algn="ctr"/>
            <a:r>
              <a:rPr lang="pt-BR" sz="2000" b="1" dirty="0"/>
              <a:t>É uma dívida que, se nada for feito, estrangulará os entes sob a ótica fiscal.</a:t>
            </a:r>
          </a:p>
        </p:txBody>
      </p:sp>
    </p:spTree>
    <p:extLst>
      <p:ext uri="{BB962C8B-B14F-4D97-AF65-F5344CB8AC3E}">
        <p14:creationId xmlns:p14="http://schemas.microsoft.com/office/powerpoint/2010/main" val="19437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A Importância da Reforma da Previdência</a:t>
            </a:r>
          </a:p>
        </p:txBody>
      </p:sp>
      <p:sp>
        <p:nvSpPr>
          <p:cNvPr id="38" name="Elipse 37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4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72464" y="6387919"/>
            <a:ext cx="8948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Tafner (2017). Apresentação: Algumas Considerações sobre a Previdência no Brasil e aos Regimes Próprios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2464" y="979096"/>
            <a:ext cx="1142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just">
              <a:buClr>
                <a:schemeClr val="accent1"/>
              </a:buClr>
              <a:defRPr/>
            </a:pPr>
            <a:r>
              <a:rPr lang="pt-BR" sz="2000" b="1" dirty="0"/>
              <a:t>Resultado Atuarial dos Regimes Próprios - 2016 (em números de RCL)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745127" y="1491375"/>
          <a:ext cx="100853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42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0112" y="304108"/>
            <a:ext cx="11642444" cy="806786"/>
          </a:xfrm>
        </p:spPr>
        <p:txBody>
          <a:bodyPr>
            <a:normAutofit/>
          </a:bodyPr>
          <a:lstStyle/>
          <a:p>
            <a:r>
              <a:rPr lang="pt-BR" sz="3200" dirty="0"/>
              <a:t>Sumário: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736276" y="1667548"/>
            <a:ext cx="11648786" cy="5280604"/>
          </a:xfrm>
        </p:spPr>
        <p:txBody>
          <a:bodyPr>
            <a:normAutofit/>
          </a:bodyPr>
          <a:lstStyle/>
          <a:p>
            <a:pPr marL="0" indent="0">
              <a:lnSpc>
                <a:spcPct val="20000"/>
              </a:lnSpc>
              <a:spcBef>
                <a:spcPts val="0"/>
              </a:spcBef>
              <a:spcAft>
                <a:spcPts val="6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Diagnóstico do Problema Fiscal</a:t>
            </a:r>
          </a:p>
          <a:p>
            <a:pPr marL="0" indent="0">
              <a:lnSpc>
                <a:spcPct val="20000"/>
              </a:lnSpc>
              <a:spcBef>
                <a:spcPts val="0"/>
              </a:spcBef>
              <a:spcAft>
                <a:spcPts val="6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alt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Estratégias para Consolidação Fiscal</a:t>
            </a:r>
          </a:p>
          <a:p>
            <a:pPr marL="0" lvl="1" indent="0">
              <a:lnSpc>
                <a:spcPct val="2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altLang="pt-B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Experiências Internacionais</a:t>
            </a: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20000"/>
              </a:lnSpc>
              <a:spcBef>
                <a:spcPts val="0"/>
              </a:spcBef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sz="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altLang="pt-B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Institucionalidade Fiscal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altLang="pt-B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Perspectivas e Conclusões 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pt-BR" altLang="pt-BR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840112" y="1217396"/>
            <a:ext cx="720000" cy="72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1</a:t>
            </a:r>
          </a:p>
        </p:txBody>
      </p:sp>
      <p:sp>
        <p:nvSpPr>
          <p:cNvPr id="7" name="Elipse 6"/>
          <p:cNvSpPr/>
          <p:nvPr/>
        </p:nvSpPr>
        <p:spPr>
          <a:xfrm>
            <a:off x="840112" y="2065446"/>
            <a:ext cx="720000" cy="720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840112" y="2951182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3</a:t>
            </a:r>
          </a:p>
        </p:txBody>
      </p:sp>
      <p:sp>
        <p:nvSpPr>
          <p:cNvPr id="12" name="Elipse 11"/>
          <p:cNvSpPr/>
          <p:nvPr/>
        </p:nvSpPr>
        <p:spPr>
          <a:xfrm>
            <a:off x="840112" y="3836918"/>
            <a:ext cx="720000" cy="72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Elipse 7"/>
          <p:cNvSpPr/>
          <p:nvPr/>
        </p:nvSpPr>
        <p:spPr>
          <a:xfrm>
            <a:off x="840112" y="4722654"/>
            <a:ext cx="720000" cy="72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12192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5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745127" y="290425"/>
            <a:ext cx="11149977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Perspectivas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Conclusões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Iniciando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um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ciclo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virtuoso</a:t>
            </a:r>
            <a:endParaRPr lang="en-A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014" y="2362200"/>
            <a:ext cx="8921353" cy="3402014"/>
          </a:xfrm>
          <a:prstGeom prst="rect">
            <a:avLst/>
          </a:prstGeom>
        </p:spPr>
      </p:pic>
      <p:sp>
        <p:nvSpPr>
          <p:cNvPr id="14" name="Espaço Reservado para Conteúdo 5"/>
          <p:cNvSpPr txBox="1">
            <a:spLocks/>
          </p:cNvSpPr>
          <p:nvPr/>
        </p:nvSpPr>
        <p:spPr>
          <a:xfrm>
            <a:off x="227072" y="1357334"/>
            <a:ext cx="9834003" cy="47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/>
              <a:t>Caminho</a:t>
            </a:r>
            <a:r>
              <a:rPr lang="en-US" sz="2400" b="1" dirty="0"/>
              <a:t> do </a:t>
            </a:r>
            <a:r>
              <a:rPr lang="en-US" sz="2400" b="1" dirty="0" err="1"/>
              <a:t>crescimento</a:t>
            </a:r>
            <a:r>
              <a:rPr lang="en-US" sz="2400" b="1" dirty="0"/>
              <a:t> </a:t>
            </a:r>
            <a:r>
              <a:rPr lang="en-US" sz="2400" b="1" dirty="0" err="1"/>
              <a:t>sustentável</a:t>
            </a:r>
            <a:r>
              <a:rPr lang="en-US" sz="2400" b="1" dirty="0"/>
              <a:t>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67437" y="4353059"/>
            <a:ext cx="227956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dirty="0" err="1">
                <a:solidFill>
                  <a:schemeClr val="bg1"/>
                </a:solidFill>
              </a:rPr>
              <a:t>Consolidação</a:t>
            </a:r>
            <a:r>
              <a:rPr lang="en-AU" sz="2000" dirty="0">
                <a:solidFill>
                  <a:schemeClr val="bg1"/>
                </a:solidFill>
              </a:rPr>
              <a:t> Fiscal</a:t>
            </a:r>
          </a:p>
        </p:txBody>
      </p:sp>
    </p:spTree>
    <p:extLst>
      <p:ext uri="{BB962C8B-B14F-4D97-AF65-F5344CB8AC3E}">
        <p14:creationId xmlns:p14="http://schemas.microsoft.com/office/powerpoint/2010/main" val="282074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5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745127" y="290425"/>
            <a:ext cx="11149977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Perspectivas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Conclusões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Crescimento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Econômico</a:t>
            </a:r>
            <a:endParaRPr lang="en-A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2465" y="6407701"/>
            <a:ext cx="262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/>
              <a:t>Fonte: Banco Central</a:t>
            </a:r>
          </a:p>
        </p:txBody>
      </p:sp>
      <p:sp>
        <p:nvSpPr>
          <p:cNvPr id="11" name="Espaço Reservado para Conteúdo 5"/>
          <p:cNvSpPr txBox="1">
            <a:spLocks/>
          </p:cNvSpPr>
          <p:nvPr/>
        </p:nvSpPr>
        <p:spPr>
          <a:xfrm>
            <a:off x="1082203" y="1097211"/>
            <a:ext cx="9834003" cy="47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/>
              <a:t>Estimativa</a:t>
            </a:r>
            <a:r>
              <a:rPr lang="en-US" sz="2000" b="1" dirty="0"/>
              <a:t> de </a:t>
            </a:r>
            <a:r>
              <a:rPr lang="en-US" sz="2000" b="1" dirty="0" err="1"/>
              <a:t>mercado</a:t>
            </a:r>
            <a:r>
              <a:rPr lang="en-US" sz="2000" b="1" dirty="0"/>
              <a:t> para SELIC final de </a:t>
            </a:r>
            <a:r>
              <a:rPr lang="en-US" sz="2000" b="1" dirty="0" err="1"/>
              <a:t>período</a:t>
            </a:r>
            <a:r>
              <a:rPr lang="en-US" sz="2000" b="1" dirty="0"/>
              <a:t> (</a:t>
            </a:r>
            <a:r>
              <a:rPr lang="en-US" sz="2000" b="1" dirty="0" err="1"/>
              <a:t>em</a:t>
            </a:r>
            <a:r>
              <a:rPr lang="en-US" sz="2000" b="1" dirty="0"/>
              <a:t> % </a:t>
            </a:r>
            <a:r>
              <a:rPr lang="en-US" sz="2000" b="1" dirty="0" err="1"/>
              <a:t>a.a</a:t>
            </a:r>
            <a:r>
              <a:rPr lang="en-US" sz="2000" b="1" dirty="0"/>
              <a:t>.)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229376"/>
              </p:ext>
            </p:extLst>
          </p:nvPr>
        </p:nvGraphicFramePr>
        <p:xfrm>
          <a:off x="745128" y="1568683"/>
          <a:ext cx="10171078" cy="483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48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5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745127" y="290425"/>
            <a:ext cx="11149977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Perspectivas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Conclusões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Crescimento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Econômico</a:t>
            </a:r>
            <a:endParaRPr lang="en-A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2465" y="6407701"/>
            <a:ext cx="262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/>
              <a:t>Fonte: Banco Central</a:t>
            </a:r>
          </a:p>
        </p:txBody>
      </p:sp>
      <p:sp>
        <p:nvSpPr>
          <p:cNvPr id="11" name="Espaço Reservado para Conteúdo 5"/>
          <p:cNvSpPr txBox="1">
            <a:spLocks/>
          </p:cNvSpPr>
          <p:nvPr/>
        </p:nvSpPr>
        <p:spPr>
          <a:xfrm>
            <a:off x="1082203" y="1097211"/>
            <a:ext cx="9834003" cy="47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/>
              <a:t>Estimativa</a:t>
            </a:r>
            <a:r>
              <a:rPr lang="en-US" sz="2000" b="1" dirty="0"/>
              <a:t> de </a:t>
            </a:r>
            <a:r>
              <a:rPr lang="en-US" sz="2000" b="1" dirty="0" err="1"/>
              <a:t>mercado</a:t>
            </a:r>
            <a:r>
              <a:rPr lang="en-US" sz="2000" b="1" dirty="0"/>
              <a:t> para IPCA (</a:t>
            </a:r>
            <a:r>
              <a:rPr lang="en-US" sz="2000" b="1" dirty="0" err="1"/>
              <a:t>em</a:t>
            </a:r>
            <a:r>
              <a:rPr lang="en-US" sz="2000" b="1" dirty="0"/>
              <a:t> % </a:t>
            </a:r>
            <a:r>
              <a:rPr lang="en-US" sz="2000" b="1" dirty="0" err="1"/>
              <a:t>a.a</a:t>
            </a:r>
            <a:r>
              <a:rPr lang="en-US" sz="2000" b="1" dirty="0"/>
              <a:t>.)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451912"/>
              </p:ext>
            </p:extLst>
          </p:nvPr>
        </p:nvGraphicFramePr>
        <p:xfrm>
          <a:off x="745127" y="1470454"/>
          <a:ext cx="10171079" cy="493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4780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5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745127" y="290425"/>
            <a:ext cx="11149977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Perspectivas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Conclusões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Crescimento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Econômico</a:t>
            </a:r>
            <a:endParaRPr lang="en-A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2465" y="6407701"/>
            <a:ext cx="262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/>
              <a:t>Fonte: Banco Central</a:t>
            </a:r>
          </a:p>
        </p:txBody>
      </p:sp>
      <p:sp>
        <p:nvSpPr>
          <p:cNvPr id="11" name="Espaço Reservado para Conteúdo 5"/>
          <p:cNvSpPr txBox="1">
            <a:spLocks/>
          </p:cNvSpPr>
          <p:nvPr/>
        </p:nvSpPr>
        <p:spPr>
          <a:xfrm>
            <a:off x="1082203" y="1097211"/>
            <a:ext cx="9834003" cy="47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/>
              <a:t>Estimativa</a:t>
            </a:r>
            <a:r>
              <a:rPr lang="en-US" sz="2000" b="1" dirty="0"/>
              <a:t> de </a:t>
            </a:r>
            <a:r>
              <a:rPr lang="en-US" sz="2000" b="1" dirty="0" err="1"/>
              <a:t>mercado</a:t>
            </a:r>
            <a:r>
              <a:rPr lang="en-US" sz="2000" b="1" dirty="0"/>
              <a:t> para </a:t>
            </a:r>
            <a:r>
              <a:rPr lang="en-US" sz="2000" b="1" dirty="0" err="1"/>
              <a:t>crescimento</a:t>
            </a:r>
            <a:r>
              <a:rPr lang="en-US" sz="2000" b="1" dirty="0"/>
              <a:t> do PIB (</a:t>
            </a:r>
            <a:r>
              <a:rPr lang="en-US" sz="2000" b="1" dirty="0" err="1"/>
              <a:t>em</a:t>
            </a:r>
            <a:r>
              <a:rPr lang="en-US" sz="2000" b="1" dirty="0"/>
              <a:t> % </a:t>
            </a:r>
            <a:r>
              <a:rPr lang="en-US" sz="2000" b="1" dirty="0" err="1"/>
              <a:t>a.a</a:t>
            </a:r>
            <a:r>
              <a:rPr lang="en-US" sz="2000" b="1" dirty="0"/>
              <a:t>.)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217806"/>
              </p:ext>
            </p:extLst>
          </p:nvPr>
        </p:nvGraphicFramePr>
        <p:xfrm>
          <a:off x="745127" y="1568684"/>
          <a:ext cx="10171079" cy="470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9655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5</a:t>
            </a:r>
          </a:p>
        </p:txBody>
      </p:sp>
      <p:sp>
        <p:nvSpPr>
          <p:cNvPr id="9" name="Espaço Reservado para Conteúdo 6"/>
          <p:cNvSpPr>
            <a:spLocks noGrp="1"/>
          </p:cNvSpPr>
          <p:nvPr>
            <p:ph idx="4294967295"/>
          </p:nvPr>
        </p:nvSpPr>
        <p:spPr>
          <a:xfrm>
            <a:off x="486099" y="1068969"/>
            <a:ext cx="5376272" cy="4522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n-lt"/>
              </a:rPr>
              <a:t>Consolidação Fiscal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600" dirty="0">
                <a:solidFill>
                  <a:schemeClr val="tx1"/>
                </a:solidFill>
              </a:rPr>
              <a:t>Fortalecimento de instituições da política fiscal: Contenção de gastos, compliance, transparência, prevenção de riscos Fiscais, recuperação da confiança e retorno do crescimento.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Compatibilizar Teto para as Despesas e Regra de Ouro</a:t>
            </a:r>
          </a:p>
          <a:p>
            <a:pPr marL="631825" lvl="1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Garantir sustentabilidade fiscal de longo prazo e reduzir necessidade de expansão da carga tributária.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Reforma da Previdência</a:t>
            </a:r>
          </a:p>
          <a:p>
            <a:pPr marL="631825" lvl="1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Convergência aos padrões internacionais e solvência do sistema.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Revisão de Programas de Governo</a:t>
            </a:r>
          </a:p>
          <a:p>
            <a:pPr marL="631825" lvl="1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Permitir eficiência e efetividade.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Nova Lei das Finanças Públicas (PLP 295/2016)</a:t>
            </a:r>
          </a:p>
          <a:p>
            <a:pPr marL="631825" lvl="1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Racionalizar o ciclo de planejamento e orçamento.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Fortalecimento da LRF e Regulamentação do Conselho de Gestão Fiscal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pt-BR" sz="1800" b="1" dirty="0">
                <a:solidFill>
                  <a:schemeClr val="tx1"/>
                </a:solidFill>
              </a:rPr>
              <a:t>Modernização do Sistema de Garantias da União</a:t>
            </a:r>
            <a:endParaRPr lang="pt-BR" sz="1800" dirty="0">
              <a:solidFill>
                <a:schemeClr val="tx1"/>
              </a:solidFill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12" name="Espaço Reservado para Conteúdo 6"/>
          <p:cNvSpPr txBox="1">
            <a:spLocks/>
          </p:cNvSpPr>
          <p:nvPr/>
        </p:nvSpPr>
        <p:spPr>
          <a:xfrm>
            <a:off x="6532929" y="962602"/>
            <a:ext cx="5660811" cy="5627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000" b="1" dirty="0"/>
              <a:t>Aumento da Produtividade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Reforma Tributária</a:t>
            </a:r>
          </a:p>
          <a:p>
            <a:pPr marL="85725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800" dirty="0"/>
              <a:t>Simplificar, aumentar a eficiência, reduzir contencioso.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Fortalecimento do arcabouço regulatório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Redução da Burocracia e Reforma do Estado</a:t>
            </a:r>
          </a:p>
          <a:p>
            <a:pPr marL="85725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800" dirty="0"/>
              <a:t>Focar nas atividades essenciais do estado e na prestação de serviços para o cidadão.</a:t>
            </a:r>
          </a:p>
          <a:p>
            <a:pPr marL="85725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800" dirty="0"/>
              <a:t>Reduzir as rigidezes operacionais e dar os instrumentos necessários aos gestores públicos.</a:t>
            </a:r>
          </a:p>
          <a:p>
            <a:pPr marL="85725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1800" dirty="0"/>
              <a:t>Ser orientado a resultados.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Melhoria do ambiente de negócios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Fortalecimento da governança e da conformidade nas empresas públicas e seus fundos de pensão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Desmobilização de ativos e privatização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pt-BR" sz="1800" b="1" dirty="0"/>
              <a:t>Maior integração no comércio internacional</a:t>
            </a:r>
          </a:p>
          <a:p>
            <a:pPr marL="40005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1500" dirty="0"/>
          </a:p>
          <a:p>
            <a:pPr marL="40005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1500" dirty="0"/>
          </a:p>
          <a:p>
            <a:pPr marL="857250" lvl="1" indent="-457200">
              <a:spcBef>
                <a:spcPts val="600"/>
              </a:spcBef>
            </a:pPr>
            <a:endParaRPr lang="pt-BR" sz="1500" dirty="0"/>
          </a:p>
          <a:p>
            <a:pPr marL="857250" lvl="1" indent="-457200">
              <a:spcBef>
                <a:spcPts val="600"/>
              </a:spcBef>
            </a:pPr>
            <a:endParaRPr lang="pt-BR" sz="1500" dirty="0"/>
          </a:p>
          <a:p>
            <a:pPr marL="857250" lvl="1" indent="-457200">
              <a:spcBef>
                <a:spcPts val="600"/>
              </a:spcBef>
            </a:pPr>
            <a:endParaRPr lang="pt-BR" sz="1500" dirty="0"/>
          </a:p>
          <a:p>
            <a:pPr marL="40005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1500" dirty="0"/>
          </a:p>
        </p:txBody>
      </p:sp>
      <p:sp>
        <p:nvSpPr>
          <p:cNvPr id="13" name="Seta em curva para a esquerda 12"/>
          <p:cNvSpPr/>
          <p:nvPr/>
        </p:nvSpPr>
        <p:spPr>
          <a:xfrm>
            <a:off x="6153560" y="3285743"/>
            <a:ext cx="476249" cy="10559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em curva para a direita 13"/>
          <p:cNvSpPr/>
          <p:nvPr/>
        </p:nvSpPr>
        <p:spPr>
          <a:xfrm rot="10800000" flipH="1">
            <a:off x="5576618" y="3226323"/>
            <a:ext cx="459921" cy="1023257"/>
          </a:xfrm>
          <a:prstGeom prst="curvedRightArrow">
            <a:avLst>
              <a:gd name="adj1" fmla="val 25000"/>
              <a:gd name="adj2" fmla="val 60424"/>
              <a:gd name="adj3" fmla="val 35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45127" y="290425"/>
            <a:ext cx="11149977" cy="806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Perspectivas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Conclusões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Iniciando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um </a:t>
            </a:r>
            <a:r>
              <a:rPr lang="en-AU" altLang="pt-BR" sz="2400" dirty="0" err="1">
                <a:solidFill>
                  <a:schemeClr val="accent4">
                    <a:lumMod val="50000"/>
                  </a:schemeClr>
                </a:solidFill>
              </a:rPr>
              <a:t>ciclo</a:t>
            </a:r>
            <a:r>
              <a:rPr lang="en-AU" altLang="pt-BR" sz="2400" dirty="0">
                <a:solidFill>
                  <a:schemeClr val="accent4">
                    <a:lumMod val="50000"/>
                  </a:schemeClr>
                </a:solidFill>
              </a:rPr>
              <a:t> virtuoso</a:t>
            </a:r>
            <a:endParaRPr lang="en-A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67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35</a:t>
            </a:fld>
            <a:endParaRPr lang="pt-BR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838200" y="200501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i="1" dirty="0"/>
              <a:t>“O planejamento não diz respeito às decisões futuras, mas às implicações futuras de decisões presentes”</a:t>
            </a:r>
          </a:p>
          <a:p>
            <a:pPr marL="0" indent="0" algn="ctr">
              <a:buNone/>
            </a:pPr>
            <a:endParaRPr lang="pt-BR" sz="3600" i="1" dirty="0"/>
          </a:p>
          <a:p>
            <a:pPr marL="0" indent="0" algn="r">
              <a:buNone/>
            </a:pPr>
            <a:r>
              <a:rPr lang="pt-BR" sz="3600" dirty="0"/>
              <a:t>Peter Drucker, 1980</a:t>
            </a:r>
          </a:p>
          <a:p>
            <a:pPr marL="0" indent="0" algn="ctr">
              <a:buNone/>
            </a:pP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2262890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458-330F-4B27-B5A5-B24461FEF3A7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11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32138" y="288895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i="1" dirty="0"/>
              <a:t>pedro.juca@tesouro.gov.br</a:t>
            </a:r>
          </a:p>
          <a:p>
            <a:pPr marL="0" indent="0" algn="ctr">
              <a:buNone/>
            </a:pPr>
            <a:endParaRPr lang="pt-BR" sz="3600" i="1" dirty="0"/>
          </a:p>
          <a:p>
            <a:pPr marL="0" indent="0" algn="ctr">
              <a:buNone/>
            </a:pP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1260200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Slide do think-cell" r:id="rId5" imgW="360" imgH="360" progId="">
                  <p:embed/>
                </p:oleObj>
              </mc:Choice>
              <mc:Fallback>
                <p:oleObj name="Slide do think-cell" r:id="rId5" imgW="360" imgH="360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086670" y="3656004"/>
            <a:ext cx="9484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spc="-122" dirty="0">
                <a:solidFill>
                  <a:srgbClr val="00529C"/>
                </a:solidFill>
                <a:latin typeface="Calibri"/>
                <a:ea typeface="ＭＳ Ｐゴシック" pitchFamily="-4" charset="-128"/>
                <a:cs typeface="Calibri"/>
              </a:rPr>
              <a:t>Cenários Vigentes, Desafios e Planejamento Fiscal</a:t>
            </a:r>
            <a:endParaRPr lang="en-AU" sz="3600" b="1" spc="-122" dirty="0">
              <a:solidFill>
                <a:srgbClr val="00529C"/>
              </a:solidFill>
              <a:latin typeface="Calibri"/>
              <a:ea typeface="ＭＳ Ｐゴシック" pitchFamily="-4" charset="-128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12771" y="255405"/>
            <a:ext cx="745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Formação sobre Finanças Públicas e Educação Fiscal para Prefeituras</a:t>
            </a:r>
            <a:endParaRPr lang="x-none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5628" y="6288543"/>
            <a:ext cx="1480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2º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Semestre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2017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9969" y="51723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Pedro Jucá Maciel</a:t>
            </a:r>
          </a:p>
          <a:p>
            <a:pPr algn="r"/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Subsecretário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Planejamento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Estratégico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Política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Fiscal</a:t>
            </a:r>
          </a:p>
          <a:p>
            <a:pPr algn="r"/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Tesouro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Nacional</a:t>
            </a:r>
          </a:p>
        </p:txBody>
      </p:sp>
    </p:spTree>
    <p:extLst>
      <p:ext uri="{BB962C8B-B14F-4D97-AF65-F5344CB8AC3E}">
        <p14:creationId xmlns:p14="http://schemas.microsoft.com/office/powerpoint/2010/main" val="3326329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/>
          <a:srcRect l="1397" t="1085" r="1846" b="3364"/>
          <a:stretch/>
        </p:blipFill>
        <p:spPr>
          <a:xfrm>
            <a:off x="902264" y="1586689"/>
            <a:ext cx="9381068" cy="50461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Ausência de reformas estruturais levou ao crescimento insustentável das despesas públicas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STN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7781" y="1190363"/>
            <a:ext cx="10390035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Receitas</a:t>
            </a:r>
            <a:r>
              <a:rPr lang="en-AU" sz="2000" dirty="0"/>
              <a:t> e </a:t>
            </a:r>
            <a:r>
              <a:rPr lang="en-AU" sz="2000" dirty="0" err="1"/>
              <a:t>Despesas</a:t>
            </a:r>
            <a:r>
              <a:rPr lang="en-AU" sz="2000" dirty="0"/>
              <a:t> </a:t>
            </a:r>
            <a:r>
              <a:rPr lang="en-AU" sz="2000" dirty="0" err="1"/>
              <a:t>Primárias</a:t>
            </a:r>
            <a:r>
              <a:rPr lang="en-AU" sz="2000" dirty="0"/>
              <a:t> do </a:t>
            </a:r>
            <a:r>
              <a:rPr lang="en-AU" sz="2000" dirty="0" err="1"/>
              <a:t>Governo</a:t>
            </a:r>
            <a:r>
              <a:rPr lang="en-AU" sz="2000" dirty="0"/>
              <a:t> Central (</a:t>
            </a:r>
            <a:r>
              <a:rPr lang="en-AU" sz="2000" dirty="0" err="1"/>
              <a:t>em</a:t>
            </a:r>
            <a:r>
              <a:rPr lang="en-AU" sz="2000" dirty="0"/>
              <a:t> % PIB)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  <p:sp>
        <p:nvSpPr>
          <p:cNvPr id="2" name="Elipse 1"/>
          <p:cNvSpPr/>
          <p:nvPr/>
        </p:nvSpPr>
        <p:spPr>
          <a:xfrm>
            <a:off x="8713560" y="1924642"/>
            <a:ext cx="1661375" cy="176794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0440474" y="1720398"/>
            <a:ext cx="1751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problemas fiscais brasileiros não são apenas conjunturais, mas estruturais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1850571" y="2677887"/>
            <a:ext cx="8432761" cy="2122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2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035" y="1498365"/>
            <a:ext cx="9983304" cy="526085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Ausência de reformas estruturais irá levar a um nível insustentável das despesas discricionárias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STN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77265" y="1102039"/>
            <a:ext cx="10390035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Despesas</a:t>
            </a:r>
            <a:r>
              <a:rPr lang="en-AU" sz="2000" dirty="0"/>
              <a:t> do </a:t>
            </a:r>
            <a:r>
              <a:rPr lang="en-AU" sz="2000" dirty="0" err="1"/>
              <a:t>Governo</a:t>
            </a:r>
            <a:r>
              <a:rPr lang="en-AU" sz="2000" dirty="0"/>
              <a:t> Central </a:t>
            </a:r>
            <a:r>
              <a:rPr lang="en-AU" sz="2000" dirty="0" err="1"/>
              <a:t>Acum</a:t>
            </a:r>
            <a:r>
              <a:rPr lang="en-AU" sz="2000" dirty="0"/>
              <a:t>. 12 </a:t>
            </a:r>
            <a:r>
              <a:rPr lang="en-AU" sz="2000" dirty="0" err="1"/>
              <a:t>meses</a:t>
            </a:r>
            <a:r>
              <a:rPr lang="en-AU" sz="2000" dirty="0"/>
              <a:t> (</a:t>
            </a:r>
            <a:r>
              <a:rPr lang="en-AU" sz="2000" dirty="0" err="1"/>
              <a:t>em</a:t>
            </a:r>
            <a:r>
              <a:rPr lang="en-AU" sz="2000" dirty="0"/>
              <a:t> R$ </a:t>
            </a:r>
            <a:r>
              <a:rPr lang="en-AU" sz="2000" dirty="0" err="1"/>
              <a:t>bilhões</a:t>
            </a:r>
            <a:r>
              <a:rPr lang="en-AU" sz="2000" dirty="0"/>
              <a:t> de </a:t>
            </a:r>
            <a:r>
              <a:rPr lang="en-AU" sz="2000" dirty="0" err="1"/>
              <a:t>janeiro</a:t>
            </a:r>
            <a:r>
              <a:rPr lang="en-AU" sz="2000" dirty="0"/>
              <a:t>/2018)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</p:spTree>
    <p:extLst>
      <p:ext uri="{BB962C8B-B14F-4D97-AF65-F5344CB8AC3E}">
        <p14:creationId xmlns:p14="http://schemas.microsoft.com/office/powerpoint/2010/main" val="272021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127" y="1426898"/>
            <a:ext cx="10139522" cy="49817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O tamanho do ajuste fiscal necessário requer um plano de médio prazo, dado o comprometimento de despesas obrigatórias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STN/MF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7072" y="1085990"/>
            <a:ext cx="10857370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Despesas</a:t>
            </a:r>
            <a:r>
              <a:rPr lang="en-AU" sz="2000" dirty="0"/>
              <a:t> do </a:t>
            </a:r>
            <a:r>
              <a:rPr lang="en-AU" sz="2000" dirty="0" err="1"/>
              <a:t>Governo</a:t>
            </a:r>
            <a:r>
              <a:rPr lang="en-AU" sz="2000" dirty="0"/>
              <a:t> Central </a:t>
            </a:r>
            <a:r>
              <a:rPr lang="en-AU" sz="2000" dirty="0" err="1"/>
              <a:t>Obrigatórias</a:t>
            </a:r>
            <a:r>
              <a:rPr lang="en-AU" sz="2000" dirty="0"/>
              <a:t> (</a:t>
            </a:r>
            <a:r>
              <a:rPr lang="en-AU" sz="2000" dirty="0" err="1"/>
              <a:t>em</a:t>
            </a:r>
            <a:r>
              <a:rPr lang="en-AU" sz="2000" dirty="0"/>
              <a:t> % </a:t>
            </a:r>
            <a:r>
              <a:rPr lang="en-AU" sz="2000" dirty="0" err="1"/>
              <a:t>Receitas</a:t>
            </a:r>
            <a:r>
              <a:rPr lang="en-AU" sz="2000" dirty="0"/>
              <a:t> </a:t>
            </a:r>
            <a:r>
              <a:rPr lang="en-AU" sz="2000" dirty="0" err="1"/>
              <a:t>Líquidas</a:t>
            </a:r>
            <a:r>
              <a:rPr lang="en-AU" sz="2000" dirty="0"/>
              <a:t>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</p:spTree>
    <p:extLst>
      <p:ext uri="{BB962C8B-B14F-4D97-AF65-F5344CB8AC3E}">
        <p14:creationId xmlns:p14="http://schemas.microsoft.com/office/powerpoint/2010/main" val="10474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82366"/>
              </p:ext>
            </p:extLst>
          </p:nvPr>
        </p:nvGraphicFramePr>
        <p:xfrm>
          <a:off x="745127" y="1527717"/>
          <a:ext cx="10396787" cy="488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A deterioração fiscal levou a um rápido crescimento da dívida pública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BCB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84544" y="1149220"/>
            <a:ext cx="10857370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Dívida</a:t>
            </a:r>
            <a:r>
              <a:rPr lang="en-AU" sz="2000" dirty="0"/>
              <a:t> </a:t>
            </a:r>
            <a:r>
              <a:rPr lang="en-AU" sz="2000" dirty="0" err="1"/>
              <a:t>Bruta</a:t>
            </a:r>
            <a:r>
              <a:rPr lang="en-AU" sz="2000" dirty="0"/>
              <a:t> do </a:t>
            </a:r>
            <a:r>
              <a:rPr lang="en-AU" sz="2000" dirty="0" err="1"/>
              <a:t>Governo</a:t>
            </a:r>
            <a:r>
              <a:rPr lang="en-AU" sz="2000" dirty="0"/>
              <a:t> </a:t>
            </a:r>
            <a:r>
              <a:rPr lang="en-AU" sz="2000" dirty="0" err="1"/>
              <a:t>Geral</a:t>
            </a:r>
            <a:r>
              <a:rPr lang="en-AU" sz="2000" dirty="0"/>
              <a:t> (</a:t>
            </a:r>
            <a:r>
              <a:rPr lang="en-AU" sz="2000" dirty="0" err="1"/>
              <a:t>em</a:t>
            </a:r>
            <a:r>
              <a:rPr lang="en-AU" sz="2000" dirty="0"/>
              <a:t> % PIB)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</p:spTree>
    <p:extLst>
      <p:ext uri="{BB962C8B-B14F-4D97-AF65-F5344CB8AC3E}">
        <p14:creationId xmlns:p14="http://schemas.microsoft.com/office/powerpoint/2010/main" val="380759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329133"/>
              </p:ext>
            </p:extLst>
          </p:nvPr>
        </p:nvGraphicFramePr>
        <p:xfrm>
          <a:off x="272466" y="1251333"/>
          <a:ext cx="11200518" cy="5157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Não há muito espaço para o ajuste fiscal ser dado pelo aumento das receitas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FMI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15613" y="1417974"/>
            <a:ext cx="10857370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Carga</a:t>
            </a:r>
            <a:r>
              <a:rPr lang="en-AU" sz="2000" dirty="0"/>
              <a:t> </a:t>
            </a:r>
            <a:r>
              <a:rPr lang="en-AU" sz="2000" dirty="0" err="1"/>
              <a:t>Tributária</a:t>
            </a:r>
            <a:r>
              <a:rPr lang="en-AU" sz="2000" dirty="0"/>
              <a:t> 2017 (</a:t>
            </a:r>
            <a:r>
              <a:rPr lang="en-AU" sz="2000" dirty="0" err="1"/>
              <a:t>em</a:t>
            </a:r>
            <a:r>
              <a:rPr lang="en-AU" sz="2000" dirty="0"/>
              <a:t> % PIB)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</p:spTree>
    <p:extLst>
      <p:ext uri="{BB962C8B-B14F-4D97-AF65-F5344CB8AC3E}">
        <p14:creationId xmlns:p14="http://schemas.microsoft.com/office/powerpoint/2010/main" val="379013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566653"/>
              </p:ext>
            </p:extLst>
          </p:nvPr>
        </p:nvGraphicFramePr>
        <p:xfrm>
          <a:off x="272464" y="1158485"/>
          <a:ext cx="11194605" cy="525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65" y="351698"/>
            <a:ext cx="11642444" cy="806786"/>
          </a:xfrm>
        </p:spPr>
        <p:txBody>
          <a:bodyPr/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pt-BR" altLang="pt-BR" sz="2400" dirty="0">
                <a:solidFill>
                  <a:schemeClr val="accent5"/>
                </a:solidFill>
              </a:rPr>
              <a:t>Assim como, não há muito espaço para expandir o endividamento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27072" y="6408643"/>
            <a:ext cx="47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Fonte: FMI</a:t>
            </a:r>
          </a:p>
        </p:txBody>
      </p:sp>
      <p:sp>
        <p:nvSpPr>
          <p:cNvPr id="5" name="Elipse 4"/>
          <p:cNvSpPr/>
          <p:nvPr/>
        </p:nvSpPr>
        <p:spPr>
          <a:xfrm>
            <a:off x="227072" y="444547"/>
            <a:ext cx="518055" cy="5180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/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72465" y="1302589"/>
            <a:ext cx="10857370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AU" sz="2000" dirty="0" err="1"/>
              <a:t>Dívida</a:t>
            </a:r>
            <a:r>
              <a:rPr lang="en-AU" sz="2000" dirty="0"/>
              <a:t> </a:t>
            </a:r>
            <a:r>
              <a:rPr lang="en-AU" sz="2000" dirty="0" err="1"/>
              <a:t>Bruta</a:t>
            </a:r>
            <a:r>
              <a:rPr lang="en-AU" sz="2000" dirty="0"/>
              <a:t> 2018 (</a:t>
            </a:r>
            <a:r>
              <a:rPr lang="en-AU" sz="2000" dirty="0" err="1"/>
              <a:t>em</a:t>
            </a:r>
            <a:r>
              <a:rPr lang="en-AU" sz="2000" dirty="0"/>
              <a:t> % PIB)</a:t>
            </a:r>
          </a:p>
          <a:p>
            <a:pPr marL="171446" lvl="1" algn="ctr">
              <a:spcAft>
                <a:spcPts val="1200"/>
              </a:spcAft>
              <a:buClr>
                <a:schemeClr val="accent1"/>
              </a:buClr>
              <a:defRPr/>
            </a:pPr>
            <a:endParaRPr lang="en-AU" sz="1551" dirty="0"/>
          </a:p>
        </p:txBody>
      </p:sp>
    </p:spTree>
    <p:extLst>
      <p:ext uri="{BB962C8B-B14F-4D97-AF65-F5344CB8AC3E}">
        <p14:creationId xmlns:p14="http://schemas.microsoft.com/office/powerpoint/2010/main" val="3811773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a 17">
    <a:dk1>
      <a:srgbClr val="080808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Essencial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a 17">
    <a:dk1>
      <a:srgbClr val="080808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Verve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Essencial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2653</Words>
  <Application>Microsoft Office PowerPoint</Application>
  <PresentationFormat>Widescreen</PresentationFormat>
  <Paragraphs>416</Paragraphs>
  <Slides>37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Microsoft New Tai Lue</vt:lpstr>
      <vt:lpstr>Wingdings</vt:lpstr>
      <vt:lpstr>Tema do Office</vt:lpstr>
      <vt:lpstr>Slide do think-cell</vt:lpstr>
      <vt:lpstr>Planilha</vt:lpstr>
      <vt:lpstr>Apresentação do PowerPoint</vt:lpstr>
      <vt:lpstr>Apresentação do PowerPoint</vt:lpstr>
      <vt:lpstr>Sumário:</vt:lpstr>
      <vt:lpstr>Ausência de reformas estruturais levou ao crescimento insustentável das despesas públicas</vt:lpstr>
      <vt:lpstr>Ausência de reformas estruturais irá levar a um nível insustentável das despesas discricionárias</vt:lpstr>
      <vt:lpstr>O tamanho do ajuste fiscal necessário requer um plano de médio prazo, dado o comprometimento de despesas obrigatórias</vt:lpstr>
      <vt:lpstr>A deterioração fiscal levou a um rápido crescimento da dívida pública</vt:lpstr>
      <vt:lpstr>Não há muito espaço para o ajuste fiscal ser dado pelo aumento das receitas</vt:lpstr>
      <vt:lpstr>Assim como, não há muito espaço para expandir o endividamento</vt:lpstr>
      <vt:lpstr>Apesar do aumento das despesas e endividamento, não houve aumento nas despesas de capital com investimentos</vt:lpstr>
      <vt:lpstr>Estratégia para a Consolidação Fiscal</vt:lpstr>
      <vt:lpstr>Estratégia para a Consolidação Fiscal</vt:lpstr>
      <vt:lpstr>Estratégia para a Consolidação Fiscal</vt:lpstr>
      <vt:lpstr>Experiências Internacionais de Gestão Fiscal</vt:lpstr>
      <vt:lpstr>Experiências Internacionais: Princípios de Governança na Gestão Fiscal </vt:lpstr>
      <vt:lpstr>Experiências Internacionais de Gestão Fiscal</vt:lpstr>
      <vt:lpstr>Experiências Internacionais: Aumento da Produtividade do Setor Público</vt:lpstr>
      <vt:lpstr>Experiências Internacionais: Aumento da Produtividade do Setor Público</vt:lpstr>
      <vt:lpstr>Experiências Internacionais: Aumento da Produtividade do Setor Público</vt:lpstr>
      <vt:lpstr>Experiências Internacionais: Regras Fiscais</vt:lpstr>
      <vt:lpstr>Experiências Internacionais: Revisão de Despesas e Avaliação de Programas</vt:lpstr>
      <vt:lpstr>Experiências Internacionais: Revisão de Despesas e Avaliação de Programas</vt:lpstr>
      <vt:lpstr>Experiências Internacionais: Estratégia Fiscal de Médio Prazo</vt:lpstr>
      <vt:lpstr>Experiências Internacionais: Orçamento de Performance</vt:lpstr>
      <vt:lpstr> Institucionalidade Fiscal: Reforço ao Marco Legal Existente</vt:lpstr>
      <vt:lpstr> Institucionalidade Fiscal: “Regra do Teto” vs. Regra de Ouro</vt:lpstr>
      <vt:lpstr>A Importância da Reforma da Previdência</vt:lpstr>
      <vt:lpstr>A Importância da Reforma da Previdência</vt:lpstr>
      <vt:lpstr>A Importância da Reforma da Previdência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Viviane Aparecida da Silva</dc:creator>
  <cp:lastModifiedBy>Celia</cp:lastModifiedBy>
  <cp:revision>289</cp:revision>
  <cp:lastPrinted>2016-08-11T19:25:50Z</cp:lastPrinted>
  <dcterms:created xsi:type="dcterms:W3CDTF">2016-08-09T18:19:29Z</dcterms:created>
  <dcterms:modified xsi:type="dcterms:W3CDTF">2018-06-12T13:22:49Z</dcterms:modified>
</cp:coreProperties>
</file>