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  <p:sldMasterId id="2147483681" r:id="rId4"/>
    <p:sldMasterId id="2147483688" r:id="rId5"/>
    <p:sldMasterId id="2147483695" r:id="rId6"/>
    <p:sldMasterId id="2147483702" r:id="rId7"/>
    <p:sldMasterId id="2147483709" r:id="rId8"/>
    <p:sldMasterId id="2147483716" r:id="rId9"/>
    <p:sldMasterId id="2147483723" r:id="rId10"/>
    <p:sldMasterId id="2147483730" r:id="rId11"/>
  </p:sldMasterIdLst>
  <p:notesMasterIdLst>
    <p:notesMasterId r:id="rId27"/>
  </p:notesMasterIdLst>
  <p:sldIdLst>
    <p:sldId id="270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8" r:id="rId20"/>
    <p:sldId id="269" r:id="rId21"/>
    <p:sldId id="268" r:id="rId22"/>
    <p:sldId id="271" r:id="rId23"/>
    <p:sldId id="272" r:id="rId24"/>
    <p:sldId id="276" r:id="rId25"/>
    <p:sldId id="279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48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9D41B-D863-4C6A-A606-41528C93FA51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EE4D-214C-4076-A4EA-BC75F379F0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01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6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CEAD94-D77C-46C0-8D03-DD6922FE57BB}" type="slidenum">
              <a:rPr lang="pt-BR" altLang="pt-BR" smtClean="0">
                <a:solidFill>
                  <a:prstClr val="black"/>
                </a:solidFill>
              </a:rPr>
              <a:pPr/>
              <a:t>15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61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4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62289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69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4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4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9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45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90410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19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1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7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8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5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6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24589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75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86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2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11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03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1018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67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2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28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08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72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38410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152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82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1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9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0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82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4707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0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13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57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1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797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6336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60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14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97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74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88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22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92504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542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30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32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81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3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56453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57312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158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46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69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Adicionar Título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21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83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054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3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6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1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5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8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5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4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5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5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24D49B-0E82-46B4-BC54-FF357924A8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0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6888088" y="4916489"/>
            <a:ext cx="5759451" cy="52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42852">
                  <a:lumMod val="75000"/>
                </a:srgbClr>
              </a:buClr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solidFill>
                  <a:srgbClr val="297FD5">
                    <a:lumMod val="50000"/>
                  </a:srgbClr>
                </a:solidFill>
              </a:rPr>
              <a:t>Junho</a:t>
            </a:r>
            <a:r>
              <a:rPr lang="pt-BR" sz="2400" dirty="0" smtClean="0">
                <a:solidFill>
                  <a:srgbClr val="297FD5">
                    <a:lumMod val="50000"/>
                  </a:srgbClr>
                </a:solidFill>
              </a:rPr>
              <a:t>/2018</a:t>
            </a:r>
            <a:endParaRPr lang="pt-BR" sz="2400" dirty="0">
              <a:solidFill>
                <a:srgbClr val="297FD5">
                  <a:lumMod val="50000"/>
                </a:srgb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888090" y="4437113"/>
            <a:ext cx="538431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 err="1">
                <a:solidFill>
                  <a:srgbClr val="297FD5">
                    <a:lumMod val="50000"/>
                  </a:srgbClr>
                </a:solidFill>
                <a:latin typeface="Calibri" panose="020F0502020204030204"/>
              </a:rPr>
              <a:t>Capag</a:t>
            </a:r>
            <a:r>
              <a:rPr lang="pt-BR" altLang="pt-BR" sz="2400" b="1" dirty="0">
                <a:solidFill>
                  <a:srgbClr val="297FD5">
                    <a:lumMod val="50000"/>
                  </a:srgbClr>
                </a:solidFill>
                <a:latin typeface="Calibri" panose="020F0502020204030204"/>
              </a:rPr>
              <a:t> segundo Portaria MF nº 501/17</a:t>
            </a:r>
          </a:p>
        </p:txBody>
      </p:sp>
    </p:spTree>
    <p:extLst>
      <p:ext uri="{BB962C8B-B14F-4D97-AF65-F5344CB8AC3E}">
        <p14:creationId xmlns:p14="http://schemas.microsoft.com/office/powerpoint/2010/main" val="106258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605" y="-160299"/>
            <a:ext cx="10515600" cy="1325563"/>
          </a:xfrm>
        </p:spPr>
        <p:txBody>
          <a:bodyPr/>
          <a:lstStyle/>
          <a:p>
            <a:r>
              <a:rPr lang="pt-BR" dirty="0"/>
              <a:t>Processo de Cálculo – Entes sem PAF </a:t>
            </a:r>
            <a:r>
              <a:rPr lang="pt-BR" b="0" i="1" dirty="0"/>
              <a:t>(</a:t>
            </a:r>
            <a:r>
              <a:rPr lang="pt-BR" b="0" i="1" dirty="0" err="1"/>
              <a:t>ex</a:t>
            </a:r>
            <a:r>
              <a:rPr lang="pt-BR" b="0" i="1" dirty="0"/>
              <a:t>: 2018 e 2019)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10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sp>
        <p:nvSpPr>
          <p:cNvPr id="26" name="Chave direita 25"/>
          <p:cNvSpPr/>
          <p:nvPr/>
        </p:nvSpPr>
        <p:spPr>
          <a:xfrm rot="5400000">
            <a:off x="1815349" y="2652835"/>
            <a:ext cx="201157" cy="2304256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27" name="Chave direita 26"/>
          <p:cNvSpPr/>
          <p:nvPr/>
        </p:nvSpPr>
        <p:spPr>
          <a:xfrm rot="5400000">
            <a:off x="4932765" y="1889359"/>
            <a:ext cx="188621" cy="3843748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28" name="Chave direita 27"/>
          <p:cNvSpPr/>
          <p:nvPr/>
        </p:nvSpPr>
        <p:spPr>
          <a:xfrm rot="5400000">
            <a:off x="8069199" y="2659467"/>
            <a:ext cx="178349" cy="231380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>
            <a:off x="9367797" y="3808132"/>
            <a:ext cx="2773267" cy="823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ela 56"/>
          <p:cNvGraphicFramePr>
            <a:graphicFrameLocks noGrp="1"/>
          </p:cNvGraphicFramePr>
          <p:nvPr>
            <p:extLst/>
          </p:nvPr>
        </p:nvGraphicFramePr>
        <p:xfrm>
          <a:off x="515552" y="4476658"/>
          <a:ext cx="2709877" cy="10853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33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RGF (2017)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DCA (2016) e </a:t>
                      </a:r>
                      <a:r>
                        <a:rPr lang="pt-BR" sz="1400" i="1" dirty="0">
                          <a:solidFill>
                            <a:srgbClr val="7A3D00"/>
                          </a:solidFill>
                        </a:rPr>
                        <a:t>RREO (2017)</a:t>
                      </a:r>
                      <a:endParaRPr lang="pt-BR" sz="1400" b="1" i="1" dirty="0">
                        <a:solidFill>
                          <a:srgbClr val="7A3D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400" kern="1200" dirty="0"/>
                        <a:t>RGF (2017)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8" name="Tabela 57"/>
          <p:cNvGraphicFramePr>
            <a:graphicFrameLocks noGrp="1"/>
          </p:cNvGraphicFramePr>
          <p:nvPr>
            <p:extLst/>
          </p:nvPr>
        </p:nvGraphicFramePr>
        <p:xfrm>
          <a:off x="3739993" y="4476658"/>
          <a:ext cx="2709877" cy="10853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33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RGF (2017)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DCA</a:t>
                      </a:r>
                      <a:r>
                        <a:rPr lang="pt-BR" sz="1400" baseline="0" dirty="0"/>
                        <a:t> (2017)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400" kern="1200" dirty="0"/>
                        <a:t>RGF (2017)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9" name="Tabela 58"/>
          <p:cNvGraphicFramePr>
            <a:graphicFrameLocks noGrp="1"/>
          </p:cNvGraphicFramePr>
          <p:nvPr>
            <p:extLst/>
          </p:nvPr>
        </p:nvGraphicFramePr>
        <p:xfrm>
          <a:off x="6707118" y="4476658"/>
          <a:ext cx="2709877" cy="10853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33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RGF (2018)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DCA (2017) e </a:t>
                      </a:r>
                      <a:r>
                        <a:rPr lang="pt-BR" sz="1400" i="1" dirty="0">
                          <a:solidFill>
                            <a:srgbClr val="7A3D00"/>
                          </a:solidFill>
                        </a:rPr>
                        <a:t>RREO (2018)</a:t>
                      </a:r>
                      <a:endParaRPr lang="pt-BR" sz="1400" b="1" dirty="0">
                        <a:solidFill>
                          <a:srgbClr val="7A3D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400" kern="1200" dirty="0"/>
                        <a:t>RGF (2018)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0" name="Tabela 59"/>
          <p:cNvGraphicFramePr>
            <a:graphicFrameLocks noGrp="1"/>
          </p:cNvGraphicFramePr>
          <p:nvPr>
            <p:extLst/>
          </p:nvPr>
        </p:nvGraphicFramePr>
        <p:xfrm>
          <a:off x="9991927" y="4476659"/>
          <a:ext cx="1384437" cy="10853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39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RGF (2018)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DCA</a:t>
                      </a:r>
                      <a:r>
                        <a:rPr lang="pt-BR" sz="1400" baseline="0" dirty="0"/>
                        <a:t> (2018)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400" kern="1200" dirty="0"/>
                        <a:t>RGF (2018)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630068" y="618679"/>
            <a:ext cx="5446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de dados para cálculo dos Indicadores da </a:t>
            </a:r>
            <a:r>
              <a:rPr lang="pt-BR" sz="16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Capag</a:t>
            </a:r>
            <a:endParaRPr lang="pt-BR" sz="16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 rot="16200000">
            <a:off x="-486388" y="483468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287068" y="1510878"/>
            <a:ext cx="5860369" cy="2069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08171" y="1522355"/>
            <a:ext cx="5879976" cy="2069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98367" y="3155541"/>
            <a:ext cx="5879976" cy="720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649751" y="3047529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2967364" y="3021923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441839" y="1591951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2018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7900099" y="1614219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2019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-46199" y="212370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do último RGF do Exercício de 2017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2412109" y="2009454"/>
            <a:ext cx="1409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do DCA do exercício de 2017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-215238" y="32742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Jan/2018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2098584" y="325125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/2018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310662" y="3163489"/>
            <a:ext cx="5879976" cy="720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6862046" y="3055477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3" name="Elipse 62"/>
          <p:cNvSpPr/>
          <p:nvPr/>
        </p:nvSpPr>
        <p:spPr>
          <a:xfrm>
            <a:off x="9179659" y="3029871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6166096" y="2173417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do último RGF do Exercício de 2018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8624405" y="2017402"/>
            <a:ext cx="1391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do DCA do exercício de 2017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5997057" y="32822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Jan/2019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8310879" y="3290603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/2019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5552" y="4823460"/>
            <a:ext cx="10860812" cy="40574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9" name="Conector angulado 8"/>
          <p:cNvCxnSpPr>
            <a:stCxn id="6" idx="3"/>
            <a:endCxn id="10" idx="3"/>
          </p:cNvCxnSpPr>
          <p:nvPr/>
        </p:nvCxnSpPr>
        <p:spPr>
          <a:xfrm>
            <a:off x="11376364" y="5026330"/>
            <a:ext cx="192244" cy="1323362"/>
          </a:xfrm>
          <a:prstGeom prst="bentConnector3">
            <a:avLst>
              <a:gd name="adj1" fmla="val 21891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680176" y="5764916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II, de poupança corrente, é calculado oficialmente em abril a partir do DCA, porém é simulado com o RREO em janeiro para possivelmente suspender a CAPAG caso a classificação caia para C</a:t>
            </a:r>
          </a:p>
        </p:txBody>
      </p:sp>
    </p:spTree>
    <p:extLst>
      <p:ext uri="{BB962C8B-B14F-4D97-AF65-F5344CB8AC3E}">
        <p14:creationId xmlns:p14="http://schemas.microsoft.com/office/powerpoint/2010/main" val="244915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6287068" y="1510878"/>
            <a:ext cx="5860369" cy="2069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8171" y="1522355"/>
            <a:ext cx="5879976" cy="2069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502" y="-180688"/>
            <a:ext cx="10515600" cy="1325563"/>
          </a:xfrm>
        </p:spPr>
        <p:txBody>
          <a:bodyPr/>
          <a:lstStyle/>
          <a:p>
            <a:r>
              <a:rPr lang="pt-BR" dirty="0"/>
              <a:t>Processo de Cálculo – Entes com PAF </a:t>
            </a:r>
            <a:r>
              <a:rPr lang="pt-BR" b="0" i="1" dirty="0"/>
              <a:t>(</a:t>
            </a:r>
            <a:r>
              <a:rPr lang="pt-BR" b="0" i="1" dirty="0" err="1"/>
              <a:t>ex</a:t>
            </a:r>
            <a:r>
              <a:rPr lang="pt-BR" b="0" i="1" dirty="0"/>
              <a:t>: 2018 e 2019)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11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8367" y="3155541"/>
            <a:ext cx="5879976" cy="720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49751" y="3047529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967364" y="3021923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41839" y="1591951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2018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900099" y="1614219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2019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-46199" y="212370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do último RGF do Exercício de 2017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412109" y="2009454"/>
            <a:ext cx="1409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do DCA do exercício de 2017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-215238" y="32742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Jan/2018</a:t>
            </a:r>
          </a:p>
        </p:txBody>
      </p:sp>
      <p:sp>
        <p:nvSpPr>
          <p:cNvPr id="35" name="Elipse 34"/>
          <p:cNvSpPr/>
          <p:nvPr/>
        </p:nvSpPr>
        <p:spPr>
          <a:xfrm>
            <a:off x="4280967" y="3032259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865277" y="2009453"/>
            <a:ext cx="1119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PAF de 2017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098584" y="325125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Maio/2018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493006" y="3296827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/2018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310662" y="3163489"/>
            <a:ext cx="5879976" cy="720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6862046" y="3055477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9179659" y="3029871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166096" y="2173417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do último RGF do Exercício de 2018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8624405" y="2017402"/>
            <a:ext cx="1391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do DCA do exercício de 2017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5997057" y="32822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Jan/2019</a:t>
            </a:r>
          </a:p>
        </p:txBody>
      </p:sp>
      <p:sp>
        <p:nvSpPr>
          <p:cNvPr id="45" name="Elipse 44"/>
          <p:cNvSpPr/>
          <p:nvPr/>
        </p:nvSpPr>
        <p:spPr>
          <a:xfrm>
            <a:off x="10493262" y="3040207"/>
            <a:ext cx="288032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0077572" y="2017401"/>
            <a:ext cx="1119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PAF de 2018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8310879" y="3290603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/2019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9705301" y="330477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/2019</a:t>
            </a:r>
          </a:p>
        </p:txBody>
      </p:sp>
      <p:sp>
        <p:nvSpPr>
          <p:cNvPr id="50" name="Chave direita 49"/>
          <p:cNvSpPr/>
          <p:nvPr/>
        </p:nvSpPr>
        <p:spPr>
          <a:xfrm rot="5400000">
            <a:off x="2542032" y="2022714"/>
            <a:ext cx="133872" cy="3547881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1" name="Chave direita 50"/>
          <p:cNvSpPr/>
          <p:nvPr/>
        </p:nvSpPr>
        <p:spPr>
          <a:xfrm rot="5400000">
            <a:off x="5638631" y="2504096"/>
            <a:ext cx="178348" cy="2584749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2" name="Chave direita 51"/>
          <p:cNvSpPr/>
          <p:nvPr/>
        </p:nvSpPr>
        <p:spPr>
          <a:xfrm rot="5400000">
            <a:off x="8787670" y="1992328"/>
            <a:ext cx="156296" cy="3586233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53" name="Conector de seta reta 52"/>
          <p:cNvCxnSpPr/>
          <p:nvPr/>
        </p:nvCxnSpPr>
        <p:spPr>
          <a:xfrm>
            <a:off x="10724207" y="3796470"/>
            <a:ext cx="1533752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ela 61"/>
          <p:cNvGraphicFramePr>
            <a:graphicFrameLocks noGrp="1"/>
          </p:cNvGraphicFramePr>
          <p:nvPr>
            <p:extLst/>
          </p:nvPr>
        </p:nvGraphicFramePr>
        <p:xfrm>
          <a:off x="1254029" y="4386411"/>
          <a:ext cx="2709877" cy="10853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33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RGF (2017)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PAF</a:t>
                      </a:r>
                      <a:r>
                        <a:rPr lang="pt-BR" sz="1400" baseline="0" dirty="0"/>
                        <a:t> </a:t>
                      </a:r>
                      <a:r>
                        <a:rPr lang="pt-BR" sz="1400" dirty="0"/>
                        <a:t>(2016) e </a:t>
                      </a:r>
                      <a:r>
                        <a:rPr lang="pt-BR" sz="1400" i="1" dirty="0">
                          <a:solidFill>
                            <a:srgbClr val="7A3D00"/>
                          </a:solidFill>
                        </a:rPr>
                        <a:t>RREO (2017)</a:t>
                      </a:r>
                      <a:endParaRPr lang="pt-BR" sz="1400" b="1" dirty="0">
                        <a:solidFill>
                          <a:srgbClr val="7A3D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400" kern="1200" dirty="0"/>
                        <a:t>RGF (2017)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3" name="Tabela 62"/>
          <p:cNvGraphicFramePr>
            <a:graphicFrameLocks noGrp="1"/>
          </p:cNvGraphicFramePr>
          <p:nvPr>
            <p:extLst/>
          </p:nvPr>
        </p:nvGraphicFramePr>
        <p:xfrm>
          <a:off x="4431292" y="4386411"/>
          <a:ext cx="2637271" cy="10853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24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2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RGF (2017)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PAF</a:t>
                      </a:r>
                      <a:r>
                        <a:rPr lang="pt-BR" sz="1400" baseline="0" dirty="0"/>
                        <a:t> (2017)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400" kern="1200" dirty="0"/>
                        <a:t>RGF (2017)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4" name="Tabela 63"/>
          <p:cNvGraphicFramePr>
            <a:graphicFrameLocks noGrp="1"/>
          </p:cNvGraphicFramePr>
          <p:nvPr>
            <p:extLst/>
          </p:nvPr>
        </p:nvGraphicFramePr>
        <p:xfrm>
          <a:off x="7496480" y="4356423"/>
          <a:ext cx="2709877" cy="10853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33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RGF (2018)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PAF</a:t>
                      </a:r>
                      <a:r>
                        <a:rPr lang="pt-BR" sz="1400" baseline="0" dirty="0"/>
                        <a:t> </a:t>
                      </a:r>
                      <a:r>
                        <a:rPr lang="pt-BR" sz="1400" dirty="0"/>
                        <a:t>(2017) e </a:t>
                      </a:r>
                      <a:r>
                        <a:rPr lang="pt-BR" sz="1400" i="1" dirty="0">
                          <a:solidFill>
                            <a:srgbClr val="7A3D00"/>
                          </a:solidFill>
                        </a:rPr>
                        <a:t>RREO (2018)</a:t>
                      </a:r>
                      <a:endParaRPr lang="pt-BR" sz="1400" b="1" dirty="0">
                        <a:solidFill>
                          <a:srgbClr val="7A3D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400" kern="1200" dirty="0"/>
                        <a:t>RGF (2018)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5" name="Tabela 64"/>
          <p:cNvGraphicFramePr>
            <a:graphicFrameLocks noGrp="1"/>
          </p:cNvGraphicFramePr>
          <p:nvPr>
            <p:extLst/>
          </p:nvPr>
        </p:nvGraphicFramePr>
        <p:xfrm>
          <a:off x="10584706" y="4356423"/>
          <a:ext cx="1487958" cy="10853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85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RGF (2018)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PAF</a:t>
                      </a:r>
                      <a:r>
                        <a:rPr lang="pt-BR" sz="1400" baseline="0" dirty="0"/>
                        <a:t> (2018)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400" kern="1200" dirty="0"/>
                        <a:t>RGF (2018)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49378" y="540277"/>
            <a:ext cx="551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de dados para cálculo dos Indicadores da </a:t>
            </a:r>
            <a:r>
              <a:rPr lang="pt-BR" sz="16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Capag</a:t>
            </a:r>
            <a:endParaRPr lang="pt-BR" sz="16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 rot="16200000">
            <a:off x="-352920" y="4819801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1254028" y="4726235"/>
            <a:ext cx="10818635" cy="36583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5" name="Conector angulado 54"/>
          <p:cNvCxnSpPr>
            <a:stCxn id="54" idx="3"/>
            <a:endCxn id="56" idx="3"/>
          </p:cNvCxnSpPr>
          <p:nvPr/>
        </p:nvCxnSpPr>
        <p:spPr>
          <a:xfrm flipH="1">
            <a:off x="11959482" y="4909153"/>
            <a:ext cx="113181" cy="1353474"/>
          </a:xfrm>
          <a:prstGeom prst="bentConnector3">
            <a:avLst>
              <a:gd name="adj1" fmla="val -6404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7900099" y="5677851"/>
            <a:ext cx="40593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II, de poupança corrente, é calculado oficialmente em junho a partir do PAF, porém é simulado com o RREO em janeiro para possivelmente suspender a CAPAG caso a classificação caia para C</a:t>
            </a:r>
          </a:p>
        </p:txBody>
      </p:sp>
    </p:spTree>
    <p:extLst>
      <p:ext uri="{BB962C8B-B14F-4D97-AF65-F5344CB8AC3E}">
        <p14:creationId xmlns:p14="http://schemas.microsoft.com/office/powerpoint/2010/main" val="404074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12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32928" y="-171400"/>
            <a:ext cx="10515600" cy="1325563"/>
          </a:xfrm>
        </p:spPr>
        <p:txBody>
          <a:bodyPr/>
          <a:lstStyle/>
          <a:p>
            <a:r>
              <a:rPr lang="pt-BR" dirty="0"/>
              <a:t>Processo de revisão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99" t="25531" r="61840" b="20671"/>
          <a:stretch/>
        </p:blipFill>
        <p:spPr>
          <a:xfrm>
            <a:off x="795609" y="1155832"/>
            <a:ext cx="9590237" cy="47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4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13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4502" y="-180688"/>
            <a:ext cx="10515600" cy="1325563"/>
          </a:xfrm>
        </p:spPr>
        <p:txBody>
          <a:bodyPr/>
          <a:lstStyle/>
          <a:p>
            <a:r>
              <a:rPr lang="pt-BR" dirty="0"/>
              <a:t>CAPAG no Tesouro Transparente</a:t>
            </a:r>
            <a:endParaRPr lang="pt-BR" b="0" i="1" dirty="0"/>
          </a:p>
        </p:txBody>
      </p:sp>
      <p:sp>
        <p:nvSpPr>
          <p:cNvPr id="9" name="Seta para a direita 8"/>
          <p:cNvSpPr/>
          <p:nvPr/>
        </p:nvSpPr>
        <p:spPr>
          <a:xfrm>
            <a:off x="1271464" y="5733256"/>
            <a:ext cx="1296144" cy="432048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7" y="764704"/>
            <a:ext cx="12192000" cy="56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Ente com todas as informações corretas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14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928687"/>
            <a:ext cx="86296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1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9976" y="3428993"/>
            <a:ext cx="5472608" cy="562075"/>
          </a:xfrm>
        </p:spPr>
        <p:txBody>
          <a:bodyPr rtlCol="0"/>
          <a:lstStyle/>
          <a:p>
            <a:pPr algn="r">
              <a:defRPr/>
            </a:pPr>
            <a:r>
              <a:rPr lang="pt-BR" dirty="0"/>
              <a:t>Obrigada!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79976" y="4221088"/>
            <a:ext cx="5486400" cy="1368151"/>
          </a:xfrm>
        </p:spPr>
        <p:txBody>
          <a:bodyPr rtlCol="0">
            <a:normAutofit/>
          </a:bodyPr>
          <a:lstStyle/>
          <a:p>
            <a:pPr algn="r">
              <a:buClr>
                <a:schemeClr val="tx2">
                  <a:lumMod val="75000"/>
                </a:schemeClr>
              </a:buClr>
              <a:defRPr/>
            </a:pPr>
            <a:r>
              <a:rPr lang="pt-BR" b="1" dirty="0"/>
              <a:t>COREM</a:t>
            </a:r>
          </a:p>
          <a:p>
            <a:pPr algn="r">
              <a:buClr>
                <a:schemeClr val="tx2">
                  <a:lumMod val="75000"/>
                </a:schemeClr>
              </a:buClr>
              <a:defRPr/>
            </a:pPr>
            <a:r>
              <a:rPr lang="pt-BR" b="1" dirty="0"/>
              <a:t>SURIN</a:t>
            </a:r>
          </a:p>
        </p:txBody>
      </p:sp>
    </p:spTree>
    <p:extLst>
      <p:ext uri="{BB962C8B-B14F-4D97-AF65-F5344CB8AC3E}">
        <p14:creationId xmlns:p14="http://schemas.microsoft.com/office/powerpoint/2010/main" val="187527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194756"/>
            <a:ext cx="10515600" cy="1325563"/>
          </a:xfrm>
        </p:spPr>
        <p:txBody>
          <a:bodyPr/>
          <a:lstStyle/>
          <a:p>
            <a:r>
              <a:rPr lang="pt-BR" dirty="0"/>
              <a:t> Princípios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0920" y="1010990"/>
            <a:ext cx="11667728" cy="5154314"/>
          </a:xfrm>
        </p:spPr>
        <p:txBody>
          <a:bodyPr>
            <a:normAutofit/>
          </a:bodyPr>
          <a:lstStyle/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pt-BR" sz="4800" dirty="0"/>
              <a:t>Simplicidade</a:t>
            </a: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pt-BR" sz="4800" dirty="0"/>
              <a:t>Transparência</a:t>
            </a: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pt-BR" sz="4800" dirty="0"/>
              <a:t>Abrangência</a:t>
            </a:r>
          </a:p>
          <a:p>
            <a:pPr marL="400050" indent="-400050">
              <a:spcAft>
                <a:spcPts val="1800"/>
              </a:spcAft>
              <a:buFont typeface="+mj-lt"/>
              <a:buAutoNum type="romanUcPeriod"/>
            </a:pPr>
            <a:r>
              <a:rPr lang="pt-BR" sz="4800" dirty="0"/>
              <a:t>Espelhar rapidamente medidas de ajuste fiscal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2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9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0920" y="548679"/>
            <a:ext cx="11667728" cy="5899577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r>
              <a:rPr lang="pt-BR" sz="2400" dirty="0"/>
              <a:t>A nova metodologia para apuração da Situação Fiscal dos entes subnacionais será composta por três indicadores. Estes têm como objetivo apurar: </a:t>
            </a:r>
            <a:endParaRPr lang="pt-B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</a:t>
            </a:r>
            <a:r>
              <a:rPr lang="pt-BR" sz="2400" dirty="0"/>
              <a:t>grau de solvência do </a:t>
            </a:r>
            <a:r>
              <a:rPr lang="pt-BR" sz="2400" dirty="0" smtClean="0"/>
              <a:t>ente;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</a:t>
            </a:r>
            <a:r>
              <a:rPr lang="pt-BR" sz="2400" dirty="0"/>
              <a:t>nível de </a:t>
            </a:r>
            <a:r>
              <a:rPr lang="pt-BR" sz="2400" dirty="0" smtClean="0"/>
              <a:t>poupança;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 </a:t>
            </a:r>
            <a:r>
              <a:rPr lang="pt-BR" sz="2400" dirty="0"/>
              <a:t>situação do caixa.</a:t>
            </a:r>
          </a:p>
          <a:p>
            <a:endParaRPr lang="pt-BR" sz="2400" dirty="0"/>
          </a:p>
          <a:p>
            <a:r>
              <a:rPr lang="pt-BR" sz="2400" dirty="0"/>
              <a:t>Os indicadores 1 e 2 podem receber conceito A, B ou C. O terceiro indicador recebe apenas o conceito A ou C.</a:t>
            </a:r>
          </a:p>
          <a:p>
            <a:endParaRPr lang="pt-BR" sz="2400" dirty="0"/>
          </a:p>
          <a:p>
            <a:r>
              <a:rPr lang="pt-BR" sz="2400" dirty="0"/>
              <a:t>De acordo com a composição dos conceitos obtidos em indicador é determinada a situação fiscal do ente, conforme será explicado a seguir.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3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8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928" y="-171400"/>
            <a:ext cx="10515600" cy="1325563"/>
          </a:xfrm>
        </p:spPr>
        <p:txBody>
          <a:bodyPr/>
          <a:lstStyle/>
          <a:p>
            <a:r>
              <a:rPr lang="pt-BR" dirty="0"/>
              <a:t>Endividamento (DC)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51384" y="1109731"/>
                <a:ext cx="10945216" cy="3471397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sz="2000" dirty="0"/>
                  <a:t>Endividamento: este indicador tem por objetivo avaliar o grau de solvência do ente, por meio de seu estoque de passivos.</a:t>
                </a:r>
                <a:endParaRPr lang="pt-BR" sz="2000" i="1" dirty="0"/>
              </a:p>
              <a:p>
                <a:endParaRPr lang="pt-BR" sz="2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𝑣𝑖𝑑𝑎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𝐶𝑜𝑛𝑠𝑜𝑙𝑖𝑑𝑎𝑑𝑎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𝐵𝑟𝑢𝑡𝑎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𝑅𝑒𝑐𝑒𝑖𝑡𝑎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𝐶𝑜𝑟𝑟𝑒𝑛𝑡𝑒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𝑞𝑢𝑖𝑑𝑎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  <a:p>
                <a:endParaRPr lang="pt-BR" sz="2000" dirty="0"/>
              </a:p>
              <a:p>
                <a:pPr algn="just"/>
                <a:r>
                  <a:rPr lang="pt-BR" sz="2000" u="sng" dirty="0"/>
                  <a:t>Metodologia de cálculo (REGRA GERAL)</a:t>
                </a:r>
                <a:r>
                  <a:rPr lang="pt-BR" sz="2000" dirty="0"/>
                  <a:t>: os valores são obtidos do Anexo 02 do RGF (Demonstrativo da Dívida Consolidada Líquida) nas seguintes contas:</a:t>
                </a:r>
              </a:p>
              <a:p>
                <a:pPr marL="1080000" indent="-285750">
                  <a:buFont typeface="Arial" panose="020B0604020202020204" pitchFamily="34" charset="0"/>
                  <a:buChar char="•"/>
                </a:pPr>
                <a:r>
                  <a:rPr lang="pt-BR" sz="2000" dirty="0"/>
                  <a:t>DÍVIDA CONSOLIDADA – DC (I) </a:t>
                </a:r>
              </a:p>
              <a:p>
                <a:pPr marL="1080000" indent="-285750">
                  <a:buFont typeface="Arial" panose="020B0604020202020204" pitchFamily="34" charset="0"/>
                  <a:buChar char="•"/>
                </a:pPr>
                <a:r>
                  <a:rPr lang="pt-BR" sz="2000" dirty="0"/>
                  <a:t>RECEITA CORRENTE LÍQUIDA - RCL 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109731"/>
                <a:ext cx="10945216" cy="3471397"/>
              </a:xfrm>
              <a:blipFill rotWithShape="0">
                <a:blip r:embed="rId2"/>
                <a:stretch>
                  <a:fillRect l="-557" t="-2460" r="-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4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51384" y="4945645"/>
          <a:ext cx="44644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DC &lt; 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60% &lt; DC &lt;</a:t>
                      </a:r>
                      <a:r>
                        <a:rPr lang="pt-BR" baseline="0" dirty="0"/>
                        <a:t> 150%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DC</a:t>
                      </a:r>
                      <a:r>
                        <a:rPr lang="pt-BR" baseline="0" dirty="0"/>
                        <a:t> &gt; 150%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23392" y="45886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Parâmetros para avaliação</a:t>
            </a:r>
          </a:p>
        </p:txBody>
      </p:sp>
    </p:spTree>
    <p:extLst>
      <p:ext uri="{BB962C8B-B14F-4D97-AF65-F5344CB8AC3E}">
        <p14:creationId xmlns:p14="http://schemas.microsoft.com/office/powerpoint/2010/main" val="157599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928" y="-171400"/>
            <a:ext cx="10515600" cy="1325563"/>
          </a:xfrm>
        </p:spPr>
        <p:txBody>
          <a:bodyPr/>
          <a:lstStyle/>
          <a:p>
            <a:r>
              <a:rPr lang="pt-BR" dirty="0"/>
              <a:t>Poupança Corrente (PC)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51384" y="764705"/>
                <a:ext cx="10945216" cy="4032447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sz="2000" dirty="0"/>
                  <a:t>Poupança Corrente: este indicador procura verificar se o ente está fazendo poupança suficiente para absorver o crescimento de suas despesas, pois estas normalmente crescem a uma taxa maior que a receita.</a:t>
                </a:r>
                <a:endParaRPr lang="pt-BR" sz="2000" i="1" dirty="0"/>
              </a:p>
              <a:p>
                <a:endParaRPr lang="pt-BR" sz="2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𝐷𝑒𝑠𝑝𝑒𝑠𝑎𝑠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𝐶𝑜𝑟𝑟𝑒𝑛𝑡𝑒𝑠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𝑅𝑒𝑐𝑒𝑖𝑡𝑎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𝐶𝑜𝑟𝑟𝑒𝑛𝑡𝑒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𝐴𝑗𝑢𝑠𝑡𝑎𝑑𝑎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  <a:p>
                <a:endParaRPr lang="pt-BR" sz="2000" dirty="0"/>
              </a:p>
              <a:p>
                <a:pPr algn="just">
                  <a:lnSpc>
                    <a:spcPct val="110000"/>
                  </a:lnSpc>
                </a:pPr>
                <a:r>
                  <a:rPr lang="pt-BR" sz="2000" u="sng" dirty="0"/>
                  <a:t>Metodologia de cálculo</a:t>
                </a:r>
                <a:r>
                  <a:rPr lang="pt-BR" sz="2000" dirty="0"/>
                  <a:t>: </a:t>
                </a:r>
                <a:r>
                  <a:rPr lang="pt-BR" sz="2000" dirty="0" smtClean="0"/>
                  <a:t>O </a:t>
                </a:r>
                <a:r>
                  <a:rPr lang="pt-BR" sz="2000" dirty="0"/>
                  <a:t>período de apuração: os três últimos exercícios e adota-se a média ponderada entre eles, com pesos de 50% para o exercício imediatamente anterior ao ano de apuração, 30% para o penúltimo e 20% para o antepenúltimo.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pt-BR" sz="2000" dirty="0"/>
                  <a:t>As Receitas Correntes Ajustadas são a Receitas Correntes somadas às Receitas Correntes </a:t>
                </a:r>
                <a:r>
                  <a:rPr lang="pt-BR" sz="2000" dirty="0" err="1"/>
                  <a:t>Intraorçamentárias</a:t>
                </a:r>
                <a:r>
                  <a:rPr lang="pt-BR" sz="2000" dirty="0"/>
                  <a:t>, menos a Dedução de receita para a formação do FUNDEB. </a:t>
                </a:r>
              </a:p>
              <a:p>
                <a:pPr marL="1080000" indent="-285750">
                  <a:buFont typeface="Arial" panose="020B0604020202020204" pitchFamily="34" charset="0"/>
                  <a:buChar char="•"/>
                </a:pPr>
                <a:endParaRPr lang="pt-BR" sz="2000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764705"/>
                <a:ext cx="10945216" cy="4032447"/>
              </a:xfrm>
              <a:blipFill rotWithShape="1">
                <a:blip r:embed="rId2"/>
                <a:stretch>
                  <a:fillRect l="-557" t="-2115" r="-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5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1384" y="479715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cs typeface="Arial" panose="020B0604020202020204" pitchFamily="34" charset="0"/>
              </a:rPr>
              <a:t>Parâmetros para avaliação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51384" y="5186000"/>
          <a:ext cx="44644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PC &lt; 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90% &lt; PC &lt; 95 %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B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PC &gt;</a:t>
                      </a:r>
                      <a:r>
                        <a:rPr lang="pt-BR" baseline="0" dirty="0"/>
                        <a:t> 95 %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22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928" y="-171400"/>
            <a:ext cx="10515600" cy="1325563"/>
          </a:xfrm>
        </p:spPr>
        <p:txBody>
          <a:bodyPr/>
          <a:lstStyle/>
          <a:p>
            <a:r>
              <a:rPr lang="pt-BR" dirty="0"/>
              <a:t>Índice de Liquidez (IL)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51384" y="1109731"/>
                <a:ext cx="10945216" cy="347139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2000" dirty="0"/>
                  <a:t>Índice de Liquidez: verifica se o ente tem uma situação de caixa que permita </a:t>
                </a:r>
                <a:r>
                  <a:rPr lang="pt-BR" sz="2000" b="1" dirty="0"/>
                  <a:t>honrar suas obrigações financeiras de curto prazo</a:t>
                </a:r>
                <a:r>
                  <a:rPr lang="pt-BR" sz="2000" dirty="0"/>
                  <a:t>.</a:t>
                </a:r>
                <a:endParaRPr lang="pt-BR" sz="2000" i="1" dirty="0"/>
              </a:p>
              <a:p>
                <a:endParaRPr lang="pt-BR" sz="2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𝑂𝑏𝑟𝑖𝑔𝑎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çõ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𝐹𝑖𝑛𝑎𝑛𝑐𝑒𝑖𝑟𝑎𝑠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𝐷𝑖𝑠𝑝𝑜𝑛𝑖𝑏𝑖𝑙𝑖𝑑𝑎𝑑𝑒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𝐶𝑎𝑖𝑥𝑎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𝐵𝑟𝑢𝑡𝑎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  <a:p>
                <a:endParaRPr lang="pt-BR" sz="2000" dirty="0"/>
              </a:p>
              <a:p>
                <a:pPr algn="just"/>
                <a:r>
                  <a:rPr lang="pt-BR" sz="2000" u="sng" dirty="0"/>
                  <a:t>Metodologia de cálculo</a:t>
                </a:r>
                <a:r>
                  <a:rPr lang="pt-BR" sz="2000" dirty="0"/>
                  <a:t>: Ambos os valores necessários para a apuração do indicador são obtidos do Anexo 05 do RGF (Demonstrativo da Disponibilidade de Caixa</a:t>
                </a:r>
                <a:r>
                  <a:rPr lang="pt-BR" sz="2000" dirty="0" smtClean="0"/>
                  <a:t>).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pt-BR" sz="2000" dirty="0" smtClean="0"/>
                  <a:t>Considera </a:t>
                </a:r>
                <a:r>
                  <a:rPr lang="pt-BR" sz="2000" dirty="0"/>
                  <a:t>apenas os valores referentes aos recursos não vinculados.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109731"/>
                <a:ext cx="10945216" cy="3471397"/>
              </a:xfrm>
              <a:blipFill rotWithShape="1">
                <a:blip r:embed="rId2"/>
                <a:stretch>
                  <a:fillRect l="-557" t="-1757" r="-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6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51384" y="4945645"/>
          <a:ext cx="44644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IL &lt;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IL &gt;</a:t>
                      </a:r>
                      <a:r>
                        <a:rPr lang="pt-BR" baseline="0" dirty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51384" y="458112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cs typeface="Arial" panose="020B0604020202020204" pitchFamily="34" charset="0"/>
              </a:rPr>
              <a:t>Parâmetros para avaliação</a:t>
            </a:r>
          </a:p>
        </p:txBody>
      </p:sp>
    </p:spTree>
    <p:extLst>
      <p:ext uri="{BB962C8B-B14F-4D97-AF65-F5344CB8AC3E}">
        <p14:creationId xmlns:p14="http://schemas.microsoft.com/office/powerpoint/2010/main" val="22154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928" y="-171400"/>
            <a:ext cx="10515600" cy="1325563"/>
          </a:xfrm>
        </p:spPr>
        <p:txBody>
          <a:bodyPr/>
          <a:lstStyle/>
          <a:p>
            <a:r>
              <a:rPr lang="pt-BR" dirty="0"/>
              <a:t>Regra de Classificação da Situação Fiscal do 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650949"/>
            <a:ext cx="10945216" cy="833835"/>
          </a:xfrm>
        </p:spPr>
        <p:txBody>
          <a:bodyPr>
            <a:normAutofit/>
          </a:bodyPr>
          <a:lstStyle/>
          <a:p>
            <a:r>
              <a:rPr lang="pt-BR" sz="2000" dirty="0"/>
              <a:t>Após a apuração de cada um dos três indicadores a sinalização obtida em cada um deles é utilizada para o enquadramento da Situação Fiscal do ente, conforme a tabela abaixo:</a:t>
            </a:r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7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59896" y="5440873"/>
            <a:ext cx="6600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indicador de endividamento refere-se a um estoque que está sendo acumulado há muitas décadas e seu ajuste requer esforços de longo prazo, por mais que o ente tenha uma situação boa de curto/médio prazo (caixa líquida e poupança positivos), ele não poderia contratar nenhuma operação de crédito garantida</a:t>
            </a:r>
          </a:p>
        </p:txBody>
      </p:sp>
      <p:graphicFrame>
        <p:nvGraphicFramePr>
          <p:cNvPr id="10" name="Table 2"/>
          <p:cNvGraphicFramePr>
            <a:graphicFrameLocks noGrp="1"/>
          </p:cNvGraphicFramePr>
          <p:nvPr>
            <p:extLst/>
          </p:nvPr>
        </p:nvGraphicFramePr>
        <p:xfrm>
          <a:off x="5423247" y="1293879"/>
          <a:ext cx="6336705" cy="40979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9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2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9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90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90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90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90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67721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Indicador de Poupança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525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537D57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pt-BR" b="0" i="1" dirty="0">
                          <a:solidFill>
                            <a:srgbClr val="537D57"/>
                          </a:solidFill>
                        </a:rPr>
                        <a:t>(nova</a:t>
                      </a:r>
                      <a:r>
                        <a:rPr lang="pt-BR" b="0" i="1" baseline="0" dirty="0">
                          <a:solidFill>
                            <a:srgbClr val="537D57"/>
                          </a:solidFill>
                        </a:rPr>
                        <a:t> coluna)</a:t>
                      </a:r>
                      <a:endParaRPr lang="en-US" b="0" i="1" dirty="0">
                        <a:solidFill>
                          <a:srgbClr val="537D57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aseline="0" dirty="0"/>
                        <a:t>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8514">
                <a:tc gridSpan="2">
                  <a:txBody>
                    <a:bodyPr/>
                    <a:lstStyle/>
                    <a:p>
                      <a:r>
                        <a:rPr lang="pt-BR" sz="1800" b="1" dirty="0"/>
                        <a:t>Indicador de liquidez</a:t>
                      </a:r>
                      <a:endParaRPr lang="en-US" sz="18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297">
                <a:tc rowSpan="3">
                  <a:txBody>
                    <a:bodyPr/>
                    <a:lstStyle/>
                    <a:p>
                      <a:r>
                        <a:rPr lang="pt-BR" sz="1800" b="1" dirty="0"/>
                        <a:t>Indicador de endividamento</a:t>
                      </a:r>
                      <a:endParaRPr lang="en-US" sz="1800" b="1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38A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82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38A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38A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5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38A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rgbClr val="738A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551384" y="1683819"/>
          <a:ext cx="44644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54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54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DC &lt; 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54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60% &lt; DC &lt;</a:t>
                      </a:r>
                      <a:r>
                        <a:rPr lang="pt-BR" baseline="0" dirty="0"/>
                        <a:t> 150%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54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DC</a:t>
                      </a:r>
                      <a:r>
                        <a:rPr lang="pt-BR" baseline="0" dirty="0"/>
                        <a:t> &gt; 150%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51384" y="131930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cs typeface="Arial" panose="020B0604020202020204" pitchFamily="34" charset="0"/>
              </a:rPr>
              <a:t>Indicador de Endividamento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551384" y="3609463"/>
          <a:ext cx="44644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PC &lt; 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90% &lt; PC &lt; 95 %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B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PC &gt;</a:t>
                      </a:r>
                      <a:r>
                        <a:rPr lang="pt-BR" baseline="0" dirty="0"/>
                        <a:t> 95 %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551384" y="322120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cs typeface="Arial" panose="020B0604020202020204" pitchFamily="34" charset="0"/>
              </a:rPr>
              <a:t>Indicador de Poupança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551384" y="5504077"/>
          <a:ext cx="44644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IL &lt;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IL &gt;</a:t>
                      </a:r>
                      <a:r>
                        <a:rPr lang="pt-BR" baseline="0" dirty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51384" y="51395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cs typeface="Arial" panose="020B0604020202020204" pitchFamily="34" charset="0"/>
              </a:rPr>
              <a:t>Indicador de Liquidez</a:t>
            </a:r>
          </a:p>
        </p:txBody>
      </p:sp>
    </p:spTree>
    <p:extLst>
      <p:ext uri="{BB962C8B-B14F-4D97-AF65-F5344CB8AC3E}">
        <p14:creationId xmlns:p14="http://schemas.microsoft.com/office/powerpoint/2010/main" val="30065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8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sp>
        <p:nvSpPr>
          <p:cNvPr id="55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/>
          <a:lstStyle/>
          <a:p>
            <a:r>
              <a:rPr lang="pt-BR" dirty="0"/>
              <a:t>Fonte dos Dados para o Cálculo da CAPAG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 rot="16200000">
            <a:off x="-416414" y="2559892"/>
            <a:ext cx="1547838" cy="4333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BO" sz="14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Entes </a:t>
            </a:r>
            <a:r>
              <a:rPr lang="es-BO" sz="1400" b="1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com</a:t>
            </a:r>
            <a:r>
              <a:rPr lang="es-BO" sz="14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PAF</a:t>
            </a:r>
            <a:endParaRPr lang="pt-BR" sz="1400" b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776884" y="1439141"/>
            <a:ext cx="3446908" cy="41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white">
                    <a:lumMod val="50000"/>
                  </a:prstClr>
                </a:solidFill>
              </a:rPr>
              <a:t>Indicador I: endividamento</a:t>
            </a: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4583832" y="2005675"/>
            <a:ext cx="3446908" cy="1548000"/>
          </a:xfrm>
          <a:prstGeom prst="rect">
            <a:avLst/>
          </a:prstGeom>
          <a:solidFill>
            <a:srgbClr val="E29B7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anose="020B0604020202020204" pitchFamily="34" charset="0"/>
              </a:rPr>
              <a:t>PAF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8390780" y="2002503"/>
            <a:ext cx="3452016" cy="1548000"/>
          </a:xfrm>
          <a:prstGeom prst="rect">
            <a:avLst/>
          </a:prstGeom>
          <a:solidFill>
            <a:srgbClr val="A5BC9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anose="020B0604020202020204" pitchFamily="34" charset="0"/>
              </a:rPr>
              <a:t>PAF (Anexo VI do PAF, com base no Anexo V do RGF)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4583832" y="3717032"/>
            <a:ext cx="3446908" cy="1532090"/>
          </a:xfrm>
          <a:prstGeom prst="rect">
            <a:avLst/>
          </a:prstGeom>
          <a:solidFill>
            <a:srgbClr val="98B2B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anose="020B0604020202020204" pitchFamily="34" charset="0"/>
              </a:rPr>
              <a:t>Balanço Anual (DCA)</a:t>
            </a:r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8390780" y="3696363"/>
            <a:ext cx="3452016" cy="1548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anose="020B0604020202020204" pitchFamily="34" charset="0"/>
              </a:rPr>
              <a:t>RGF</a:t>
            </a: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767408" y="3699535"/>
            <a:ext cx="3446908" cy="1548000"/>
          </a:xfrm>
          <a:prstGeom prst="rect">
            <a:avLst/>
          </a:prstGeom>
          <a:solidFill>
            <a:srgbClr val="7CA3A8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anose="020B0604020202020204" pitchFamily="34" charset="0"/>
              </a:rPr>
              <a:t>RGF</a:t>
            </a:r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776884" y="2002503"/>
            <a:ext cx="3446908" cy="1548000"/>
          </a:xfrm>
          <a:prstGeom prst="rect">
            <a:avLst/>
          </a:prstGeom>
          <a:solidFill>
            <a:srgbClr val="CB6B6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cs typeface="Arial" panose="020B0604020202020204" pitchFamily="34" charset="0"/>
              </a:rPr>
              <a:t>PAF</a:t>
            </a:r>
          </a:p>
        </p:txBody>
      </p:sp>
      <p:sp>
        <p:nvSpPr>
          <p:cNvPr id="88" name="Rectangle 13"/>
          <p:cNvSpPr>
            <a:spLocks noChangeArrowheads="1"/>
          </p:cNvSpPr>
          <p:nvPr/>
        </p:nvSpPr>
        <p:spPr bwMode="auto">
          <a:xfrm>
            <a:off x="4583832" y="1439139"/>
            <a:ext cx="3446908" cy="41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white">
                    <a:lumMod val="50000"/>
                  </a:prstClr>
                </a:solidFill>
              </a:rPr>
              <a:t>Indicador II: poupança corrente</a:t>
            </a:r>
          </a:p>
        </p:txBody>
      </p:sp>
      <p:sp>
        <p:nvSpPr>
          <p:cNvPr id="89" name="Rectangle 13"/>
          <p:cNvSpPr>
            <a:spLocks noChangeArrowheads="1"/>
          </p:cNvSpPr>
          <p:nvPr/>
        </p:nvSpPr>
        <p:spPr bwMode="auto">
          <a:xfrm>
            <a:off x="8400256" y="1439139"/>
            <a:ext cx="3437614" cy="41908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prstClr val="white">
                    <a:lumMod val="50000"/>
                  </a:prstClr>
                </a:solidFill>
              </a:rPr>
              <a:t>Indicador III: liquidez</a:t>
            </a:r>
          </a:p>
        </p:txBody>
      </p:sp>
      <p:sp>
        <p:nvSpPr>
          <p:cNvPr id="90" name="Rectangle 13"/>
          <p:cNvSpPr>
            <a:spLocks noChangeArrowheads="1"/>
          </p:cNvSpPr>
          <p:nvPr/>
        </p:nvSpPr>
        <p:spPr bwMode="auto">
          <a:xfrm rot="16200000">
            <a:off x="-407747" y="4265592"/>
            <a:ext cx="1530504" cy="4333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BO" sz="14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Entes </a:t>
            </a:r>
            <a:r>
              <a:rPr lang="es-BO" sz="1400" b="1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sem</a:t>
            </a:r>
            <a:r>
              <a:rPr lang="es-BO" sz="14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PAF</a:t>
            </a:r>
            <a:endParaRPr lang="pt-BR" sz="1400" b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9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>
                <a:solidFill>
                  <a:srgbClr val="4A66AC">
                    <a:lumMod val="50000"/>
                  </a:srgbClr>
                </a:solidFill>
              </a:rPr>
              <a:pPr/>
              <a:t>9</a:t>
            </a:fld>
            <a:endParaRPr lang="pt-BR">
              <a:solidFill>
                <a:srgbClr val="4A66AC">
                  <a:lumMod val="50000"/>
                </a:srgb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32928" y="-171400"/>
            <a:ext cx="10515600" cy="1325563"/>
          </a:xfrm>
        </p:spPr>
        <p:txBody>
          <a:bodyPr/>
          <a:lstStyle/>
          <a:p>
            <a:r>
              <a:rPr lang="pt-BR" dirty="0"/>
              <a:t>Revisão da </a:t>
            </a:r>
            <a:r>
              <a:rPr lang="pt-BR" dirty="0" err="1"/>
              <a:t>Capag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488558"/>
            <a:ext cx="10945216" cy="4752754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Portaria MF nº 501/2017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A revisão da nota da </a:t>
            </a:r>
            <a:r>
              <a:rPr lang="pt-BR" sz="2400" dirty="0" err="1"/>
              <a:t>Capag</a:t>
            </a:r>
            <a:r>
              <a:rPr lang="pt-BR" sz="2400" dirty="0"/>
              <a:t> é aplicada aos entes com classificação A ou B apenas;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Entes com classificação C ou D não têm sua nota revisada com base na previsão do Art. 5º da Portaria;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Em hipótese alguma a revisão melhorará a classificação do ente subnacional</a:t>
            </a:r>
            <a:r>
              <a:rPr lang="pt-BR" sz="24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As fontes de informações para revisão da nota são o RREO e RGF do último período do ano imediatamente </a:t>
            </a:r>
            <a:r>
              <a:rPr lang="pt-BR" sz="2400" dirty="0" smtClean="0"/>
              <a:t>anterior.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1688995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ersonalizar design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Personalizar design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1148</Words>
  <Application>Microsoft Office PowerPoint</Application>
  <PresentationFormat>Personalizar</PresentationFormat>
  <Paragraphs>248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Personalizar design</vt:lpstr>
      <vt:lpstr>Tema do Office</vt:lpstr>
      <vt:lpstr>Tema do Office</vt:lpstr>
      <vt:lpstr>Tema do Office</vt:lpstr>
      <vt:lpstr>Tema do Office</vt:lpstr>
      <vt:lpstr>Tema do Office</vt:lpstr>
      <vt:lpstr>6_Personalizar design</vt:lpstr>
      <vt:lpstr>Tema do Office</vt:lpstr>
      <vt:lpstr>8_Personalizar design</vt:lpstr>
      <vt:lpstr>Tema do Office</vt:lpstr>
      <vt:lpstr>Tema do Office</vt:lpstr>
      <vt:lpstr>Apresentação do PowerPoint</vt:lpstr>
      <vt:lpstr> Princípios</vt:lpstr>
      <vt:lpstr>CAPAG</vt:lpstr>
      <vt:lpstr>Endividamento (DC)</vt:lpstr>
      <vt:lpstr>Poupança Corrente (PC)</vt:lpstr>
      <vt:lpstr>Índice de Liquidez (IL)</vt:lpstr>
      <vt:lpstr>Regra de Classificação da Situação Fiscal do Ente</vt:lpstr>
      <vt:lpstr>Fonte dos Dados para o Cálculo da CAPAG</vt:lpstr>
      <vt:lpstr>Revisão da Capag</vt:lpstr>
      <vt:lpstr>Processo de Cálculo – Entes sem PAF (ex: 2018 e 2019)</vt:lpstr>
      <vt:lpstr>Processo de Cálculo – Entes com PAF (ex: 2018 e 2019)</vt:lpstr>
      <vt:lpstr>Processo de revisão</vt:lpstr>
      <vt:lpstr>CAPAG no Tesouro Transparente</vt:lpstr>
      <vt:lpstr>Ente com todas as informações corretas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Daniel</cp:lastModifiedBy>
  <cp:revision>7</cp:revision>
  <dcterms:modified xsi:type="dcterms:W3CDTF">2018-06-12T00:05:58Z</dcterms:modified>
</cp:coreProperties>
</file>