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34" r:id="rId4"/>
  </p:sldMasterIdLst>
  <p:notesMasterIdLst>
    <p:notesMasterId r:id="rId28"/>
  </p:notesMasterIdLst>
  <p:handoutMasterIdLst>
    <p:handoutMasterId r:id="rId29"/>
  </p:handoutMasterIdLst>
  <p:sldIdLst>
    <p:sldId id="256" r:id="rId5"/>
    <p:sldId id="491" r:id="rId6"/>
    <p:sldId id="543" r:id="rId7"/>
    <p:sldId id="576" r:id="rId8"/>
    <p:sldId id="578" r:id="rId9"/>
    <p:sldId id="579" r:id="rId10"/>
    <p:sldId id="577" r:id="rId11"/>
    <p:sldId id="584" r:id="rId12"/>
    <p:sldId id="581" r:id="rId13"/>
    <p:sldId id="546" r:id="rId14"/>
    <p:sldId id="544" r:id="rId15"/>
    <p:sldId id="582" r:id="rId16"/>
    <p:sldId id="585" r:id="rId17"/>
    <p:sldId id="497" r:id="rId18"/>
    <p:sldId id="551" r:id="rId19"/>
    <p:sldId id="553" r:id="rId20"/>
    <p:sldId id="555" r:id="rId21"/>
    <p:sldId id="556" r:id="rId22"/>
    <p:sldId id="475" r:id="rId23"/>
    <p:sldId id="517" r:id="rId24"/>
    <p:sldId id="520" r:id="rId25"/>
    <p:sldId id="567" r:id="rId26"/>
    <p:sldId id="284" r:id="rId27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5380" autoAdjust="0"/>
  </p:normalViewPr>
  <p:slideViewPr>
    <p:cSldViewPr>
      <p:cViewPr>
        <p:scale>
          <a:sx n="81" d="100"/>
          <a:sy n="81" d="100"/>
        </p:scale>
        <p:origin x="-27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19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9DD92-7790-4A55-B966-E64A803CDE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55BE16C-603A-45F8-B60F-68538E002BB8}">
      <dgm:prSet/>
      <dgm:spPr/>
      <dgm:t>
        <a:bodyPr/>
        <a:lstStyle/>
        <a:p>
          <a:pPr rtl="0"/>
          <a:r>
            <a:rPr lang="pt-BR" dirty="0"/>
            <a:t>Montante global das operações de crédito realizadas em um exercício financeiro (MGA)</a:t>
          </a:r>
        </a:p>
      </dgm:t>
    </dgm:pt>
    <dgm:pt modelId="{781AE907-C74C-4816-8FCE-DF20709ADA90}" type="parTrans" cxnId="{C3515F31-7E37-4883-9D6E-B49AC1BCCB62}">
      <dgm:prSet/>
      <dgm:spPr/>
      <dgm:t>
        <a:bodyPr/>
        <a:lstStyle/>
        <a:p>
          <a:endParaRPr lang="pt-BR"/>
        </a:p>
      </dgm:t>
    </dgm:pt>
    <dgm:pt modelId="{292F905E-9CFA-4C7F-AC56-5565B518165B}" type="sibTrans" cxnId="{C3515F31-7E37-4883-9D6E-B49AC1BCCB62}">
      <dgm:prSet/>
      <dgm:spPr/>
      <dgm:t>
        <a:bodyPr/>
        <a:lstStyle/>
        <a:p>
          <a:endParaRPr lang="pt-BR"/>
        </a:p>
      </dgm:t>
    </dgm:pt>
    <dgm:pt modelId="{7E3245CA-F0BA-4C02-8CBE-EDC8D8D354D7}">
      <dgm:prSet/>
      <dgm:spPr/>
      <dgm:t>
        <a:bodyPr/>
        <a:lstStyle/>
        <a:p>
          <a:pPr rtl="0"/>
          <a:r>
            <a:rPr lang="pt-BR" b="1" dirty="0"/>
            <a:t>MGA ≤ 16% da Receita Corrente Líquida (RCL projetada)</a:t>
          </a:r>
        </a:p>
      </dgm:t>
    </dgm:pt>
    <dgm:pt modelId="{24CCD77E-9820-4830-84F8-547988DAF3E0}" type="parTrans" cxnId="{BCB15BC9-A973-4969-8B85-A56AC93A8C37}">
      <dgm:prSet/>
      <dgm:spPr/>
      <dgm:t>
        <a:bodyPr/>
        <a:lstStyle/>
        <a:p>
          <a:endParaRPr lang="pt-BR"/>
        </a:p>
      </dgm:t>
    </dgm:pt>
    <dgm:pt modelId="{468255AF-575B-44B0-8192-FE13F7570AE7}" type="sibTrans" cxnId="{BCB15BC9-A973-4969-8B85-A56AC93A8C37}">
      <dgm:prSet/>
      <dgm:spPr/>
      <dgm:t>
        <a:bodyPr/>
        <a:lstStyle/>
        <a:p>
          <a:endParaRPr lang="pt-BR"/>
        </a:p>
      </dgm:t>
    </dgm:pt>
    <dgm:pt modelId="{033AE63F-E24B-4B4C-AA49-128D03BA4653}">
      <dgm:prSet/>
      <dgm:spPr/>
      <dgm:t>
        <a:bodyPr/>
        <a:lstStyle/>
        <a:p>
          <a:pPr rtl="0"/>
          <a:endParaRPr lang="pt-BR" dirty="0"/>
        </a:p>
      </dgm:t>
    </dgm:pt>
    <dgm:pt modelId="{BCA00D11-14D4-4270-8365-55E70765EF4B}" type="parTrans" cxnId="{65800058-3D42-4DA0-AFB9-766D50601818}">
      <dgm:prSet/>
      <dgm:spPr/>
      <dgm:t>
        <a:bodyPr/>
        <a:lstStyle/>
        <a:p>
          <a:endParaRPr lang="pt-BR"/>
        </a:p>
      </dgm:t>
    </dgm:pt>
    <dgm:pt modelId="{E3C6A033-2486-4E38-B953-DE78AA107FE1}" type="sibTrans" cxnId="{65800058-3D42-4DA0-AFB9-766D50601818}">
      <dgm:prSet/>
      <dgm:spPr/>
      <dgm:t>
        <a:bodyPr/>
        <a:lstStyle/>
        <a:p>
          <a:endParaRPr lang="pt-BR"/>
        </a:p>
      </dgm:t>
    </dgm:pt>
    <dgm:pt modelId="{D524A76C-3293-4188-A21B-8D86790F2EB5}">
      <dgm:prSet/>
      <dgm:spPr/>
      <dgm:t>
        <a:bodyPr/>
        <a:lstStyle/>
        <a:p>
          <a:pPr rtl="0"/>
          <a:r>
            <a:rPr lang="pt-BR" dirty="0"/>
            <a:t>Montante global em cada exercício: cronograma de liberações</a:t>
          </a:r>
        </a:p>
      </dgm:t>
    </dgm:pt>
    <dgm:pt modelId="{68BEE225-2BD3-46A3-984A-ED7648D09B94}" type="parTrans" cxnId="{E45F37D7-5F40-440E-BD8D-A5F4DE6A4755}">
      <dgm:prSet/>
      <dgm:spPr/>
      <dgm:t>
        <a:bodyPr/>
        <a:lstStyle/>
        <a:p>
          <a:endParaRPr lang="pt-BR"/>
        </a:p>
      </dgm:t>
    </dgm:pt>
    <dgm:pt modelId="{65EB4D6E-C023-4E4A-9D46-31EB4A86034C}" type="sibTrans" cxnId="{E45F37D7-5F40-440E-BD8D-A5F4DE6A4755}">
      <dgm:prSet/>
      <dgm:spPr/>
      <dgm:t>
        <a:bodyPr/>
        <a:lstStyle/>
        <a:p>
          <a:endParaRPr lang="pt-BR"/>
        </a:p>
      </dgm:t>
    </dgm:pt>
    <dgm:pt modelId="{E8D389AF-1498-49A6-959A-65063629F52F}">
      <dgm:prSet/>
      <dgm:spPr/>
      <dgm:t>
        <a:bodyPr/>
        <a:lstStyle/>
        <a:p>
          <a:pPr rtl="0"/>
          <a:r>
            <a:rPr lang="pt-BR" dirty="0"/>
            <a:t>RCL: último Relatório Resumido de Execução Orçamentária (RREO) exigível (fator de atualização anual)</a:t>
          </a:r>
        </a:p>
      </dgm:t>
    </dgm:pt>
    <dgm:pt modelId="{22A4CED6-1E8B-494C-91BB-B8387ADF914B}" type="parTrans" cxnId="{5A8D21B2-3497-493D-B5CB-D8059FC47C80}">
      <dgm:prSet/>
      <dgm:spPr/>
      <dgm:t>
        <a:bodyPr/>
        <a:lstStyle/>
        <a:p>
          <a:endParaRPr lang="pt-BR"/>
        </a:p>
      </dgm:t>
    </dgm:pt>
    <dgm:pt modelId="{1393E114-27EE-41EB-AA2B-A8204D56CFA3}" type="sibTrans" cxnId="{5A8D21B2-3497-493D-B5CB-D8059FC47C80}">
      <dgm:prSet/>
      <dgm:spPr/>
      <dgm:t>
        <a:bodyPr/>
        <a:lstStyle/>
        <a:p>
          <a:endParaRPr lang="pt-BR"/>
        </a:p>
      </dgm:t>
    </dgm:pt>
    <dgm:pt modelId="{B6F42EDD-91B0-4F0E-98A6-99BB921FC9C7}">
      <dgm:prSet/>
      <dgm:spPr/>
      <dgm:t>
        <a:bodyPr/>
        <a:lstStyle/>
        <a:p>
          <a:pPr rtl="0"/>
          <a:endParaRPr lang="pt-BR" dirty="0"/>
        </a:p>
      </dgm:t>
    </dgm:pt>
    <dgm:pt modelId="{10B9F400-E495-4093-9B85-5E881AEC67A9}" type="parTrans" cxnId="{7D132834-A95B-43AC-A330-3146997A8A36}">
      <dgm:prSet/>
      <dgm:spPr/>
      <dgm:t>
        <a:bodyPr/>
        <a:lstStyle/>
        <a:p>
          <a:endParaRPr lang="pt-BR"/>
        </a:p>
      </dgm:t>
    </dgm:pt>
    <dgm:pt modelId="{2EA473F8-3B55-45FA-8415-4FC19555DB6B}" type="sibTrans" cxnId="{7D132834-A95B-43AC-A330-3146997A8A36}">
      <dgm:prSet/>
      <dgm:spPr/>
      <dgm:t>
        <a:bodyPr/>
        <a:lstStyle/>
        <a:p>
          <a:endParaRPr lang="pt-BR"/>
        </a:p>
      </dgm:t>
    </dgm:pt>
    <dgm:pt modelId="{3AEEDC1C-39D0-4328-A970-903D1E122556}">
      <dgm:prSet/>
      <dgm:spPr/>
      <dgm:t>
        <a:bodyPr/>
        <a:lstStyle/>
        <a:p>
          <a:pPr rtl="0"/>
          <a:endParaRPr lang="pt-BR" dirty="0"/>
        </a:p>
      </dgm:t>
    </dgm:pt>
    <dgm:pt modelId="{01B1B0FC-B55D-48BA-BE44-0C1717FB246E}" type="parTrans" cxnId="{6AC0485B-37F0-471E-9C91-A411C5EBF729}">
      <dgm:prSet/>
      <dgm:spPr/>
      <dgm:t>
        <a:bodyPr/>
        <a:lstStyle/>
        <a:p>
          <a:endParaRPr lang="pt-BR"/>
        </a:p>
      </dgm:t>
    </dgm:pt>
    <dgm:pt modelId="{D8DBF544-94A0-439B-9381-0C99CDD6B7E7}" type="sibTrans" cxnId="{6AC0485B-37F0-471E-9C91-A411C5EBF729}">
      <dgm:prSet/>
      <dgm:spPr/>
      <dgm:t>
        <a:bodyPr/>
        <a:lstStyle/>
        <a:p>
          <a:endParaRPr lang="pt-BR"/>
        </a:p>
      </dgm:t>
    </dgm:pt>
    <dgm:pt modelId="{33F3D386-DF34-4D0A-B2F7-B3427174F83E}" type="pres">
      <dgm:prSet presAssocID="{15F9DD92-7790-4A55-B966-E64A803CDE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47D337D-F44D-4D04-87B2-0A0505A6B528}" type="pres">
      <dgm:prSet presAssocID="{E55BE16C-603A-45F8-B60F-68538E002BB8}" presName="parentText" presStyleLbl="node1" presStyleIdx="0" presStyleCnt="1" custLinFactNeighborY="-412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984CAA-0F31-42A7-95D2-29CE8865E40D}" type="pres">
      <dgm:prSet presAssocID="{E55BE16C-603A-45F8-B60F-68538E002BB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ED2C22B-FE5C-42D4-9A03-93FE1B44E159}" type="presOf" srcId="{033AE63F-E24B-4B4C-AA49-128D03BA4653}" destId="{F9984CAA-0F31-42A7-95D2-29CE8865E40D}" srcOrd="0" destOrd="5" presId="urn:microsoft.com/office/officeart/2005/8/layout/vList2"/>
    <dgm:cxn modelId="{65800058-3D42-4DA0-AFB9-766D50601818}" srcId="{E55BE16C-603A-45F8-B60F-68538E002BB8}" destId="{033AE63F-E24B-4B4C-AA49-128D03BA4653}" srcOrd="2" destOrd="0" parTransId="{BCA00D11-14D4-4270-8365-55E70765EF4B}" sibTransId="{E3C6A033-2486-4E38-B953-DE78AA107FE1}"/>
    <dgm:cxn modelId="{CB2049BF-528B-49AA-8882-C0D7855EBF86}" type="presOf" srcId="{E8D389AF-1498-49A6-959A-65063629F52F}" destId="{F9984CAA-0F31-42A7-95D2-29CE8865E40D}" srcOrd="0" destOrd="3" presId="urn:microsoft.com/office/officeart/2005/8/layout/vList2"/>
    <dgm:cxn modelId="{797EF641-62E9-4107-8EDF-AE83A166584F}" type="presOf" srcId="{E55BE16C-603A-45F8-B60F-68538E002BB8}" destId="{B47D337D-F44D-4D04-87B2-0A0505A6B528}" srcOrd="0" destOrd="0" presId="urn:microsoft.com/office/officeart/2005/8/layout/vList2"/>
    <dgm:cxn modelId="{55F1ECF3-5844-4900-8380-F9B5A5368BBB}" type="presOf" srcId="{3AEEDC1C-39D0-4328-A970-903D1E122556}" destId="{F9984CAA-0F31-42A7-95D2-29CE8865E40D}" srcOrd="0" destOrd="1" presId="urn:microsoft.com/office/officeart/2005/8/layout/vList2"/>
    <dgm:cxn modelId="{2517F4ED-0585-4CCA-8374-A106205DF931}" type="presOf" srcId="{15F9DD92-7790-4A55-B966-E64A803CDE3F}" destId="{33F3D386-DF34-4D0A-B2F7-B3427174F83E}" srcOrd="0" destOrd="0" presId="urn:microsoft.com/office/officeart/2005/8/layout/vList2"/>
    <dgm:cxn modelId="{302D5FC9-2BD2-4B20-A15E-E09CC6A3980C}" type="presOf" srcId="{7E3245CA-F0BA-4C02-8CBE-EDC8D8D354D7}" destId="{F9984CAA-0F31-42A7-95D2-29CE8865E40D}" srcOrd="0" destOrd="0" presId="urn:microsoft.com/office/officeart/2005/8/layout/vList2"/>
    <dgm:cxn modelId="{0327EF1F-5AD3-4674-A1CC-2EAB47E32EA2}" type="presOf" srcId="{B6F42EDD-91B0-4F0E-98A6-99BB921FC9C7}" destId="{F9984CAA-0F31-42A7-95D2-29CE8865E40D}" srcOrd="0" destOrd="4" presId="urn:microsoft.com/office/officeart/2005/8/layout/vList2"/>
    <dgm:cxn modelId="{E45F37D7-5F40-440E-BD8D-A5F4DE6A4755}" srcId="{3AEEDC1C-39D0-4328-A970-903D1E122556}" destId="{D524A76C-3293-4188-A21B-8D86790F2EB5}" srcOrd="0" destOrd="0" parTransId="{68BEE225-2BD3-46A3-984A-ED7648D09B94}" sibTransId="{65EB4D6E-C023-4E4A-9D46-31EB4A86034C}"/>
    <dgm:cxn modelId="{7D132834-A95B-43AC-A330-3146997A8A36}" srcId="{3AEEDC1C-39D0-4328-A970-903D1E122556}" destId="{B6F42EDD-91B0-4F0E-98A6-99BB921FC9C7}" srcOrd="2" destOrd="0" parTransId="{10B9F400-E495-4093-9B85-5E881AEC67A9}" sibTransId="{2EA473F8-3B55-45FA-8415-4FC19555DB6B}"/>
    <dgm:cxn modelId="{6AC0485B-37F0-471E-9C91-A411C5EBF729}" srcId="{E55BE16C-603A-45F8-B60F-68538E002BB8}" destId="{3AEEDC1C-39D0-4328-A970-903D1E122556}" srcOrd="1" destOrd="0" parTransId="{01B1B0FC-B55D-48BA-BE44-0C1717FB246E}" sibTransId="{D8DBF544-94A0-439B-9381-0C99CDD6B7E7}"/>
    <dgm:cxn modelId="{C3A31A8C-0DE9-4592-80FE-488330026145}" type="presOf" srcId="{D524A76C-3293-4188-A21B-8D86790F2EB5}" destId="{F9984CAA-0F31-42A7-95D2-29CE8865E40D}" srcOrd="0" destOrd="2" presId="urn:microsoft.com/office/officeart/2005/8/layout/vList2"/>
    <dgm:cxn modelId="{BCB15BC9-A973-4969-8B85-A56AC93A8C37}" srcId="{E55BE16C-603A-45F8-B60F-68538E002BB8}" destId="{7E3245CA-F0BA-4C02-8CBE-EDC8D8D354D7}" srcOrd="0" destOrd="0" parTransId="{24CCD77E-9820-4830-84F8-547988DAF3E0}" sibTransId="{468255AF-575B-44B0-8192-FE13F7570AE7}"/>
    <dgm:cxn modelId="{5A8D21B2-3497-493D-B5CB-D8059FC47C80}" srcId="{3AEEDC1C-39D0-4328-A970-903D1E122556}" destId="{E8D389AF-1498-49A6-959A-65063629F52F}" srcOrd="1" destOrd="0" parTransId="{22A4CED6-1E8B-494C-91BB-B8387ADF914B}" sibTransId="{1393E114-27EE-41EB-AA2B-A8204D56CFA3}"/>
    <dgm:cxn modelId="{C3515F31-7E37-4883-9D6E-B49AC1BCCB62}" srcId="{15F9DD92-7790-4A55-B966-E64A803CDE3F}" destId="{E55BE16C-603A-45F8-B60F-68538E002BB8}" srcOrd="0" destOrd="0" parTransId="{781AE907-C74C-4816-8FCE-DF20709ADA90}" sibTransId="{292F905E-9CFA-4C7F-AC56-5565B518165B}"/>
    <dgm:cxn modelId="{9116C276-FF2F-41A9-AE68-442E3F05E051}" type="presParOf" srcId="{33F3D386-DF34-4D0A-B2F7-B3427174F83E}" destId="{B47D337D-F44D-4D04-87B2-0A0505A6B528}" srcOrd="0" destOrd="0" presId="urn:microsoft.com/office/officeart/2005/8/layout/vList2"/>
    <dgm:cxn modelId="{9ADB87AE-9779-40A8-9353-74603EABB046}" type="presParOf" srcId="{33F3D386-DF34-4D0A-B2F7-B3427174F83E}" destId="{F9984CAA-0F31-42A7-95D2-29CE8865E40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F9DD92-7790-4A55-B966-E64A803CDE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6920F4-3D58-41DC-BA7B-F5BA05CE5F25}">
      <dgm:prSet/>
      <dgm:spPr/>
      <dgm:t>
        <a:bodyPr/>
        <a:lstStyle/>
        <a:p>
          <a:pPr rtl="0"/>
          <a:r>
            <a:rPr lang="pt-BR" dirty="0"/>
            <a:t>Valor médio do comprometimento anual com amortização e encargos da dívida (CAED)</a:t>
          </a:r>
        </a:p>
      </dgm:t>
    </dgm:pt>
    <dgm:pt modelId="{C61447D0-E9E3-4BB6-816D-D0EBA5695CAC}" type="parTrans" cxnId="{A3209A2C-4481-4849-A59D-27695F1F2DD4}">
      <dgm:prSet/>
      <dgm:spPr/>
      <dgm:t>
        <a:bodyPr/>
        <a:lstStyle/>
        <a:p>
          <a:endParaRPr lang="pt-BR"/>
        </a:p>
      </dgm:t>
    </dgm:pt>
    <dgm:pt modelId="{E2DAD0EB-CF6F-4361-AFFD-14379F6A08D7}" type="sibTrans" cxnId="{A3209A2C-4481-4849-A59D-27695F1F2DD4}">
      <dgm:prSet/>
      <dgm:spPr/>
      <dgm:t>
        <a:bodyPr/>
        <a:lstStyle/>
        <a:p>
          <a:endParaRPr lang="pt-BR"/>
        </a:p>
      </dgm:t>
    </dgm:pt>
    <dgm:pt modelId="{A1668C5E-4313-4ABB-8AA6-9128D9F62D98}">
      <dgm:prSet/>
      <dgm:spPr/>
      <dgm:t>
        <a:bodyPr/>
        <a:lstStyle/>
        <a:p>
          <a:pPr rtl="0"/>
          <a:r>
            <a:rPr lang="pt-BR" b="1" dirty="0"/>
            <a:t>CAED</a:t>
          </a:r>
          <a:r>
            <a:rPr lang="pt-BR" b="1"/>
            <a:t> </a:t>
          </a:r>
          <a:r>
            <a:rPr lang="pt-BR" b="1" dirty="0"/>
            <a:t>≤ 11,5% da RCL (média simples)</a:t>
          </a:r>
        </a:p>
      </dgm:t>
    </dgm:pt>
    <dgm:pt modelId="{A766AF53-91D8-41B8-87B9-F1AE11780650}" type="parTrans" cxnId="{F0682531-5501-42CF-817E-F2DB8F8F8242}">
      <dgm:prSet/>
      <dgm:spPr/>
      <dgm:t>
        <a:bodyPr/>
        <a:lstStyle/>
        <a:p>
          <a:endParaRPr lang="pt-BR"/>
        </a:p>
      </dgm:t>
    </dgm:pt>
    <dgm:pt modelId="{D7EF5996-C1D5-4A75-9666-981A10810C89}" type="sibTrans" cxnId="{F0682531-5501-42CF-817E-F2DB8F8F8242}">
      <dgm:prSet/>
      <dgm:spPr/>
      <dgm:t>
        <a:bodyPr/>
        <a:lstStyle/>
        <a:p>
          <a:endParaRPr lang="pt-BR"/>
        </a:p>
      </dgm:t>
    </dgm:pt>
    <dgm:pt modelId="{C3166549-4541-431E-B827-BA806E504D53}">
      <dgm:prSet/>
      <dgm:spPr/>
      <dgm:t>
        <a:bodyPr/>
        <a:lstStyle/>
        <a:p>
          <a:pPr rtl="0"/>
          <a:r>
            <a:rPr lang="pt-BR" dirty="0"/>
            <a:t>CAED: cronograma de pagamentos</a:t>
          </a:r>
        </a:p>
      </dgm:t>
    </dgm:pt>
    <dgm:pt modelId="{753C1E07-AAA4-4276-B899-E21046B4E10C}" type="parTrans" cxnId="{7CE388B4-B574-4E03-816D-9E91938D3FC5}">
      <dgm:prSet/>
      <dgm:spPr/>
      <dgm:t>
        <a:bodyPr/>
        <a:lstStyle/>
        <a:p>
          <a:endParaRPr lang="pt-BR"/>
        </a:p>
      </dgm:t>
    </dgm:pt>
    <dgm:pt modelId="{1E3C3B55-080D-4C23-8FE0-0F72473260F6}" type="sibTrans" cxnId="{7CE388B4-B574-4E03-816D-9E91938D3FC5}">
      <dgm:prSet/>
      <dgm:spPr/>
      <dgm:t>
        <a:bodyPr/>
        <a:lstStyle/>
        <a:p>
          <a:endParaRPr lang="pt-BR"/>
        </a:p>
      </dgm:t>
    </dgm:pt>
    <dgm:pt modelId="{2F378D08-A3F0-4EDA-BDED-2D271FCA5E7A}">
      <dgm:prSet/>
      <dgm:spPr/>
      <dgm:t>
        <a:bodyPr/>
        <a:lstStyle/>
        <a:p>
          <a:pPr rtl="0"/>
          <a:r>
            <a:rPr lang="pt-BR" dirty="0"/>
            <a:t>RCL: último RREO exigível</a:t>
          </a:r>
        </a:p>
      </dgm:t>
    </dgm:pt>
    <dgm:pt modelId="{0AE5C8BF-0230-4575-91E4-FB9DF8EFD6B3}" type="parTrans" cxnId="{B47E90D3-460E-4E8B-9ADB-42D3D1F86A56}">
      <dgm:prSet/>
      <dgm:spPr/>
      <dgm:t>
        <a:bodyPr/>
        <a:lstStyle/>
        <a:p>
          <a:endParaRPr lang="pt-BR"/>
        </a:p>
      </dgm:t>
    </dgm:pt>
    <dgm:pt modelId="{9EC6694A-B18C-4C59-AF7E-89FAAABF3EEA}" type="sibTrans" cxnId="{B47E90D3-460E-4E8B-9ADB-42D3D1F86A56}">
      <dgm:prSet/>
      <dgm:spPr/>
      <dgm:t>
        <a:bodyPr/>
        <a:lstStyle/>
        <a:p>
          <a:endParaRPr lang="pt-BR"/>
        </a:p>
      </dgm:t>
    </dgm:pt>
    <dgm:pt modelId="{33F3D386-DF34-4D0A-B2F7-B3427174F83E}" type="pres">
      <dgm:prSet presAssocID="{15F9DD92-7790-4A55-B966-E64A803CDE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AB844D1-06DD-4B86-A2D9-BE9F6E0EFE5E}" type="pres">
      <dgm:prSet presAssocID="{666920F4-3D58-41DC-BA7B-F5BA05CE5F25}" presName="parentText" presStyleLbl="node1" presStyleIdx="0" presStyleCnt="1" custScaleY="44286" custLinFactNeighborX="-554" custLinFactNeighborY="-6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96B2BB-5130-40E2-8B63-51B5E740DEE6}" type="pres">
      <dgm:prSet presAssocID="{666920F4-3D58-41DC-BA7B-F5BA05CE5F25}" presName="childText" presStyleLbl="revTx" presStyleIdx="0" presStyleCnt="1" custScaleY="3304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B9FCC17-3FB9-46A2-8758-B7407CF5F2A2}" type="presOf" srcId="{C3166549-4541-431E-B827-BA806E504D53}" destId="{4596B2BB-5130-40E2-8B63-51B5E740DEE6}" srcOrd="0" destOrd="1" presId="urn:microsoft.com/office/officeart/2005/8/layout/vList2"/>
    <dgm:cxn modelId="{7CE388B4-B574-4E03-816D-9E91938D3FC5}" srcId="{A1668C5E-4313-4ABB-8AA6-9128D9F62D98}" destId="{C3166549-4541-431E-B827-BA806E504D53}" srcOrd="0" destOrd="0" parTransId="{753C1E07-AAA4-4276-B899-E21046B4E10C}" sibTransId="{1E3C3B55-080D-4C23-8FE0-0F72473260F6}"/>
    <dgm:cxn modelId="{F0682531-5501-42CF-817E-F2DB8F8F8242}" srcId="{666920F4-3D58-41DC-BA7B-F5BA05CE5F25}" destId="{A1668C5E-4313-4ABB-8AA6-9128D9F62D98}" srcOrd="0" destOrd="0" parTransId="{A766AF53-91D8-41B8-87B9-F1AE11780650}" sibTransId="{D7EF5996-C1D5-4A75-9666-981A10810C89}"/>
    <dgm:cxn modelId="{B47E90D3-460E-4E8B-9ADB-42D3D1F86A56}" srcId="{A1668C5E-4313-4ABB-8AA6-9128D9F62D98}" destId="{2F378D08-A3F0-4EDA-BDED-2D271FCA5E7A}" srcOrd="1" destOrd="0" parTransId="{0AE5C8BF-0230-4575-91E4-FB9DF8EFD6B3}" sibTransId="{9EC6694A-B18C-4C59-AF7E-89FAAABF3EEA}"/>
    <dgm:cxn modelId="{1931453A-EE2D-4D37-BF85-76F564E5DD99}" type="presOf" srcId="{2F378D08-A3F0-4EDA-BDED-2D271FCA5E7A}" destId="{4596B2BB-5130-40E2-8B63-51B5E740DEE6}" srcOrd="0" destOrd="2" presId="urn:microsoft.com/office/officeart/2005/8/layout/vList2"/>
    <dgm:cxn modelId="{EDFD1882-D782-4B6B-8A47-31EF4CA32559}" type="presOf" srcId="{15F9DD92-7790-4A55-B966-E64A803CDE3F}" destId="{33F3D386-DF34-4D0A-B2F7-B3427174F83E}" srcOrd="0" destOrd="0" presId="urn:microsoft.com/office/officeart/2005/8/layout/vList2"/>
    <dgm:cxn modelId="{A04FA8EF-0A09-4687-90B6-2FB79F7C0782}" type="presOf" srcId="{A1668C5E-4313-4ABB-8AA6-9128D9F62D98}" destId="{4596B2BB-5130-40E2-8B63-51B5E740DEE6}" srcOrd="0" destOrd="0" presId="urn:microsoft.com/office/officeart/2005/8/layout/vList2"/>
    <dgm:cxn modelId="{A3209A2C-4481-4849-A59D-27695F1F2DD4}" srcId="{15F9DD92-7790-4A55-B966-E64A803CDE3F}" destId="{666920F4-3D58-41DC-BA7B-F5BA05CE5F25}" srcOrd="0" destOrd="0" parTransId="{C61447D0-E9E3-4BB6-816D-D0EBA5695CAC}" sibTransId="{E2DAD0EB-CF6F-4361-AFFD-14379F6A08D7}"/>
    <dgm:cxn modelId="{2EE8700E-F743-4EE7-A236-F949722F0E4E}" type="presOf" srcId="{666920F4-3D58-41DC-BA7B-F5BA05CE5F25}" destId="{3AB844D1-06DD-4B86-A2D9-BE9F6E0EFE5E}" srcOrd="0" destOrd="0" presId="urn:microsoft.com/office/officeart/2005/8/layout/vList2"/>
    <dgm:cxn modelId="{6F2B2551-69E7-4730-8F7D-B03BB8FB12A5}" type="presParOf" srcId="{33F3D386-DF34-4D0A-B2F7-B3427174F83E}" destId="{3AB844D1-06DD-4B86-A2D9-BE9F6E0EFE5E}" srcOrd="0" destOrd="0" presId="urn:microsoft.com/office/officeart/2005/8/layout/vList2"/>
    <dgm:cxn modelId="{5345F13C-230E-4551-9696-7683145EF9FC}" type="presParOf" srcId="{33F3D386-DF34-4D0A-B2F7-B3427174F83E}" destId="{4596B2BB-5130-40E2-8B63-51B5E740DEE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F9DD92-7790-4A55-B966-E64A803CDE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8B2EDED-0CD9-4607-BD89-EDDB75BDAAD8}">
      <dgm:prSet/>
      <dgm:spPr/>
      <dgm:t>
        <a:bodyPr/>
        <a:lstStyle/>
        <a:p>
          <a:pPr rtl="0"/>
          <a:r>
            <a:rPr lang="pt-BR" dirty="0"/>
            <a:t>Limite das operações de crédito (Estoque)</a:t>
          </a:r>
        </a:p>
      </dgm:t>
    </dgm:pt>
    <dgm:pt modelId="{7453A18E-E1A6-4E4C-9611-7996438570C1}" type="parTrans" cxnId="{F8C1EAB0-BB68-4786-9F63-9E82AD96579E}">
      <dgm:prSet/>
      <dgm:spPr/>
      <dgm:t>
        <a:bodyPr/>
        <a:lstStyle/>
        <a:p>
          <a:endParaRPr lang="pt-BR"/>
        </a:p>
      </dgm:t>
    </dgm:pt>
    <dgm:pt modelId="{85EEAA82-CF11-4A6E-9893-E0FB42254B80}" type="sibTrans" cxnId="{F8C1EAB0-BB68-4786-9F63-9E82AD96579E}">
      <dgm:prSet/>
      <dgm:spPr/>
      <dgm:t>
        <a:bodyPr/>
        <a:lstStyle/>
        <a:p>
          <a:endParaRPr lang="pt-BR"/>
        </a:p>
      </dgm:t>
    </dgm:pt>
    <dgm:pt modelId="{B0CEE9BE-C6B3-41BD-936C-BDBB1F369127}">
      <dgm:prSet/>
      <dgm:spPr/>
      <dgm:t>
        <a:bodyPr/>
        <a:lstStyle/>
        <a:p>
          <a:pPr rtl="0"/>
          <a:r>
            <a:rPr lang="pt-BR" b="1" dirty="0"/>
            <a:t>Estados e DF ≤ 2 x RCL</a:t>
          </a:r>
        </a:p>
      </dgm:t>
    </dgm:pt>
    <dgm:pt modelId="{B10C7C20-653A-4242-B33A-EB258E97349E}" type="parTrans" cxnId="{16A84F3B-1515-4FB2-8F3A-AD4E1667804B}">
      <dgm:prSet/>
      <dgm:spPr/>
      <dgm:t>
        <a:bodyPr/>
        <a:lstStyle/>
        <a:p>
          <a:endParaRPr lang="pt-BR"/>
        </a:p>
      </dgm:t>
    </dgm:pt>
    <dgm:pt modelId="{030AB85C-2573-4D6C-B429-1053D14CB61C}" type="sibTrans" cxnId="{16A84F3B-1515-4FB2-8F3A-AD4E1667804B}">
      <dgm:prSet/>
      <dgm:spPr/>
      <dgm:t>
        <a:bodyPr/>
        <a:lstStyle/>
        <a:p>
          <a:endParaRPr lang="pt-BR"/>
        </a:p>
      </dgm:t>
    </dgm:pt>
    <dgm:pt modelId="{493F1220-B4D2-443F-8AED-A3D55FDBC3A6}">
      <dgm:prSet/>
      <dgm:spPr/>
      <dgm:t>
        <a:bodyPr/>
        <a:lstStyle/>
        <a:p>
          <a:pPr rtl="0"/>
          <a:r>
            <a:rPr lang="pt-BR" b="1" dirty="0"/>
            <a:t>Municípios ≤ 1,2 x RCL</a:t>
          </a:r>
        </a:p>
      </dgm:t>
    </dgm:pt>
    <dgm:pt modelId="{B4D51A49-B17F-4489-A6DA-258C9DF26E0E}" type="parTrans" cxnId="{7AF4D526-0ACB-4AC7-B92A-ABE3F8E58F33}">
      <dgm:prSet/>
      <dgm:spPr/>
      <dgm:t>
        <a:bodyPr/>
        <a:lstStyle/>
        <a:p>
          <a:endParaRPr lang="pt-BR"/>
        </a:p>
      </dgm:t>
    </dgm:pt>
    <dgm:pt modelId="{A511B567-7D32-4FE7-9CA6-EB05B6A240CB}" type="sibTrans" cxnId="{7AF4D526-0ACB-4AC7-B92A-ABE3F8E58F33}">
      <dgm:prSet/>
      <dgm:spPr/>
      <dgm:t>
        <a:bodyPr/>
        <a:lstStyle/>
        <a:p>
          <a:endParaRPr lang="pt-BR"/>
        </a:p>
      </dgm:t>
    </dgm:pt>
    <dgm:pt modelId="{5630E5DE-182B-4330-A0AF-B09E336EFBF5}">
      <dgm:prSet/>
      <dgm:spPr/>
      <dgm:t>
        <a:bodyPr/>
        <a:lstStyle/>
        <a:p>
          <a:pPr rtl="0"/>
          <a:endParaRPr lang="pt-BR" dirty="0"/>
        </a:p>
      </dgm:t>
    </dgm:pt>
    <dgm:pt modelId="{E0222050-7F17-488D-A123-C50280F58E43}" type="parTrans" cxnId="{CA3921F1-EDA7-4C08-85EA-57FFC0E234E4}">
      <dgm:prSet/>
      <dgm:spPr/>
      <dgm:t>
        <a:bodyPr/>
        <a:lstStyle/>
        <a:p>
          <a:endParaRPr lang="pt-BR"/>
        </a:p>
      </dgm:t>
    </dgm:pt>
    <dgm:pt modelId="{F050439A-4CE0-4C3E-A863-F3E657D95410}" type="sibTrans" cxnId="{CA3921F1-EDA7-4C08-85EA-57FFC0E234E4}">
      <dgm:prSet/>
      <dgm:spPr/>
      <dgm:t>
        <a:bodyPr/>
        <a:lstStyle/>
        <a:p>
          <a:endParaRPr lang="pt-BR"/>
        </a:p>
      </dgm:t>
    </dgm:pt>
    <dgm:pt modelId="{BB35D35A-ACFF-4B3C-A30C-67F20006F094}">
      <dgm:prSet/>
      <dgm:spPr/>
      <dgm:t>
        <a:bodyPr/>
        <a:lstStyle/>
        <a:p>
          <a:pPr rtl="0"/>
          <a:endParaRPr lang="pt-BR" dirty="0"/>
        </a:p>
      </dgm:t>
    </dgm:pt>
    <dgm:pt modelId="{466AEF19-6E55-43B8-9326-FB1FCC94FE87}" type="parTrans" cxnId="{DF46A8E9-8554-43D7-8D71-D63DC7420DB5}">
      <dgm:prSet/>
      <dgm:spPr/>
      <dgm:t>
        <a:bodyPr/>
        <a:lstStyle/>
        <a:p>
          <a:endParaRPr lang="pt-BR"/>
        </a:p>
      </dgm:t>
    </dgm:pt>
    <dgm:pt modelId="{7949A020-1C60-49D8-A7FF-C2B7FCA951E4}" type="sibTrans" cxnId="{DF46A8E9-8554-43D7-8D71-D63DC7420DB5}">
      <dgm:prSet/>
      <dgm:spPr/>
      <dgm:t>
        <a:bodyPr/>
        <a:lstStyle/>
        <a:p>
          <a:endParaRPr lang="pt-BR"/>
        </a:p>
      </dgm:t>
    </dgm:pt>
    <dgm:pt modelId="{23677464-CAFE-4BF4-8E32-F30231BAEBA8}">
      <dgm:prSet/>
      <dgm:spPr/>
      <dgm:t>
        <a:bodyPr/>
        <a:lstStyle/>
        <a:p>
          <a:pPr rtl="0"/>
          <a:r>
            <a:rPr lang="pt-BR" dirty="0"/>
            <a:t>DCL: último RGF exigível + cronograma de liberações</a:t>
          </a:r>
        </a:p>
      </dgm:t>
    </dgm:pt>
    <dgm:pt modelId="{3171303F-EDBF-47F2-96CE-060C8AC4CC87}" type="parTrans" cxnId="{C889D668-AD8C-4CF9-8D4A-48A9F7A9E3DF}">
      <dgm:prSet/>
      <dgm:spPr/>
      <dgm:t>
        <a:bodyPr/>
        <a:lstStyle/>
        <a:p>
          <a:endParaRPr lang="pt-BR"/>
        </a:p>
      </dgm:t>
    </dgm:pt>
    <dgm:pt modelId="{FD735E29-29A5-4C85-8386-1A9BA69E4C97}" type="sibTrans" cxnId="{C889D668-AD8C-4CF9-8D4A-48A9F7A9E3DF}">
      <dgm:prSet/>
      <dgm:spPr/>
      <dgm:t>
        <a:bodyPr/>
        <a:lstStyle/>
        <a:p>
          <a:endParaRPr lang="pt-BR"/>
        </a:p>
      </dgm:t>
    </dgm:pt>
    <dgm:pt modelId="{5DFA63AF-9DD6-47DB-A3F4-8C2FEDDEFAA3}">
      <dgm:prSet/>
      <dgm:spPr/>
      <dgm:t>
        <a:bodyPr/>
        <a:lstStyle/>
        <a:p>
          <a:pPr rtl="0"/>
          <a:r>
            <a:rPr lang="pt-BR" dirty="0"/>
            <a:t>RCL: último RGF exigível (Demonstrativo da DCL)</a:t>
          </a:r>
        </a:p>
      </dgm:t>
    </dgm:pt>
    <dgm:pt modelId="{FBED792B-768C-43D9-9DA7-A5BF7F28B11F}" type="parTrans" cxnId="{A1073940-6DC8-4984-932F-C9D5834FD787}">
      <dgm:prSet/>
      <dgm:spPr/>
      <dgm:t>
        <a:bodyPr/>
        <a:lstStyle/>
        <a:p>
          <a:endParaRPr lang="pt-BR"/>
        </a:p>
      </dgm:t>
    </dgm:pt>
    <dgm:pt modelId="{A72021E3-252A-48F0-B32F-79DB83A1FF2C}" type="sibTrans" cxnId="{A1073940-6DC8-4984-932F-C9D5834FD787}">
      <dgm:prSet/>
      <dgm:spPr/>
      <dgm:t>
        <a:bodyPr/>
        <a:lstStyle/>
        <a:p>
          <a:endParaRPr lang="pt-BR"/>
        </a:p>
      </dgm:t>
    </dgm:pt>
    <dgm:pt modelId="{33F3D386-DF34-4D0A-B2F7-B3427174F83E}" type="pres">
      <dgm:prSet presAssocID="{15F9DD92-7790-4A55-B966-E64A803CDE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A25B9B3-33FE-486B-98E5-AE25B881F9B6}" type="pres">
      <dgm:prSet presAssocID="{88B2EDED-0CD9-4607-BD89-EDDB75BDAAD8}" presName="parentText" presStyleLbl="node1" presStyleIdx="0" presStyleCnt="1" custScaleY="37033" custLinFactNeighborX="-5" custLinFactNeighborY="-3267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4EFF32-C96D-43EA-B6AE-7F68E9FA9F74}" type="pres">
      <dgm:prSet presAssocID="{88B2EDED-0CD9-4607-BD89-EDDB75BDAAD8}" presName="childText" presStyleLbl="revTx" presStyleIdx="0" presStyleCnt="1" custScaleY="28167" custLinFactNeighborX="324" custLinFactNeighborY="-517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8290159-E4BA-4269-BDB9-7EA309E03D50}" type="presOf" srcId="{B0CEE9BE-C6B3-41BD-936C-BDBB1F369127}" destId="{9F4EFF32-C96D-43EA-B6AE-7F68E9FA9F74}" srcOrd="0" destOrd="0" presId="urn:microsoft.com/office/officeart/2005/8/layout/vList2"/>
    <dgm:cxn modelId="{7AF4D526-0ACB-4AC7-B92A-ABE3F8E58F33}" srcId="{88B2EDED-0CD9-4607-BD89-EDDB75BDAAD8}" destId="{493F1220-B4D2-443F-8AED-A3D55FDBC3A6}" srcOrd="1" destOrd="0" parTransId="{B4D51A49-B17F-4489-A6DA-258C9DF26E0E}" sibTransId="{A511B567-7D32-4FE7-9CA6-EB05B6A240CB}"/>
    <dgm:cxn modelId="{CA3921F1-EDA7-4C08-85EA-57FFC0E234E4}" srcId="{88B2EDED-0CD9-4607-BD89-EDDB75BDAAD8}" destId="{5630E5DE-182B-4330-A0AF-B09E336EFBF5}" srcOrd="3" destOrd="0" parTransId="{E0222050-7F17-488D-A123-C50280F58E43}" sibTransId="{F050439A-4CE0-4C3E-A863-F3E657D95410}"/>
    <dgm:cxn modelId="{F8C1EAB0-BB68-4786-9F63-9E82AD96579E}" srcId="{15F9DD92-7790-4A55-B966-E64A803CDE3F}" destId="{88B2EDED-0CD9-4607-BD89-EDDB75BDAAD8}" srcOrd="0" destOrd="0" parTransId="{7453A18E-E1A6-4E4C-9611-7996438570C1}" sibTransId="{85EEAA82-CF11-4A6E-9893-E0FB42254B80}"/>
    <dgm:cxn modelId="{D9E8F224-3BFD-4F1F-810C-A6890ADA6057}" type="presOf" srcId="{23677464-CAFE-4BF4-8E32-F30231BAEBA8}" destId="{9F4EFF32-C96D-43EA-B6AE-7F68E9FA9F74}" srcOrd="0" destOrd="2" presId="urn:microsoft.com/office/officeart/2005/8/layout/vList2"/>
    <dgm:cxn modelId="{DF46A8E9-8554-43D7-8D71-D63DC7420DB5}" srcId="{88B2EDED-0CD9-4607-BD89-EDDB75BDAAD8}" destId="{BB35D35A-ACFF-4B3C-A30C-67F20006F094}" srcOrd="2" destOrd="0" parTransId="{466AEF19-6E55-43B8-9326-FB1FCC94FE87}" sibTransId="{7949A020-1C60-49D8-A7FF-C2B7FCA951E4}"/>
    <dgm:cxn modelId="{CC2F5209-60EF-414E-A480-2A79672A8B85}" type="presOf" srcId="{BB35D35A-ACFF-4B3C-A30C-67F20006F094}" destId="{9F4EFF32-C96D-43EA-B6AE-7F68E9FA9F74}" srcOrd="0" destOrd="4" presId="urn:microsoft.com/office/officeart/2005/8/layout/vList2"/>
    <dgm:cxn modelId="{16A84F3B-1515-4FB2-8F3A-AD4E1667804B}" srcId="{88B2EDED-0CD9-4607-BD89-EDDB75BDAAD8}" destId="{B0CEE9BE-C6B3-41BD-936C-BDBB1F369127}" srcOrd="0" destOrd="0" parTransId="{B10C7C20-653A-4242-B33A-EB258E97349E}" sibTransId="{030AB85C-2573-4D6C-B429-1053D14CB61C}"/>
    <dgm:cxn modelId="{A1073940-6DC8-4984-932F-C9D5834FD787}" srcId="{493F1220-B4D2-443F-8AED-A3D55FDBC3A6}" destId="{5DFA63AF-9DD6-47DB-A3F4-8C2FEDDEFAA3}" srcOrd="1" destOrd="0" parTransId="{FBED792B-768C-43D9-9DA7-A5BF7F28B11F}" sibTransId="{A72021E3-252A-48F0-B32F-79DB83A1FF2C}"/>
    <dgm:cxn modelId="{29F55514-4962-4163-8155-02D2661C4304}" type="presOf" srcId="{493F1220-B4D2-443F-8AED-A3D55FDBC3A6}" destId="{9F4EFF32-C96D-43EA-B6AE-7F68E9FA9F74}" srcOrd="0" destOrd="1" presId="urn:microsoft.com/office/officeart/2005/8/layout/vList2"/>
    <dgm:cxn modelId="{708DEEFF-845A-496A-8B80-BD6DE1190B04}" type="presOf" srcId="{5630E5DE-182B-4330-A0AF-B09E336EFBF5}" destId="{9F4EFF32-C96D-43EA-B6AE-7F68E9FA9F74}" srcOrd="0" destOrd="5" presId="urn:microsoft.com/office/officeart/2005/8/layout/vList2"/>
    <dgm:cxn modelId="{DE992E2F-5B67-4A85-B284-B1D0B3C66B85}" type="presOf" srcId="{15F9DD92-7790-4A55-B966-E64A803CDE3F}" destId="{33F3D386-DF34-4D0A-B2F7-B3427174F83E}" srcOrd="0" destOrd="0" presId="urn:microsoft.com/office/officeart/2005/8/layout/vList2"/>
    <dgm:cxn modelId="{C889D668-AD8C-4CF9-8D4A-48A9F7A9E3DF}" srcId="{493F1220-B4D2-443F-8AED-A3D55FDBC3A6}" destId="{23677464-CAFE-4BF4-8E32-F30231BAEBA8}" srcOrd="0" destOrd="0" parTransId="{3171303F-EDBF-47F2-96CE-060C8AC4CC87}" sibTransId="{FD735E29-29A5-4C85-8386-1A9BA69E4C97}"/>
    <dgm:cxn modelId="{45E45B0A-9F32-4D20-AAC5-E7475BEDCC57}" type="presOf" srcId="{88B2EDED-0CD9-4607-BD89-EDDB75BDAAD8}" destId="{EA25B9B3-33FE-486B-98E5-AE25B881F9B6}" srcOrd="0" destOrd="0" presId="urn:microsoft.com/office/officeart/2005/8/layout/vList2"/>
    <dgm:cxn modelId="{7154F794-B69A-43E9-A07A-8725A3FB1F14}" type="presOf" srcId="{5DFA63AF-9DD6-47DB-A3F4-8C2FEDDEFAA3}" destId="{9F4EFF32-C96D-43EA-B6AE-7F68E9FA9F74}" srcOrd="0" destOrd="3" presId="urn:microsoft.com/office/officeart/2005/8/layout/vList2"/>
    <dgm:cxn modelId="{533FBFAB-D5A9-4972-BF83-8A553D70B326}" type="presParOf" srcId="{33F3D386-DF34-4D0A-B2F7-B3427174F83E}" destId="{EA25B9B3-33FE-486B-98E5-AE25B881F9B6}" srcOrd="0" destOrd="0" presId="urn:microsoft.com/office/officeart/2005/8/layout/vList2"/>
    <dgm:cxn modelId="{00A30950-FFFA-4E9A-90E7-498748B86225}" type="presParOf" srcId="{33F3D386-DF34-4D0A-B2F7-B3427174F83E}" destId="{9F4EFF32-C96D-43EA-B6AE-7F68E9FA9F7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D337D-F44D-4D04-87B2-0A0505A6B528}">
      <dsp:nvSpPr>
        <dsp:cNvPr id="0" name=""/>
        <dsp:cNvSpPr/>
      </dsp:nvSpPr>
      <dsp:spPr>
        <a:xfrm>
          <a:off x="0" y="0"/>
          <a:ext cx="1094422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/>
            <a:t>Montante global das operações de crédito realizadas em um exercício financeiro (MGA)</a:t>
          </a:r>
        </a:p>
      </dsp:txBody>
      <dsp:txXfrm>
        <a:off x="26930" y="26930"/>
        <a:ext cx="10890365" cy="497795"/>
      </dsp:txXfrm>
    </dsp:sp>
    <dsp:sp modelId="{F9984CAA-0F31-42A7-95D2-29CE8865E40D}">
      <dsp:nvSpPr>
        <dsp:cNvPr id="0" name=""/>
        <dsp:cNvSpPr/>
      </dsp:nvSpPr>
      <dsp:spPr>
        <a:xfrm>
          <a:off x="0" y="556313"/>
          <a:ext cx="10944225" cy="1856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9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b="1" kern="1200" dirty="0"/>
            <a:t>MGA ≤ 16% da Receita Corrente Líquida (RCL projetada)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/>
            <a:t>Montante global em cada exercício: cronograma de liberações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/>
            <a:t>RCL: último Relatório Resumido de Execução Orçamentária (RREO) exigível (fator de atualização anual)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800" kern="1200" dirty="0"/>
        </a:p>
      </dsp:txBody>
      <dsp:txXfrm>
        <a:off x="0" y="556313"/>
        <a:ext cx="10944225" cy="1856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844D1-06DD-4B86-A2D9-BE9F6E0EFE5E}">
      <dsp:nvSpPr>
        <dsp:cNvPr id="0" name=""/>
        <dsp:cNvSpPr/>
      </dsp:nvSpPr>
      <dsp:spPr>
        <a:xfrm>
          <a:off x="0" y="2"/>
          <a:ext cx="10944225" cy="722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/>
            <a:t>Valor médio do comprometimento anual com amortização e encargos da dívida (CAED)</a:t>
          </a:r>
        </a:p>
      </dsp:txBody>
      <dsp:txXfrm>
        <a:off x="35260" y="35262"/>
        <a:ext cx="10873705" cy="651775"/>
      </dsp:txXfrm>
    </dsp:sp>
    <dsp:sp modelId="{4596B2BB-5130-40E2-8B63-51B5E740DEE6}">
      <dsp:nvSpPr>
        <dsp:cNvPr id="0" name=""/>
        <dsp:cNvSpPr/>
      </dsp:nvSpPr>
      <dsp:spPr>
        <a:xfrm>
          <a:off x="0" y="723341"/>
          <a:ext cx="10944225" cy="5468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9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b="1" kern="1200" dirty="0"/>
            <a:t>CAED</a:t>
          </a:r>
          <a:r>
            <a:rPr lang="pt-BR" sz="1800" b="1" kern="1200"/>
            <a:t> </a:t>
          </a:r>
          <a:r>
            <a:rPr lang="pt-BR" sz="1800" b="1" kern="1200" dirty="0"/>
            <a:t>≤ 11,5% da RCL (média simples)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/>
            <a:t>CAED: cronograma de pagamentos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/>
            <a:t>RCL: último RREO exigível</a:t>
          </a:r>
        </a:p>
      </dsp:txBody>
      <dsp:txXfrm>
        <a:off x="0" y="723341"/>
        <a:ext cx="10944225" cy="5468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5B9B3-33FE-486B-98E5-AE25B881F9B6}">
      <dsp:nvSpPr>
        <dsp:cNvPr id="0" name=""/>
        <dsp:cNvSpPr/>
      </dsp:nvSpPr>
      <dsp:spPr>
        <a:xfrm>
          <a:off x="0" y="0"/>
          <a:ext cx="10944225" cy="942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/>
            <a:t>Limite das operações de crédito (Estoque)</a:t>
          </a:r>
        </a:p>
      </dsp:txBody>
      <dsp:txXfrm>
        <a:off x="46025" y="46025"/>
        <a:ext cx="10852175" cy="850780"/>
      </dsp:txXfrm>
    </dsp:sp>
    <dsp:sp modelId="{9F4EFF32-C96D-43EA-B6AE-7F68E9FA9F74}">
      <dsp:nvSpPr>
        <dsp:cNvPr id="0" name=""/>
        <dsp:cNvSpPr/>
      </dsp:nvSpPr>
      <dsp:spPr>
        <a:xfrm>
          <a:off x="0" y="1049613"/>
          <a:ext cx="10944225" cy="1865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9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b="1" kern="1200" dirty="0"/>
            <a:t>Estados e DF ≤ 2 x RCL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b="1" kern="1200" dirty="0"/>
            <a:t>Municípios ≤ 1,2 x RCL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/>
            <a:t>DCL: último RGF exigível + cronograma de liberações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/>
            <a:t>RCL: último RGF exigível (Demonstrativo da DCL)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800" kern="1200" dirty="0"/>
        </a:p>
      </dsp:txBody>
      <dsp:txXfrm>
        <a:off x="0" y="1049613"/>
        <a:ext cx="10944225" cy="1865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E1085E-D8B3-434B-9F25-DE917C2956E6}" type="datetimeFigureOut">
              <a:rPr lang="pt-BR"/>
              <a:pPr>
                <a:defRPr/>
              </a:pPr>
              <a:t>11/06/2018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6D4A66-F87B-427F-B2E7-21BCF38CF6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180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016F97-CE40-44EC-9D97-53E309C537D4}" type="datetimeFigureOut">
              <a:rPr lang="pt-BR"/>
              <a:pPr>
                <a:defRPr/>
              </a:pPr>
              <a:t>11/06/2018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832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080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3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351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966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96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549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525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CEAD94-D77C-46C0-8D03-DD6922FE57BB}" type="slidenum">
              <a:rPr lang="pt-BR" altLang="pt-BR" smtClean="0"/>
              <a:pPr/>
              <a:t>23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656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135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"SADIPEM" é a sigla correspondente ao Sistema de Análise da Dívida Pública, Operações de Crédito e Garantias da União, Estados e Municípios que foi desenvolvido por encomenda do Tesouro Nacional ao Serviço Federal de Processamento de Dados (Serpro). O sistema, disponível no endereço sadipem.tesouro.gov.br, possibilita o envio eletrônico de parte da documentação relativa aos pleitos de operações de crédito das instituições financeiras e dos entes federativos para a Secretaria do Tesouro Nacional.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459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instituições financeiras, nos termos do art. 10 da Lei Complementar nº 148, de 25 de novembro de 2014, poderão (a partir de 5/2/2017) realizar diretamente a verificação de limites e condições prevista no art. 32 da Lei Complementar nº 101/2001 desde que sigam os critérios definidos na Portaria MF nº 413, de 4 de novembro de 2016, alterada pela Portaria MF nº 501, de 24 de novembro de 2017.</a:t>
            </a:r>
            <a:b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instituições financeiras ao verificarem diretamente os limites e condições previstos no art. 32 da Lei Complementar poderão, naquilo que couber, seguir as orientações do item 7 – “Operação de Crédito Interno” do Manual para Instrução de Pleitos (MIP), bem como utilizar o SADIPEM para a realização de suas análises. Os pedidos de verificação de limites e condições analisados diretamente pelas instituições financeiras serão denominados "PVL-IF".</a:t>
            </a:r>
            <a:b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Adverte-se que as interpretações da Procuradoria-Geral da Fazenda Nacional – PGFN quanto à Lei Complementar nº 148/2014 e quanto a outros dispositivos legais constantes neste capítulo tem por objetivo orientar as instituições financeiras sobre procedimentos que esta Secretaria entende adequados e que a utilização do SADIPEM para a verificação dos limites e condições relativos à realização de operações de crédito diretamente pelas instituições financeiras, nos termos do art. 10 da Lei Complementar nº 148/2014 e da Portaria MF nº 413/2016, não implicam em qualquer responsabilidade da Secretaria do Tesouro Nacional, cabendo à instituição financeira e seus representantes, sob as penas da lei, a observância de toda a legislação vigente aplicável ao assunto, em especial quanto à Portaria MF nº 413/2016, à Resolução do Senado Federal nº 43/2001, à Lei Complementar nº 101/2000 e ao PARECER/PGFN/CAF/Nº 1856/2016, de 15 de dezembro de 2016.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697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044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976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000" dirty="0"/>
              <a:t>Exceções</a:t>
            </a:r>
            <a:r>
              <a:rPr lang="pt-BR" sz="1000" baseline="0" dirty="0"/>
              <a:t>: refinanciamento de dívida e medidas que visem a redução de gastos com pessoal. </a:t>
            </a:r>
            <a:endParaRPr lang="pt-BR" sz="1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856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000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49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2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920" y="-287868"/>
            <a:ext cx="11667728" cy="132556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3" y="1010990"/>
            <a:ext cx="10945216" cy="4351338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panose="05000000000000000000" pitchFamily="2" charset="2"/>
              <a:buNone/>
              <a:defRPr sz="1800"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5944201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329464" y="6448257"/>
            <a:ext cx="2743200" cy="365125"/>
          </a:xfrm>
        </p:spPr>
        <p:txBody>
          <a:bodyPr/>
          <a:lstStyle>
            <a:lvl1pPr>
              <a:defRPr sz="16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32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de Tópic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872" y="-234948"/>
            <a:ext cx="10515600" cy="1325563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00" y="965647"/>
            <a:ext cx="10011072" cy="4351338"/>
          </a:xfrm>
        </p:spPr>
        <p:txBody>
          <a:bodyPr>
            <a:normAutofit/>
          </a:bodyPr>
          <a:lstStyle>
            <a:lvl1pPr marL="228589" indent="-228589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5944201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329464" y="6448257"/>
            <a:ext cx="2743200" cy="365125"/>
          </a:xfrm>
        </p:spPr>
        <p:txBody>
          <a:bodyPr/>
          <a:lstStyle>
            <a:lvl1pPr>
              <a:defRPr sz="16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1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o Menor ou Sumári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aseline="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Adicionar Título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861864" y="1847850"/>
            <a:ext cx="10515600" cy="4351338"/>
          </a:xfrm>
        </p:spPr>
        <p:txBody>
          <a:bodyPr/>
          <a:lstStyle>
            <a:lvl1pPr marL="228589" indent="-228589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0" name="Espaço Reservado para Número de Slide 5"/>
          <p:cNvSpPr txBox="1">
            <a:spLocks/>
          </p:cNvSpPr>
          <p:nvPr userDrawn="1"/>
        </p:nvSpPr>
        <p:spPr>
          <a:xfrm>
            <a:off x="9329464" y="6448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C24D49B-0E82-46B4-BC54-FF357924A8BC}" type="slidenum">
              <a:rPr lang="pt-BR" sz="1600" smtClean="0"/>
              <a:pPr/>
              <a:t>‹nº›</a:t>
            </a:fld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371903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5"/>
          <p:cNvSpPr txBox="1">
            <a:spLocks/>
          </p:cNvSpPr>
          <p:nvPr userDrawn="1"/>
        </p:nvSpPr>
        <p:spPr>
          <a:xfrm>
            <a:off x="9329464" y="64482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ransparent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87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réditos Fina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0" y="1844824"/>
            <a:ext cx="5472608" cy="56207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000" b="1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0" y="2708926"/>
            <a:ext cx="5486400" cy="1368151"/>
          </a:xfrm>
          <a:prstGeom prst="rect">
            <a:avLst/>
          </a:prstGeom>
        </p:spPr>
        <p:txBody>
          <a:bodyPr/>
          <a:lstStyle>
            <a:lvl1pPr algn="r">
              <a:buFont typeface="Arial" pitchFamily="34" charset="0"/>
              <a:buNone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algn="l">
              <a:buFont typeface="Arial" pitchFamily="34" charset="0"/>
              <a:buNone/>
              <a:defRPr sz="2400"/>
            </a:lvl2pPr>
            <a:lvl3pPr algn="l">
              <a:buFont typeface="Arial" pitchFamily="34" charset="0"/>
              <a:buNone/>
              <a:defRPr sz="2000"/>
            </a:lvl3pPr>
            <a:lvl4pPr algn="l">
              <a:buNone/>
              <a:defRPr sz="1800"/>
            </a:lvl4pPr>
            <a:lvl5pPr algn="l">
              <a:buNone/>
              <a:defRPr sz="1600" baseline="0"/>
            </a:lvl5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2612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D49B-0E82-46B4-BC54-FF357924A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60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8" r:id="rId2"/>
    <p:sldLayoutId id="2147483949" r:id="rId3"/>
    <p:sldLayoutId id="2147483950" r:id="rId4"/>
    <p:sldLayoutId id="2147483941" r:id="rId5"/>
    <p:sldLayoutId id="2147483951" r:id="rId6"/>
    <p:sldLayoutId id="214748394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souro.gov.br/fale-conosco-sadipem" TargetMode="External"/><Relationship Id="rId5" Type="http://schemas.openxmlformats.org/officeDocument/2006/relationships/hyperlink" Target="http://conteudo.tesouro.gov.br/manuais/sadipem" TargetMode="External"/><Relationship Id="rId4" Type="http://schemas.openxmlformats.org/officeDocument/2006/relationships/hyperlink" Target="http://conteudo.tesouro.gov.br/manuais/mip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65895" y="5661025"/>
            <a:ext cx="11391168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Maceió – Al, 12 de junho de 2018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6416" y="4293096"/>
            <a:ext cx="1175558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Concessão de Empréstimos aos Entes Federados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64" y="1844824"/>
            <a:ext cx="3302000" cy="3302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Operação de Crédito - Referências Legais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384" y="846658"/>
            <a:ext cx="10945216" cy="56786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b="1" dirty="0"/>
              <a:t>Lei Complementar nº 101/2000: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/>
              <a:t>Limite de Despesa com pessoal;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Verificação de limites e condições.</a:t>
            </a:r>
          </a:p>
          <a:p>
            <a:endParaRPr lang="pt-BR" b="1" dirty="0"/>
          </a:p>
          <a:p>
            <a:r>
              <a:rPr lang="pt-BR" b="1" dirty="0"/>
              <a:t>Resolução do Senado Federal nº 40/2001: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/>
              <a:t>Dispõe sobre limites (e conceitos) para a dívida pública consolidada e mobiliária.</a:t>
            </a:r>
          </a:p>
          <a:p>
            <a:r>
              <a:rPr lang="pt-BR" dirty="0"/>
              <a:t> </a:t>
            </a:r>
          </a:p>
          <a:p>
            <a:r>
              <a:rPr lang="pt-BR" b="1" dirty="0"/>
              <a:t> Resolução do Senado Federal nº 43/2001: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/>
              <a:t>Operações de crédito internas e externas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/>
              <a:t>Garantias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/>
              <a:t>Limites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/>
              <a:t>Condições</a:t>
            </a:r>
          </a:p>
          <a:p>
            <a:endParaRPr lang="pt-BR" dirty="0"/>
          </a:p>
          <a:p>
            <a:r>
              <a:rPr lang="pt-BR" b="1" dirty="0"/>
              <a:t> Resolução do Senado Federal nº 48/2007: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/>
              <a:t>Limites e condições para a concessão de garantia da União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59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Operação de Crédito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3" y="1010990"/>
            <a:ext cx="10945216" cy="5730378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Lei Complementar nº 101/2000 </a:t>
            </a:r>
            <a:b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(Lei de Responsabilidade Fiscal - LRF)</a:t>
            </a:r>
          </a:p>
          <a:p>
            <a:r>
              <a:rPr lang="pt-BR" sz="2400" dirty="0"/>
              <a:t>Art. 1º, § 1º - Informações Gerais</a:t>
            </a:r>
          </a:p>
          <a:p>
            <a:endParaRPr lang="pt-BR" sz="2400" dirty="0"/>
          </a:p>
          <a:p>
            <a:r>
              <a:rPr lang="pt-BR" sz="2400" dirty="0"/>
              <a:t>Art. 23 - Despesa com Pessoal</a:t>
            </a:r>
          </a:p>
          <a:p>
            <a:r>
              <a:rPr lang="pt-BR" sz="2400" dirty="0"/>
              <a:t>		</a:t>
            </a:r>
            <a:r>
              <a:rPr lang="pt-BR" sz="2400" dirty="0">
                <a:solidFill>
                  <a:schemeClr val="bg2">
                    <a:lumMod val="50000"/>
                  </a:schemeClr>
                </a:solidFill>
              </a:rPr>
              <a:t>O não cumprimento dos limites de despesa de pessoal estabelecidos pelos art. 19 e 20, o ente não poderá obter garantia de outro ente, nem contratar operação de crédito, salvo exceções. </a:t>
            </a:r>
            <a:endParaRPr lang="pt-BR" sz="2400" dirty="0"/>
          </a:p>
          <a:p>
            <a:endParaRPr lang="pt-BR" sz="2400" dirty="0"/>
          </a:p>
          <a:p>
            <a:endParaRPr lang="pt-BR" sz="2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678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Limites e condições para contratação – Despesas com pessoal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2" y="1010990"/>
            <a:ext cx="11233247" cy="5370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200" b="1" dirty="0">
                <a:solidFill>
                  <a:schemeClr val="accent1">
                    <a:lumMod val="75000"/>
                  </a:schemeClr>
                </a:solidFill>
              </a:rPr>
              <a:t>Limites da despesa total com pessoal (art. 20 da LRF)</a:t>
            </a:r>
          </a:p>
          <a:p>
            <a:r>
              <a:rPr lang="pt-BR" sz="2200" b="1" dirty="0"/>
              <a:t>Estados (60% da RCL):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3% para o Legislativo, incluído o Tribunal de Contas do Estado:</a:t>
            </a:r>
          </a:p>
          <a:p>
            <a:pPr marL="10287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3,4% quando houver Tribunal de Contas dos Municípios*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6% para o Judiciário;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49% para o Executivo:</a:t>
            </a:r>
          </a:p>
          <a:p>
            <a:pPr marL="10287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48,6% quando houver Tribunal de Contas dos Municípios*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2% para o Ministério Público dos Estados</a:t>
            </a:r>
          </a:p>
          <a:p>
            <a:r>
              <a:rPr lang="pt-BR" sz="2200" b="1" dirty="0"/>
              <a:t>Municípios (60% da RCL):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6% para o Legislativo, incluído o Tribunal de Contas do Município, quando houver**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54% para o Executivo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BC03B745-C8CB-4845-A0D8-9217ECF01447}"/>
              </a:ext>
            </a:extLst>
          </p:cNvPr>
          <p:cNvSpPr txBox="1"/>
          <p:nvPr/>
        </p:nvSpPr>
        <p:spPr>
          <a:xfrm>
            <a:off x="0" y="6381328"/>
            <a:ext cx="940836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* Estados com Tribunal de Contas dos Municípios: BA, GO e PA. TCM-CE foi extinto em 21/07/2017 e suas atribuições transferidas para o TCE-CE.</a:t>
            </a:r>
          </a:p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** Apenas o município do Rio de Janeiro e o município de São Paulo possuem TCM.</a:t>
            </a:r>
          </a:p>
        </p:txBody>
      </p:sp>
    </p:spTree>
    <p:extLst>
      <p:ext uri="{BB962C8B-B14F-4D97-AF65-F5344CB8AC3E}">
        <p14:creationId xmlns:p14="http://schemas.microsoft.com/office/powerpoint/2010/main" val="63349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CF9975-4B33-4AD1-9033-F1CD0596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Recordando...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CBC6D71-9917-489A-9A00-26069FB1D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Definição de Receita Corrente Líquida:</a:t>
            </a:r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232161F-81E7-43E0-9E08-1E95BABE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775520" y="1484784"/>
            <a:ext cx="309634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Receitas: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Tributárias+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Contribuições+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Patrimoniais+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Ind., agro., serv.+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Transferências Correntes+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Outras Receitas Correntes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6787516" y="1470684"/>
            <a:ext cx="309634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Receitas: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/>
              <a:t>Transferências Constitucionais e </a:t>
            </a:r>
            <a:r>
              <a:rPr lang="pt-BR" dirty="0" smtClean="0"/>
              <a:t>Legais+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Contribuições </a:t>
            </a:r>
            <a:r>
              <a:rPr lang="pt-BR" dirty="0"/>
              <a:t>dos servidores para a </a:t>
            </a:r>
            <a:endParaRPr lang="pt-BR" dirty="0" smtClean="0"/>
          </a:p>
          <a:p>
            <a:pPr algn="ctr"/>
            <a:r>
              <a:rPr lang="pt-BR" dirty="0" smtClean="0"/>
              <a:t>previdência+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/>
              <a:t>Receitas do </a:t>
            </a:r>
            <a:r>
              <a:rPr lang="pt-BR" dirty="0" smtClean="0"/>
              <a:t>FUNDEB+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/>
              <a:t>Compensações Financeiras para a Previdência.</a:t>
            </a:r>
          </a:p>
          <a:p>
            <a:pPr algn="ctr"/>
            <a:endParaRPr lang="pt-BR" dirty="0"/>
          </a:p>
        </p:txBody>
      </p:sp>
      <p:sp>
        <p:nvSpPr>
          <p:cNvPr id="7" name="Menos 6"/>
          <p:cNvSpPr/>
          <p:nvPr/>
        </p:nvSpPr>
        <p:spPr>
          <a:xfrm>
            <a:off x="5447928" y="3068960"/>
            <a:ext cx="720080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Igual 7"/>
          <p:cNvSpPr/>
          <p:nvPr/>
        </p:nvSpPr>
        <p:spPr>
          <a:xfrm>
            <a:off x="623392" y="3058925"/>
            <a:ext cx="576064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3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838200" y="46237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 eaLnBrk="1" latinLnBrk="0" hangingPunct="1">
              <a:lnSpc>
                <a:spcPct val="90000"/>
              </a:lnSpc>
              <a:buNone/>
              <a:defRPr sz="44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Limites e condições para contratação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61864" y="3504034"/>
            <a:ext cx="10515600" cy="13651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defTabSz="91440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800">
                <a:latin typeface="+mn-lt"/>
                <a:cs typeface="+mn-cs"/>
              </a:defRPr>
            </a:lvl1pPr>
            <a:lvl2pPr marL="6858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latin typeface="+mn-lt"/>
                <a:cs typeface="+mn-cs"/>
              </a:defRPr>
            </a:lvl2pPr>
            <a:lvl3pPr marL="11430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latin typeface="+mn-lt"/>
                <a:cs typeface="+mn-cs"/>
              </a:defRPr>
            </a:lvl3pPr>
            <a:lvl4pPr marL="16002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latin typeface="+mn-lt"/>
                <a:cs typeface="+mn-cs"/>
              </a:defRPr>
            </a:lvl4pPr>
            <a:lvl5pPr marL="20574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latin typeface="+mn-lt"/>
                <a:cs typeface="+mn-cs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9pPr>
          </a:lstStyle>
          <a:p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Pedido de Verificação de Limites e Condições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0" y="486916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05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Limites e condições para contratação</a:t>
            </a:r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993599"/>
              </p:ext>
            </p:extLst>
          </p:nvPr>
        </p:nvGraphicFramePr>
        <p:xfrm>
          <a:off x="623888" y="1011238"/>
          <a:ext cx="10944225" cy="241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8"/>
          <a:srcRect l="7948" t="23628" r="35825" b="42967"/>
          <a:stretch/>
        </p:blipFill>
        <p:spPr>
          <a:xfrm>
            <a:off x="571281" y="3081691"/>
            <a:ext cx="1104943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49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742" y="1409188"/>
            <a:ext cx="7498329" cy="520028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Limites e condições para contratação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8" name="Espaço Reservado para Número de Slide 3"/>
          <p:cNvSpPr txBox="1">
            <a:spLocks/>
          </p:cNvSpPr>
          <p:nvPr/>
        </p:nvSpPr>
        <p:spPr>
          <a:xfrm>
            <a:off x="9329464" y="64482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C24D49B-0E82-46B4-BC54-FF357924A8BC}" type="slidenum">
              <a:rPr lang="pt-BR" smtClean="0"/>
              <a:pPr/>
              <a:t>16</a:t>
            </a:fld>
            <a:endParaRPr lang="pt-BR"/>
          </a:p>
        </p:txBody>
      </p:sp>
      <p:graphicFrame>
        <p:nvGraphicFramePr>
          <p:cNvPr id="9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565736"/>
              </p:ext>
            </p:extLst>
          </p:nvPr>
        </p:nvGraphicFramePr>
        <p:xfrm>
          <a:off x="479376" y="620687"/>
          <a:ext cx="10944225" cy="6192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0" y="6535738"/>
            <a:ext cx="357572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Fonte: SADIPEM (PVL02.000790/2017-60)</a:t>
            </a:r>
          </a:p>
        </p:txBody>
      </p:sp>
    </p:spTree>
    <p:extLst>
      <p:ext uri="{BB962C8B-B14F-4D97-AF65-F5344CB8AC3E}">
        <p14:creationId xmlns:p14="http://schemas.microsoft.com/office/powerpoint/2010/main" val="1921228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Limites e condições para contratação</a:t>
            </a:r>
          </a:p>
        </p:txBody>
      </p:sp>
      <p:sp>
        <p:nvSpPr>
          <p:cNvPr id="8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329464" y="6448251"/>
            <a:ext cx="2743200" cy="365125"/>
          </a:xfrm>
        </p:spPr>
        <p:txBody>
          <a:bodyPr/>
          <a:lstStyle/>
          <a:p>
            <a:fld id="{6C24D49B-0E82-46B4-BC54-FF357924A8BC}" type="slidenum">
              <a:rPr lang="pt-BR" smtClean="0"/>
              <a:pPr/>
              <a:t>17</a:t>
            </a:fld>
            <a:endParaRPr lang="pt-BR"/>
          </a:p>
        </p:txBody>
      </p:sp>
      <p:graphicFrame>
        <p:nvGraphicFramePr>
          <p:cNvPr id="9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684000" y="612000"/>
          <a:ext cx="10944225" cy="5658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8"/>
          <a:srcRect l="7475" t="30661" r="21178" b="30661"/>
          <a:stretch/>
        </p:blipFill>
        <p:spPr>
          <a:xfrm>
            <a:off x="407367" y="3108158"/>
            <a:ext cx="11480043" cy="334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95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352" y="0"/>
            <a:ext cx="11667728" cy="1325563"/>
          </a:xfrm>
        </p:spPr>
        <p:txBody>
          <a:bodyPr/>
          <a:lstStyle/>
          <a:p>
            <a:r>
              <a:rPr lang="pt-BR" dirty="0"/>
              <a:t>Resumindo</a:t>
            </a:r>
            <a:r>
              <a:rPr lang="pt-BR" dirty="0" smtClean="0"/>
              <a:t>...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Para obter operações de crédito, importa: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2" y="1412776"/>
            <a:ext cx="11017223" cy="503548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Autorização do órgão legislativo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Inclusão no Orçamento (LOA ou PLOA)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Cumprimento das despesas com pessoal (art. 23 da LRF)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Cumprimento dos </a:t>
            </a:r>
            <a:r>
              <a:rPr lang="pt-BR" sz="2200" dirty="0" err="1"/>
              <a:t>arts</a:t>
            </a:r>
            <a:r>
              <a:rPr lang="pt-BR" sz="2200" dirty="0"/>
              <a:t>. 33, 37, 52 e 55 da LRF, além do art. 167 da Constituição (ou art. 12, §2º da LRF)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Não possuir operações irregulares (vedadas ou contratadas sem a verificação prévia da STN)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Publicação do RGF e RREO (2 exercícios anteriores + em curso)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/>
              <a:t>Adimplência </a:t>
            </a:r>
            <a:r>
              <a:rPr lang="pt-BR" sz="2200" dirty="0"/>
              <a:t>com a União</a:t>
            </a:r>
          </a:p>
          <a:p>
            <a:endParaRPr lang="pt-B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71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838200" y="46237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 eaLnBrk="1" latinLnBrk="0" hangingPunct="1">
              <a:lnSpc>
                <a:spcPct val="90000"/>
              </a:lnSpc>
              <a:buNone/>
              <a:defRPr sz="44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MIP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61864" y="3504034"/>
            <a:ext cx="10515600" cy="13651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defTabSz="91440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800">
                <a:latin typeface="+mn-lt"/>
                <a:cs typeface="+mn-cs"/>
              </a:defRPr>
            </a:lvl1pPr>
            <a:lvl2pPr marL="6858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latin typeface="+mn-lt"/>
                <a:cs typeface="+mn-cs"/>
              </a:defRPr>
            </a:lvl2pPr>
            <a:lvl3pPr marL="11430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latin typeface="+mn-lt"/>
                <a:cs typeface="+mn-cs"/>
              </a:defRPr>
            </a:lvl3pPr>
            <a:lvl4pPr marL="16002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latin typeface="+mn-lt"/>
                <a:cs typeface="+mn-cs"/>
              </a:defRPr>
            </a:lvl4pPr>
            <a:lvl5pPr marL="20574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latin typeface="+mn-lt"/>
                <a:cs typeface="+mn-cs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9pPr>
          </a:lstStyle>
          <a:p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Manual para Instrução de Pleitos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0" y="486916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12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838200" y="46237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 eaLnBrk="1" latinLnBrk="0" hangingPunct="1">
              <a:lnSpc>
                <a:spcPct val="90000"/>
              </a:lnSpc>
              <a:buNone/>
              <a:defRPr sz="44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Tipos de Operação de Crédito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61864" y="3504034"/>
            <a:ext cx="10515600" cy="13651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defTabSz="91440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800">
                <a:latin typeface="+mn-lt"/>
                <a:cs typeface="+mn-cs"/>
              </a:defRPr>
            </a:lvl1pPr>
            <a:lvl2pPr marL="6858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latin typeface="+mn-lt"/>
                <a:cs typeface="+mn-cs"/>
              </a:defRPr>
            </a:lvl2pPr>
            <a:lvl3pPr marL="11430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latin typeface="+mn-lt"/>
                <a:cs typeface="+mn-cs"/>
              </a:defRPr>
            </a:lvl3pPr>
            <a:lvl4pPr marL="16002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latin typeface="+mn-lt"/>
                <a:cs typeface="+mn-cs"/>
              </a:defRPr>
            </a:lvl4pPr>
            <a:lvl5pPr marL="2057400" indent="-228600" defTabSz="91440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latin typeface="+mn-lt"/>
                <a:cs typeface="+mn-cs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cs typeface="+mn-cs"/>
              </a:defRPr>
            </a:lvl9pPr>
          </a:lstStyle>
          <a:p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Pedido de Verificação de Limites e Condições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0" y="486916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821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975091E0-4A77-4D4F-B956-745B98AB9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069"/>
            <a:ext cx="12192000" cy="644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2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C3CBB522-D6FB-407B-AC0A-645FE62BD497}"/>
              </a:ext>
            </a:extLst>
          </p:cNvPr>
          <p:cNvGrpSpPr/>
          <p:nvPr/>
        </p:nvGrpSpPr>
        <p:grpSpPr>
          <a:xfrm>
            <a:off x="0" y="205069"/>
            <a:ext cx="12192000" cy="6447861"/>
            <a:chOff x="0" y="205069"/>
            <a:chExt cx="12192000" cy="6447861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xmlns="" id="{975091E0-4A77-4D4F-B956-745B98AB9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05069"/>
              <a:ext cx="12192000" cy="6447861"/>
            </a:xfrm>
            <a:prstGeom prst="rect">
              <a:avLst/>
            </a:prstGeom>
          </p:spPr>
        </p:pic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xmlns="" id="{AB8AD92B-C2D1-46C6-850F-BE33754EF675}"/>
                </a:ext>
              </a:extLst>
            </p:cNvPr>
            <p:cNvSpPr/>
            <p:nvPr/>
          </p:nvSpPr>
          <p:spPr>
            <a:xfrm>
              <a:off x="1775520" y="1844824"/>
              <a:ext cx="8928992" cy="478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13D889F6-BAF9-400E-ACC6-CCFB027AD1F5}"/>
              </a:ext>
            </a:extLst>
          </p:cNvPr>
          <p:cNvSpPr txBox="1">
            <a:spLocks/>
          </p:cNvSpPr>
          <p:nvPr/>
        </p:nvSpPr>
        <p:spPr>
          <a:xfrm>
            <a:off x="1143000" y="1844824"/>
            <a:ext cx="9906000" cy="43333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t-BR" sz="2200" dirty="0"/>
              <a:t>Recomenda-se a leitura do MIP na íntegra, com especial atenção para os seguintes artigos:</a:t>
            </a:r>
          </a:p>
          <a:p>
            <a:pPr marL="285750" indent="-285750" fontAlgn="auto">
              <a:spcAft>
                <a:spcPts val="0"/>
              </a:spcAft>
              <a:buClr>
                <a:schemeClr val="accent1"/>
              </a:buClr>
            </a:pPr>
            <a:r>
              <a:rPr lang="pt-BR" sz="2200" dirty="0"/>
              <a:t>7. Operação de crédito interno</a:t>
            </a:r>
          </a:p>
          <a:p>
            <a:pPr marL="285750" indent="-285750" fontAlgn="auto">
              <a:spcAft>
                <a:spcPts val="0"/>
              </a:spcAft>
              <a:buClr>
                <a:schemeClr val="accent1"/>
              </a:buClr>
            </a:pPr>
            <a:r>
              <a:rPr lang="pt-BR" sz="2200" dirty="0"/>
              <a:t>16. Operação de Crédito Interno verificada diretamente pelas Instituições Financeiras (PVL-IF)</a:t>
            </a:r>
          </a:p>
          <a:p>
            <a:pPr marL="285750" indent="-285750" fontAlgn="auto">
              <a:spcAft>
                <a:spcPts val="0"/>
              </a:spcAft>
              <a:buClr>
                <a:schemeClr val="accent1"/>
              </a:buClr>
            </a:pPr>
            <a:r>
              <a:rPr lang="pt-BR" sz="2200" dirty="0"/>
              <a:t>17. Limites e condições de endividamento</a:t>
            </a:r>
          </a:p>
          <a:p>
            <a:pPr lvl="1" fontAlgn="auto"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17.1 Limites</a:t>
            </a:r>
          </a:p>
          <a:p>
            <a:pPr lvl="1" fontAlgn="auto"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17.3 Condições</a:t>
            </a:r>
          </a:p>
          <a:p>
            <a:pPr marL="285750" indent="-285750" fontAlgn="auto">
              <a:spcAft>
                <a:spcPts val="0"/>
              </a:spcAft>
              <a:buClr>
                <a:schemeClr val="accent1"/>
              </a:buClr>
            </a:pPr>
            <a:r>
              <a:rPr lang="pt-BR" sz="2200" dirty="0"/>
              <a:t>18. Orientações e modelos de documentos</a:t>
            </a:r>
          </a:p>
          <a:p>
            <a:pPr lvl="1" fontAlgn="auto"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18.01 Instruções de caráter geral</a:t>
            </a:r>
          </a:p>
          <a:p>
            <a:pPr marL="285750" indent="-285750" fontAlgn="auto">
              <a:spcAft>
                <a:spcPts val="0"/>
              </a:spcAft>
              <a:buClr>
                <a:schemeClr val="accent1"/>
              </a:buClr>
            </a:pPr>
            <a:r>
              <a:rPr lang="pt-BR" sz="2200" dirty="0"/>
              <a:t>22. Punições pela contratação irregular de operações de crédito</a:t>
            </a:r>
          </a:p>
          <a:p>
            <a:pPr marL="285750" indent="-285750" fontAlgn="auto">
              <a:spcAft>
                <a:spcPts val="0"/>
              </a:spcAft>
            </a:pPr>
            <a:endParaRPr lang="pt-BR" sz="2200" dirty="0"/>
          </a:p>
          <a:p>
            <a:pPr marL="285750" indent="-285750" fontAlgn="auto">
              <a:spcAft>
                <a:spcPts val="0"/>
              </a:spcAft>
            </a:pPr>
            <a:endParaRPr lang="pt-BR" sz="2200" dirty="0"/>
          </a:p>
          <a:p>
            <a:pPr marL="285750" indent="-285750" fontAlgn="auto">
              <a:spcAft>
                <a:spcPts val="0"/>
              </a:spcAft>
            </a:pPr>
            <a:endParaRPr lang="pt-BR" sz="2200" dirty="0"/>
          </a:p>
          <a:p>
            <a:pPr fontAlgn="auto">
              <a:spcAft>
                <a:spcPts val="0"/>
              </a:spcAft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24742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6" r="18180"/>
          <a:stretch/>
        </p:blipFill>
        <p:spPr>
          <a:xfrm>
            <a:off x="6672064" y="1292852"/>
            <a:ext cx="4824536" cy="45124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Informações e canais de atendimento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3" y="1010989"/>
            <a:ext cx="10945216" cy="5437267"/>
          </a:xfrm>
        </p:spPr>
        <p:txBody>
          <a:bodyPr>
            <a:noAutofit/>
          </a:bodyPr>
          <a:lstStyle/>
          <a:p>
            <a:r>
              <a:rPr lang="pt-BR" sz="2200" dirty="0"/>
              <a:t>Manuais na internet: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Manual para Instrução de Pleitos (MIP)</a:t>
            </a:r>
            <a:endParaRPr lang="pt-BR" sz="2200" dirty="0">
              <a:hlinkClick r:id="" action="ppaction://noaction"/>
            </a:endParaRPr>
          </a:p>
          <a:p>
            <a:pPr marL="1028700" lvl="1" indent="-342900"/>
            <a:r>
              <a:rPr lang="pt-BR" sz="2200" dirty="0">
                <a:hlinkClick r:id="" action="ppaction://noaction"/>
              </a:rPr>
              <a:t>conteudo.tesouro.gov.br/manuais/</a:t>
            </a:r>
            <a:r>
              <a:rPr lang="pt-BR" sz="2200" dirty="0" err="1">
                <a:hlinkClick r:id="rId4"/>
              </a:rPr>
              <a:t>mip</a:t>
            </a:r>
            <a:endParaRPr lang="pt-B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Manual SADIPEM</a:t>
            </a:r>
            <a:endParaRPr lang="pt-BR" sz="2200" dirty="0">
              <a:hlinkClick r:id="" action="ppaction://noaction"/>
            </a:endParaRPr>
          </a:p>
          <a:p>
            <a:pPr marL="1028700" lvl="1" indent="-342900"/>
            <a:r>
              <a:rPr lang="pt-BR" sz="2200" dirty="0">
                <a:hlinkClick r:id="" action="ppaction://noaction"/>
              </a:rPr>
              <a:t>conteudo.tesouro.gov.br/manuais/</a:t>
            </a:r>
            <a:r>
              <a:rPr lang="pt-BR" sz="2200" dirty="0" err="1">
                <a:hlinkClick r:id="rId5"/>
              </a:rPr>
              <a:t>sadipem</a:t>
            </a:r>
            <a:endParaRPr lang="pt-BR" sz="2200" dirty="0"/>
          </a:p>
          <a:p>
            <a:r>
              <a:rPr lang="pt-BR" sz="2200" dirty="0"/>
              <a:t>Fale Conosco SADIPEM: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>
                <a:hlinkClick r:id="rId6"/>
              </a:rPr>
              <a:t>www.tesouro.gov.br/fale-conosco-sadipem</a:t>
            </a:r>
            <a:endParaRPr lang="pt-BR" sz="2200" dirty="0"/>
          </a:p>
          <a:p>
            <a:r>
              <a:rPr lang="pt-BR" sz="2200" dirty="0"/>
              <a:t>Ajuda online: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Disponível em todas as telas do sistema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Em fase de atualização até junho/2018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745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r">
              <a:buClr>
                <a:schemeClr val="tx2">
                  <a:lumMod val="75000"/>
                </a:schemeClr>
              </a:buClr>
              <a:defRPr/>
            </a:pPr>
            <a:r>
              <a:rPr lang="pt-BR" b="1" dirty="0"/>
              <a:t>Subsecretaria de Relações Financeiras Intergovernamentais</a:t>
            </a:r>
          </a:p>
        </p:txBody>
      </p:sp>
    </p:spTree>
    <p:extLst>
      <p:ext uri="{BB962C8B-B14F-4D97-AF65-F5344CB8AC3E}">
        <p14:creationId xmlns:p14="http://schemas.microsoft.com/office/powerpoint/2010/main" val="55718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Operações de Crédito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3" y="1010990"/>
            <a:ext cx="10945216" cy="5154314"/>
          </a:xfrm>
        </p:spPr>
        <p:txBody>
          <a:bodyPr>
            <a:noAutofit/>
          </a:bodyPr>
          <a:lstStyle/>
          <a:p>
            <a:r>
              <a:rPr lang="pt-BR" sz="2200" dirty="0"/>
              <a:t>Operações de crédito </a:t>
            </a:r>
            <a:r>
              <a:rPr lang="pt-BR" sz="2200" b="1" dirty="0"/>
              <a:t>interna</a:t>
            </a:r>
            <a:r>
              <a:rPr lang="pt-BR" sz="2200" dirty="0"/>
              <a:t> sem garantia.</a:t>
            </a:r>
          </a:p>
          <a:p>
            <a:endParaRPr lang="pt-BR" sz="2200" dirty="0"/>
          </a:p>
          <a:p>
            <a:r>
              <a:rPr lang="pt-BR" sz="2400" dirty="0"/>
              <a:t>	</a:t>
            </a:r>
            <a:r>
              <a:rPr lang="pt-BR" sz="2000" b="1" dirty="0"/>
              <a:t>Primeiro Passo: </a:t>
            </a:r>
            <a:r>
              <a:rPr lang="pt-BR" sz="2000" dirty="0"/>
              <a:t>O ente deve entrar em contato com uma instituição financeira, agência de fomento ou outras instituições de crédito, a fim de negociar as condições da operação pretendida.</a:t>
            </a:r>
          </a:p>
          <a:p>
            <a:endParaRPr lang="pt-BR" sz="2000" dirty="0"/>
          </a:p>
          <a:p>
            <a:r>
              <a:rPr lang="pt-BR" sz="2000" dirty="0"/>
              <a:t>	</a:t>
            </a:r>
            <a:r>
              <a:rPr lang="pt-BR" sz="2000" b="1" dirty="0"/>
              <a:t>Segundo Passo: </a:t>
            </a:r>
            <a:r>
              <a:rPr lang="pt-BR" sz="2000" dirty="0"/>
              <a:t>A Instituição Financeira deve cadastrar o Pedido de Verificação de Limites e Condições (PVL) da operação pretendida no SADIPEM, contendo todos os documentos necessários à análise do pleito definidos neste Manual.</a:t>
            </a:r>
          </a:p>
          <a:p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23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B6C4D8-C9E7-4F46-A376-501B1BBE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Operações de Crédito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2FF9761-F090-47B9-8EEF-40C2CAD72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3" y="1010990"/>
            <a:ext cx="10945216" cy="5370338"/>
          </a:xfrm>
        </p:spPr>
        <p:txBody>
          <a:bodyPr>
            <a:normAutofit/>
          </a:bodyPr>
          <a:lstStyle/>
          <a:p>
            <a:r>
              <a:rPr lang="pt-BR" sz="2200" dirty="0"/>
              <a:t>Operações de crédito </a:t>
            </a:r>
            <a:r>
              <a:rPr lang="pt-BR" sz="2200" b="1" dirty="0"/>
              <a:t>interna</a:t>
            </a:r>
            <a:r>
              <a:rPr lang="pt-BR" sz="2200" dirty="0"/>
              <a:t> sem garantia:</a:t>
            </a:r>
          </a:p>
          <a:p>
            <a:endParaRPr lang="pt-BR" sz="2200" dirty="0"/>
          </a:p>
          <a:p>
            <a:r>
              <a:rPr lang="pt-BR" sz="2000" dirty="0"/>
              <a:t>Durante o preenchimento do PVL no SADIPEM, também devem ser enviados, como “Documentos Anexos” nesse sistema:</a:t>
            </a:r>
          </a:p>
          <a:p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Lei Autorizadora;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Parecer do Órgão Jurídico;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Parecer do Órgão Técnico;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Certidão do Tribunal de Contas;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Comprovante do Encaminhamento das Contas ao Poder Executivo do Estado, </a:t>
            </a:r>
            <a:r>
              <a:rPr lang="pt-BR" sz="2000" b="1" dirty="0"/>
              <a:t>somente para municípios</a:t>
            </a:r>
            <a:r>
              <a:rPr lang="pt-BR" sz="2000" dirty="0"/>
              <a:t>;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D03AA0C-5F6F-40F5-8C69-FEF418ED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01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5A6084A-9F0E-4C4A-9DCD-59CE5E0EB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79252" y="260648"/>
            <a:ext cx="5265420" cy="658368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Portaria MF nº 413/2016: regulamentação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623393" y="1010990"/>
                <a:ext cx="6255859" cy="4351338"/>
              </a:xfrm>
            </p:spPr>
            <p:txBody>
              <a:bodyPr vert="horz" lIns="91440" tIns="45720" rIns="91440" bIns="45720" rtlCol="0" anchor="t">
                <a:norm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200" dirty="0">
                    <a:latin typeface="Calibri" charset="0"/>
                  </a:rPr>
                  <a:t>Portaria MF nº 413/2016 regulamenta o art. 10 </a:t>
                </a:r>
                <a:r>
                  <a:rPr lang="pt-BR" sz="2200" dirty="0"/>
                  <a:t>da </a:t>
                </a:r>
                <a:r>
                  <a:rPr lang="pt-BR" altLang="pt-BR" sz="2200" dirty="0"/>
                  <a:t>Lei Complementar nº 148/2014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200" dirty="0"/>
                  <a:t>Pedido de Verificação de Limites e Condições analisado pela instituição financeira (PVL-IF)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200" dirty="0"/>
                  <a:t>Critério para o PVL-IF</a:t>
                </a:r>
              </a:p>
              <a:p>
                <a:pPr marL="1028700" lvl="1" indent="-342900">
                  <a:lnSpc>
                    <a:spcPct val="150000"/>
                  </a:lnSpc>
                  <a:buClr>
                    <a:schemeClr val="accent1"/>
                  </a:buClr>
                  <a:buFont typeface="Wingdings" panose="05000000000000000000" pitchFamily="2" charset="2"/>
                  <a:buChar char="ü"/>
                </a:pPr>
                <a:r>
                  <a:rPr lang="pt-BR" sz="2200" dirty="0"/>
                  <a:t>Valor da operação ≤ R$ 5.000.000,00</a:t>
                </a:r>
              </a:p>
              <a:p>
                <a:pPr marL="1028700" lvl="1" indent="-342900">
                  <a:lnSpc>
                    <a:spcPct val="150000"/>
                  </a:lnSpc>
                  <a:buClr>
                    <a:schemeClr val="accent1"/>
                  </a:buClr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2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𝑉𝑎𝑙𝑜𝑟</m:t>
                        </m:r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𝑑𝑎</m:t>
                        </m:r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𝑜𝑝𝑒𝑟𝑎</m:t>
                        </m:r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çã</m:t>
                        </m:r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𝐷𝐶</m:t>
                        </m:r>
                      </m:num>
                      <m:den>
                        <m:r>
                          <a:rPr lang="pt-BR" sz="2200" i="1" dirty="0">
                            <a:latin typeface="Cambria Math" panose="02040503050406030204" pitchFamily="18" charset="0"/>
                          </a:rPr>
                          <m:t>𝑅𝐶𝐿</m:t>
                        </m:r>
                      </m:den>
                    </m:f>
                  </m:oMath>
                </a14:m>
                <a:r>
                  <a:rPr lang="pt-BR" sz="2200" dirty="0">
                    <a:latin typeface="Calibri" charset="0"/>
                  </a:rPr>
                  <a:t> ≤ 1,00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3393" y="1010990"/>
                <a:ext cx="6255859" cy="4351338"/>
              </a:xfrm>
              <a:blipFill>
                <a:blip r:embed="rId4"/>
                <a:stretch>
                  <a:fillRect l="-1072" r="-1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86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C78757F-B32F-49CB-A9CF-AD1237C0D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79252" y="260648"/>
            <a:ext cx="5265420" cy="658368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Portaria MF nº 413/2016: regulamentação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3" y="1010990"/>
            <a:ext cx="655272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b="1" dirty="0"/>
              <a:t>NÃO</a:t>
            </a:r>
            <a:r>
              <a:rPr lang="pt-BR" sz="2200" dirty="0"/>
              <a:t> se enquadram como PVL-IF:</a:t>
            </a:r>
          </a:p>
          <a:p>
            <a:pPr marL="1028700" lvl="1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Operação interna com </a:t>
            </a:r>
            <a:r>
              <a:rPr lang="pt-BR" sz="2200" b="1" dirty="0"/>
              <a:t>garantia da União</a:t>
            </a:r>
          </a:p>
          <a:p>
            <a:pPr marL="1028700" lvl="1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Operação </a:t>
            </a:r>
            <a:r>
              <a:rPr lang="pt-BR" sz="2200" b="1" dirty="0"/>
              <a:t>externa</a:t>
            </a:r>
          </a:p>
          <a:p>
            <a:pPr marL="1028700" lvl="1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200" b="1" dirty="0"/>
              <a:t>Regularização de dívidas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192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A42CEA-AF05-4BC9-B3DC-723BF096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Operações de Crédito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DA55199-E339-42A8-9470-06FDDB9F1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3" y="1010990"/>
            <a:ext cx="10945216" cy="5370338"/>
          </a:xfrm>
        </p:spPr>
        <p:txBody>
          <a:bodyPr>
            <a:normAutofit/>
          </a:bodyPr>
          <a:lstStyle/>
          <a:p>
            <a:r>
              <a:rPr lang="pt-BR" sz="2200" dirty="0"/>
              <a:t>Operações de crédito </a:t>
            </a:r>
            <a:r>
              <a:rPr lang="pt-BR" sz="2200" b="1" dirty="0"/>
              <a:t>interna com garantia</a:t>
            </a:r>
            <a:r>
              <a:rPr lang="pt-BR" sz="2200" dirty="0"/>
              <a:t>:</a:t>
            </a:r>
          </a:p>
          <a:p>
            <a:r>
              <a:rPr lang="pt-BR" sz="2000" dirty="0"/>
              <a:t>(Portaria MF 501/2017);</a:t>
            </a:r>
          </a:p>
          <a:p>
            <a:endParaRPr lang="pt-BR" sz="2000" dirty="0" smtClean="0"/>
          </a:p>
          <a:p>
            <a:r>
              <a:rPr lang="pt-BR" sz="2000" dirty="0" smtClean="0"/>
              <a:t>A </a:t>
            </a:r>
            <a:r>
              <a:rPr lang="pt-BR" sz="2000" dirty="0"/>
              <a:t>análise da garantia da União compreende, entre outros :</a:t>
            </a:r>
          </a:p>
          <a:p>
            <a:endParaRPr lang="pt-BR" sz="20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 sz="2000" dirty="0"/>
              <a:t>Que o ente pleiteante tenha </a:t>
            </a:r>
            <a:r>
              <a:rPr lang="pt-BR" sz="2000" b="1" dirty="0"/>
              <a:t>capacidade de pagamento calculada e classificada como A ou B</a:t>
            </a:r>
            <a:r>
              <a:rPr lang="pt-BR" sz="2000" dirty="0"/>
              <a:t>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 sz="2000" b="1" dirty="0"/>
              <a:t>Comprovação de suficiência das </a:t>
            </a:r>
            <a:r>
              <a:rPr lang="pt-BR" sz="2000" b="1" dirty="0" err="1"/>
              <a:t>contragarantias</a:t>
            </a:r>
            <a:r>
              <a:rPr lang="pt-BR" sz="2000" b="1" dirty="0"/>
              <a:t> oferecidas à União</a:t>
            </a:r>
            <a:r>
              <a:rPr lang="pt-BR" sz="2000" dirty="0"/>
              <a:t>; 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 sz="2000" dirty="0"/>
              <a:t>Manifestação favorável </a:t>
            </a:r>
            <a:r>
              <a:rPr lang="pt-BR" sz="2000" dirty="0" smtClean="0"/>
              <a:t>do Ministério da Fazenda quanto </a:t>
            </a:r>
            <a:r>
              <a:rPr lang="pt-BR" sz="2000" dirty="0"/>
              <a:t>ao custo efetivo e risco financeiro da operação de </a:t>
            </a:r>
            <a:r>
              <a:rPr lang="pt-BR" sz="2000" dirty="0" smtClean="0"/>
              <a:t>crédito.</a:t>
            </a:r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68DBD3B-E0BE-49A8-9806-B26395E6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86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9A5F27-0220-4212-B9EB-044112BF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Lei complementar nº 148/2014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A224D02-C3A2-4BB3-AB19-463D1D2BC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3" y="1010990"/>
            <a:ext cx="10945216" cy="5298330"/>
          </a:xfrm>
        </p:spPr>
        <p:txBody>
          <a:bodyPr>
            <a:normAutofit/>
          </a:bodyPr>
          <a:lstStyle/>
          <a:p>
            <a:r>
              <a:rPr lang="pt-BR" sz="2400" b="1" dirty="0"/>
              <a:t>Garantias e </a:t>
            </a:r>
            <a:r>
              <a:rPr lang="pt-BR" sz="2400" b="1" dirty="0" err="1"/>
              <a:t>Contragarantias</a:t>
            </a:r>
            <a:endParaRPr lang="pt-BR" sz="2400" b="1" dirty="0"/>
          </a:p>
          <a:p>
            <a:endParaRPr lang="pt-BR" sz="2400" dirty="0"/>
          </a:p>
          <a:p>
            <a:r>
              <a:rPr lang="pt-BR" sz="2400" dirty="0"/>
              <a:t>	Art. 40. </a:t>
            </a:r>
          </a:p>
          <a:p>
            <a:r>
              <a:rPr lang="pt-BR" sz="2400" dirty="0"/>
              <a:t> 	§ 1º</a:t>
            </a:r>
          </a:p>
          <a:p>
            <a:r>
              <a:rPr lang="pt-BR" sz="2400" dirty="0"/>
              <a:t>       		 II - a </a:t>
            </a:r>
            <a:r>
              <a:rPr lang="pt-BR" sz="2400" dirty="0" err="1"/>
              <a:t>contragarantia</a:t>
            </a:r>
            <a:r>
              <a:rPr lang="pt-BR" sz="2400" dirty="0"/>
              <a:t> exigida pela União a Estado ou Município, ou pelos Estados aos Municípios, poderá consistir na </a:t>
            </a:r>
            <a:r>
              <a:rPr lang="pt-BR" sz="2400" b="1" dirty="0"/>
              <a:t>vinculação de receitas tributárias </a:t>
            </a:r>
            <a:r>
              <a:rPr lang="pt-BR" sz="2400" dirty="0"/>
              <a:t>diretamente arrecadadas e </a:t>
            </a:r>
            <a:r>
              <a:rPr lang="pt-BR" sz="2400" b="1" dirty="0"/>
              <a:t>provenientes de transferências constitucionais</a:t>
            </a:r>
            <a:r>
              <a:rPr lang="pt-BR" sz="2400" dirty="0"/>
              <a:t>, com outorga de poderes ao garantidor para retê-las e empregar o respectivo valor na liquidação da dívida vencida.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E286C70D-983E-48D5-9998-154B86AA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571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3B250E-B2BE-4B40-9E98-CA3BB031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Operações de Crédito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8FE399B-DD18-4217-8DFD-7244190D7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3" y="1010989"/>
            <a:ext cx="10945216" cy="5437267"/>
          </a:xfrm>
        </p:spPr>
        <p:txBody>
          <a:bodyPr>
            <a:normAutofit/>
          </a:bodyPr>
          <a:lstStyle/>
          <a:p>
            <a:r>
              <a:rPr lang="pt-BR" sz="2800" dirty="0"/>
              <a:t>Operações de crédito </a:t>
            </a:r>
            <a:r>
              <a:rPr lang="pt-BR" sz="2800" b="1" dirty="0"/>
              <a:t>externa</a:t>
            </a:r>
            <a:r>
              <a:rPr lang="pt-BR" sz="2800" dirty="0"/>
              <a:t>:</a:t>
            </a:r>
          </a:p>
          <a:p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As operações de crédito externo </a:t>
            </a:r>
            <a:r>
              <a:rPr lang="pt-BR" sz="2400" dirty="0" smtClean="0"/>
              <a:t>seguem, em parte, </a:t>
            </a:r>
            <a:r>
              <a:rPr lang="pt-BR" sz="2400" dirty="0"/>
              <a:t>os mesmos trâmites das operações de crédito interno.</a:t>
            </a:r>
          </a:p>
          <a:p>
            <a:endParaRPr lang="pt-BR" sz="2400" dirty="0"/>
          </a:p>
          <a:p>
            <a:r>
              <a:rPr lang="pt-BR" sz="2400" dirty="0"/>
              <a:t>Entretanto, </a:t>
            </a:r>
          </a:p>
          <a:p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A contratação está sujeita à autorização específica do Senado Federal.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É importante lembrar a </a:t>
            </a:r>
            <a:r>
              <a:rPr lang="pt-BR" sz="2400" b="1" dirty="0"/>
              <a:t>necessidade de rápido atendimento </a:t>
            </a:r>
            <a:r>
              <a:rPr lang="pt-BR" sz="2400" dirty="0"/>
              <a:t>das solicitações de informações complementares, pois muitos dos documentos têm validade limitada.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D5AAFBC-2196-4ECF-95C8-156EA0DD7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618316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ABEEFA4D8C0F043B3C323253D62A5B7" ma:contentTypeVersion="0" ma:contentTypeDescription="Crie um novo documento." ma:contentTypeScope="" ma:versionID="55f995b19d92c9a3e5150606158186e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ABB7A7-AFA3-4FAD-96DC-352CA17F89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A139C00-B676-4588-B5BE-73D246869391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195754A-A357-4D83-80E2-A57E709E1E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3601</TotalTime>
  <Words>1193</Words>
  <Application>Microsoft Office PowerPoint</Application>
  <PresentationFormat>Personalizar</PresentationFormat>
  <Paragraphs>207</Paragraphs>
  <Slides>23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Personalizar design</vt:lpstr>
      <vt:lpstr>Apresentação do PowerPoint</vt:lpstr>
      <vt:lpstr>Apresentação do PowerPoint</vt:lpstr>
      <vt:lpstr>Tipos de Operações de Crédito</vt:lpstr>
      <vt:lpstr>Tipos de Operações de Crédito</vt:lpstr>
      <vt:lpstr>Portaria MF nº 413/2016: regulamentação</vt:lpstr>
      <vt:lpstr>Portaria MF nº 413/2016: regulamentação</vt:lpstr>
      <vt:lpstr>Tipos de Operações de Crédito</vt:lpstr>
      <vt:lpstr>Lei complementar nº 148/2014</vt:lpstr>
      <vt:lpstr>Tipos de Operações de Crédito</vt:lpstr>
      <vt:lpstr>Conceito de Operação de Crédito - Referências Legais</vt:lpstr>
      <vt:lpstr>Conceito de Operação de Crédito</vt:lpstr>
      <vt:lpstr>Limites e condições para contratação – Despesas com pessoal</vt:lpstr>
      <vt:lpstr>Recordando...</vt:lpstr>
      <vt:lpstr>Apresentação do PowerPoint</vt:lpstr>
      <vt:lpstr>Limites e condições para contratação</vt:lpstr>
      <vt:lpstr>Limites e condições para contratação</vt:lpstr>
      <vt:lpstr>Limites e condições para contratação</vt:lpstr>
      <vt:lpstr>Resumindo... Para obter operações de crédito, importa:</vt:lpstr>
      <vt:lpstr>Apresentação do PowerPoint</vt:lpstr>
      <vt:lpstr>Apresentação do PowerPoint</vt:lpstr>
      <vt:lpstr>Apresentação do PowerPoint</vt:lpstr>
      <vt:lpstr>Informações e canais de atendimento</vt:lpstr>
      <vt:lpstr>Apresentação do PowerPoint</vt:lpstr>
    </vt:vector>
  </TitlesOfParts>
  <Company>Secretaria do Tesouro Nacional - STN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 PVL-IF - Módulo Básico</dc:title>
  <dc:creator>STN</dc:creator>
  <dc:description>Revisão: 22/03/2018</dc:description>
  <cp:lastModifiedBy>Daniel</cp:lastModifiedBy>
  <cp:revision>578</cp:revision>
  <dcterms:created xsi:type="dcterms:W3CDTF">2014-03-31T18:30:38Z</dcterms:created>
  <dcterms:modified xsi:type="dcterms:W3CDTF">2018-06-11T23:00:46Z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0x010100CABEEFA4D8C0F043B3C323253D62A5B7</vt:lpwstr>
  </property>
</Properties>
</file>