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62" r:id="rId3"/>
    <p:sldId id="265" r:id="rId4"/>
    <p:sldId id="261" r:id="rId5"/>
    <p:sldId id="257" r:id="rId6"/>
    <p:sldId id="266" r:id="rId7"/>
    <p:sldId id="268" r:id="rId8"/>
    <p:sldId id="259" r:id="rId9"/>
    <p:sldId id="258" r:id="rId10"/>
    <p:sldId id="260" r:id="rId11"/>
    <p:sldId id="264" r:id="rId12"/>
    <p:sldId id="270" r:id="rId13"/>
    <p:sldId id="263" r:id="rId14"/>
    <p:sldId id="267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90369-DD38-49CB-AB35-CA1C81088C06}" type="datetimeFigureOut">
              <a:rPr lang="pt-BR" smtClean="0"/>
              <a:t>07/08/2022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69F48-EE9F-4423-AD82-EF68789550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3685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/>
              <a:t>Pri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813E3-6190-4C3C-87F3-537CB0F9AD8D}" type="slidenum">
              <a:rPr lang="pt-BR" smtClean="0">
                <a:solidFill>
                  <a:prstClr val="black"/>
                </a:solidFill>
              </a:rPr>
              <a:pPr/>
              <a:t>2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071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CBE6E-4EC9-4DAD-87E7-36E39848E48B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0068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56774-18AC-4948-B9E3-DD1780DF9D92}" type="slidenum">
              <a:rPr lang="pt-BR" smtClean="0">
                <a:solidFill>
                  <a:prstClr val="black"/>
                </a:solidFill>
              </a:rPr>
              <a:pPr/>
              <a:t>16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355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6015" y="686663"/>
            <a:ext cx="1178118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ICMS EDUCAÇÃO </a:t>
            </a:r>
            <a:endParaRPr lang="pt-BR" sz="6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13113" y="5327927"/>
            <a:ext cx="80838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Índice Municipal de Qualidade Educacional de Alagoas – IQEAL 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Imagem 10" descr="&lt;strong&gt;Educação&lt;/strong&gt; em Quatro Dimensões: as competências que os estudantes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98" y="2501119"/>
            <a:ext cx="3763618" cy="223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11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1078817" cy="769401"/>
          </a:xfrm>
          <a:prstGeom prst="rect">
            <a:avLst/>
          </a:prstGeom>
          <a:solidFill>
            <a:schemeClr val="accent1"/>
          </a:solidFill>
        </p:spPr>
        <p:txBody>
          <a:bodyPr wrap="square" lIns="91399" tIns="45700" rIns="91399" bIns="45700">
            <a:spAutoFit/>
          </a:bodyPr>
          <a:lstStyle/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PROJETO DE LEI Nº /2022</a:t>
            </a:r>
            <a:endParaRPr lang="pt-BR" sz="4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72278" y="1034445"/>
            <a:ext cx="11569147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PROJETO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DE LEI Nº /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2022 ALTERA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A LEI ESTADUAL N° 5.981, DE 19 DE DEZEMBRO DE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1997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QUE CONSOLIDA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OS CRITÉRIOS DE APURAÇÃO, DEFINE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PRAZOS DE ENTREGA DAS PARCELAS DO PRODUTO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ARRECADAÇÃO DOS IMPOSTOS QUE MENCIONA 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TRANSFERÊNCIAS, ASSEGURADAS AOS MUNICÍPIOS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ALAGOANOS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E DÁ OUTRAS PROVIDÊNCIAS.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ASSEMBLEIA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LEGISLATIVA DO ESTADO DE ALAGOAS decreta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Art. 1º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Os incisos I e V, do § 2º, do art. 1º da Lei Estadual nº 5.981,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19 de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dezembro de 1997, passa a vigorar com a seguinte redação: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“Art. 1º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Os municípios alagoanos, para efeito de repartição do produto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arrecadação dos Impostos Sobre Operações Relativas à Circulação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Mercadorias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sobre a Prestação de Serviços de Transportes, Interestadual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Intermunicipal, de Comunicação – ICMS, farão jus às parcelas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apuradas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 creditadas segundo os critérios e prazos estabelecidos na Lei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Complementar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nº 63, de 11 de janeiro de 1990, consolidados nesta Lei. 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(...)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62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52398" y="1262994"/>
            <a:ext cx="11761305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§ 2º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1/4 (um quarto) do produto da arrecadação do ICMS será apurado, observados os seguintes critérios: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65% (sessenta e cinco por cento), mediante a aplicação do índice resultante da relação percentual entre a medida de valores adicionados apurados em cada município e a dos valores adicionados totais do Estado, nos 2 (dois) anos civis imediatamente anteriores; </a:t>
            </a:r>
          </a:p>
          <a:p>
            <a:pPr algn="just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(...)</a:t>
            </a:r>
          </a:p>
          <a:p>
            <a:pPr algn="just">
              <a:lnSpc>
                <a:spcPts val="1800"/>
              </a:lnSpc>
            </a:pP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V – 15% (quinze por cento), mediante aplicação da relação percentual entre o Índice Municipal de Qualidade Educacional de Alagoas –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IQEAL do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município e o somatório dos índices do Estado; e (...)” (NR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ts val="1800"/>
              </a:lnSpc>
            </a:pPr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. 2º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Esta Lei entra em vigor na data de sua publicação, produzindo efeitos financeiros na distribuição dos recursos e aplicação do critério previsto no art. 1º da Lei Estadual nº 5.981, de 1997, a partir de 1º de janeiro de 2023.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800"/>
              </a:lnSpc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. 3º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Revogam-se as disposições em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contrário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12072730" cy="95410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PROJETO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DE LEI Nº /2022 ALTERA A LEI ESTADUAL N° 5.981, DE 19 DE DEZEMBRO DE 1997</a:t>
            </a:r>
          </a:p>
        </p:txBody>
      </p:sp>
    </p:spTree>
    <p:extLst>
      <p:ext uri="{BB962C8B-B14F-4D97-AF65-F5344CB8AC3E}">
        <p14:creationId xmlns:p14="http://schemas.microsoft.com/office/powerpoint/2010/main" val="44578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18053" y="1675730"/>
            <a:ext cx="11582400" cy="4439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pt-BR" sz="2400" dirty="0">
                <a:solidFill>
                  <a:srgbClr val="03030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Percebe-se que uma parcela da cota parte do </a:t>
            </a:r>
            <a:r>
              <a:rPr lang="pt-BR" sz="2400" b="1" dirty="0">
                <a:solidFill>
                  <a:srgbClr val="03030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ICMS dos municípios estará obrigatoriamente atrelada aos resultados da educação, conforme critérios definidos na legislação estadual, </a:t>
            </a:r>
            <a:r>
              <a:rPr lang="pt-BR" sz="2400" dirty="0">
                <a:solidFill>
                  <a:srgbClr val="03030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 quais devem ser estabelecidos até agosto de 2022. A lei estadual que disciplinar os parâmetros deverá prever a distribuição de, no mínimo, 10 pontos percentuais com base em indicadores</a:t>
            </a:r>
            <a:r>
              <a:rPr lang="pt-BR" sz="2400" dirty="0" smtClean="0">
                <a:solidFill>
                  <a:srgbClr val="03030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endParaRPr lang="pt-BR" sz="2400" dirty="0" smtClean="0">
              <a:solidFill>
                <a:srgbClr val="030303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just" fontAlgn="base">
              <a:lnSpc>
                <a:spcPct val="107000"/>
              </a:lnSpc>
              <a:spcAft>
                <a:spcPts val="0"/>
              </a:spcAft>
              <a:buAutoNum type="alphaLcParenBoth"/>
            </a:pPr>
            <a:r>
              <a:rPr lang="pt-BR" sz="2400" dirty="0" smtClean="0">
                <a:solidFill>
                  <a:srgbClr val="03030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</a:t>
            </a:r>
            <a:r>
              <a:rPr lang="pt-BR" sz="2400" dirty="0">
                <a:solidFill>
                  <a:srgbClr val="03030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melhoria nos resultados de aprendizagem</a:t>
            </a:r>
            <a:r>
              <a:rPr lang="pt-BR" sz="2400" dirty="0" smtClean="0">
                <a:solidFill>
                  <a:srgbClr val="03030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457200" indent="-457200" algn="just" fontAlgn="base">
              <a:lnSpc>
                <a:spcPct val="107000"/>
              </a:lnSpc>
              <a:spcAft>
                <a:spcPts val="0"/>
              </a:spcAft>
              <a:buAutoNum type="alphaLcParenBoth"/>
            </a:pPr>
            <a:endParaRPr lang="pt-BR" sz="2400" dirty="0" smtClean="0">
              <a:solidFill>
                <a:srgbClr val="030303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pt-BR" sz="2400" dirty="0" smtClean="0">
                <a:solidFill>
                  <a:srgbClr val="03030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pt-BR" sz="2400" dirty="0">
                <a:solidFill>
                  <a:srgbClr val="03030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de aumento da equidade; </a:t>
            </a:r>
            <a:r>
              <a:rPr lang="pt-BR" sz="2400" dirty="0" smtClean="0">
                <a:solidFill>
                  <a:srgbClr val="03030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endParaRPr lang="pt-BR" sz="2400" dirty="0" smtClean="0">
              <a:solidFill>
                <a:srgbClr val="030303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pt-BR" sz="2400" dirty="0" smtClean="0">
                <a:solidFill>
                  <a:srgbClr val="03030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pt-BR" sz="2400" dirty="0">
                <a:solidFill>
                  <a:srgbClr val="03030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considerado o nível socioeconômico dos educandos.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42585"/>
            <a:ext cx="11728174" cy="1454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42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91548" y="117693"/>
            <a:ext cx="11794435" cy="6689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ESTADO </a:t>
            </a:r>
            <a:r>
              <a:rPr lang="pt-B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ALAGOAS</a:t>
            </a:r>
          </a:p>
          <a:p>
            <a:pPr algn="ctr"/>
            <a:r>
              <a:rPr lang="pt-B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SECRETARIA DE ESTADO DA </a:t>
            </a:r>
            <a:r>
              <a:rPr lang="pt-B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FAZENDA</a:t>
            </a:r>
          </a:p>
          <a:p>
            <a:pPr algn="ctr"/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INSTRUÇÃO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NORMATIVA SEF Nº 19 DE 08 DE MAIO DE 2020</a:t>
            </a:r>
          </a:p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PUBLICADA NO DOE EM 11 DE MAIO DE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  <a:p>
            <a:pPr>
              <a:lnSpc>
                <a:spcPts val="1500"/>
              </a:lnSpc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DISCIPLINA A FORMA DE APURAÇÃO DO ÍNDICE MUNICIPAL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 QUALIDADE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EDUCACIONAL DE ALAGOAS - IQEAL, NOS TERMOS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DA LEI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Nº 5.981, DE 19 DE DEZEMBRO DE 1997, E DO ART. 4º DA LEI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Nº 8.234, DE 10 DE JANEIRO DE 2020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 SECRETÁRIO DE ESTADO DA FAZENDA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no uso das atribuições que lhe outorga o inciso II do art. 114 da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Constituição Estadual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e considerando o disposto no art. 4º da Lei nº 8.234, de 10 de janeiro de 2020, resolve expedir 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seguinte INSTRUÇÃO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NORMATIVA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ts val="1500"/>
              </a:lnSpc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Art. 1º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Esta Instrução Normativa disciplina a forma de apuração do Índice Municipal de Qualidade Educacional de Alagoas - IQEAL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, nos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termos da Lei nº 5.981, de 19 de dezembro de 1997, e do art. 4º da Lei nº 8.234, de 10 de janeiro de 2020, e para fins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repartição do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produto de arrecadação do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ICMS</a:t>
            </a:r>
          </a:p>
          <a:p>
            <a:pPr algn="just">
              <a:lnSpc>
                <a:spcPts val="1300"/>
              </a:lnSpc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Art. 2º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Os dados utilizados para a composição do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IQEAL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serão o Índice de Desenvolvimento da Educação Básica -IDEB dos anos iniciais do ensino fundamental de cada município e a variação nos últimos 2 (dois) indicadores do IDEB publicados até o último dia do ano base de apuração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ts val="1300"/>
              </a:lnSpc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Parágrafo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único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Para os fins deste artigo, será considerado na apuração do IQEAL do exercício o IDEB publicado até março do ano base de apuração, para fins de divulgação do valor adicionado verificado em cada município até 30 de junho do ano de apuração.</a:t>
            </a:r>
          </a:p>
        </p:txBody>
      </p:sp>
    </p:spTree>
    <p:extLst>
      <p:ext uri="{BB962C8B-B14F-4D97-AF65-F5344CB8AC3E}">
        <p14:creationId xmlns:p14="http://schemas.microsoft.com/office/powerpoint/2010/main" val="33736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9025" y="390152"/>
            <a:ext cx="12032975" cy="6686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Art. 3º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Nos casos em que o IDEB do município não seja divulgado, para composição do IQEAL será repetido o IDEB imediatamente anterior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ts val="1300"/>
              </a:lnSpc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. 4º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IQEAL será composto pela apuração dos últimos 2 (dois)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IDEBs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publicados, em que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ts val="1300"/>
              </a:lnSpc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- 30% (trinta por cento) do índice será definido pela relação percentual entre o crescimento do IDEB de cada município no último ano em relação ao anterior e o somatório dos crescimentos de todos os municípios; 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300"/>
              </a:lnSpc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- 70% (setenta por cento) do índice será definido pela relação percentual entre o IDEB de cada Município e o somatório dos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IDEBs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dos municípios do último ano publicado. 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300"/>
              </a:lnSpc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1º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Para os fins deste artigo, o crescimento do último ano em relação ao anterior será aferido pela relação percentual da diferença positiva entre a nota do IDEB da última publicação e a anterior, tomado como parâmetro a penúltima nota do IDEB. 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300"/>
              </a:lnSpc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2º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Na hipótese do § 1º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ts val="1300"/>
              </a:lnSpc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- apurado de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créscimo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percentual da nota do IDEB, deverá ser considerado crescimento zero; 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- deverá ser observado o disposto no art. 3º, nos casos em que o IDEB do município não seja divulgado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ts val="1300"/>
              </a:lnSpc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Art. 5º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Esta Instrução Normativa entra em vigor na data de sua publicação. SECRETARIA DE ESTADO DA FAZENDA, em Maceió/AL, 08 de maio de 2020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GEORGE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ANDRÉ PALERMO SANTORO </a:t>
            </a:r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Secretário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de Estado da Fazenda </a:t>
            </a:r>
          </a:p>
        </p:txBody>
      </p:sp>
    </p:spTree>
    <p:extLst>
      <p:ext uri="{BB962C8B-B14F-4D97-AF65-F5344CB8AC3E}">
        <p14:creationId xmlns:p14="http://schemas.microsoft.com/office/powerpoint/2010/main" val="261282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8784" y="1876921"/>
            <a:ext cx="11530937" cy="3747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pt-BR" sz="2800" b="1" dirty="0">
                <a:solidFill>
                  <a:srgbClr val="03030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</a:t>
            </a:r>
            <a:r>
              <a:rPr lang="pt-BR" sz="2800" b="1" dirty="0" smtClean="0">
                <a:solidFill>
                  <a:srgbClr val="03030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preciso ressaltar </a:t>
            </a:r>
            <a:r>
              <a:rPr lang="pt-BR" sz="2800" b="1" dirty="0">
                <a:solidFill>
                  <a:srgbClr val="03030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que, diferentemente do Fundo de Manutenção e Desenvolvimento da Educação Básica e de Valorização dos Profissionais da Educação (</a:t>
            </a:r>
            <a:r>
              <a:rPr lang="pt-BR" sz="2800" b="1" dirty="0" err="1">
                <a:solidFill>
                  <a:srgbClr val="03030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Fundeb</a:t>
            </a:r>
            <a:r>
              <a:rPr lang="pt-BR" sz="2800" b="1" dirty="0">
                <a:solidFill>
                  <a:srgbClr val="03030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</a:t>
            </a:r>
            <a:r>
              <a:rPr lang="pt-BR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não há vinculação das receitas do ICMS educação com os gastos do setor</a:t>
            </a:r>
            <a:r>
              <a:rPr lang="pt-BR" sz="2800" b="1" dirty="0" smtClean="0">
                <a:solidFill>
                  <a:srgbClr val="03030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endParaRPr lang="pt-BR" sz="2800" b="1" dirty="0" smtClean="0">
              <a:solidFill>
                <a:srgbClr val="030303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pt-BR" sz="2800" b="1" dirty="0" smtClean="0">
                <a:solidFill>
                  <a:srgbClr val="03030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 </a:t>
            </a:r>
            <a:r>
              <a:rPr lang="pt-BR" sz="2800" b="1" dirty="0">
                <a:solidFill>
                  <a:srgbClr val="03030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seja, o alcance dos critérios definidos na legislação estadual regulamentadora da matéria apenas serve para o recebimento dos recursos, podendo os municípios destiná-los a setores distintos. </a:t>
            </a:r>
            <a:endParaRPr lang="pt-BR" sz="2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83600"/>
            <a:ext cx="11729721" cy="134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3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"/>
            <a:ext cx="12192000" cy="830956"/>
          </a:xfrm>
          <a:prstGeom prst="rect">
            <a:avLst/>
          </a:prstGeom>
          <a:solidFill>
            <a:schemeClr val="accent1"/>
          </a:solidFill>
        </p:spPr>
        <p:txBody>
          <a:bodyPr wrap="square" lIns="91399" tIns="45700" rIns="91399" bIns="4570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4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NOVO </a:t>
            </a:r>
            <a:r>
              <a:rPr lang="pt-BR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FUNDEB</a:t>
            </a:r>
            <a:endParaRPr lang="pt-BR" sz="48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591338" y="5784693"/>
            <a:ext cx="5365418" cy="7694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lIns="91399" tIns="45700" rIns="91399" bIns="45700">
            <a:spAutoFit/>
          </a:bodyPr>
          <a:lstStyle/>
          <a:p>
            <a:pPr algn="ctr"/>
            <a:r>
              <a:rPr lang="pt-BR" sz="2400" b="1" dirty="0">
                <a:ln w="17780" cmpd="sng">
                  <a:solidFill>
                    <a:srgbClr val="1F497D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Luiz Geraldo de Araújo Monteiro</a:t>
            </a:r>
          </a:p>
          <a:p>
            <a:pPr algn="ctr"/>
            <a:r>
              <a:rPr lang="pt-BR" sz="2000" b="1" dirty="0">
                <a:ln w="17780" cmpd="sng">
                  <a:solidFill>
                    <a:srgbClr val="1F497D"/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>
                <a:ln w="17780" cmpd="sng">
                  <a:solidFill>
                    <a:srgbClr val="1F497D"/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Professor - Advogado - Consultor da </a:t>
            </a:r>
            <a:r>
              <a:rPr lang="pt-BR" b="1" dirty="0" smtClean="0">
                <a:ln w="17780" cmpd="sng">
                  <a:solidFill>
                    <a:srgbClr val="1F497D"/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AMA</a:t>
            </a:r>
            <a:endParaRPr lang="pt-BR" b="1" dirty="0">
              <a:ln w="17780" cmpd="sng">
                <a:solidFill>
                  <a:srgbClr val="1F497D"/>
                </a:solidFill>
                <a:prstDash val="solid"/>
                <a:miter lim="800000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567" y="1276738"/>
            <a:ext cx="2592288" cy="1872208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2889831" y="3594727"/>
            <a:ext cx="64123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6000" b="1" i="1" dirty="0">
                <a:ln w="12700">
                  <a:solidFill>
                    <a:srgbClr val="9BBB59">
                      <a:lumMod val="5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OBRIGADO</a:t>
            </a:r>
            <a:endParaRPr lang="pt-BR" sz="6000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577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03583" y="1286275"/>
            <a:ext cx="8918713" cy="510392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399" tIns="45700" rIns="91399" bIns="45700">
            <a:sp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pt-BR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EMENDA CONSTITUCIONAL Nº 108 DE   26/08/2020;</a:t>
            </a:r>
          </a:p>
          <a:p>
            <a:pPr marL="342900" indent="-342900" algn="just">
              <a:lnSpc>
                <a:spcPts val="1300"/>
              </a:lnSpc>
              <a:buFont typeface="Arial" pitchFamily="34" charset="0"/>
              <a:buChar char="•"/>
            </a:pPr>
            <a:endParaRPr lang="pt-BR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pt-BR" sz="1600" b="1" dirty="0">
                <a:solidFill>
                  <a:srgbClr val="0F6F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(FUNDEB- EMENDA CONSTITUCIONAL Nº 53, DE 19 DE  DEZEMBRO DE 2006)</a:t>
            </a:r>
          </a:p>
          <a:p>
            <a:pPr marL="800100" lvl="1" indent="-342900" algn="just">
              <a:buFont typeface="Arial" pitchFamily="34" charset="0"/>
              <a:buChar char="•"/>
            </a:pPr>
            <a:endParaRPr lang="pt-BR" sz="2000" b="1" dirty="0">
              <a:solidFill>
                <a:srgbClr val="0F6FC6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285625" indent="-285625" algn="just">
              <a:buFont typeface="Wingdings" pitchFamily="2" charset="2"/>
              <a:buChar char="q"/>
            </a:pPr>
            <a:r>
              <a:rPr lang="pt-BR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LEI Nº 14.113 DE 25 DE DEZEMBRO 2020;</a:t>
            </a:r>
          </a:p>
          <a:p>
            <a:pPr marL="285625" indent="-285625" algn="just">
              <a:lnSpc>
                <a:spcPts val="1300"/>
              </a:lnSpc>
              <a:buFont typeface="Wingdings" pitchFamily="2" charset="2"/>
              <a:buChar char="q"/>
            </a:pPr>
            <a:endParaRPr lang="pt-BR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pt-BR" sz="1600" b="1" dirty="0">
                <a:solidFill>
                  <a:srgbClr val="0F6F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(FUNDEB - Medida Provisória nº 339, de 28 de dezembro 2006)</a:t>
            </a:r>
          </a:p>
          <a:p>
            <a:pPr marL="742950" lvl="1" indent="-285750" algn="just">
              <a:buFont typeface="Arial" pitchFamily="34" charset="0"/>
              <a:buChar char="•"/>
            </a:pPr>
            <a:endParaRPr lang="pt-BR" sz="1600" b="1" dirty="0">
              <a:solidFill>
                <a:srgbClr val="0F6FC6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pt-BR" sz="1600" b="1" dirty="0">
                <a:solidFill>
                  <a:srgbClr val="0F6F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(FUNDEB - LEI nº 11.494, de 20 de junho de 2007)</a:t>
            </a:r>
          </a:p>
          <a:p>
            <a:pPr marL="800100" lvl="1" indent="-342900" algn="just">
              <a:buFont typeface="Arial" pitchFamily="34" charset="0"/>
              <a:buChar char="•"/>
            </a:pPr>
            <a:endParaRPr lang="pt-BR" sz="2000" b="1" dirty="0">
              <a:solidFill>
                <a:srgbClr val="0F6FC6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pt-BR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Decreto 10.656/2021 (março);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pt-BR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(Regulamenta a Lei nº 14.113, de 25 de dezembro de 2020)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t-BR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pt-BR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Novas Portarias que disciplinam a matéria;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pt-BR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pt-BR" sz="20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LEI Nº 14.276 DE 27 DE DEZEMBRO 2021;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pt-BR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pt-BR" sz="20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LEI Nº 9.394, DE 20 DE DEZEMBRO DE 1996 – LDB</a:t>
            </a:r>
            <a:r>
              <a:rPr lang="pt-B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0" y="0"/>
            <a:ext cx="9422296" cy="76944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lvl="0" algn="ctr"/>
            <a:r>
              <a:rPr lang="pt-BR" sz="4400" b="1" u="sng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FUNDEB</a:t>
            </a:r>
            <a:endParaRPr lang="pt-BR" sz="4400" b="1" u="sng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96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700591" cy="76944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CESTA DE RECURSOS DO </a:t>
            </a: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FUNDO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85532" y="1407851"/>
            <a:ext cx="28846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200" dirty="0">
              <a:solidFill>
                <a:srgbClr val="000000"/>
              </a:solidFill>
              <a:latin typeface="Calibri"/>
            </a:endParaRPr>
          </a:p>
          <a:p>
            <a:r>
              <a:rPr lang="pt-BR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20% - Impostos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ITCMD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; 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b="1" dirty="0">
                <a:latin typeface="Arial" pitchFamily="34" charset="0"/>
                <a:cs typeface="Arial" pitchFamily="34" charset="0"/>
              </a:rPr>
              <a:t>ICMS; 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b="1" dirty="0">
                <a:latin typeface="Arial" pitchFamily="34" charset="0"/>
                <a:cs typeface="Arial" pitchFamily="34" charset="0"/>
              </a:rPr>
              <a:t>IPVA; 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ITRM; 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b="1" dirty="0">
                <a:latin typeface="Arial" pitchFamily="34" charset="0"/>
                <a:cs typeface="Arial" pitchFamily="34" charset="0"/>
              </a:rPr>
              <a:t>FPE; 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b="1" dirty="0">
                <a:latin typeface="Arial" pitchFamily="34" charset="0"/>
                <a:cs typeface="Arial" pitchFamily="34" charset="0"/>
              </a:rPr>
              <a:t>FPM (22,5% IR e IPI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IPI EXP.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27" y="4416479"/>
            <a:ext cx="2286000" cy="1296144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3294383" y="1391571"/>
            <a:ext cx="6406208" cy="2734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200" dirty="0">
              <a:solidFill>
                <a:srgbClr val="000000"/>
              </a:solidFill>
              <a:latin typeface="Calibri"/>
            </a:endParaRPr>
          </a:p>
          <a:p>
            <a:pPr algn="just"/>
            <a:r>
              <a:rPr lang="pt-BR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20%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outros impostos que a União vier a instituir, não previstos e não cumulativos, e sem fato gerador e base de cálculo já inclusos na Constituição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; </a:t>
            </a:r>
          </a:p>
          <a:p>
            <a:pPr algn="just">
              <a:lnSpc>
                <a:spcPts val="20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300" dirty="0" smtClean="0">
                <a:latin typeface="Arial" pitchFamily="34" charset="0"/>
                <a:cs typeface="Arial" pitchFamily="34" charset="0"/>
              </a:rPr>
              <a:t>Complementação </a:t>
            </a:r>
            <a:r>
              <a:rPr lang="pt-BR" sz="2300" dirty="0">
                <a:latin typeface="Arial" pitchFamily="34" charset="0"/>
                <a:cs typeface="Arial" pitchFamily="34" charset="0"/>
              </a:rPr>
              <a:t>da União de </a:t>
            </a:r>
            <a:r>
              <a:rPr lang="pt-BR" sz="2300" b="1" dirty="0">
                <a:latin typeface="Arial" pitchFamily="34" charset="0"/>
                <a:cs typeface="Arial" pitchFamily="34" charset="0"/>
              </a:rPr>
              <a:t>10%</a:t>
            </a:r>
            <a:r>
              <a:rPr lang="pt-BR" sz="2300" dirty="0">
                <a:latin typeface="Arial" pitchFamily="34" charset="0"/>
                <a:cs typeface="Arial" pitchFamily="34" charset="0"/>
              </a:rPr>
              <a:t> para </a:t>
            </a:r>
            <a:r>
              <a:rPr lang="pt-BR" sz="2300" b="1" dirty="0">
                <a:latin typeface="Arial" pitchFamily="34" charset="0"/>
                <a:cs typeface="Arial" pitchFamily="34" charset="0"/>
              </a:rPr>
              <a:t>23%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(VAAF, VAAT, VAAR);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312" y="4416479"/>
            <a:ext cx="61023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008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16834" y="1363283"/>
            <a:ext cx="9316279" cy="4862829"/>
          </a:xfrm>
          <a:prstGeom prst="rect">
            <a:avLst/>
          </a:prstGeom>
          <a:solidFill>
            <a:schemeClr val="bg1"/>
          </a:solidFill>
        </p:spPr>
        <p:txBody>
          <a:bodyPr wrap="square" lIns="91399" tIns="45700" rIns="91399" bIns="45700">
            <a:spAutoFit/>
          </a:bodyPr>
          <a:lstStyle/>
          <a:p>
            <a:r>
              <a:rPr lang="pt-BR" sz="30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Complementação da União Passa Ser:</a:t>
            </a:r>
          </a:p>
          <a:p>
            <a:endParaRPr lang="pt-BR" sz="2800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pt-BR" sz="24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Sai do atuais </a:t>
            </a:r>
            <a:r>
              <a:rPr lang="pt-BR" sz="24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10% </a:t>
            </a:r>
            <a:r>
              <a:rPr lang="pt-BR" sz="24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 total da Complementação para </a:t>
            </a:r>
            <a:r>
              <a:rPr lang="pt-BR" sz="24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23%;</a:t>
            </a:r>
            <a:r>
              <a:rPr lang="pt-BR" sz="24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lnSpc>
                <a:spcPts val="1800"/>
              </a:lnSpc>
              <a:buFont typeface="Wingdings" pitchFamily="2" charset="2"/>
              <a:buChar char="v"/>
            </a:pPr>
            <a:endParaRPr lang="pt-BR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pt-BR" sz="24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transição entre </a:t>
            </a:r>
            <a:r>
              <a:rPr lang="pt-BR" sz="24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2021</a:t>
            </a:r>
            <a:r>
              <a:rPr lang="pt-BR" sz="24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pt-BR" sz="24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2026</a:t>
            </a:r>
            <a:r>
              <a:rPr lang="pt-BR" sz="24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no art. 60 do ADCT</a:t>
            </a:r>
            <a:r>
              <a:rPr lang="pt-BR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pt-BR" sz="2400" dirty="0">
                <a:solidFill>
                  <a:srgbClr val="0F6F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pt-BR" sz="2400" b="1" dirty="0">
                <a:solidFill>
                  <a:srgbClr val="0F6F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u="sng" dirty="0">
                <a:solidFill>
                  <a:srgbClr val="0F6F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12%  - 15% - 17%  -  19%  -  21%  - 23%;</a:t>
            </a:r>
          </a:p>
          <a:p>
            <a:pPr marL="342900" indent="-342900">
              <a:lnSpc>
                <a:spcPts val="1800"/>
              </a:lnSpc>
              <a:buFont typeface="Wingdings" pitchFamily="2" charset="2"/>
              <a:buChar char="v"/>
            </a:pPr>
            <a:endParaRPr lang="pt-BR" sz="2400" b="1" dirty="0">
              <a:solidFill>
                <a:srgbClr val="0F6FC6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pt-BR" sz="24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10%</a:t>
            </a:r>
            <a:r>
              <a:rPr lang="pt-BR" sz="24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como hoje: </a:t>
            </a:r>
            <a:r>
              <a:rPr lang="pt-BR" sz="24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VAAF </a:t>
            </a:r>
            <a:r>
              <a:rPr lang="pt-BR" sz="24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por Estados; </a:t>
            </a:r>
          </a:p>
          <a:p>
            <a:pPr marL="342900" indent="-342900">
              <a:lnSpc>
                <a:spcPts val="1800"/>
              </a:lnSpc>
              <a:buFont typeface="Wingdings" pitchFamily="2" charset="2"/>
              <a:buChar char="v"/>
            </a:pPr>
            <a:endParaRPr lang="pt-BR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pt-BR" sz="24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10,5% pelo </a:t>
            </a:r>
            <a:r>
              <a:rPr lang="pt-BR" sz="24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VAAT</a:t>
            </a:r>
            <a:r>
              <a:rPr lang="pt-BR" sz="24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por rede de ensino; </a:t>
            </a:r>
          </a:p>
          <a:p>
            <a:pPr marL="342900" indent="-342900">
              <a:lnSpc>
                <a:spcPts val="1800"/>
              </a:lnSpc>
              <a:buFont typeface="Wingdings" pitchFamily="2" charset="2"/>
              <a:buChar char="v"/>
            </a:pPr>
            <a:endParaRPr lang="pt-BR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pt-BR" sz="24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2,5% </a:t>
            </a:r>
            <a:r>
              <a:rPr lang="pt-BR" sz="24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VAAR </a:t>
            </a:r>
            <a:r>
              <a:rPr lang="pt-BR" sz="24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de acordo com indicadores de evolução de atendimento e melhoria da aprendizagem com redução das desigualdades</a:t>
            </a:r>
            <a:r>
              <a:rPr lang="pt-BR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tângulo 2"/>
          <p:cNvSpPr/>
          <p:nvPr/>
        </p:nvSpPr>
        <p:spPr>
          <a:xfrm>
            <a:off x="0" y="0"/>
            <a:ext cx="11264348" cy="769401"/>
          </a:xfrm>
          <a:prstGeom prst="rect">
            <a:avLst/>
          </a:prstGeom>
          <a:solidFill>
            <a:schemeClr val="accent1"/>
          </a:solidFill>
        </p:spPr>
        <p:txBody>
          <a:bodyPr wrap="square" lIns="91399" tIns="45700" rIns="91399" bIns="45700">
            <a:spAutoFit/>
          </a:bodyPr>
          <a:lstStyle/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pt-BR" sz="4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NOVO </a:t>
            </a:r>
            <a:r>
              <a:rPr lang="pt-BR" sz="4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FUNDEB</a:t>
            </a:r>
            <a:endParaRPr lang="pt-BR" sz="4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02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44558" y="864502"/>
            <a:ext cx="11131826" cy="548970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56997" indent="-456997" algn="just">
              <a:spcBef>
                <a:spcPct val="20000"/>
              </a:spcBef>
              <a:spcAft>
                <a:spcPts val="60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</a:pPr>
            <a:r>
              <a:rPr lang="pt-BR" sz="32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Principais Mudanças do Novo </a:t>
            </a:r>
            <a:r>
              <a:rPr lang="pt-BR" sz="3200" b="1" u="sng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Fundeb</a:t>
            </a:r>
            <a:r>
              <a:rPr lang="pt-BR" sz="32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456997" indent="-456997" algn="just">
              <a:lnSpc>
                <a:spcPts val="1600"/>
              </a:lnSpc>
              <a:buClr>
                <a:srgbClr val="0BD0D9"/>
              </a:buClr>
              <a:buSzPct val="95000"/>
              <a:buFont typeface="Wingdings" pitchFamily="2" charset="2"/>
              <a:buChar char="v"/>
            </a:pPr>
            <a:endParaRPr lang="pt-BR" sz="3200" b="1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735917" lvl="1" indent="-342900" algn="just">
              <a:spcBef>
                <a:spcPct val="20000"/>
              </a:spcBef>
              <a:buClr>
                <a:srgbClr val="0F6FC6"/>
              </a:buClr>
              <a:buSzPct val="85000"/>
              <a:buFont typeface="Wingdings" pitchFamily="2" charset="2"/>
              <a:buChar char="q"/>
            </a:pPr>
            <a:r>
              <a:rPr lang="pt-BR" sz="2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Complementação da União </a:t>
            </a:r>
            <a:r>
              <a:rPr lang="pt-BR" sz="2400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pt-BR" sz="24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VAAF – </a:t>
            </a:r>
            <a:r>
              <a:rPr lang="pt-BR" sz="2400" b="1" u="sng" dirty="0">
                <a:solidFill>
                  <a:srgbClr val="F7964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VAAT </a:t>
            </a:r>
            <a:r>
              <a:rPr lang="pt-BR" sz="2400" b="1" u="sng" dirty="0"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– VAAR;</a:t>
            </a:r>
          </a:p>
          <a:p>
            <a:pPr marL="850217" lvl="1" indent="-457200" algn="just">
              <a:spcBef>
                <a:spcPct val="20000"/>
              </a:spcBef>
              <a:buClr>
                <a:srgbClr val="0F6FC6"/>
              </a:buClr>
              <a:buSzPct val="85000"/>
              <a:buFont typeface="Wingdings" pitchFamily="2" charset="2"/>
              <a:buChar char="q"/>
            </a:pPr>
            <a:r>
              <a:rPr lang="pt-B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50%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dos recursos globais da complementação -</a:t>
            </a:r>
            <a:r>
              <a:rPr lang="pt-B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VAAT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da União  para a educação infantil;</a:t>
            </a:r>
          </a:p>
          <a:p>
            <a:pPr marL="850014" lvl="1" indent="-456997" algn="just">
              <a:spcBef>
                <a:spcPct val="20000"/>
              </a:spcBef>
              <a:buClr>
                <a:srgbClr val="0F6FC6"/>
              </a:buClr>
              <a:buSzPct val="85000"/>
              <a:buFont typeface="Wingdings" pitchFamily="2" charset="2"/>
              <a:buChar char="q"/>
            </a:pP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Mínimo de </a:t>
            </a:r>
            <a:r>
              <a:rPr lang="pt-B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15%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da complementação-VAAT da União para  despesas de capital.</a:t>
            </a:r>
          </a:p>
          <a:p>
            <a:pPr marL="850217" lvl="1" indent="-457200" algn="just">
              <a:spcBef>
                <a:spcPct val="20000"/>
              </a:spcBef>
              <a:buClr>
                <a:srgbClr val="0F6FC6"/>
              </a:buClr>
              <a:buSzPct val="85000"/>
              <a:buFont typeface="Wingdings" pitchFamily="2" charset="2"/>
              <a:buChar char="q"/>
            </a:pPr>
            <a:r>
              <a:rPr lang="pt-BR" sz="24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Mínimo de 70% para Profissionais da Educação </a:t>
            </a:r>
          </a:p>
          <a:p>
            <a:pPr marL="393017" lvl="1" algn="just">
              <a:spcBef>
                <a:spcPct val="20000"/>
              </a:spcBef>
              <a:buClr>
                <a:srgbClr val="0F6FC6"/>
              </a:buClr>
              <a:buSzPct val="85000"/>
            </a:pP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pt-BR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(Inciso XI do </a:t>
            </a:r>
            <a:r>
              <a:rPr lang="pt-BR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Art</a:t>
            </a:r>
            <a:r>
              <a:rPr lang="pt-BR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212-A,  EC - 108) </a:t>
            </a:r>
          </a:p>
          <a:p>
            <a:pPr marL="393017" lvl="1" algn="just">
              <a:spcBef>
                <a:spcPct val="20000"/>
              </a:spcBef>
              <a:buClr>
                <a:srgbClr val="0F6FC6"/>
              </a:buClr>
              <a:buSzPct val="85000"/>
            </a:pP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pt-BR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Profissionais da Educação em conformidade com o Art. 61 da LDB.</a:t>
            </a:r>
          </a:p>
          <a:p>
            <a:pPr marL="393017" lvl="1" algn="just">
              <a:spcBef>
                <a:spcPct val="20000"/>
              </a:spcBef>
              <a:buClr>
                <a:srgbClr val="0F6FC6"/>
              </a:buClr>
              <a:buSzPct val="85000"/>
            </a:pPr>
            <a:r>
              <a:rPr lang="pt-BR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(Inciso II do Art. 26 da Lei 14.113)</a:t>
            </a:r>
          </a:p>
          <a:p>
            <a:pPr marL="850014" lvl="1" indent="-456997" algn="just">
              <a:spcBef>
                <a:spcPct val="20000"/>
              </a:spcBef>
              <a:buClr>
                <a:srgbClr val="0F6FC6"/>
              </a:buClr>
              <a:buSzPct val="85000"/>
              <a:buFont typeface="Wingdings" pitchFamily="2" charset="2"/>
              <a:buChar char="q"/>
            </a:pPr>
            <a:r>
              <a:rPr lang="pt-BR" sz="24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Atualização da Lei nº 14.113 / 2020</a:t>
            </a:r>
          </a:p>
          <a:p>
            <a:pPr marL="1192915" lvl="2" indent="-342900" algn="just">
              <a:spcBef>
                <a:spcPct val="20000"/>
              </a:spcBef>
              <a:buClr>
                <a:srgbClr val="0F6FC6"/>
              </a:buClr>
              <a:buSzPct val="85000"/>
              <a:buFont typeface="Arial" pitchFamily="34" charset="0"/>
              <a:buChar char="•"/>
            </a:pPr>
            <a:r>
              <a:rPr lang="pt-BR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Em 2021, revisão em 2026 e depois a cada 10 anos</a:t>
            </a:r>
          </a:p>
        </p:txBody>
      </p:sp>
      <p:sp>
        <p:nvSpPr>
          <p:cNvPr id="6" name="Retângulo 5"/>
          <p:cNvSpPr/>
          <p:nvPr/>
        </p:nvSpPr>
        <p:spPr>
          <a:xfrm>
            <a:off x="0" y="-6252"/>
            <a:ext cx="11476384" cy="83099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pt-BR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NOVO FUNDEB</a:t>
            </a:r>
          </a:p>
        </p:txBody>
      </p:sp>
    </p:spTree>
    <p:extLst>
      <p:ext uri="{BB962C8B-B14F-4D97-AF65-F5344CB8AC3E}">
        <p14:creationId xmlns:p14="http://schemas.microsoft.com/office/powerpoint/2010/main" val="378580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6017" y="866616"/>
            <a:ext cx="10389705" cy="5778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 composição financeira do </a:t>
            </a:r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Fundeb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resulta de uma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cesta integrada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de impostos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compostos por </a:t>
            </a:r>
            <a:r>
              <a:rPr lang="pt-BR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pt-BR" sz="2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das seguintes fontes de receita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ts val="1700"/>
              </a:lnSpc>
            </a:pPr>
            <a:endParaRPr lang="pt-BR" sz="1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▪ </a:t>
            </a:r>
            <a:r>
              <a:rPr lang="pt-BR" sz="1900" b="1" dirty="0">
                <a:latin typeface="Arial" panose="020B0604020202020204" pitchFamily="34" charset="0"/>
                <a:cs typeface="Arial" panose="020B0604020202020204" pitchFamily="34" charset="0"/>
              </a:rPr>
              <a:t>Fundo de Participação dos Estados (FPE</a:t>
            </a:r>
            <a:r>
              <a:rPr lang="pt-B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285750" indent="-285750" algn="just">
              <a:lnSpc>
                <a:spcPts val="1300"/>
              </a:lnSpc>
              <a:buFont typeface="Wingdings" panose="05000000000000000000" pitchFamily="2" charset="2"/>
              <a:buChar char="Ø"/>
            </a:pPr>
            <a:endParaRPr lang="pt-BR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900" b="1" dirty="0">
                <a:latin typeface="Arial" panose="020B0604020202020204" pitchFamily="34" charset="0"/>
                <a:cs typeface="Arial" panose="020B0604020202020204" pitchFamily="34" charset="0"/>
              </a:rPr>
              <a:t>▪ Fundo de Participação dos Municípios (FPM</a:t>
            </a:r>
            <a:r>
              <a:rPr lang="pt-B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285750" indent="-285750" algn="just">
              <a:lnSpc>
                <a:spcPts val="1500"/>
              </a:lnSpc>
              <a:buFont typeface="Wingdings" panose="05000000000000000000" pitchFamily="2" charset="2"/>
              <a:buChar char="Ø"/>
            </a:pPr>
            <a:endParaRPr lang="pt-BR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900" b="1" dirty="0">
                <a:latin typeface="Arial" panose="020B0604020202020204" pitchFamily="34" charset="0"/>
                <a:cs typeface="Arial" panose="020B0604020202020204" pitchFamily="34" charset="0"/>
              </a:rPr>
              <a:t>▪ Imposto sobre Circulação de Mercadorias e </a:t>
            </a:r>
            <a:r>
              <a:rPr lang="pt-B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sobre prestação </a:t>
            </a:r>
            <a:r>
              <a:rPr lang="pt-BR" sz="1900" b="1" dirty="0">
                <a:latin typeface="Arial" panose="020B0604020202020204" pitchFamily="34" charset="0"/>
                <a:cs typeface="Arial" panose="020B0604020202020204" pitchFamily="34" charset="0"/>
              </a:rPr>
              <a:t>de Serviços (ICMS</a:t>
            </a:r>
            <a:r>
              <a:rPr lang="pt-B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285750" indent="-285750" algn="just">
              <a:lnSpc>
                <a:spcPts val="1500"/>
              </a:lnSpc>
              <a:buFont typeface="Wingdings" panose="05000000000000000000" pitchFamily="2" charset="2"/>
              <a:buChar char="Ø"/>
            </a:pPr>
            <a:endParaRPr lang="pt-BR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900" b="1" dirty="0">
                <a:latin typeface="Arial" panose="020B0604020202020204" pitchFamily="34" charset="0"/>
                <a:cs typeface="Arial" panose="020B0604020202020204" pitchFamily="34" charset="0"/>
              </a:rPr>
              <a:t>▪ Imposto sobre Produtos Industrializados, proporcional às exportações (</a:t>
            </a:r>
            <a:r>
              <a:rPr lang="pt-BR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IPIexp</a:t>
            </a:r>
            <a:r>
              <a:rPr lang="pt-B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285750" indent="-285750" algn="just">
              <a:lnSpc>
                <a:spcPts val="1500"/>
              </a:lnSpc>
              <a:buFont typeface="Wingdings" panose="05000000000000000000" pitchFamily="2" charset="2"/>
              <a:buChar char="Ø"/>
            </a:pPr>
            <a:endParaRPr lang="pt-BR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900" b="1" dirty="0">
                <a:latin typeface="Arial" panose="020B0604020202020204" pitchFamily="34" charset="0"/>
                <a:cs typeface="Arial" panose="020B0604020202020204" pitchFamily="34" charset="0"/>
              </a:rPr>
              <a:t>▪ Imposto sobre Transmissão Causa Mortis e </a:t>
            </a:r>
            <a:r>
              <a:rPr lang="pt-B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Doação (</a:t>
            </a:r>
            <a:r>
              <a:rPr lang="pt-BR" sz="1900" b="1" dirty="0">
                <a:latin typeface="Arial" panose="020B0604020202020204" pitchFamily="34" charset="0"/>
                <a:cs typeface="Arial" panose="020B0604020202020204" pitchFamily="34" charset="0"/>
              </a:rPr>
              <a:t>ITCMD</a:t>
            </a:r>
            <a:r>
              <a:rPr lang="pt-B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285750" indent="-285750" algn="just">
              <a:lnSpc>
                <a:spcPts val="1500"/>
              </a:lnSpc>
              <a:buFont typeface="Wingdings" panose="05000000000000000000" pitchFamily="2" charset="2"/>
              <a:buChar char="Ø"/>
            </a:pPr>
            <a:endParaRPr lang="pt-BR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900" b="1" dirty="0">
                <a:latin typeface="Arial" panose="020B0604020202020204" pitchFamily="34" charset="0"/>
                <a:cs typeface="Arial" panose="020B0604020202020204" pitchFamily="34" charset="0"/>
              </a:rPr>
              <a:t>▪ Imposto sobre a Propriedade de </a:t>
            </a:r>
            <a:r>
              <a:rPr lang="pt-B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Veículos Automotores </a:t>
            </a:r>
            <a:r>
              <a:rPr lang="pt-BR" sz="1900" b="1" dirty="0">
                <a:latin typeface="Arial" panose="020B0604020202020204" pitchFamily="34" charset="0"/>
                <a:cs typeface="Arial" panose="020B0604020202020204" pitchFamily="34" charset="0"/>
              </a:rPr>
              <a:t>(IPVA</a:t>
            </a:r>
            <a:r>
              <a:rPr lang="pt-B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285750" indent="-285750" algn="just">
              <a:lnSpc>
                <a:spcPts val="1500"/>
              </a:lnSpc>
              <a:buFont typeface="Wingdings" panose="05000000000000000000" pitchFamily="2" charset="2"/>
              <a:buChar char="Ø"/>
            </a:pPr>
            <a:endParaRPr lang="pt-BR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900" b="1" dirty="0">
                <a:latin typeface="Arial" panose="020B0604020202020204" pitchFamily="34" charset="0"/>
                <a:cs typeface="Arial" panose="020B0604020202020204" pitchFamily="34" charset="0"/>
              </a:rPr>
              <a:t>▪ Imposto sobre a Propriedade Territorial </a:t>
            </a:r>
            <a:r>
              <a:rPr lang="pt-B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Rural (</a:t>
            </a:r>
            <a:r>
              <a:rPr lang="pt-BR" sz="1900" b="1" dirty="0">
                <a:latin typeface="Arial" panose="020B0604020202020204" pitchFamily="34" charset="0"/>
                <a:cs typeface="Arial" panose="020B0604020202020204" pitchFamily="34" charset="0"/>
              </a:rPr>
              <a:t>cota-parte dos Municípios) (</a:t>
            </a:r>
            <a:r>
              <a:rPr lang="pt-B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ITRM);</a:t>
            </a:r>
          </a:p>
          <a:p>
            <a:pPr marL="285750" indent="-285750" algn="just">
              <a:lnSpc>
                <a:spcPts val="1500"/>
              </a:lnSpc>
              <a:buFont typeface="Wingdings" panose="05000000000000000000" pitchFamily="2" charset="2"/>
              <a:buChar char="Ø"/>
            </a:pPr>
            <a:endParaRPr lang="pt-BR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900" b="1" dirty="0">
                <a:latin typeface="Arial" panose="020B0604020202020204" pitchFamily="34" charset="0"/>
                <a:cs typeface="Arial" panose="020B0604020202020204" pitchFamily="34" charset="0"/>
              </a:rPr>
              <a:t>▪ Arrecadação de imposto que a União eventualmente instituir no exercício de sua </a:t>
            </a:r>
            <a:r>
              <a:rPr lang="pt-B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competência (</a:t>
            </a:r>
            <a:r>
              <a:rPr lang="pt-BR" sz="1900" b="1" dirty="0">
                <a:latin typeface="Arial" panose="020B0604020202020204" pitchFamily="34" charset="0"/>
                <a:cs typeface="Arial" panose="020B0604020202020204" pitchFamily="34" charset="0"/>
              </a:rPr>
              <a:t>cotas-partes dos Estados, Distrito Federal </a:t>
            </a:r>
            <a:r>
              <a:rPr lang="pt-B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 Municípios);</a:t>
            </a:r>
          </a:p>
          <a:p>
            <a:pPr marL="285750" indent="-285750" algn="just">
              <a:lnSpc>
                <a:spcPts val="1500"/>
              </a:lnSpc>
              <a:buFont typeface="Wingdings" panose="05000000000000000000" pitchFamily="2" charset="2"/>
              <a:buChar char="Ø"/>
            </a:pPr>
            <a:endParaRPr lang="pt-BR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900" b="1" dirty="0">
                <a:latin typeface="Arial" panose="020B0604020202020204" pitchFamily="34" charset="0"/>
                <a:cs typeface="Arial" panose="020B0604020202020204" pitchFamily="34" charset="0"/>
              </a:rPr>
              <a:t>▪Receita da dívida ativa tributária, multas e </a:t>
            </a:r>
            <a:r>
              <a:rPr lang="pt-B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juros relativos </a:t>
            </a:r>
            <a:r>
              <a:rPr lang="pt-BR" sz="1900" b="1" dirty="0">
                <a:latin typeface="Arial" panose="020B0604020202020204" pitchFamily="34" charset="0"/>
                <a:cs typeface="Arial" panose="020B0604020202020204" pitchFamily="34" charset="0"/>
              </a:rPr>
              <a:t>aos impostos acima relacionados</a:t>
            </a:r>
            <a:r>
              <a:rPr lang="pt-B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40146"/>
            <a:ext cx="10495722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71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5531" y="1364328"/>
            <a:ext cx="1160890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A partir da Emenda 108/2020,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passa 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a ser obrigatória a distribuição de receita de ICMS conforme critérios educacionais. </a:t>
            </a:r>
            <a:endParaRPr lang="pt-BR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Antes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dessa emenda constitucional, a distribuição com base em critérios educacionais ficava dentro do campo de discricionariedade legislativa dos Estados. A educação já aparecia como critério para divisão do ICMS em Estados como: Ceará (Lei Estadual 14.023/2007), Minas Gerais (Lei Estadual 18.030/2009), Pernambuco (Lei Estadual 10.489/1990), </a:t>
            </a:r>
            <a:r>
              <a:rPr lang="pt-B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Alagoas (Lei Estadual nº 5.981/1997)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 Amapá (Lei Estadual nº 322/1996). Por conta do sucesso dessa política de financiamento no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Ideb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do ensino fundamental do Ceará [1], o instituto ficou popularmente conhecido como "ICMS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educacional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Fonte:  Revista Consultor Jurídico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8285"/>
            <a:ext cx="12192000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24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63826" y="2012388"/>
            <a:ext cx="1015116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solidFill>
                  <a:srgbClr val="1629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 a Constituição Federal para estabelecer critérios de distribuição da cota municipal do Imposto sobre Operações Relativas à Circulação de Mercadorias e sobre Prestações de Serviços de Transporte Interestadual e Intermunicipal e de Comunicação (ICMS), </a:t>
            </a:r>
            <a:r>
              <a:rPr lang="pt-BR" sz="2400" dirty="0">
                <a:solidFill>
                  <a:srgbClr val="1629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disciplinar a disponibilização de dados contábeis pelos entes federados, para tratar do planejamento na ordem social e para </a:t>
            </a:r>
            <a:r>
              <a:rPr lang="pt-BR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dispor sobre o Fundo de Manutenção e Desenvolvimento da Educação Básica e de Valorização dos Profissionais da Educação (</a:t>
            </a:r>
            <a:r>
              <a:rPr lang="pt-BR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Fundeb</a:t>
            </a:r>
            <a:r>
              <a:rPr lang="pt-BR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r>
              <a:rPr lang="pt-BR" sz="2400" dirty="0">
                <a:solidFill>
                  <a:srgbClr val="1629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altera o Ato das Disposições Constitucionais Transitórias; e dá outras providências.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0"/>
            <a:ext cx="10614991" cy="138499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pt-BR" sz="2400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DIÁRIO OFICIAL DA UNIÃO</a:t>
            </a:r>
          </a:p>
          <a:p>
            <a:pPr algn="ctr"/>
            <a:r>
              <a:rPr lang="pt-BR" sz="16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Publicado em: 27/08/2020</a:t>
            </a:r>
            <a:r>
              <a:rPr lang="pt-BR" sz="1600" dirty="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16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 Edição: 165</a:t>
            </a:r>
            <a:r>
              <a:rPr lang="pt-BR" sz="1600" dirty="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16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 Seção: 1</a:t>
            </a:r>
            <a:r>
              <a:rPr lang="pt-BR" sz="1600" dirty="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160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 Página: 5</a:t>
            </a:r>
            <a:endParaRPr lang="pt-BR" sz="1600" dirty="0">
              <a:solidFill>
                <a:srgbClr val="5555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600" b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Órgão: Atos do Congresso Nacional</a:t>
            </a:r>
            <a:endParaRPr lang="pt-BR" sz="1600" dirty="0">
              <a:solidFill>
                <a:srgbClr val="5555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800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EMENDA CONSTITUCIONAL Nº 108</a:t>
            </a:r>
            <a:endParaRPr lang="pt-BR" sz="2800" b="1" i="0" cap="all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6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5774" y="833957"/>
            <a:ext cx="10827026" cy="5775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. 1º A Constituição Federal passa a vigorar com as seguintes alterações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"Art. 158: Pertencem aos Municípios:</a:t>
            </a:r>
          </a:p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.........................................................................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IV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- vinte e cinco por cento do produto da arrecadação do imposto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do Estado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sobre operações relativas à circulação de mercadorias 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sobre prestações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serviços de transporte interestadual e intermunicipal 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 comunicação.</a:t>
            </a:r>
          </a:p>
          <a:p>
            <a:pPr algn="just">
              <a:lnSpc>
                <a:spcPts val="1300"/>
              </a:lnSpc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Parágrafo único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As parcelas de receita pertencentes aos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Municípios, mencionadas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 inciso IV, serão creditadas conforme os seguintes critérios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ts val="1300"/>
              </a:lnSpc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 - 65% (sessenta e cinco por cento), no mínimo, na proporção do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valor adicionado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nas operações relativas à circulação de mercadorias e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nas prestações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de serviços, realizadas em seus territórios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ts val="1300"/>
              </a:lnSpc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II - até 35% (trinta e cinco por cento), de acordo com o que dispuser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lei estadual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, observada, obrigatoriamente, a distribuição de, no mínimo, 10 (dez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) pontos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percentuais com base em indicadores de melhoria nos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 de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aprendizagem e de aumento da equidade, considerado o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nível socioeconômico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dos educandos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 algn="just">
              <a:lnSpc>
                <a:spcPts val="1300"/>
              </a:lnSpc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Art. 3º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Os Estados terão prazo de 2 (dois) anos,........., para aprovar lei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estadual prevista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 inciso II do parágrafo único do art. 158 da Constituição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0"/>
            <a:ext cx="11078817" cy="584735"/>
          </a:xfrm>
          <a:prstGeom prst="rect">
            <a:avLst/>
          </a:prstGeom>
          <a:solidFill>
            <a:schemeClr val="accent1"/>
          </a:solidFill>
        </p:spPr>
        <p:txBody>
          <a:bodyPr wrap="square" lIns="91399" tIns="45700" rIns="91399" bIns="45700">
            <a:spAutoFit/>
          </a:bodyPr>
          <a:lstStyle/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pt-B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NOVO </a:t>
            </a:r>
            <a:r>
              <a:rPr lang="pt-BR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FUNDEB - </a:t>
            </a:r>
            <a:r>
              <a:rPr lang="pt-BR" sz="3200" b="1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EMENDA </a:t>
            </a:r>
            <a:r>
              <a:rPr lang="pt-BR" sz="3200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CONSTITUCIONAL Nº </a:t>
            </a:r>
            <a:r>
              <a:rPr lang="pt-BR" sz="3200" b="1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108</a:t>
            </a:r>
            <a:endParaRPr lang="pt-BR" sz="4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17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257</TotalTime>
  <Words>2080</Words>
  <Application>Microsoft Office PowerPoint</Application>
  <PresentationFormat>Widescreen</PresentationFormat>
  <Paragraphs>180</Paragraphs>
  <Slides>16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5" baseType="lpstr">
      <vt:lpstr>Arial</vt:lpstr>
      <vt:lpstr>Arial Narrow</vt:lpstr>
      <vt:lpstr>Calibri</vt:lpstr>
      <vt:lpstr>Tahoma</vt:lpstr>
      <vt:lpstr>Times New Roman</vt:lpstr>
      <vt:lpstr>Trebuchet MS</vt:lpstr>
      <vt:lpstr>Wingdings</vt:lpstr>
      <vt:lpstr>Wingdings 3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Geraldo</dc:creator>
  <cp:lastModifiedBy>Luiz Geraldo</cp:lastModifiedBy>
  <cp:revision>27</cp:revision>
  <dcterms:created xsi:type="dcterms:W3CDTF">2022-07-31T16:07:28Z</dcterms:created>
  <dcterms:modified xsi:type="dcterms:W3CDTF">2022-08-08T01:11:05Z</dcterms:modified>
</cp:coreProperties>
</file>