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160743-6641-2191-2566-EABF206EE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AA1D6D-F9D2-2C3E-9036-A530AE45DF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ABC8CCB-58D2-2C1C-6737-5F9F605F6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A9CAA-8457-B5D3-AE93-07C6697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CEC833-4247-2782-F722-B17AA105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580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D64622-C55D-BB43-DF17-37B8A33B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26BAAD-75C2-5509-B790-B3DF13C53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333A2B-ED8D-F887-FA1F-0D0583960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842258-60C7-17F0-9A1B-E0C91927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F8ACF7-D17C-3579-27FF-E912DAB8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87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F43CA99-2F84-97B3-863F-5651992C3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1C5EDF-2DE7-57BE-625B-FF3CEEB8B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0ECFEE-C0B4-1EBC-B1CB-46F272412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0D88C3-4874-E8F9-4E70-42A63E7DF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993EA09-9E1A-AB96-76DF-35612BA19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74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A41D2-1379-D07E-186E-230DEFF75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C143D46-901A-20A8-5CC5-C8F1FFA64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5467672-01A7-9133-28D1-28FE6AA1A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C29C859-A0B0-F980-219E-43B33A6AC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E552C4-F5BB-C213-4391-D464F7E3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60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5E21A-69C7-0733-1436-88C149F89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39F3D9-8570-D1FB-DAA5-BE6242E29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E65197-DD98-0E89-6D8C-18A07020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35914B-9FB9-4261-8732-EB1B3348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154ED3-774C-7B7F-3F09-1618B01A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37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C313B-F851-46ED-ECE4-3C877906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3F4139-5069-10AA-3D24-C3C765ACD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4A6EE30-AFA5-AEAE-85A8-B2A3045D2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2EB6A7-800F-766D-0C42-5B4A650CA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31588C-4CAE-8635-77CF-A0DC0F0FE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3EBCEF9-ECE1-7058-9ED4-27C9A6D3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946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191B5-88A8-967D-1619-EE22DA220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2D3424-998D-79BD-B3C3-EBD1ADC86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20D5E34-26C3-14DD-07B6-7A489ACE5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5093F1A-AC15-B7B8-DA88-65CADA835A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70627CD-B075-78FB-2BE2-4692F55E1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5DCA880-CB33-A7B7-3C42-0D3B468A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B0425C-1E54-6928-F265-E73FC98C0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816B7D-CE0B-C1FA-59EC-40A7160F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404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8ECE6-1FE1-0713-0837-8770BDE93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7FD10EA-D408-5425-8FCE-7CC7A2B7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F74BDBD-16A7-572E-5012-DB283E9E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06B4A7-0DE7-AF0C-2304-7BB220A6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58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5876426-4E3D-8614-2792-DC8C75406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10F20A-07BB-54B6-8331-CEAC317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AC4BB4-819D-B0B7-99B2-597FF2C85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93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C0D05-CCC8-4F0E-6571-DDD4515E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1A3972-F2B8-CF5C-A38A-D0ADF39DC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62109D-AF2B-B428-0E5E-D78B959D4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478303C-8223-094A-CD66-0308EBD9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1B85B4-FB92-2C2E-0B08-21F5204AA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74622A7-5095-7C8E-6BBD-628D190D5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53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996E08-7302-92BD-1ED5-E5A0631B1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0187F4-F9FE-7AA9-E8F0-A499F913F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2A2CD-D4BB-536B-C47A-EE7762D3F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F83CAE-1732-5717-1791-E14FBCDB1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C530A2-6F41-FA89-C767-D40D2D650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28FED0-E34A-57B0-4D04-4F7F4E34F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877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716766-1032-DBD4-EE58-05943FF6F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DB9223B-836F-04D1-2ABE-5FE00C2D9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8A59EE-320F-C7DB-9946-136C61BD1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A2CA3-8339-4953-B300-4A98661408A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9AD12E-F243-60FB-1240-2312057C6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602C5-FD51-66EB-D90E-A57D6AEDB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1B87-D401-4428-A828-A01808C78E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9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C496C-E20D-DCEA-5B1E-20A3E962AC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Saúde do Homem do Campo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215F63-8771-3D72-FD3C-7865932D7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8017" y="4542942"/>
            <a:ext cx="9144000" cy="1655762"/>
          </a:xfrm>
        </p:spPr>
        <p:txBody>
          <a:bodyPr>
            <a:normAutofit/>
          </a:bodyPr>
          <a:lstStyle/>
          <a:p>
            <a:r>
              <a:rPr lang="pt-BR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Mário Ronalsa Brandão Filho</a:t>
            </a:r>
          </a:p>
        </p:txBody>
      </p:sp>
      <p:pic>
        <p:nvPicPr>
          <p:cNvPr id="1028" name="Picture 4" descr="Sistema FAEAL / Senar Alagoas - YouTube">
            <a:extLst>
              <a:ext uri="{FF2B5EF4-FFF2-40B4-BE49-F238E27FC236}">
                <a16:creationId xmlns:a16="http://schemas.microsoft.com/office/drawing/2014/main" id="{65352FCA-3356-AA6C-E0E0-2E203C188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951" y="4805844"/>
            <a:ext cx="2143125" cy="26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Área de Médicos - Portal da Urologia">
            <a:extLst>
              <a:ext uri="{FF2B5EF4-FFF2-40B4-BE49-F238E27FC236}">
                <a16:creationId xmlns:a16="http://schemas.microsoft.com/office/drawing/2014/main" id="{AB1683D5-2A76-0C4E-8A65-01A8BFF6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696" y="5553040"/>
            <a:ext cx="1686339" cy="114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98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7905A-3326-1D11-E307-7348341A0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Estratégia de ação:</a:t>
            </a:r>
            <a:br>
              <a:rPr lang="pt-B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Exames prévios (PSA)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1.Palestra de conscientização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(Doenças da próstata e pênis)</a:t>
            </a:r>
            <a:b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2.Consulta médica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41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F3A86E-A390-BE6B-A3F8-ED34864FD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Câncer da próstata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(Estratégia de atendimento)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PSA e Toque Retal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.Periodicidade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.Faixas etárias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 .Fatores de risco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01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23346-300B-87E6-8516-639752FC4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Câncer do Pênis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(Estratégia de atendimento)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Exame físico-clínico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orientações de higienização</a:t>
            </a:r>
          </a:p>
        </p:txBody>
      </p:sp>
    </p:spTree>
    <p:extLst>
      <p:ext uri="{BB962C8B-B14F-4D97-AF65-F5344CB8AC3E}">
        <p14:creationId xmlns:p14="http://schemas.microsoft.com/office/powerpoint/2010/main" val="174670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1A5D47-374F-FC8F-72BB-D05782E9B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Desdobramentos: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Aumento no índice de frequência masculina às ações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Diminuição da taxa de recusa ao toque retal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0,2%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pt-BR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Conscientização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     </a:t>
            </a: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06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90F5A5-AE2E-83C8-5276-71ADC3A7B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Inovação: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PRO-URO   SENAR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Curso para Agentes Municipais de Saúde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  </a:t>
            </a:r>
            <a:r>
              <a:rPr lang="pt-BR" sz="2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(Capacitação - Certificação)</a:t>
            </a:r>
            <a:br>
              <a:rPr lang="pt-BR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Fomento à maior aderência ambulatorial dos homens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 Fortalecimento da conscientização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Diminuição dos custos com a saúde pública municipal</a:t>
            </a:r>
            <a: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</a:p>
        </p:txBody>
      </p:sp>
    </p:spTree>
    <p:extLst>
      <p:ext uri="{BB962C8B-B14F-4D97-AF65-F5344CB8AC3E}">
        <p14:creationId xmlns:p14="http://schemas.microsoft.com/office/powerpoint/2010/main" val="1491109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D3090C-6FCE-6335-BE6B-9CF505F70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pt-B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3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No Brasil a saúde termina onde começa a estrada de </a:t>
            </a:r>
            <a:r>
              <a:rPr lang="pt-BR" sz="3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barro</a:t>
            </a:r>
            <a:r>
              <a:rPr lang="pt-BR" sz="3400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...</a:t>
            </a: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                                             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                     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Dr. Daniel Carrara - Diretor Geral do SENAR</a:t>
            </a:r>
            <a:br>
              <a:rPr lang="pt-BR" dirty="0">
                <a:solidFill>
                  <a:schemeClr val="accent1">
                    <a:lumMod val="50000"/>
                  </a:schemeClr>
                </a:solidFill>
              </a:rPr>
            </a:b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carro de bois">
            <a:extLst>
              <a:ext uri="{FF2B5EF4-FFF2-40B4-BE49-F238E27FC236}">
                <a16:creationId xmlns:a16="http://schemas.microsoft.com/office/drawing/2014/main" id="{7D31CADA-2F49-7CE3-3C64-59F77E6C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77" y="966271"/>
            <a:ext cx="4567445" cy="342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370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F4D732-128A-598B-0B42-4DDEF7BA7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Iniciativa: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SENAR: "Útero é vida, próstata é saúde".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SBU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Programa Nacional de Atenção Integral à Saúde do Homem do Campo. </a:t>
            </a:r>
            <a:br>
              <a:rPr lang="pt-BR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0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PNAISHC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- PSHR).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12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57E693-EDF1-BB51-6439-5F3FED013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Reunião CNA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Setembro de 2014</a:t>
            </a:r>
            <a:b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68B57E8-92FC-D4EB-E6EF-E9D2E5FBF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26" y="1825625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37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0C85B70-9435-212D-D654-ED5C5B43E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PSHR</a:t>
            </a:r>
            <a:br>
              <a:rPr lang="pt-B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Finalidades:</a:t>
            </a:r>
            <a:br>
              <a:rPr lang="pt-BR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Profilaxia e tratamento das principais doenças urológicas na comunidade rural masculina.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Câncer da Próstata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Câncer do Pênis</a:t>
            </a: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7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E5EBDA-2C95-59DB-1D77-7387CFE5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Câncer da Próstata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62 mil novos casos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13 mil óbitos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 novo caso a cada 07 minutos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 novo óbito a cada 40 minutos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pt-BR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r>
              <a:rPr lang="pt-BR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(INCA - SBU - MS</a:t>
            </a:r>
            <a:r>
              <a:rPr lang="pt-BR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r>
              <a:rPr lang="pt-BR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3A9A157-1EED-FA06-D43E-18A83443E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059" y="1987826"/>
            <a:ext cx="4452731" cy="333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5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2BA723-131B-6364-0BDC-BC502C1A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Câncer do Pênis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Baixa incidência nacional - 2,0%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Norte e Nordeste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(Elevado número de casos)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Alagoas 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Condições </a:t>
            </a:r>
            <a:r>
              <a:rPr lang="pt-BR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sócio-culturais</a:t>
            </a: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 higiênicas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Brasil - 1300 amputações/ano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437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70F00-BB72-8D9D-2CB0-910923C6B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Dentro desse cenário trabalha a parceria </a:t>
            </a: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SENAR  - SBU e Prefeituras Municipais.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Espaço Reservado para Conteúdo 4">
            <a:extLst>
              <a:ext uri="{FF2B5EF4-FFF2-40B4-BE49-F238E27FC236}">
                <a16:creationId xmlns:a16="http://schemas.microsoft.com/office/drawing/2014/main" id="{1614DEFD-3372-AD5A-C323-41420D81E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2755156"/>
            <a:ext cx="1986209" cy="189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78A9B5D8-DB3E-7C3A-9F4A-8F7862461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421" y="399467"/>
            <a:ext cx="1902321" cy="1894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6F27C6-5EDD-7ED0-E1DB-976537393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409" y="5002838"/>
            <a:ext cx="2067046" cy="15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0F499C5-7F70-9AD9-FB3A-A25E0A5FF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79" y="4282046"/>
            <a:ext cx="2516451" cy="189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Espaço Reservado para Conteúdo 4">
            <a:extLst>
              <a:ext uri="{FF2B5EF4-FFF2-40B4-BE49-F238E27FC236}">
                <a16:creationId xmlns:a16="http://schemas.microsoft.com/office/drawing/2014/main" id="{831E51DB-72CE-75E1-7424-535C661D3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11" y="4260633"/>
            <a:ext cx="1986208" cy="191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91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7E5C00B-9E40-D373-0941-47E60200D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Números nacionais (PSHR):</a:t>
            </a:r>
            <a:br>
              <a:rPr lang="pt-BR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Estados participantes: </a:t>
            </a: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AL, AC, AM, BA, CE, </a:t>
            </a:r>
          </a:p>
          <a:p>
            <a:pPr marL="0" indent="0">
              <a:buNone/>
            </a:pPr>
            <a:r>
              <a:rPr lang="pt-B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ES, GO, MA, MG, MS, PA, PI, RJ, RO e SC.</a:t>
            </a:r>
            <a:br>
              <a:rPr lang="pt-BR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888D7A-6F61-231B-EB93-B7E71A78FAB2}"/>
              </a:ext>
            </a:extLst>
          </p:cNvPr>
          <p:cNvSpPr txBox="1"/>
          <p:nvPr/>
        </p:nvSpPr>
        <p:spPr>
          <a:xfrm>
            <a:off x="1461053" y="3921806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pt-BR" sz="12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INFORMAÇÕES REFERENTES AO PROGRAMA DA SAÚDE DO HOMEM RURAL</a:t>
            </a:r>
            <a:endParaRPr lang="pt-BR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pt-BR" sz="12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EXECUTADO NO ÂMBITO DAS AÇÕES DE SAÚDE DO SENAR</a:t>
            </a:r>
            <a:endParaRPr lang="pt-BR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pt-BR" sz="12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pt-BR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  <a:p>
            <a:pPr algn="l">
              <a:spcAft>
                <a:spcPts val="0"/>
              </a:spcAft>
            </a:pPr>
            <a:r>
              <a:rPr lang="pt-BR" sz="1200" b="0" i="0" dirty="0">
                <a:solidFill>
                  <a:srgbClr val="1F497D"/>
                </a:solidFill>
                <a:effectLst/>
                <a:latin typeface="Times New Roman" panose="02020603050405020304" pitchFamily="18" charset="0"/>
              </a:rPr>
              <a:t>PERÍODO: DE 2016 A 2023 (ATÉ O MOMENTO)</a:t>
            </a:r>
            <a:endParaRPr lang="pt-BR" sz="1200" b="0" i="0" dirty="0">
              <a:solidFill>
                <a:srgbClr val="222222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DD79744-BF86-A145-4655-D96763DEA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77537"/>
              </p:ext>
            </p:extLst>
          </p:nvPr>
        </p:nvGraphicFramePr>
        <p:xfrm>
          <a:off x="7832037" y="2161635"/>
          <a:ext cx="4359963" cy="4351341"/>
        </p:xfrm>
        <a:graphic>
          <a:graphicData uri="http://schemas.openxmlformats.org/drawingml/2006/table">
            <a:tbl>
              <a:tblPr/>
              <a:tblGrid>
                <a:gridCol w="270428">
                  <a:extLst>
                    <a:ext uri="{9D8B030D-6E8A-4147-A177-3AD203B41FA5}">
                      <a16:colId xmlns:a16="http://schemas.microsoft.com/office/drawing/2014/main" val="354859449"/>
                    </a:ext>
                  </a:extLst>
                </a:gridCol>
                <a:gridCol w="3401171">
                  <a:extLst>
                    <a:ext uri="{9D8B030D-6E8A-4147-A177-3AD203B41FA5}">
                      <a16:colId xmlns:a16="http://schemas.microsoft.com/office/drawing/2014/main" val="4214387684"/>
                    </a:ext>
                  </a:extLst>
                </a:gridCol>
                <a:gridCol w="344182">
                  <a:extLst>
                    <a:ext uri="{9D8B030D-6E8A-4147-A177-3AD203B41FA5}">
                      <a16:colId xmlns:a16="http://schemas.microsoft.com/office/drawing/2014/main" val="3109753303"/>
                    </a:ext>
                  </a:extLst>
                </a:gridCol>
                <a:gridCol w="344182">
                  <a:extLst>
                    <a:ext uri="{9D8B030D-6E8A-4147-A177-3AD203B41FA5}">
                      <a16:colId xmlns:a16="http://schemas.microsoft.com/office/drawing/2014/main" val="1499260424"/>
                    </a:ext>
                  </a:extLst>
                </a:gridCol>
              </a:tblGrid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Anos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Saúde do Homem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623598"/>
                  </a:ext>
                </a:extLst>
              </a:tr>
              <a:tr h="15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780638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7.070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86625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17.419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4921407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14.296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630469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11.117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871925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927589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8.427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064646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12.886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898007"/>
                  </a:ext>
                </a:extLst>
              </a:tr>
              <a:tr h="4095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1.923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effectLst/>
                      </a:endParaRPr>
                    </a:p>
                  </a:txBody>
                  <a:tcPr marL="24885" marR="2488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184301"/>
                  </a:ext>
                </a:extLst>
              </a:tr>
              <a:tr h="5119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73.308</a:t>
                      </a:r>
                      <a:endParaRPr lang="pt-BR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885" marR="248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000"/>
                    </a:p>
                  </a:txBody>
                  <a:tcPr marL="51192" marR="51192" marT="25596" marB="2559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L="51192" marR="51192" marT="25596" marB="25596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79534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86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CF295F-9F0F-D02B-0CDF-D15128F5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b="1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Números Estaduais:</a:t>
            </a:r>
          </a:p>
          <a:p>
            <a:pPr marL="0" indent="0">
              <a:buNone/>
            </a:pP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              </a:t>
            </a:r>
            <a:r>
              <a:rPr lang="pt-BR" b="1" dirty="0">
                <a:solidFill>
                  <a:srgbClr val="C00000"/>
                </a:solidFill>
              </a:rPr>
              <a:t>(2023)</a:t>
            </a:r>
            <a:br>
              <a:rPr lang="pt-BR" b="1" dirty="0">
                <a:solidFill>
                  <a:srgbClr val="C00000"/>
                </a:solidFill>
              </a:rPr>
            </a:br>
            <a:endParaRPr lang="pt-BR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pt-BR" b="0" i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Municípios: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Coqueiro Seco,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Belém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Cacimbinhas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Feliz Deserto,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Porto Calvo,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Minador do Negrão, </a:t>
            </a:r>
            <a:r>
              <a:rPr lang="pt-BR" dirty="0" err="1">
                <a:solidFill>
                  <a:srgbClr val="C00000"/>
                </a:solidFill>
                <a:latin typeface="Arial" panose="020B0604020202020204" pitchFamily="34" charset="0"/>
              </a:rPr>
              <a:t>Jaramataia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,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Porto de Pedras,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Paulo Jacinto, </a:t>
            </a:r>
            <a:r>
              <a:rPr lang="pt-BR" dirty="0" err="1">
                <a:solidFill>
                  <a:srgbClr val="002060"/>
                </a:solidFill>
                <a:latin typeface="Arial" panose="020B0604020202020204" pitchFamily="34" charset="0"/>
              </a:rPr>
              <a:t>Paripueira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,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Coité do Noia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pt-BR" dirty="0">
                <a:solidFill>
                  <a:srgbClr val="002060"/>
                </a:solidFill>
                <a:latin typeface="Arial" panose="020B0604020202020204" pitchFamily="34" charset="0"/>
              </a:rPr>
              <a:t>Quebrangulo e</a:t>
            </a:r>
            <a:r>
              <a:rPr lang="pt-BR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pt-BR" dirty="0">
                <a:solidFill>
                  <a:srgbClr val="C00000"/>
                </a:solidFill>
                <a:latin typeface="Arial" panose="020B0604020202020204" pitchFamily="34" charset="0"/>
              </a:rPr>
              <a:t>Japaratinga.</a:t>
            </a:r>
          </a:p>
          <a:p>
            <a:pPr marL="0" indent="0">
              <a:buNone/>
            </a:pPr>
            <a:endParaRPr lang="pt-BR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accent6">
                    <a:lumMod val="50000"/>
                  </a:schemeClr>
                </a:solidFill>
              </a:rPr>
              <a:t>Homens atendidos: </a:t>
            </a:r>
            <a:r>
              <a:rPr lang="pt-BR" dirty="0">
                <a:solidFill>
                  <a:srgbClr val="002060"/>
                </a:solidFill>
              </a:rPr>
              <a:t>1.311</a:t>
            </a:r>
            <a:r>
              <a:rPr lang="pt-BR" dirty="0">
                <a:solidFill>
                  <a:srgbClr val="C00000"/>
                </a:solidFill>
              </a:rPr>
              <a:t>**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993712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500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Tema do Office</vt:lpstr>
      <vt:lpstr>Saúde do Homem do Campo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do Homem do Campo</dc:title>
  <dc:creator>Mário Ronalsa Brandão Filho</dc:creator>
  <cp:lastModifiedBy>Mário Ronalsa Brandão Filho</cp:lastModifiedBy>
  <cp:revision>73</cp:revision>
  <dcterms:created xsi:type="dcterms:W3CDTF">2023-07-31T20:50:26Z</dcterms:created>
  <dcterms:modified xsi:type="dcterms:W3CDTF">2023-08-13T15:21:06Z</dcterms:modified>
</cp:coreProperties>
</file>