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99" r:id="rId2"/>
    <p:sldId id="330" r:id="rId3"/>
    <p:sldId id="300" r:id="rId4"/>
    <p:sldId id="332" r:id="rId5"/>
    <p:sldId id="327" r:id="rId6"/>
    <p:sldId id="331" r:id="rId7"/>
    <p:sldId id="302" r:id="rId8"/>
    <p:sldId id="313" r:id="rId9"/>
    <p:sldId id="326" r:id="rId10"/>
    <p:sldId id="328" r:id="rId11"/>
    <p:sldId id="334" r:id="rId12"/>
    <p:sldId id="296" r:id="rId13"/>
  </p:sldIdLst>
  <p:sldSz cx="9144000" cy="6858000" type="screen4x3"/>
  <p:notesSz cx="9872663" cy="6797675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BA6B"/>
    <a:srgbClr val="39C554"/>
    <a:srgbClr val="51DD8A"/>
    <a:srgbClr val="5FCF94"/>
    <a:srgbClr val="A6C36B"/>
    <a:srgbClr val="1CF856"/>
    <a:srgbClr val="35DF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Estilo Médio 3 - Ênfase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458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5592796" y="0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599F28-DEFD-4B3E-A258-EDBD849CB2B5}" type="datetimeFigureOut">
              <a:rPr lang="pt-BR" smtClean="0"/>
              <a:t>14/08/2023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236913" y="509588"/>
            <a:ext cx="3398837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987267" y="3228896"/>
            <a:ext cx="789813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6456218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5592796" y="6456218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00DD84-B0D0-4296-8727-D91F680985A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4795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7490451" y="0"/>
            <a:ext cx="1653548" cy="30784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7523860" y="0"/>
            <a:ext cx="1620520" cy="3021965"/>
          </a:xfrm>
          <a:custGeom>
            <a:avLst/>
            <a:gdLst/>
            <a:ahLst/>
            <a:cxnLst/>
            <a:rect l="l" t="t" r="r" b="b"/>
            <a:pathLst>
              <a:path w="1620520" h="3021965">
                <a:moveTo>
                  <a:pt x="0" y="3021838"/>
                </a:moveTo>
                <a:lnTo>
                  <a:pt x="1620138" y="3021838"/>
                </a:lnTo>
                <a:lnTo>
                  <a:pt x="1620138" y="0"/>
                </a:lnTo>
                <a:lnTo>
                  <a:pt x="0" y="0"/>
                </a:lnTo>
                <a:lnTo>
                  <a:pt x="0" y="3021838"/>
                </a:lnTo>
                <a:close/>
              </a:path>
            </a:pathLst>
          </a:custGeom>
          <a:solidFill>
            <a:srgbClr val="FDEB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3065779" y="2474467"/>
            <a:ext cx="4681855" cy="4384040"/>
          </a:xfrm>
          <a:custGeom>
            <a:avLst/>
            <a:gdLst/>
            <a:ahLst/>
            <a:cxnLst/>
            <a:rect l="l" t="t" r="r" b="b"/>
            <a:pathLst>
              <a:path w="4681855" h="4384040">
                <a:moveTo>
                  <a:pt x="4681855" y="0"/>
                </a:moveTo>
                <a:lnTo>
                  <a:pt x="0" y="4383531"/>
                </a:lnTo>
                <a:lnTo>
                  <a:pt x="4681855" y="4383531"/>
                </a:lnTo>
                <a:lnTo>
                  <a:pt x="4681855" y="0"/>
                </a:lnTo>
                <a:close/>
              </a:path>
            </a:pathLst>
          </a:custGeom>
          <a:solidFill>
            <a:srgbClr val="00A6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264922" y="0"/>
            <a:ext cx="7950327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4376546" y="0"/>
            <a:ext cx="4767453" cy="68579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05841" y="1219462"/>
            <a:ext cx="8732316" cy="10121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4F612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6809209" y="3526526"/>
            <a:ext cx="309394" cy="7665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546091" y="2122912"/>
            <a:ext cx="3072383" cy="3459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646676" y="3521960"/>
            <a:ext cx="256031" cy="20284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4642103" y="3517391"/>
            <a:ext cx="291084" cy="7985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2417041" y="3438137"/>
            <a:ext cx="300250" cy="212293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3171444" y="2118360"/>
            <a:ext cx="2226564" cy="3505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2412492" y="3433571"/>
            <a:ext cx="365760" cy="85953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1202436" y="2118360"/>
            <a:ext cx="3372612" cy="35052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3706367" y="1316736"/>
            <a:ext cx="1703832" cy="87172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4F612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8/14/2023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4F612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8/14/2023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8/14/2023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26155" y="343027"/>
            <a:ext cx="3091688" cy="452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4F612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8540" y="1279398"/>
            <a:ext cx="7906918" cy="38665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mailto:graziela@senar-alorg.br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4.png"/><Relationship Id="rId7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hyperlink" Target="https://cnabrasil.org.br/senar/colecao-senar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6096000" y="4695444"/>
            <a:ext cx="359663" cy="5135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618069" y="14884"/>
            <a:ext cx="0" cy="545465"/>
          </a:xfrm>
          <a:custGeom>
            <a:avLst/>
            <a:gdLst/>
            <a:ahLst/>
            <a:cxnLst/>
            <a:rect l="l" t="t" r="r" b="b"/>
            <a:pathLst>
              <a:path h="545465">
                <a:moveTo>
                  <a:pt x="0" y="0"/>
                </a:moveTo>
                <a:lnTo>
                  <a:pt x="0" y="544931"/>
                </a:lnTo>
              </a:path>
            </a:pathLst>
          </a:custGeom>
          <a:ln w="78947">
            <a:solidFill>
              <a:srgbClr val="5FB5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774787" y="14884"/>
            <a:ext cx="0" cy="545465"/>
          </a:xfrm>
          <a:custGeom>
            <a:avLst/>
            <a:gdLst/>
            <a:ahLst/>
            <a:cxnLst/>
            <a:rect l="l" t="t" r="r" b="b"/>
            <a:pathLst>
              <a:path h="545465">
                <a:moveTo>
                  <a:pt x="0" y="0"/>
                </a:moveTo>
                <a:lnTo>
                  <a:pt x="0" y="544931"/>
                </a:lnTo>
              </a:path>
            </a:pathLst>
          </a:custGeom>
          <a:ln w="78947">
            <a:solidFill>
              <a:srgbClr val="5FB5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931632" y="14884"/>
            <a:ext cx="0" cy="545465"/>
          </a:xfrm>
          <a:custGeom>
            <a:avLst/>
            <a:gdLst/>
            <a:ahLst/>
            <a:cxnLst/>
            <a:rect l="l" t="t" r="r" b="b"/>
            <a:pathLst>
              <a:path h="545465">
                <a:moveTo>
                  <a:pt x="0" y="0"/>
                </a:moveTo>
                <a:lnTo>
                  <a:pt x="0" y="544931"/>
                </a:lnTo>
              </a:path>
            </a:pathLst>
          </a:custGeom>
          <a:ln w="78947">
            <a:solidFill>
              <a:srgbClr val="5FB5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88477" y="14884"/>
            <a:ext cx="0" cy="545465"/>
          </a:xfrm>
          <a:custGeom>
            <a:avLst/>
            <a:gdLst/>
            <a:ahLst/>
            <a:cxnLst/>
            <a:rect l="l" t="t" r="r" b="b"/>
            <a:pathLst>
              <a:path h="545465">
                <a:moveTo>
                  <a:pt x="0" y="0"/>
                </a:moveTo>
                <a:lnTo>
                  <a:pt x="0" y="544931"/>
                </a:lnTo>
              </a:path>
            </a:pathLst>
          </a:custGeom>
          <a:ln w="78947">
            <a:solidFill>
              <a:srgbClr val="5FB5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Picture 13" descr="http://www.senar-al.org.br/wp-content/uploads/2019/03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" y="238432"/>
            <a:ext cx="1812627" cy="59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071879" y="1754190"/>
            <a:ext cx="77029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6588" lvl="1" indent="-457200">
              <a:buFont typeface="Arial" pitchFamily="34" charset="0"/>
              <a:buChar char="•"/>
              <a:defRPr/>
            </a:pPr>
            <a:endParaRPr lang="pt-BR" sz="3000" dirty="0"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BA63F91-0D74-9FDF-4AFE-0B89BDA06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397" y="3877235"/>
            <a:ext cx="2425346" cy="242534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DFFD1C8-194D-FD47-D813-CE1B372755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2743" y="3877235"/>
            <a:ext cx="2392791" cy="2425346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FD99215F-5A1D-3C26-04F5-73DD92D002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8640" y="3877235"/>
            <a:ext cx="2298239" cy="2425346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1AC60B0F-DFE9-2DCD-08EC-F71D400C2991}"/>
              </a:ext>
            </a:extLst>
          </p:cNvPr>
          <p:cNvSpPr txBox="1"/>
          <p:nvPr/>
        </p:nvSpPr>
        <p:spPr>
          <a:xfrm>
            <a:off x="1600200" y="951145"/>
            <a:ext cx="581921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0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AÇÕES DE FPR,PS , PE E EFO 2021/2022  PROGRAMADAS 2023</a:t>
            </a:r>
          </a:p>
        </p:txBody>
      </p:sp>
    </p:spTree>
    <p:extLst>
      <p:ext uri="{BB962C8B-B14F-4D97-AF65-F5344CB8AC3E}">
        <p14:creationId xmlns:p14="http://schemas.microsoft.com/office/powerpoint/2010/main" val="3880002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6096000" y="4695444"/>
            <a:ext cx="359663" cy="5135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618069" y="14884"/>
            <a:ext cx="0" cy="545465"/>
          </a:xfrm>
          <a:custGeom>
            <a:avLst/>
            <a:gdLst/>
            <a:ahLst/>
            <a:cxnLst/>
            <a:rect l="l" t="t" r="r" b="b"/>
            <a:pathLst>
              <a:path h="545465">
                <a:moveTo>
                  <a:pt x="0" y="0"/>
                </a:moveTo>
                <a:lnTo>
                  <a:pt x="0" y="544931"/>
                </a:lnTo>
              </a:path>
            </a:pathLst>
          </a:custGeom>
          <a:ln w="78947">
            <a:solidFill>
              <a:srgbClr val="5FB5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774787" y="14884"/>
            <a:ext cx="0" cy="545465"/>
          </a:xfrm>
          <a:custGeom>
            <a:avLst/>
            <a:gdLst/>
            <a:ahLst/>
            <a:cxnLst/>
            <a:rect l="l" t="t" r="r" b="b"/>
            <a:pathLst>
              <a:path h="545465">
                <a:moveTo>
                  <a:pt x="0" y="0"/>
                </a:moveTo>
                <a:lnTo>
                  <a:pt x="0" y="544931"/>
                </a:lnTo>
              </a:path>
            </a:pathLst>
          </a:custGeom>
          <a:ln w="78947">
            <a:solidFill>
              <a:srgbClr val="5FB5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931632" y="14884"/>
            <a:ext cx="0" cy="545465"/>
          </a:xfrm>
          <a:custGeom>
            <a:avLst/>
            <a:gdLst/>
            <a:ahLst/>
            <a:cxnLst/>
            <a:rect l="l" t="t" r="r" b="b"/>
            <a:pathLst>
              <a:path h="545465">
                <a:moveTo>
                  <a:pt x="0" y="0"/>
                </a:moveTo>
                <a:lnTo>
                  <a:pt x="0" y="544931"/>
                </a:lnTo>
              </a:path>
            </a:pathLst>
          </a:custGeom>
          <a:ln w="78947">
            <a:solidFill>
              <a:srgbClr val="5FB5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88477" y="14884"/>
            <a:ext cx="0" cy="545465"/>
          </a:xfrm>
          <a:custGeom>
            <a:avLst/>
            <a:gdLst/>
            <a:ahLst/>
            <a:cxnLst/>
            <a:rect l="l" t="t" r="r" b="b"/>
            <a:pathLst>
              <a:path h="545465">
                <a:moveTo>
                  <a:pt x="0" y="0"/>
                </a:moveTo>
                <a:lnTo>
                  <a:pt x="0" y="544931"/>
                </a:lnTo>
              </a:path>
            </a:pathLst>
          </a:custGeom>
          <a:ln w="78947">
            <a:solidFill>
              <a:srgbClr val="5FB5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Picture 13" descr="http://www.senar-al.org.br/wp-content/uploads/2019/03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" y="238432"/>
            <a:ext cx="1812627" cy="59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70561" y="5105400"/>
            <a:ext cx="7092950" cy="42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79388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algn="just">
              <a:lnSpc>
                <a:spcPct val="120000"/>
              </a:lnSpc>
              <a:defRPr/>
            </a:pPr>
            <a:endParaRPr lang="pt-BR" sz="2000" dirty="0">
              <a:solidFill>
                <a:srgbClr val="0654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58584" y="110912"/>
            <a:ext cx="862683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3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REDE E-TEC</a:t>
            </a:r>
            <a:endParaRPr lang="pt-BR" sz="30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4" name="AutoShape 2" descr="Resultado de imagem para MULHERES EM CAMPO SEN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4" descr="Resultado de imagem para MULHERES EM CAMPO SENA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6" descr="Resultado de imagem para MULHERES EM CAMPO SENA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7412" name="Picture 4" descr="Imagem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771" y="4693339"/>
            <a:ext cx="2026482" cy="143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E0756010-CE41-2DF9-CE0A-9C46B79E09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150" y="941658"/>
            <a:ext cx="8785642" cy="2009775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38C3A736-5E93-1CAB-CB2C-5E73E4475159}"/>
              </a:ext>
            </a:extLst>
          </p:cNvPr>
          <p:cNvSpPr txBox="1"/>
          <p:nvPr/>
        </p:nvSpPr>
        <p:spPr>
          <a:xfrm>
            <a:off x="181610" y="3004344"/>
            <a:ext cx="878564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600" b="0" i="0" dirty="0">
                <a:effectLst/>
                <a:latin typeface="Arial Narrow" panose="020B0606020202030204" pitchFamily="34" charset="0"/>
              </a:rPr>
              <a:t>A organização curricular do Curso Técnico em Zootecnia oferece o desenvolvimento das competências profissionais referentes à produção pecuária e ao processamento de alimentos de origem animal, de modo a contribuir para a competitividade e o desenvolvimento sustentável do setor agropecuário brasileiro.</a:t>
            </a:r>
          </a:p>
          <a:p>
            <a:pPr algn="l"/>
            <a:br>
              <a:rPr lang="pt-BR" sz="1600" b="1" i="0" dirty="0">
                <a:effectLst/>
                <a:latin typeface="Arial Narrow" panose="020B0606020202030204" pitchFamily="34" charset="0"/>
              </a:rPr>
            </a:br>
            <a:r>
              <a:rPr lang="pt-BR" sz="1600" b="1" i="0" dirty="0">
                <a:effectLst/>
                <a:latin typeface="Arial Narrow" panose="020B0606020202030204" pitchFamily="34" charset="0"/>
              </a:rPr>
              <a:t>Eixo Tecnológico (SETEC/MEC):</a:t>
            </a:r>
            <a:r>
              <a:rPr lang="pt-BR" sz="1600" b="0" i="0" dirty="0">
                <a:effectLst/>
                <a:latin typeface="Arial Narrow" panose="020B0606020202030204" pitchFamily="34" charset="0"/>
              </a:rPr>
              <a:t> Recursos Naturais</a:t>
            </a:r>
            <a:br>
              <a:rPr lang="pt-BR" sz="1600" b="0" i="0" dirty="0">
                <a:effectLst/>
                <a:latin typeface="Arial Narrow" panose="020B0606020202030204" pitchFamily="34" charset="0"/>
              </a:rPr>
            </a:br>
            <a:r>
              <a:rPr lang="pt-BR" sz="1600" b="1" i="0" dirty="0">
                <a:effectLst/>
                <a:latin typeface="Arial Narrow" panose="020B0606020202030204" pitchFamily="34" charset="0"/>
              </a:rPr>
              <a:t>Nome do Curso:</a:t>
            </a:r>
            <a:r>
              <a:rPr lang="pt-BR" sz="1600" b="0" i="0" dirty="0">
                <a:effectLst/>
                <a:latin typeface="Arial Narrow" panose="020B0606020202030204" pitchFamily="34" charset="0"/>
              </a:rPr>
              <a:t> Curso Técnico de Nível Médio em Zootecnia</a:t>
            </a:r>
            <a:br>
              <a:rPr lang="pt-BR" sz="1600" b="0" i="0" dirty="0">
                <a:effectLst/>
                <a:latin typeface="Arial Narrow" panose="020B0606020202030204" pitchFamily="34" charset="0"/>
              </a:rPr>
            </a:br>
            <a:r>
              <a:rPr lang="pt-BR" sz="1600" b="1" i="0" dirty="0">
                <a:effectLst/>
                <a:latin typeface="Arial Narrow" panose="020B0606020202030204" pitchFamily="34" charset="0"/>
              </a:rPr>
              <a:t>Habilitação Profissional:</a:t>
            </a:r>
            <a:r>
              <a:rPr lang="pt-BR" sz="1600" b="0" i="0" dirty="0">
                <a:effectLst/>
                <a:latin typeface="Arial Narrow" panose="020B0606020202030204" pitchFamily="34" charset="0"/>
              </a:rPr>
              <a:t> Técnico em Zootecnia</a:t>
            </a:r>
            <a:br>
              <a:rPr lang="pt-BR" sz="1600" b="0" i="0" dirty="0">
                <a:effectLst/>
                <a:latin typeface="Arial Narrow" panose="020B0606020202030204" pitchFamily="34" charset="0"/>
              </a:rPr>
            </a:br>
            <a:r>
              <a:rPr lang="pt-BR" sz="1600" b="1" i="0" dirty="0">
                <a:effectLst/>
                <a:latin typeface="Arial Narrow" panose="020B0606020202030204" pitchFamily="34" charset="0"/>
              </a:rPr>
              <a:t>Nível de Ensino:</a:t>
            </a:r>
            <a:r>
              <a:rPr lang="pt-BR" sz="1600" b="0" i="0" dirty="0">
                <a:effectLst/>
                <a:latin typeface="Arial Narrow" panose="020B0606020202030204" pitchFamily="34" charset="0"/>
              </a:rPr>
              <a:t> Técnico de Nível Médio</a:t>
            </a:r>
            <a:br>
              <a:rPr lang="pt-BR" sz="1600" b="0" i="0" dirty="0">
                <a:effectLst/>
                <a:latin typeface="Arial Narrow" panose="020B0606020202030204" pitchFamily="34" charset="0"/>
              </a:rPr>
            </a:br>
            <a:r>
              <a:rPr lang="pt-BR" sz="1600" b="1" i="0" dirty="0">
                <a:effectLst/>
                <a:latin typeface="Arial Narrow" panose="020B0606020202030204" pitchFamily="34" charset="0"/>
              </a:rPr>
              <a:t>Modalidade de Ensino:</a:t>
            </a:r>
            <a:r>
              <a:rPr lang="pt-BR" sz="1600" b="0" i="0" dirty="0">
                <a:effectLst/>
                <a:latin typeface="Arial Narrow" panose="020B0606020202030204" pitchFamily="34" charset="0"/>
              </a:rPr>
              <a:t> Ensino a Distância (60% online e 40% presencial)</a:t>
            </a:r>
            <a:br>
              <a:rPr lang="pt-BR" sz="1600" b="0" i="0" dirty="0">
                <a:effectLst/>
                <a:latin typeface="Arial Narrow" panose="020B0606020202030204" pitchFamily="34" charset="0"/>
              </a:rPr>
            </a:br>
            <a:r>
              <a:rPr lang="pt-BR" sz="1600" b="1" i="0" dirty="0">
                <a:effectLst/>
                <a:latin typeface="Arial Narrow" panose="020B0606020202030204" pitchFamily="34" charset="0"/>
              </a:rPr>
              <a:t>Forma de Oferta:</a:t>
            </a:r>
            <a:r>
              <a:rPr lang="pt-BR" sz="1600" b="0" i="0" dirty="0">
                <a:effectLst/>
                <a:latin typeface="Arial Narrow" panose="020B0606020202030204" pitchFamily="34" charset="0"/>
              </a:rPr>
              <a:t> Subsequente (é necessário ter o ensino médio completo)</a:t>
            </a:r>
          </a:p>
          <a:p>
            <a:pPr algn="l"/>
            <a:r>
              <a:rPr lang="pt-BR" sz="1600" b="1" i="0" dirty="0">
                <a:effectLst/>
                <a:latin typeface="Arial Narrow" panose="020B0606020202030204" pitchFamily="34" charset="0"/>
              </a:rPr>
              <a:t>Carga Horária Total:</a:t>
            </a:r>
            <a:r>
              <a:rPr lang="pt-BR" sz="1600" b="0" i="0" dirty="0">
                <a:effectLst/>
                <a:latin typeface="Arial Narrow" panose="020B0606020202030204" pitchFamily="34" charset="0"/>
              </a:rPr>
              <a:t> 1.200</a:t>
            </a:r>
            <a:br>
              <a:rPr lang="pt-BR" sz="1600" b="0" i="0" dirty="0">
                <a:effectLst/>
                <a:latin typeface="Arial Narrow" panose="020B0606020202030204" pitchFamily="34" charset="0"/>
              </a:rPr>
            </a:br>
            <a:r>
              <a:rPr lang="pt-BR" sz="1600" b="1" i="0" dirty="0">
                <a:effectLst/>
                <a:latin typeface="Arial Narrow" panose="020B0606020202030204" pitchFamily="34" charset="0"/>
              </a:rPr>
              <a:t>Duração do Curso:</a:t>
            </a:r>
            <a:r>
              <a:rPr lang="pt-BR" sz="1600" b="0" i="0" dirty="0">
                <a:effectLst/>
                <a:latin typeface="Arial Narrow" panose="020B0606020202030204" pitchFamily="34" charset="0"/>
              </a:rPr>
              <a:t> 2 anos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4C23A162-7E60-F5A6-46C2-FE6FB62959E1}"/>
              </a:ext>
            </a:extLst>
          </p:cNvPr>
          <p:cNvSpPr txBox="1"/>
          <p:nvPr/>
        </p:nvSpPr>
        <p:spPr>
          <a:xfrm>
            <a:off x="765175" y="6062123"/>
            <a:ext cx="86079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b="1" dirty="0">
                <a:latin typeface="Arial Narrow" panose="020B0606020202030204" pitchFamily="34" charset="0"/>
              </a:rPr>
              <a:t>POLOS SÃO LUÍS DO QUITUNDE, MINADOR DO NEGRÃO, MAJOR IZIDORO, ARAPIRACA, PENEDO, OLHO D´ÁGUA DAS FLORES E MAR VERMELHO</a:t>
            </a:r>
            <a:endParaRPr lang="pt-BR" b="1" i="0" dirty="0">
              <a:effectLst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241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6096000" y="4695444"/>
            <a:ext cx="359663" cy="5135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618069" y="14884"/>
            <a:ext cx="0" cy="545465"/>
          </a:xfrm>
          <a:custGeom>
            <a:avLst/>
            <a:gdLst/>
            <a:ahLst/>
            <a:cxnLst/>
            <a:rect l="l" t="t" r="r" b="b"/>
            <a:pathLst>
              <a:path h="545465">
                <a:moveTo>
                  <a:pt x="0" y="0"/>
                </a:moveTo>
                <a:lnTo>
                  <a:pt x="0" y="544931"/>
                </a:lnTo>
              </a:path>
            </a:pathLst>
          </a:custGeom>
          <a:ln w="78947">
            <a:solidFill>
              <a:srgbClr val="5FB5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774787" y="14884"/>
            <a:ext cx="0" cy="545465"/>
          </a:xfrm>
          <a:custGeom>
            <a:avLst/>
            <a:gdLst/>
            <a:ahLst/>
            <a:cxnLst/>
            <a:rect l="l" t="t" r="r" b="b"/>
            <a:pathLst>
              <a:path h="545465">
                <a:moveTo>
                  <a:pt x="0" y="0"/>
                </a:moveTo>
                <a:lnTo>
                  <a:pt x="0" y="544931"/>
                </a:lnTo>
              </a:path>
            </a:pathLst>
          </a:custGeom>
          <a:ln w="78947">
            <a:solidFill>
              <a:srgbClr val="5FB5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931632" y="14884"/>
            <a:ext cx="0" cy="545465"/>
          </a:xfrm>
          <a:custGeom>
            <a:avLst/>
            <a:gdLst/>
            <a:ahLst/>
            <a:cxnLst/>
            <a:rect l="l" t="t" r="r" b="b"/>
            <a:pathLst>
              <a:path h="545465">
                <a:moveTo>
                  <a:pt x="0" y="0"/>
                </a:moveTo>
                <a:lnTo>
                  <a:pt x="0" y="544931"/>
                </a:lnTo>
              </a:path>
            </a:pathLst>
          </a:custGeom>
          <a:ln w="78947">
            <a:solidFill>
              <a:srgbClr val="5FB5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88477" y="14884"/>
            <a:ext cx="0" cy="545465"/>
          </a:xfrm>
          <a:custGeom>
            <a:avLst/>
            <a:gdLst/>
            <a:ahLst/>
            <a:cxnLst/>
            <a:rect l="l" t="t" r="r" b="b"/>
            <a:pathLst>
              <a:path h="545465">
                <a:moveTo>
                  <a:pt x="0" y="0"/>
                </a:moveTo>
                <a:lnTo>
                  <a:pt x="0" y="544931"/>
                </a:lnTo>
              </a:path>
            </a:pathLst>
          </a:custGeom>
          <a:ln w="78947">
            <a:solidFill>
              <a:srgbClr val="5FB5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Picture 13" descr="http://www.senar-al.org.br/wp-content/uploads/2019/03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" y="238432"/>
            <a:ext cx="1812627" cy="59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70561" y="5105400"/>
            <a:ext cx="7092950" cy="42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79388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algn="just">
              <a:lnSpc>
                <a:spcPct val="120000"/>
              </a:lnSpc>
              <a:defRPr/>
            </a:pPr>
            <a:endParaRPr lang="pt-BR" sz="2000" dirty="0">
              <a:solidFill>
                <a:srgbClr val="0654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sp>
        <p:nvSpPr>
          <p:cNvPr id="4" name="AutoShape 2" descr="Resultado de imagem para MULHERES EM CAMPO SEN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4" descr="Resultado de imagem para MULHERES EM CAMPO SENA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6" descr="Resultado de imagem para MULHERES EM CAMPO SENA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DE6986A8-77D2-C370-33B0-A5F7EC45D645}"/>
              </a:ext>
            </a:extLst>
          </p:cNvPr>
          <p:cNvSpPr/>
          <p:nvPr/>
        </p:nvSpPr>
        <p:spPr>
          <a:xfrm>
            <a:off x="1127124" y="916293"/>
            <a:ext cx="709295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2500" dirty="0">
                <a:latin typeface="Arial Narrow" pitchFamily="34" charset="0"/>
              </a:rPr>
              <a:t>Em 2021 e 2022 trabalhamos em 76 municípios dos 102 municípios Alagoanos</a:t>
            </a:r>
            <a:endParaRPr lang="pt-BR" altLang="pt-BR" sz="2000" dirty="0">
              <a:latin typeface="Arial Narrow" pitchFamily="34" charset="0"/>
            </a:endParaRP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A7F8B952-5A32-7849-10A2-D805425CC3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101" y="1856161"/>
            <a:ext cx="8378825" cy="454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21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5841" y="304800"/>
            <a:ext cx="4331970" cy="1052981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5080">
              <a:lnSpc>
                <a:spcPct val="110100"/>
              </a:lnSpc>
              <a:spcBef>
                <a:spcPts val="155"/>
              </a:spcBef>
            </a:pPr>
            <a:r>
              <a:rPr lang="pt-BR" sz="2200" spc="-5" dirty="0">
                <a:solidFill>
                  <a:srgbClr val="404040"/>
                </a:solidFill>
                <a:latin typeface="Arial Narrow" panose="020B0606020202030204" pitchFamily="34" charset="0"/>
                <a:cs typeface="Arial"/>
              </a:rPr>
              <a:t>Graziela Mendes Freitas</a:t>
            </a:r>
          </a:p>
          <a:p>
            <a:pPr marL="12700" marR="5080">
              <a:lnSpc>
                <a:spcPct val="110100"/>
              </a:lnSpc>
              <a:spcBef>
                <a:spcPts val="155"/>
              </a:spcBef>
            </a:pPr>
            <a:r>
              <a:rPr lang="pt-BR" sz="1800" b="1" spc="-5" dirty="0">
                <a:solidFill>
                  <a:srgbClr val="404040"/>
                </a:solidFill>
                <a:latin typeface="Arial Narrow" panose="020B0606020202030204" pitchFamily="34" charset="0"/>
                <a:cs typeface="Arial"/>
              </a:rPr>
              <a:t>Gerência Técnica</a:t>
            </a:r>
          </a:p>
          <a:p>
            <a:pPr marL="12700" marR="5080">
              <a:lnSpc>
                <a:spcPct val="110100"/>
              </a:lnSpc>
              <a:spcBef>
                <a:spcPts val="155"/>
              </a:spcBef>
            </a:pPr>
            <a:r>
              <a:rPr lang="pt-BR" b="1" spc="-5" dirty="0">
                <a:solidFill>
                  <a:srgbClr val="404040"/>
                </a:solidFill>
                <a:latin typeface="Arial Narrow" panose="020B0606020202030204" pitchFamily="34" charset="0"/>
                <a:cs typeface="Arial"/>
              </a:rPr>
              <a:t>SENAR/AR/AL</a:t>
            </a:r>
            <a:endParaRPr sz="1800" dirty="0">
              <a:latin typeface="Arial Narrow" panose="020B0606020202030204" pitchFamily="34" charset="0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7912" y="1357781"/>
            <a:ext cx="3369945" cy="7021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2200" b="1" spc="-10" dirty="0" err="1">
                <a:solidFill>
                  <a:srgbClr val="404040"/>
                </a:solidFill>
                <a:latin typeface="Arial Narrow" panose="020B0606020202030204" pitchFamily="34" charset="0"/>
                <a:cs typeface="Arial"/>
                <a:hlinkClick r:id="rId2"/>
              </a:rPr>
              <a:t>graziela</a:t>
            </a:r>
            <a:r>
              <a:rPr sz="2200" b="1" spc="-10" dirty="0">
                <a:solidFill>
                  <a:srgbClr val="404040"/>
                </a:solidFill>
                <a:latin typeface="Arial Narrow" panose="020B0606020202030204" pitchFamily="34" charset="0"/>
                <a:cs typeface="Arial"/>
                <a:hlinkClick r:id="rId2"/>
              </a:rPr>
              <a:t>@senar</a:t>
            </a:r>
            <a:r>
              <a:rPr lang="pt-BR" sz="2200" b="1" spc="-10" dirty="0">
                <a:solidFill>
                  <a:srgbClr val="404040"/>
                </a:solidFill>
                <a:latin typeface="Arial Narrow" panose="020B0606020202030204" pitchFamily="34" charset="0"/>
                <a:cs typeface="Arial"/>
                <a:hlinkClick r:id="rId2"/>
              </a:rPr>
              <a:t>-al</a:t>
            </a:r>
            <a:r>
              <a:rPr sz="2200" b="1" spc="-10" dirty="0">
                <a:solidFill>
                  <a:srgbClr val="404040"/>
                </a:solidFill>
                <a:latin typeface="Arial Narrow" panose="020B0606020202030204" pitchFamily="34" charset="0"/>
                <a:cs typeface="Arial"/>
                <a:hlinkClick r:id="rId2"/>
              </a:rPr>
              <a:t>org.br</a:t>
            </a:r>
            <a:endParaRPr lang="pt-BR" sz="2200" b="1" spc="-10" dirty="0">
              <a:solidFill>
                <a:srgbClr val="404040"/>
              </a:solidFill>
              <a:latin typeface="Arial Narrow" panose="020B0606020202030204" pitchFamily="34" charset="0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2200" b="1" spc="-10" dirty="0">
                <a:solidFill>
                  <a:srgbClr val="404040"/>
                </a:solidFill>
                <a:latin typeface="Arial Narrow" panose="020B0606020202030204" pitchFamily="34" charset="0"/>
                <a:cs typeface="Arial"/>
              </a:rPr>
              <a:t>82 3217-9813/98821-4938</a:t>
            </a:r>
            <a:endParaRPr sz="2200" dirty="0">
              <a:latin typeface="Arial Narrow" panose="020B0606020202030204" pitchFamily="34" charset="0"/>
              <a:cs typeface="Arial"/>
            </a:endParaRPr>
          </a:p>
        </p:txBody>
      </p:sp>
      <p:pic>
        <p:nvPicPr>
          <p:cNvPr id="5" name="Picture 13" descr="http://www.senar-al.org.br/wp-content/uploads/2019/03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1"/>
            <a:ext cx="1905000" cy="63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6096000" y="4695444"/>
            <a:ext cx="359663" cy="5135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618069" y="14884"/>
            <a:ext cx="0" cy="545465"/>
          </a:xfrm>
          <a:custGeom>
            <a:avLst/>
            <a:gdLst/>
            <a:ahLst/>
            <a:cxnLst/>
            <a:rect l="l" t="t" r="r" b="b"/>
            <a:pathLst>
              <a:path h="545465">
                <a:moveTo>
                  <a:pt x="0" y="0"/>
                </a:moveTo>
                <a:lnTo>
                  <a:pt x="0" y="544931"/>
                </a:lnTo>
              </a:path>
            </a:pathLst>
          </a:custGeom>
          <a:ln w="78947">
            <a:solidFill>
              <a:srgbClr val="5FB5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774787" y="14884"/>
            <a:ext cx="0" cy="545465"/>
          </a:xfrm>
          <a:custGeom>
            <a:avLst/>
            <a:gdLst/>
            <a:ahLst/>
            <a:cxnLst/>
            <a:rect l="l" t="t" r="r" b="b"/>
            <a:pathLst>
              <a:path h="545465">
                <a:moveTo>
                  <a:pt x="0" y="0"/>
                </a:moveTo>
                <a:lnTo>
                  <a:pt x="0" y="544931"/>
                </a:lnTo>
              </a:path>
            </a:pathLst>
          </a:custGeom>
          <a:ln w="78947">
            <a:solidFill>
              <a:srgbClr val="5FB5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931632" y="14884"/>
            <a:ext cx="0" cy="545465"/>
          </a:xfrm>
          <a:custGeom>
            <a:avLst/>
            <a:gdLst/>
            <a:ahLst/>
            <a:cxnLst/>
            <a:rect l="l" t="t" r="r" b="b"/>
            <a:pathLst>
              <a:path h="545465">
                <a:moveTo>
                  <a:pt x="0" y="0"/>
                </a:moveTo>
                <a:lnTo>
                  <a:pt x="0" y="544931"/>
                </a:lnTo>
              </a:path>
            </a:pathLst>
          </a:custGeom>
          <a:ln w="78947">
            <a:solidFill>
              <a:srgbClr val="5FB5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88477" y="14884"/>
            <a:ext cx="0" cy="545465"/>
          </a:xfrm>
          <a:custGeom>
            <a:avLst/>
            <a:gdLst/>
            <a:ahLst/>
            <a:cxnLst/>
            <a:rect l="l" t="t" r="r" b="b"/>
            <a:pathLst>
              <a:path h="545465">
                <a:moveTo>
                  <a:pt x="0" y="0"/>
                </a:moveTo>
                <a:lnTo>
                  <a:pt x="0" y="544931"/>
                </a:lnTo>
              </a:path>
            </a:pathLst>
          </a:custGeom>
          <a:ln w="78947">
            <a:solidFill>
              <a:srgbClr val="5FB5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Picture 13" descr="http://www.senar-al.org.br/wp-content/uploads/2019/03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" y="238432"/>
            <a:ext cx="1812627" cy="59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07595" y="5959868"/>
            <a:ext cx="7092950" cy="42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79388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algn="just">
              <a:lnSpc>
                <a:spcPct val="120000"/>
              </a:lnSpc>
              <a:defRPr/>
            </a:pPr>
            <a:endParaRPr lang="pt-BR" sz="2000" dirty="0">
              <a:solidFill>
                <a:srgbClr val="0654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346539" y="853438"/>
            <a:ext cx="712182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defRPr/>
            </a:pPr>
            <a:r>
              <a:rPr lang="pt-BR" sz="3000" b="1" dirty="0">
                <a:solidFill>
                  <a:srgbClr val="065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FPR – FORMAÇÃO PROFISSIONAL RURAL</a:t>
            </a:r>
            <a:endParaRPr lang="pt-BR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071879" y="1754190"/>
            <a:ext cx="77029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6588" lvl="1" indent="-457200">
              <a:buFont typeface="Arial" pitchFamily="34" charset="0"/>
              <a:buChar char="•"/>
              <a:defRPr/>
            </a:pPr>
            <a:endParaRPr lang="pt-BR" sz="3000" dirty="0"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26720" y="1546085"/>
            <a:ext cx="80416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65400"/>
              </a:buClr>
            </a:pPr>
            <a:r>
              <a:rPr lang="pt-BR" altLang="pt-BR" sz="3000" dirty="0">
                <a:latin typeface="Arial Narrow" pitchFamily="34" charset="0"/>
              </a:rPr>
              <a:t>Qualifica o produtor e trabalhador rural para melhor desempenho nas suas ocupações</a:t>
            </a:r>
          </a:p>
        </p:txBody>
      </p:sp>
      <p:sp>
        <p:nvSpPr>
          <p:cNvPr id="6" name="Retângulo 5"/>
          <p:cNvSpPr/>
          <p:nvPr/>
        </p:nvSpPr>
        <p:spPr>
          <a:xfrm>
            <a:off x="650241" y="2643914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065400"/>
              </a:buClr>
              <a:buFont typeface="Verdana" pitchFamily="34" charset="0"/>
              <a:buChar char="◦"/>
            </a:pPr>
            <a:r>
              <a:rPr lang="pt-BR" altLang="pt-BR" sz="2000" dirty="0">
                <a:latin typeface="Arial Narrow" pitchFamily="34" charset="0"/>
              </a:rPr>
              <a:t>Agricultura</a:t>
            </a:r>
          </a:p>
          <a:p>
            <a:pPr>
              <a:buClr>
                <a:srgbClr val="065400"/>
              </a:buClr>
              <a:buFont typeface="Verdana" pitchFamily="34" charset="0"/>
              <a:buChar char="◦"/>
            </a:pPr>
            <a:r>
              <a:rPr lang="pt-BR" altLang="pt-BR" sz="2000" dirty="0">
                <a:latin typeface="Arial Narrow" pitchFamily="34" charset="0"/>
              </a:rPr>
              <a:t>Pecuária</a:t>
            </a:r>
          </a:p>
          <a:p>
            <a:pPr>
              <a:buClr>
                <a:srgbClr val="065400"/>
              </a:buClr>
              <a:buFont typeface="Verdana" pitchFamily="34" charset="0"/>
              <a:buChar char="◦"/>
            </a:pPr>
            <a:r>
              <a:rPr lang="pt-BR" altLang="pt-BR" sz="2000" dirty="0">
                <a:latin typeface="Arial Narrow" pitchFamily="34" charset="0"/>
              </a:rPr>
              <a:t>Silvicultura</a:t>
            </a:r>
          </a:p>
          <a:p>
            <a:pPr>
              <a:buClr>
                <a:srgbClr val="065400"/>
              </a:buClr>
              <a:buFont typeface="Verdana" pitchFamily="34" charset="0"/>
              <a:buChar char="◦"/>
            </a:pPr>
            <a:r>
              <a:rPr lang="pt-BR" altLang="pt-BR" sz="2000" dirty="0">
                <a:latin typeface="Arial Narrow" pitchFamily="34" charset="0"/>
              </a:rPr>
              <a:t>Aquicultura</a:t>
            </a:r>
          </a:p>
          <a:p>
            <a:pPr>
              <a:buClr>
                <a:srgbClr val="065400"/>
              </a:buClr>
              <a:buFont typeface="Verdana" pitchFamily="34" charset="0"/>
              <a:buChar char="◦"/>
            </a:pPr>
            <a:r>
              <a:rPr lang="pt-BR" altLang="pt-BR" sz="2000" dirty="0">
                <a:latin typeface="Arial Narrow" pitchFamily="34" charset="0"/>
              </a:rPr>
              <a:t>Extrativismo</a:t>
            </a:r>
          </a:p>
          <a:p>
            <a:pPr>
              <a:buClr>
                <a:srgbClr val="065400"/>
              </a:buClr>
              <a:buFont typeface="Verdana" pitchFamily="34" charset="0"/>
              <a:buChar char="◦"/>
            </a:pPr>
            <a:r>
              <a:rPr lang="pt-BR" altLang="pt-BR" sz="2000" dirty="0">
                <a:latin typeface="Arial Narrow" pitchFamily="34" charset="0"/>
              </a:rPr>
              <a:t>Agroindústria</a:t>
            </a:r>
          </a:p>
          <a:p>
            <a:pPr>
              <a:buClr>
                <a:srgbClr val="065400"/>
              </a:buClr>
              <a:buFont typeface="Verdana" pitchFamily="34" charset="0"/>
              <a:buChar char="◦"/>
            </a:pPr>
            <a:r>
              <a:rPr lang="pt-BR" altLang="pt-BR" sz="2000" dirty="0">
                <a:latin typeface="Arial Narrow" pitchFamily="34" charset="0"/>
              </a:rPr>
              <a:t>Atividades de Apoio </a:t>
            </a:r>
            <a:r>
              <a:rPr lang="pt-BR" altLang="pt-BR" sz="2000" dirty="0" err="1">
                <a:latin typeface="Arial Narrow" pitchFamily="34" charset="0"/>
              </a:rPr>
              <a:t>Agrossilvipastoril</a:t>
            </a:r>
            <a:endParaRPr lang="pt-BR" altLang="pt-BR" sz="2000" dirty="0">
              <a:latin typeface="Arial Narrow" pitchFamily="34" charset="0"/>
            </a:endParaRPr>
          </a:p>
          <a:p>
            <a:pPr>
              <a:buClr>
                <a:srgbClr val="065400"/>
              </a:buClr>
              <a:buFont typeface="Verdana" pitchFamily="34" charset="0"/>
              <a:buChar char="◦"/>
            </a:pPr>
            <a:r>
              <a:rPr lang="pt-BR" altLang="pt-BR" sz="2000" dirty="0">
                <a:latin typeface="Arial Narrow" pitchFamily="34" charset="0"/>
              </a:rPr>
              <a:t>Atividades relativas à Prestação de Serviços</a:t>
            </a:r>
          </a:p>
        </p:txBody>
      </p:sp>
      <p:sp>
        <p:nvSpPr>
          <p:cNvPr id="7" name="Retângulo 6"/>
          <p:cNvSpPr/>
          <p:nvPr/>
        </p:nvSpPr>
        <p:spPr>
          <a:xfrm>
            <a:off x="4616824" y="5311915"/>
            <a:ext cx="53289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pt-BR" sz="2000" b="1" dirty="0">
                <a:latin typeface="Arial Narrow" pitchFamily="34" charset="0"/>
              </a:rPr>
              <a:t>N.º DE TURMAS EM 2023: 834</a:t>
            </a:r>
          </a:p>
          <a:p>
            <a:pPr lvl="1">
              <a:defRPr/>
            </a:pPr>
            <a:r>
              <a:rPr lang="pt-BR" sz="2000" b="1" dirty="0">
                <a:latin typeface="Arial Narrow" pitchFamily="34" charset="0"/>
              </a:rPr>
              <a:t>N.º DE TREINANDOS EM 2023: 16.125</a:t>
            </a:r>
            <a:endParaRPr lang="pt-BR" sz="2000" dirty="0"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2B89437-20B1-48ED-2D6F-467EEB622951}"/>
              </a:ext>
            </a:extLst>
          </p:cNvPr>
          <p:cNvSpPr/>
          <p:nvPr/>
        </p:nvSpPr>
        <p:spPr>
          <a:xfrm>
            <a:off x="-228600" y="6120298"/>
            <a:ext cx="53289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pt-BR" sz="2000" b="1" dirty="0">
                <a:latin typeface="Arial Narrow" pitchFamily="34" charset="0"/>
              </a:rPr>
              <a:t>N.º DE TURMAS EM 2021/2022: 721</a:t>
            </a:r>
          </a:p>
          <a:p>
            <a:pPr lvl="1">
              <a:defRPr/>
            </a:pPr>
            <a:r>
              <a:rPr lang="pt-BR" sz="2000" b="1" dirty="0">
                <a:latin typeface="Arial Narrow" pitchFamily="34" charset="0"/>
              </a:rPr>
              <a:t>N.º DE TREINANDOS EM 2022: 10.855</a:t>
            </a:r>
            <a:endParaRPr lang="pt-BR" sz="2000" dirty="0"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596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6096000" y="4695444"/>
            <a:ext cx="359663" cy="5135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618069" y="14884"/>
            <a:ext cx="0" cy="545465"/>
          </a:xfrm>
          <a:custGeom>
            <a:avLst/>
            <a:gdLst/>
            <a:ahLst/>
            <a:cxnLst/>
            <a:rect l="l" t="t" r="r" b="b"/>
            <a:pathLst>
              <a:path h="545465">
                <a:moveTo>
                  <a:pt x="0" y="0"/>
                </a:moveTo>
                <a:lnTo>
                  <a:pt x="0" y="544931"/>
                </a:lnTo>
              </a:path>
            </a:pathLst>
          </a:custGeom>
          <a:ln w="78947">
            <a:solidFill>
              <a:srgbClr val="5FB5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774787" y="14884"/>
            <a:ext cx="0" cy="545465"/>
          </a:xfrm>
          <a:custGeom>
            <a:avLst/>
            <a:gdLst/>
            <a:ahLst/>
            <a:cxnLst/>
            <a:rect l="l" t="t" r="r" b="b"/>
            <a:pathLst>
              <a:path h="545465">
                <a:moveTo>
                  <a:pt x="0" y="0"/>
                </a:moveTo>
                <a:lnTo>
                  <a:pt x="0" y="544931"/>
                </a:lnTo>
              </a:path>
            </a:pathLst>
          </a:custGeom>
          <a:ln w="78947">
            <a:solidFill>
              <a:srgbClr val="5FB5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931632" y="14884"/>
            <a:ext cx="0" cy="545465"/>
          </a:xfrm>
          <a:custGeom>
            <a:avLst/>
            <a:gdLst/>
            <a:ahLst/>
            <a:cxnLst/>
            <a:rect l="l" t="t" r="r" b="b"/>
            <a:pathLst>
              <a:path h="545465">
                <a:moveTo>
                  <a:pt x="0" y="0"/>
                </a:moveTo>
                <a:lnTo>
                  <a:pt x="0" y="544931"/>
                </a:lnTo>
              </a:path>
            </a:pathLst>
          </a:custGeom>
          <a:ln w="78947">
            <a:solidFill>
              <a:srgbClr val="5FB5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88477" y="14884"/>
            <a:ext cx="0" cy="545465"/>
          </a:xfrm>
          <a:custGeom>
            <a:avLst/>
            <a:gdLst/>
            <a:ahLst/>
            <a:cxnLst/>
            <a:rect l="l" t="t" r="r" b="b"/>
            <a:pathLst>
              <a:path h="545465">
                <a:moveTo>
                  <a:pt x="0" y="0"/>
                </a:moveTo>
                <a:lnTo>
                  <a:pt x="0" y="544931"/>
                </a:lnTo>
              </a:path>
            </a:pathLst>
          </a:custGeom>
          <a:ln w="78947">
            <a:solidFill>
              <a:srgbClr val="5FB5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Picture 13" descr="http://www.senar-al.org.br/wp-content/uploads/2019/03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" y="238432"/>
            <a:ext cx="1812627" cy="59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55321" y="5079807"/>
            <a:ext cx="7092950" cy="42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79388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algn="just">
              <a:lnSpc>
                <a:spcPct val="120000"/>
              </a:lnSpc>
              <a:defRPr/>
            </a:pPr>
            <a:endParaRPr lang="pt-BR" sz="2000" dirty="0">
              <a:solidFill>
                <a:srgbClr val="0654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362200" y="838199"/>
            <a:ext cx="458811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defRPr/>
            </a:pPr>
            <a:r>
              <a:rPr lang="pt-BR" sz="3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PS – PROMOÇÃO SOCIAL</a:t>
            </a:r>
            <a:endParaRPr lang="pt-BR" sz="30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071879" y="1754190"/>
            <a:ext cx="77029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6588" lvl="1" indent="-457200">
              <a:buFont typeface="Arial" pitchFamily="34" charset="0"/>
              <a:buChar char="•"/>
              <a:defRPr/>
            </a:pPr>
            <a:endParaRPr lang="pt-BR" sz="3000" dirty="0"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26719" y="1546085"/>
            <a:ext cx="86617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65400"/>
              </a:buClr>
            </a:pPr>
            <a:r>
              <a:rPr lang="pt-BR" altLang="pt-BR" sz="3200" dirty="0">
                <a:latin typeface="Arial Narrow" pitchFamily="34" charset="0"/>
              </a:rPr>
              <a:t>Desenvolve as habilidades pessoais e sociais e mudanças de atitudes, favorecendo melhor qualidade de vida e participação na comunidade rural</a:t>
            </a:r>
          </a:p>
        </p:txBody>
      </p:sp>
      <p:sp>
        <p:nvSpPr>
          <p:cNvPr id="6" name="Retângulo 5"/>
          <p:cNvSpPr/>
          <p:nvPr/>
        </p:nvSpPr>
        <p:spPr>
          <a:xfrm>
            <a:off x="650241" y="3101060"/>
            <a:ext cx="4572000" cy="24052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5000"/>
              </a:lnSpc>
              <a:buClr>
                <a:srgbClr val="065400"/>
              </a:buClr>
              <a:buFont typeface="Verdana" pitchFamily="34" charset="0"/>
              <a:buChar char="◦"/>
            </a:pPr>
            <a:r>
              <a:rPr lang="pt-BR" altLang="pt-BR" dirty="0">
                <a:latin typeface="Arial Narrow" pitchFamily="34" charset="0"/>
              </a:rPr>
              <a:t>Saúde</a:t>
            </a:r>
          </a:p>
          <a:p>
            <a:pPr>
              <a:lnSpc>
                <a:spcPct val="105000"/>
              </a:lnSpc>
              <a:buClr>
                <a:srgbClr val="065400"/>
              </a:buClr>
              <a:buFont typeface="Verdana" pitchFamily="34" charset="0"/>
              <a:buChar char="◦"/>
            </a:pPr>
            <a:r>
              <a:rPr lang="pt-BR" altLang="pt-BR" dirty="0">
                <a:latin typeface="Arial Narrow" pitchFamily="34" charset="0"/>
              </a:rPr>
              <a:t> Alimentação e Nutrição</a:t>
            </a:r>
          </a:p>
          <a:p>
            <a:pPr>
              <a:lnSpc>
                <a:spcPct val="105000"/>
              </a:lnSpc>
              <a:buClr>
                <a:srgbClr val="065400"/>
              </a:buClr>
              <a:buFont typeface="Verdana" pitchFamily="34" charset="0"/>
              <a:buChar char="◦"/>
            </a:pPr>
            <a:r>
              <a:rPr lang="pt-BR" altLang="pt-BR" dirty="0">
                <a:latin typeface="Arial Narrow" pitchFamily="34" charset="0"/>
              </a:rPr>
              <a:t> Artesanato</a:t>
            </a:r>
          </a:p>
          <a:p>
            <a:pPr>
              <a:lnSpc>
                <a:spcPct val="105000"/>
              </a:lnSpc>
              <a:buClr>
                <a:srgbClr val="065400"/>
              </a:buClr>
              <a:buFont typeface="Verdana" pitchFamily="34" charset="0"/>
              <a:buChar char="◦"/>
            </a:pPr>
            <a:r>
              <a:rPr lang="pt-BR" altLang="pt-BR" dirty="0">
                <a:latin typeface="Arial Narrow" pitchFamily="34" charset="0"/>
              </a:rPr>
              <a:t> Organização Comunitária</a:t>
            </a:r>
          </a:p>
          <a:p>
            <a:pPr>
              <a:lnSpc>
                <a:spcPct val="105000"/>
              </a:lnSpc>
              <a:buClr>
                <a:srgbClr val="065400"/>
              </a:buClr>
              <a:buFont typeface="Verdana" pitchFamily="34" charset="0"/>
              <a:buChar char="◦"/>
            </a:pPr>
            <a:r>
              <a:rPr lang="pt-BR" altLang="pt-BR" dirty="0">
                <a:latin typeface="Arial Narrow" pitchFamily="34" charset="0"/>
              </a:rPr>
              <a:t> Cultura, esporte e lazer</a:t>
            </a:r>
          </a:p>
          <a:p>
            <a:pPr>
              <a:lnSpc>
                <a:spcPct val="105000"/>
              </a:lnSpc>
              <a:buClr>
                <a:srgbClr val="065400"/>
              </a:buClr>
              <a:buFont typeface="Verdana" pitchFamily="34" charset="0"/>
              <a:buChar char="◦"/>
            </a:pPr>
            <a:r>
              <a:rPr lang="pt-BR" altLang="pt-BR" dirty="0">
                <a:latin typeface="Arial Narrow" pitchFamily="34" charset="0"/>
              </a:rPr>
              <a:t> Educação</a:t>
            </a:r>
          </a:p>
          <a:p>
            <a:pPr>
              <a:lnSpc>
                <a:spcPct val="105000"/>
              </a:lnSpc>
              <a:buClr>
                <a:srgbClr val="065400"/>
              </a:buClr>
              <a:buFont typeface="Verdana" pitchFamily="34" charset="0"/>
              <a:buChar char="◦"/>
            </a:pPr>
            <a:r>
              <a:rPr lang="pt-BR" altLang="pt-BR" dirty="0">
                <a:latin typeface="Arial Narrow" pitchFamily="34" charset="0"/>
              </a:rPr>
              <a:t> Apoio às comunidades rurais </a:t>
            </a:r>
          </a:p>
          <a:p>
            <a:pPr>
              <a:buClr>
                <a:srgbClr val="065400"/>
              </a:buClr>
              <a:buFont typeface="Verdana" pitchFamily="34" charset="0"/>
              <a:buChar char="◦"/>
            </a:pPr>
            <a:endParaRPr lang="pt-BR" altLang="pt-BR" dirty="0">
              <a:latin typeface="Arial Narrow" pitchFamily="34" charset="0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1ED6F9A6-0C29-D686-C59E-713163EBAAE0}"/>
              </a:ext>
            </a:extLst>
          </p:cNvPr>
          <p:cNvSpPr/>
          <p:nvPr/>
        </p:nvSpPr>
        <p:spPr>
          <a:xfrm>
            <a:off x="-228600" y="6120298"/>
            <a:ext cx="53289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pt-BR" sz="2000" b="1" dirty="0">
                <a:latin typeface="Arial Narrow" pitchFamily="34" charset="0"/>
              </a:rPr>
              <a:t>N.º DE TURMAS EM 2021/2022: 420</a:t>
            </a:r>
          </a:p>
          <a:p>
            <a:pPr lvl="1">
              <a:defRPr/>
            </a:pPr>
            <a:r>
              <a:rPr lang="pt-BR" sz="2000" b="1" dirty="0">
                <a:latin typeface="Arial Narrow" pitchFamily="34" charset="0"/>
              </a:rPr>
              <a:t>N.º DE TREINANDOS EM 2022: 4377</a:t>
            </a:r>
            <a:endParaRPr lang="pt-BR" sz="2000" dirty="0"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761D43A0-0A0F-190D-C8FB-5564F30C3A09}"/>
              </a:ext>
            </a:extLst>
          </p:cNvPr>
          <p:cNvSpPr/>
          <p:nvPr/>
        </p:nvSpPr>
        <p:spPr>
          <a:xfrm>
            <a:off x="4918850" y="5003740"/>
            <a:ext cx="53289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pt-BR" sz="2000" b="1" dirty="0">
                <a:latin typeface="Arial Narrow" pitchFamily="34" charset="0"/>
              </a:rPr>
              <a:t>N.º DE TURMAS EM 2023: 420</a:t>
            </a:r>
          </a:p>
          <a:p>
            <a:pPr lvl="1">
              <a:defRPr/>
            </a:pPr>
            <a:r>
              <a:rPr lang="pt-BR" sz="2000" b="1" dirty="0">
                <a:latin typeface="Arial Narrow" pitchFamily="34" charset="0"/>
              </a:rPr>
              <a:t>N.º DE TREINANDOS EM 2023: 7560</a:t>
            </a:r>
            <a:endParaRPr lang="pt-BR" sz="2000" dirty="0"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566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6096000" y="4695444"/>
            <a:ext cx="359663" cy="5135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618069" y="14884"/>
            <a:ext cx="0" cy="545465"/>
          </a:xfrm>
          <a:custGeom>
            <a:avLst/>
            <a:gdLst/>
            <a:ahLst/>
            <a:cxnLst/>
            <a:rect l="l" t="t" r="r" b="b"/>
            <a:pathLst>
              <a:path h="545465">
                <a:moveTo>
                  <a:pt x="0" y="0"/>
                </a:moveTo>
                <a:lnTo>
                  <a:pt x="0" y="544931"/>
                </a:lnTo>
              </a:path>
            </a:pathLst>
          </a:custGeom>
          <a:ln w="78947">
            <a:solidFill>
              <a:srgbClr val="5FB5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774787" y="14884"/>
            <a:ext cx="0" cy="545465"/>
          </a:xfrm>
          <a:custGeom>
            <a:avLst/>
            <a:gdLst/>
            <a:ahLst/>
            <a:cxnLst/>
            <a:rect l="l" t="t" r="r" b="b"/>
            <a:pathLst>
              <a:path h="545465">
                <a:moveTo>
                  <a:pt x="0" y="0"/>
                </a:moveTo>
                <a:lnTo>
                  <a:pt x="0" y="544931"/>
                </a:lnTo>
              </a:path>
            </a:pathLst>
          </a:custGeom>
          <a:ln w="78947">
            <a:solidFill>
              <a:srgbClr val="5FB5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931632" y="14884"/>
            <a:ext cx="0" cy="545465"/>
          </a:xfrm>
          <a:custGeom>
            <a:avLst/>
            <a:gdLst/>
            <a:ahLst/>
            <a:cxnLst/>
            <a:rect l="l" t="t" r="r" b="b"/>
            <a:pathLst>
              <a:path h="545465">
                <a:moveTo>
                  <a:pt x="0" y="0"/>
                </a:moveTo>
                <a:lnTo>
                  <a:pt x="0" y="544931"/>
                </a:lnTo>
              </a:path>
            </a:pathLst>
          </a:custGeom>
          <a:ln w="78947">
            <a:solidFill>
              <a:srgbClr val="5FB5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88477" y="14884"/>
            <a:ext cx="0" cy="545465"/>
          </a:xfrm>
          <a:custGeom>
            <a:avLst/>
            <a:gdLst/>
            <a:ahLst/>
            <a:cxnLst/>
            <a:rect l="l" t="t" r="r" b="b"/>
            <a:pathLst>
              <a:path h="545465">
                <a:moveTo>
                  <a:pt x="0" y="0"/>
                </a:moveTo>
                <a:lnTo>
                  <a:pt x="0" y="544931"/>
                </a:lnTo>
              </a:path>
            </a:pathLst>
          </a:custGeom>
          <a:ln w="78947">
            <a:solidFill>
              <a:srgbClr val="5FB5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Picture 13" descr="http://www.senar-al.org.br/wp-content/uploads/2019/03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" y="238432"/>
            <a:ext cx="1812627" cy="59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55321" y="5079807"/>
            <a:ext cx="7092950" cy="42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79388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algn="just">
              <a:lnSpc>
                <a:spcPct val="120000"/>
              </a:lnSpc>
              <a:defRPr/>
            </a:pPr>
            <a:endParaRPr lang="pt-BR" sz="2000" dirty="0">
              <a:solidFill>
                <a:srgbClr val="0654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071879" y="1754190"/>
            <a:ext cx="77029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6588" lvl="1" indent="-457200">
              <a:buFont typeface="Arial" pitchFamily="34" charset="0"/>
              <a:buChar char="•"/>
              <a:defRPr/>
            </a:pPr>
            <a:endParaRPr lang="pt-BR" sz="3000" dirty="0"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EB12557-1266-14BD-5074-9B6C8D127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310" y="1600200"/>
            <a:ext cx="2571751" cy="467391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A4E57BE-120D-B448-8EF0-96EAEFCFAC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7278" y="398591"/>
            <a:ext cx="2571751" cy="4681216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5CDF18CD-7366-6263-CBAA-5F8B068968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0246" y="1915948"/>
            <a:ext cx="2847797" cy="477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445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6096000" y="4695444"/>
            <a:ext cx="359663" cy="5135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618069" y="14884"/>
            <a:ext cx="0" cy="545465"/>
          </a:xfrm>
          <a:custGeom>
            <a:avLst/>
            <a:gdLst/>
            <a:ahLst/>
            <a:cxnLst/>
            <a:rect l="l" t="t" r="r" b="b"/>
            <a:pathLst>
              <a:path h="545465">
                <a:moveTo>
                  <a:pt x="0" y="0"/>
                </a:moveTo>
                <a:lnTo>
                  <a:pt x="0" y="544931"/>
                </a:lnTo>
              </a:path>
            </a:pathLst>
          </a:custGeom>
          <a:ln w="78947">
            <a:solidFill>
              <a:srgbClr val="5FB5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774787" y="14884"/>
            <a:ext cx="0" cy="545465"/>
          </a:xfrm>
          <a:custGeom>
            <a:avLst/>
            <a:gdLst/>
            <a:ahLst/>
            <a:cxnLst/>
            <a:rect l="l" t="t" r="r" b="b"/>
            <a:pathLst>
              <a:path h="545465">
                <a:moveTo>
                  <a:pt x="0" y="0"/>
                </a:moveTo>
                <a:lnTo>
                  <a:pt x="0" y="544931"/>
                </a:lnTo>
              </a:path>
            </a:pathLst>
          </a:custGeom>
          <a:ln w="78947">
            <a:solidFill>
              <a:srgbClr val="5FB5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931632" y="14884"/>
            <a:ext cx="0" cy="545465"/>
          </a:xfrm>
          <a:custGeom>
            <a:avLst/>
            <a:gdLst/>
            <a:ahLst/>
            <a:cxnLst/>
            <a:rect l="l" t="t" r="r" b="b"/>
            <a:pathLst>
              <a:path h="545465">
                <a:moveTo>
                  <a:pt x="0" y="0"/>
                </a:moveTo>
                <a:lnTo>
                  <a:pt x="0" y="544931"/>
                </a:lnTo>
              </a:path>
            </a:pathLst>
          </a:custGeom>
          <a:ln w="78947">
            <a:solidFill>
              <a:srgbClr val="5FB5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88477" y="14884"/>
            <a:ext cx="0" cy="545465"/>
          </a:xfrm>
          <a:custGeom>
            <a:avLst/>
            <a:gdLst/>
            <a:ahLst/>
            <a:cxnLst/>
            <a:rect l="l" t="t" r="r" b="b"/>
            <a:pathLst>
              <a:path h="545465">
                <a:moveTo>
                  <a:pt x="0" y="0"/>
                </a:moveTo>
                <a:lnTo>
                  <a:pt x="0" y="544931"/>
                </a:lnTo>
              </a:path>
            </a:pathLst>
          </a:custGeom>
          <a:ln w="78947">
            <a:solidFill>
              <a:srgbClr val="5FB5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Picture 13" descr="http://www.senar-al.org.br/wp-content/uploads/2019/03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" y="238432"/>
            <a:ext cx="1812627" cy="59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55321" y="5079807"/>
            <a:ext cx="7092950" cy="42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79388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algn="just">
              <a:lnSpc>
                <a:spcPct val="120000"/>
              </a:lnSpc>
              <a:defRPr/>
            </a:pPr>
            <a:endParaRPr lang="pt-BR" sz="2000" dirty="0">
              <a:solidFill>
                <a:srgbClr val="0654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362200" y="838199"/>
            <a:ext cx="494372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defRPr/>
            </a:pPr>
            <a:r>
              <a:rPr lang="pt-BR" sz="3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PE – PROGRAMA ESPECIAL</a:t>
            </a:r>
            <a:endParaRPr lang="pt-BR" sz="30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071879" y="1754190"/>
            <a:ext cx="77029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6588" lvl="1" indent="-457200">
              <a:buFont typeface="Arial" pitchFamily="34" charset="0"/>
              <a:buChar char="•"/>
              <a:defRPr/>
            </a:pPr>
            <a:endParaRPr lang="pt-BR" sz="3000" dirty="0"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1ED6F9A6-0C29-D686-C59E-713163EBAAE0}"/>
              </a:ext>
            </a:extLst>
          </p:cNvPr>
          <p:cNvSpPr/>
          <p:nvPr/>
        </p:nvSpPr>
        <p:spPr>
          <a:xfrm>
            <a:off x="-452971" y="4129034"/>
            <a:ext cx="53289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pt-BR" sz="2000" b="1" dirty="0">
                <a:latin typeface="Arial Narrow" pitchFamily="34" charset="0"/>
              </a:rPr>
              <a:t>N.º DE TURMAS EM 2021/2022: 44</a:t>
            </a:r>
          </a:p>
          <a:p>
            <a:pPr lvl="1">
              <a:defRPr/>
            </a:pPr>
            <a:r>
              <a:rPr lang="pt-BR" sz="2000" b="1" dirty="0">
                <a:latin typeface="Arial Narrow" pitchFamily="34" charset="0"/>
              </a:rPr>
              <a:t>N.º DE TREINANDOS EM 2022: 1855</a:t>
            </a:r>
            <a:endParaRPr lang="pt-BR" sz="2000" dirty="0"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761D43A0-0A0F-190D-C8FB-5564F30C3A09}"/>
              </a:ext>
            </a:extLst>
          </p:cNvPr>
          <p:cNvSpPr/>
          <p:nvPr/>
        </p:nvSpPr>
        <p:spPr>
          <a:xfrm>
            <a:off x="-476927" y="5767390"/>
            <a:ext cx="53289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pt-BR" sz="2000" b="1" dirty="0">
                <a:latin typeface="Arial Narrow" pitchFamily="34" charset="0"/>
              </a:rPr>
              <a:t>N.º DE TURMAS EM 2023: 50</a:t>
            </a:r>
          </a:p>
          <a:p>
            <a:pPr lvl="1">
              <a:defRPr/>
            </a:pPr>
            <a:r>
              <a:rPr lang="pt-BR" sz="2000" b="1" dirty="0">
                <a:latin typeface="Arial Narrow" pitchFamily="34" charset="0"/>
              </a:rPr>
              <a:t>N.º DE TREINANDOS EM 2023: 3005</a:t>
            </a:r>
            <a:endParaRPr lang="pt-BR" sz="2000" dirty="0"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5BE022E-072E-8961-43B4-59BF296A890D}"/>
              </a:ext>
            </a:extLst>
          </p:cNvPr>
          <p:cNvSpPr txBox="1"/>
          <p:nvPr/>
        </p:nvSpPr>
        <p:spPr>
          <a:xfrm>
            <a:off x="152400" y="1410126"/>
            <a:ext cx="523987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pt-BR" b="1" i="0" dirty="0">
                <a:effectLst/>
                <a:latin typeface="Arial Narrow" panose="020B0606020202030204" pitchFamily="34" charset="0"/>
              </a:rPr>
              <a:t>Negócio Certo Rural</a:t>
            </a:r>
            <a:endParaRPr lang="pt-BR" b="0" i="0" dirty="0">
              <a:effectLst/>
              <a:latin typeface="Arial Narrow" panose="020B0606020202030204" pitchFamily="34" charset="0"/>
            </a:endParaRPr>
          </a:p>
          <a:p>
            <a:pPr algn="just" fontAlgn="base"/>
            <a:r>
              <a:rPr lang="pt-BR" sz="1200" b="0" i="0" dirty="0">
                <a:effectLst/>
                <a:latin typeface="Arial Narrow" panose="020B0606020202030204" pitchFamily="34" charset="0"/>
              </a:rPr>
              <a:t>O programa de curta duração (46 horas) é desenvolvido pelo Senar/MS em parceria com o Sebrae (Serviço Brasileiro de Apoio à Micro e Pequena Empresa), o NCR (Negócio Certo Rural) tem como objetivo contribuir para a melhoria da gestão da propriedade rural através da capacitação, como foco no empreendedorismo. O NCR atua orientando e realizando o diagnóstico da propriedade, apresentando a viabilidade do negócio e colaborando para o relacionamento do produtor com o mercado.</a:t>
            </a:r>
          </a:p>
          <a:p>
            <a:pPr algn="just" fontAlgn="base"/>
            <a:r>
              <a:rPr lang="pt-BR" sz="1200" b="0" i="0" dirty="0">
                <a:effectLst/>
                <a:latin typeface="Arial Narrow" panose="020B0606020202030204" pitchFamily="34" charset="0"/>
              </a:rPr>
              <a:t>Em razão do escopo do programa, o NCR é oferecido para todos os produtores rurais atendidos nas vertentes de </a:t>
            </a:r>
            <a:r>
              <a:rPr lang="pt-BR" sz="1200" b="0" i="0" dirty="0" err="1">
                <a:effectLst/>
                <a:latin typeface="Arial Narrow" panose="020B0606020202030204" pitchFamily="34" charset="0"/>
              </a:rPr>
              <a:t>ATeG</a:t>
            </a:r>
            <a:r>
              <a:rPr lang="pt-BR" sz="1200" b="0" i="0" dirty="0">
                <a:effectLst/>
                <a:latin typeface="Arial Narrow" panose="020B0606020202030204" pitchFamily="34" charset="0"/>
              </a:rPr>
              <a:t> (Assistência Técnica e Gerencial) do Senar/AL, auxiliando na análise diagnóstica da atividade rural.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DD82F4D-4013-5ED5-C99E-3FA28BEDDA0B}"/>
              </a:ext>
            </a:extLst>
          </p:cNvPr>
          <p:cNvSpPr txBox="1"/>
          <p:nvPr/>
        </p:nvSpPr>
        <p:spPr>
          <a:xfrm>
            <a:off x="3835728" y="3264283"/>
            <a:ext cx="5239870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pt-BR" b="1" i="0" dirty="0">
                <a:effectLst/>
                <a:latin typeface="Arial Narrow" panose="020B0606020202030204" pitchFamily="34" charset="0"/>
              </a:rPr>
              <a:t>Saúde do Homem e da Mulher Rural</a:t>
            </a:r>
            <a:endParaRPr lang="pt-BR" b="0" i="0" dirty="0">
              <a:effectLst/>
              <a:latin typeface="Arial Narrow" panose="020B0606020202030204" pitchFamily="34" charset="0"/>
            </a:endParaRPr>
          </a:p>
          <a:p>
            <a:pPr algn="just" fontAlgn="base"/>
            <a:r>
              <a:rPr lang="pt-BR" sz="1200" b="0" i="0" dirty="0">
                <a:effectLst/>
                <a:latin typeface="Arial Narrow" panose="020B0606020202030204" pitchFamily="34" charset="0"/>
              </a:rPr>
              <a:t>O programa foi desenvolvido para levar atendimento médico gratuito às populações rurais de todo o estado por meio de ações de cidadania, levando especialistas nas áreas de dermatologia, ginecologia e urologia facilitando o acesso à saúde aos moradores da zona mais remotos da zona rural. A iniciativa conta com diversas atividades para os participantes e também realiza consultas, testes rápidos, exames, palestras entre outros.</a:t>
            </a:r>
          </a:p>
          <a:p>
            <a:pPr algn="just" fontAlgn="base"/>
            <a:r>
              <a:rPr lang="pt-BR" sz="1200" b="0" i="0" dirty="0">
                <a:effectLst/>
                <a:latin typeface="Arial Narrow" panose="020B0606020202030204" pitchFamily="34" charset="0"/>
              </a:rPr>
              <a:t>O Programa Saúde do Homem Rural tem como objetivo gerar oportunidades de educação para a promoção da saúde e prevenção de doenças de homens do meio rural, contribuindo assim para a melhoria da qualidade de vida.</a:t>
            </a:r>
          </a:p>
          <a:p>
            <a:pPr algn="just" fontAlgn="base"/>
            <a:r>
              <a:rPr lang="pt-BR" sz="1200" b="0" i="0" dirty="0">
                <a:effectLst/>
                <a:latin typeface="Arial Narrow" panose="020B0606020202030204" pitchFamily="34" charset="0"/>
              </a:rPr>
              <a:t>O Programa Saúde da Mulher Rural tem como objetivo contribuir para a mudança e melhoria das condições de vida e saúde integral das mulheres do meio rural, com ações de educação em saúde e ampliação do acesso aos serviços disponíveis no Sistema Único de Saúde (SUS), em parceria com Secretarias de Saúde Secretarias de Saúde e prefeituras.</a:t>
            </a:r>
          </a:p>
        </p:txBody>
      </p:sp>
    </p:spTree>
    <p:extLst>
      <p:ext uri="{BB962C8B-B14F-4D97-AF65-F5344CB8AC3E}">
        <p14:creationId xmlns:p14="http://schemas.microsoft.com/office/powerpoint/2010/main" val="1216870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6096000" y="4695444"/>
            <a:ext cx="359663" cy="5135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618069" y="14884"/>
            <a:ext cx="0" cy="545465"/>
          </a:xfrm>
          <a:custGeom>
            <a:avLst/>
            <a:gdLst/>
            <a:ahLst/>
            <a:cxnLst/>
            <a:rect l="l" t="t" r="r" b="b"/>
            <a:pathLst>
              <a:path h="545465">
                <a:moveTo>
                  <a:pt x="0" y="0"/>
                </a:moveTo>
                <a:lnTo>
                  <a:pt x="0" y="544931"/>
                </a:lnTo>
              </a:path>
            </a:pathLst>
          </a:custGeom>
          <a:ln w="78947">
            <a:solidFill>
              <a:srgbClr val="5FB5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774787" y="14884"/>
            <a:ext cx="0" cy="545465"/>
          </a:xfrm>
          <a:custGeom>
            <a:avLst/>
            <a:gdLst/>
            <a:ahLst/>
            <a:cxnLst/>
            <a:rect l="l" t="t" r="r" b="b"/>
            <a:pathLst>
              <a:path h="545465">
                <a:moveTo>
                  <a:pt x="0" y="0"/>
                </a:moveTo>
                <a:lnTo>
                  <a:pt x="0" y="544931"/>
                </a:lnTo>
              </a:path>
            </a:pathLst>
          </a:custGeom>
          <a:ln w="78947">
            <a:solidFill>
              <a:srgbClr val="5FB5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931632" y="14884"/>
            <a:ext cx="0" cy="545465"/>
          </a:xfrm>
          <a:custGeom>
            <a:avLst/>
            <a:gdLst/>
            <a:ahLst/>
            <a:cxnLst/>
            <a:rect l="l" t="t" r="r" b="b"/>
            <a:pathLst>
              <a:path h="545465">
                <a:moveTo>
                  <a:pt x="0" y="0"/>
                </a:moveTo>
                <a:lnTo>
                  <a:pt x="0" y="544931"/>
                </a:lnTo>
              </a:path>
            </a:pathLst>
          </a:custGeom>
          <a:ln w="78947">
            <a:solidFill>
              <a:srgbClr val="5FB5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88477" y="14884"/>
            <a:ext cx="0" cy="545465"/>
          </a:xfrm>
          <a:custGeom>
            <a:avLst/>
            <a:gdLst/>
            <a:ahLst/>
            <a:cxnLst/>
            <a:rect l="l" t="t" r="r" b="b"/>
            <a:pathLst>
              <a:path h="545465">
                <a:moveTo>
                  <a:pt x="0" y="0"/>
                </a:moveTo>
                <a:lnTo>
                  <a:pt x="0" y="544931"/>
                </a:lnTo>
              </a:path>
            </a:pathLst>
          </a:custGeom>
          <a:ln w="78947">
            <a:solidFill>
              <a:srgbClr val="5FB5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Picture 13" descr="http://www.senar-al.org.br/wp-content/uploads/2019/03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" y="238432"/>
            <a:ext cx="1812627" cy="59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55321" y="5079807"/>
            <a:ext cx="7092950" cy="42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79388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algn="just">
              <a:lnSpc>
                <a:spcPct val="120000"/>
              </a:lnSpc>
              <a:defRPr/>
            </a:pPr>
            <a:endParaRPr lang="pt-BR" sz="2000" dirty="0">
              <a:solidFill>
                <a:srgbClr val="0654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451469" y="356488"/>
            <a:ext cx="494372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defRPr/>
            </a:pPr>
            <a:r>
              <a:rPr lang="pt-BR" sz="3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PE – PROGRAMA ESPECIAL</a:t>
            </a:r>
            <a:endParaRPr lang="pt-BR" sz="30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071879" y="1754190"/>
            <a:ext cx="77029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6588" lvl="1" indent="-457200">
              <a:buFont typeface="Arial" pitchFamily="34" charset="0"/>
              <a:buChar char="•"/>
              <a:defRPr/>
            </a:pPr>
            <a:endParaRPr lang="pt-BR" sz="3000" dirty="0"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E73CC10-EA32-6D85-7E8E-2A764C62A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20" y="1490061"/>
            <a:ext cx="3193884" cy="266030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665CDAD-2CE5-781D-6ECA-FE347FE5F4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6417" y="3205132"/>
            <a:ext cx="4016477" cy="274238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721844A-8255-C23B-9FCB-9E3E9993A8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2060" y="1610007"/>
            <a:ext cx="3573719" cy="308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4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6096000" y="4695444"/>
            <a:ext cx="359663" cy="5135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618069" y="14884"/>
            <a:ext cx="0" cy="545465"/>
          </a:xfrm>
          <a:custGeom>
            <a:avLst/>
            <a:gdLst/>
            <a:ahLst/>
            <a:cxnLst/>
            <a:rect l="l" t="t" r="r" b="b"/>
            <a:pathLst>
              <a:path h="545465">
                <a:moveTo>
                  <a:pt x="0" y="0"/>
                </a:moveTo>
                <a:lnTo>
                  <a:pt x="0" y="544931"/>
                </a:lnTo>
              </a:path>
            </a:pathLst>
          </a:custGeom>
          <a:ln w="78947">
            <a:solidFill>
              <a:srgbClr val="5FB5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774787" y="14884"/>
            <a:ext cx="0" cy="545465"/>
          </a:xfrm>
          <a:custGeom>
            <a:avLst/>
            <a:gdLst/>
            <a:ahLst/>
            <a:cxnLst/>
            <a:rect l="l" t="t" r="r" b="b"/>
            <a:pathLst>
              <a:path h="545465">
                <a:moveTo>
                  <a:pt x="0" y="0"/>
                </a:moveTo>
                <a:lnTo>
                  <a:pt x="0" y="544931"/>
                </a:lnTo>
              </a:path>
            </a:pathLst>
          </a:custGeom>
          <a:ln w="78947">
            <a:solidFill>
              <a:srgbClr val="5FB5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931632" y="14884"/>
            <a:ext cx="0" cy="545465"/>
          </a:xfrm>
          <a:custGeom>
            <a:avLst/>
            <a:gdLst/>
            <a:ahLst/>
            <a:cxnLst/>
            <a:rect l="l" t="t" r="r" b="b"/>
            <a:pathLst>
              <a:path h="545465">
                <a:moveTo>
                  <a:pt x="0" y="0"/>
                </a:moveTo>
                <a:lnTo>
                  <a:pt x="0" y="544931"/>
                </a:lnTo>
              </a:path>
            </a:pathLst>
          </a:custGeom>
          <a:ln w="78947">
            <a:solidFill>
              <a:srgbClr val="5FB5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88477" y="14884"/>
            <a:ext cx="0" cy="545465"/>
          </a:xfrm>
          <a:custGeom>
            <a:avLst/>
            <a:gdLst/>
            <a:ahLst/>
            <a:cxnLst/>
            <a:rect l="l" t="t" r="r" b="b"/>
            <a:pathLst>
              <a:path h="545465">
                <a:moveTo>
                  <a:pt x="0" y="0"/>
                </a:moveTo>
                <a:lnTo>
                  <a:pt x="0" y="544931"/>
                </a:lnTo>
              </a:path>
            </a:pathLst>
          </a:custGeom>
          <a:ln w="78947">
            <a:solidFill>
              <a:srgbClr val="5FB5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Picture 13" descr="http://www.senar-al.org.br/wp-content/uploads/2019/03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" y="238432"/>
            <a:ext cx="1812627" cy="59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55321" y="5079807"/>
            <a:ext cx="7092950" cy="42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79388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algn="just">
              <a:lnSpc>
                <a:spcPct val="120000"/>
              </a:lnSpc>
              <a:defRPr/>
            </a:pPr>
            <a:endParaRPr lang="pt-BR" sz="2000" dirty="0">
              <a:solidFill>
                <a:srgbClr val="0654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839188" y="1031063"/>
            <a:ext cx="379302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3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RECURSOS DIDÁTICOS</a:t>
            </a:r>
          </a:p>
        </p:txBody>
      </p:sp>
      <p:sp>
        <p:nvSpPr>
          <p:cNvPr id="4" name="Retângulo 3"/>
          <p:cNvSpPr/>
          <p:nvPr/>
        </p:nvSpPr>
        <p:spPr>
          <a:xfrm>
            <a:off x="1071879" y="1754190"/>
            <a:ext cx="77029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6588" lvl="1" indent="-457200">
              <a:buFont typeface="Arial" pitchFamily="34" charset="0"/>
              <a:buChar char="•"/>
              <a:defRPr/>
            </a:pPr>
            <a:endParaRPr lang="pt-BR" sz="3000" dirty="0"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21328" y="1727171"/>
            <a:ext cx="7092950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2500" dirty="0">
                <a:latin typeface="Arial Narrow" pitchFamily="34" charset="0"/>
              </a:rPr>
              <a:t>A cartilha é um recurso instrucional auxiliar, elaborado segundo metodologia preconizada pela instituição. Tem por finalidade favorecer a aprendizagem adquirida, servindo de fonte de reforço e consulta para a reflexão do conteúdo ministrado durante os eventos de FPR e PS e Programação Especial do SENAR. </a:t>
            </a:r>
          </a:p>
          <a:p>
            <a:pPr algn="ctr"/>
            <a:r>
              <a:rPr lang="pt-BR" altLang="pt-BR" sz="2500" dirty="0">
                <a:latin typeface="Arial Narrow" pitchFamily="34" charset="0"/>
              </a:rPr>
              <a:t>O SENAR tem uma estante virtual do AGRO </a:t>
            </a:r>
            <a:r>
              <a:rPr lang="pt-BR" sz="2000" dirty="0">
                <a:latin typeface="Arial Narrow" panose="020B0606020202030204" pitchFamily="34" charset="0"/>
                <a:hlinkClick r:id="rId4"/>
              </a:rPr>
              <a:t>https://cnabrasil.org.br/senar/colecao-senar</a:t>
            </a:r>
            <a:endParaRPr lang="pt-BR" altLang="pt-BR" sz="2000" dirty="0">
              <a:latin typeface="Arial Narrow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950" y="4952238"/>
            <a:ext cx="1175382" cy="1562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808" y="4949403"/>
            <a:ext cx="1210392" cy="1588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748" y="4949403"/>
            <a:ext cx="1242681" cy="1614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28" y="5293070"/>
            <a:ext cx="1714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027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6096000" y="4695444"/>
            <a:ext cx="359663" cy="5135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618069" y="14884"/>
            <a:ext cx="0" cy="545465"/>
          </a:xfrm>
          <a:custGeom>
            <a:avLst/>
            <a:gdLst/>
            <a:ahLst/>
            <a:cxnLst/>
            <a:rect l="l" t="t" r="r" b="b"/>
            <a:pathLst>
              <a:path h="545465">
                <a:moveTo>
                  <a:pt x="0" y="0"/>
                </a:moveTo>
                <a:lnTo>
                  <a:pt x="0" y="544931"/>
                </a:lnTo>
              </a:path>
            </a:pathLst>
          </a:custGeom>
          <a:ln w="78947">
            <a:solidFill>
              <a:srgbClr val="5FB5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774787" y="14884"/>
            <a:ext cx="0" cy="545465"/>
          </a:xfrm>
          <a:custGeom>
            <a:avLst/>
            <a:gdLst/>
            <a:ahLst/>
            <a:cxnLst/>
            <a:rect l="l" t="t" r="r" b="b"/>
            <a:pathLst>
              <a:path h="545465">
                <a:moveTo>
                  <a:pt x="0" y="0"/>
                </a:moveTo>
                <a:lnTo>
                  <a:pt x="0" y="544931"/>
                </a:lnTo>
              </a:path>
            </a:pathLst>
          </a:custGeom>
          <a:ln w="78947">
            <a:solidFill>
              <a:srgbClr val="5FB5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931632" y="14884"/>
            <a:ext cx="0" cy="545465"/>
          </a:xfrm>
          <a:custGeom>
            <a:avLst/>
            <a:gdLst/>
            <a:ahLst/>
            <a:cxnLst/>
            <a:rect l="l" t="t" r="r" b="b"/>
            <a:pathLst>
              <a:path h="545465">
                <a:moveTo>
                  <a:pt x="0" y="0"/>
                </a:moveTo>
                <a:lnTo>
                  <a:pt x="0" y="544931"/>
                </a:lnTo>
              </a:path>
            </a:pathLst>
          </a:custGeom>
          <a:ln w="78947">
            <a:solidFill>
              <a:srgbClr val="5FB5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88477" y="14884"/>
            <a:ext cx="0" cy="545465"/>
          </a:xfrm>
          <a:custGeom>
            <a:avLst/>
            <a:gdLst/>
            <a:ahLst/>
            <a:cxnLst/>
            <a:rect l="l" t="t" r="r" b="b"/>
            <a:pathLst>
              <a:path h="545465">
                <a:moveTo>
                  <a:pt x="0" y="0"/>
                </a:moveTo>
                <a:lnTo>
                  <a:pt x="0" y="544931"/>
                </a:lnTo>
              </a:path>
            </a:pathLst>
          </a:custGeom>
          <a:ln w="78947">
            <a:solidFill>
              <a:srgbClr val="5FB5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Picture 13" descr="http://www.senar-al.org.br/wp-content/uploads/2019/03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" y="238432"/>
            <a:ext cx="1812627" cy="59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70561" y="5105400"/>
            <a:ext cx="7092950" cy="42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79388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algn="just">
              <a:lnSpc>
                <a:spcPct val="120000"/>
              </a:lnSpc>
              <a:defRPr/>
            </a:pPr>
            <a:endParaRPr lang="pt-BR" sz="2000" dirty="0">
              <a:solidFill>
                <a:srgbClr val="0654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04800" y="220989"/>
            <a:ext cx="862683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3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REDE E-TEC</a:t>
            </a:r>
            <a:endParaRPr lang="pt-BR" sz="30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4" name="AutoShape 2" descr="Resultado de imagem para MULHERES EM CAMPO SEN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4" descr="Resultado de imagem para MULHERES EM CAMPO SENA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6" descr="Resultado de imagem para MULHERES EM CAMPO SENA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7412" name="Picture 4" descr="Imagem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16" y="4739430"/>
            <a:ext cx="2094746" cy="148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C818150-5A97-42B0-899D-F5237D322D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498" y="956394"/>
            <a:ext cx="8285004" cy="1790700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CBC66023-EF2C-49F6-83E8-91BFAF894098}"/>
              </a:ext>
            </a:extLst>
          </p:cNvPr>
          <p:cNvSpPr txBox="1"/>
          <p:nvPr/>
        </p:nvSpPr>
        <p:spPr>
          <a:xfrm>
            <a:off x="401319" y="2827193"/>
            <a:ext cx="8072119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b="0" i="0" dirty="0">
                <a:effectLst/>
                <a:latin typeface="Arial Narrow" panose="020B0606020202030204" pitchFamily="34" charset="0"/>
              </a:rPr>
              <a:t>A organização curricular do Curso Técnico em Fruticultura oferece o desenvolvimento das competências profissionais referentes ao processo de produção, de gestão e de controle do processo produtivo de frutíferas.</a:t>
            </a:r>
          </a:p>
          <a:p>
            <a:pPr algn="l"/>
            <a:r>
              <a:rPr lang="pt-BR" b="1" i="0" dirty="0">
                <a:effectLst/>
                <a:latin typeface="Arial Narrow" panose="020B0606020202030204" pitchFamily="34" charset="0"/>
              </a:rPr>
              <a:t>Eixo Tecnológico (SETEC/MEC):</a:t>
            </a:r>
            <a:r>
              <a:rPr lang="pt-BR" b="0" i="0" dirty="0">
                <a:effectLst/>
                <a:latin typeface="Arial Narrow" panose="020B0606020202030204" pitchFamily="34" charset="0"/>
              </a:rPr>
              <a:t> Recursos Naturais</a:t>
            </a:r>
            <a:br>
              <a:rPr lang="pt-BR" b="0" i="0" dirty="0">
                <a:effectLst/>
                <a:latin typeface="Arial Narrow" panose="020B0606020202030204" pitchFamily="34" charset="0"/>
              </a:rPr>
            </a:br>
            <a:r>
              <a:rPr lang="pt-BR" b="1" i="0" dirty="0">
                <a:effectLst/>
                <a:latin typeface="Arial Narrow" panose="020B0606020202030204" pitchFamily="34" charset="0"/>
              </a:rPr>
              <a:t>Nome do Curso:</a:t>
            </a:r>
            <a:r>
              <a:rPr lang="pt-BR" b="0" i="0" dirty="0">
                <a:effectLst/>
                <a:latin typeface="Arial Narrow" panose="020B0606020202030204" pitchFamily="34" charset="0"/>
              </a:rPr>
              <a:t> Curso Técnico de Nível Médio em Fruticultura</a:t>
            </a:r>
            <a:br>
              <a:rPr lang="pt-BR" b="0" i="0" dirty="0">
                <a:effectLst/>
                <a:latin typeface="Arial Narrow" panose="020B0606020202030204" pitchFamily="34" charset="0"/>
              </a:rPr>
            </a:br>
            <a:r>
              <a:rPr lang="pt-BR" b="1" i="0" dirty="0">
                <a:effectLst/>
                <a:latin typeface="Arial Narrow" panose="020B0606020202030204" pitchFamily="34" charset="0"/>
              </a:rPr>
              <a:t>Habilitação Profissional:</a:t>
            </a:r>
            <a:r>
              <a:rPr lang="pt-BR" b="0" i="0" dirty="0">
                <a:effectLst/>
                <a:latin typeface="Arial Narrow" panose="020B0606020202030204" pitchFamily="34" charset="0"/>
              </a:rPr>
              <a:t> Técnico em Fruticultura</a:t>
            </a:r>
            <a:br>
              <a:rPr lang="pt-BR" b="0" i="0" dirty="0">
                <a:effectLst/>
                <a:latin typeface="Arial Narrow" panose="020B0606020202030204" pitchFamily="34" charset="0"/>
              </a:rPr>
            </a:br>
            <a:r>
              <a:rPr lang="pt-BR" b="1" i="0" dirty="0">
                <a:effectLst/>
                <a:latin typeface="Arial Narrow" panose="020B0606020202030204" pitchFamily="34" charset="0"/>
              </a:rPr>
              <a:t>Nível de Ensino:</a:t>
            </a:r>
            <a:r>
              <a:rPr lang="pt-BR" b="0" i="0" dirty="0">
                <a:effectLst/>
                <a:latin typeface="Arial Narrow" panose="020B0606020202030204" pitchFamily="34" charset="0"/>
              </a:rPr>
              <a:t> Técnico de Nível Médio</a:t>
            </a:r>
            <a:br>
              <a:rPr lang="pt-BR" b="0" i="0" dirty="0">
                <a:effectLst/>
                <a:latin typeface="Arial Narrow" panose="020B0606020202030204" pitchFamily="34" charset="0"/>
              </a:rPr>
            </a:br>
            <a:r>
              <a:rPr lang="pt-BR" b="1" i="0" dirty="0">
                <a:effectLst/>
                <a:latin typeface="Arial Narrow" panose="020B0606020202030204" pitchFamily="34" charset="0"/>
              </a:rPr>
              <a:t>Modalidade de Ensino:</a:t>
            </a:r>
            <a:r>
              <a:rPr lang="pt-BR" b="0" i="0" dirty="0">
                <a:effectLst/>
                <a:latin typeface="Arial Narrow" panose="020B0606020202030204" pitchFamily="34" charset="0"/>
              </a:rPr>
              <a:t> Ensino a Distância (70% online e 30% presencial)</a:t>
            </a:r>
            <a:br>
              <a:rPr lang="pt-BR" b="0" i="0" dirty="0">
                <a:effectLst/>
                <a:latin typeface="Arial Narrow" panose="020B0606020202030204" pitchFamily="34" charset="0"/>
              </a:rPr>
            </a:br>
            <a:r>
              <a:rPr lang="pt-BR" b="1" i="0" dirty="0">
                <a:effectLst/>
                <a:latin typeface="Arial Narrow" panose="020B0606020202030204" pitchFamily="34" charset="0"/>
              </a:rPr>
              <a:t>Forma de Oferta:</a:t>
            </a:r>
            <a:r>
              <a:rPr lang="pt-BR" b="0" i="0" dirty="0">
                <a:effectLst/>
                <a:latin typeface="Arial Narrow" panose="020B0606020202030204" pitchFamily="34" charset="0"/>
              </a:rPr>
              <a:t> Subsequente (é necessário ter o ensino médio completo)</a:t>
            </a:r>
          </a:p>
          <a:p>
            <a:pPr algn="l"/>
            <a:r>
              <a:rPr lang="pt-BR" b="1" i="0" dirty="0">
                <a:effectLst/>
                <a:latin typeface="Arial Narrow" panose="020B0606020202030204" pitchFamily="34" charset="0"/>
              </a:rPr>
              <a:t>Carga Horária Total:</a:t>
            </a:r>
            <a:r>
              <a:rPr lang="pt-BR" b="0" i="0" dirty="0">
                <a:effectLst/>
                <a:latin typeface="Arial Narrow" panose="020B0606020202030204" pitchFamily="34" charset="0"/>
              </a:rPr>
              <a:t> 1.350 horas</a:t>
            </a:r>
            <a:br>
              <a:rPr lang="pt-BR" b="0" i="0" dirty="0">
                <a:effectLst/>
                <a:latin typeface="Arial Narrow" panose="020B0606020202030204" pitchFamily="34" charset="0"/>
              </a:rPr>
            </a:br>
            <a:r>
              <a:rPr lang="pt-BR" b="1" i="0" dirty="0">
                <a:effectLst/>
                <a:latin typeface="Arial Narrow" panose="020B0606020202030204" pitchFamily="34" charset="0"/>
              </a:rPr>
              <a:t>Duração do Curso:</a:t>
            </a:r>
            <a:r>
              <a:rPr lang="pt-BR" b="0" i="0" dirty="0">
                <a:effectLst/>
                <a:latin typeface="Arial Narrow" panose="020B0606020202030204" pitchFamily="34" charset="0"/>
              </a:rPr>
              <a:t> 2,5 anos</a:t>
            </a:r>
          </a:p>
          <a:p>
            <a:pPr algn="l"/>
            <a:endParaRPr lang="pt-BR" b="0" i="0" dirty="0">
              <a:effectLst/>
              <a:latin typeface="Arial Narrow" panose="020B0606020202030204" pitchFamily="34" charset="0"/>
            </a:endParaRPr>
          </a:p>
          <a:p>
            <a:pPr algn="l"/>
            <a:endParaRPr lang="pt-BR" sz="600" dirty="0">
              <a:latin typeface="Arial Narrow" panose="020B060602020203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9AC1AB0-FE95-5003-60F6-E8975DC076F8}"/>
              </a:ext>
            </a:extLst>
          </p:cNvPr>
          <p:cNvSpPr txBox="1"/>
          <p:nvPr/>
        </p:nvSpPr>
        <p:spPr>
          <a:xfrm>
            <a:off x="765175" y="6062123"/>
            <a:ext cx="86079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b="1" dirty="0">
                <a:latin typeface="Arial Narrow" panose="020B0606020202030204" pitchFamily="34" charset="0"/>
              </a:rPr>
              <a:t>POLOS EM SÃO LUÍS DO QUITUNDE, PALMEIRA DOS ÍNDIOS, ARAPIRACA, OLHO D´ÁGUA DAS FLORES, PENEDO E PIRANHAS</a:t>
            </a:r>
            <a:endParaRPr lang="pt-BR" b="1" i="0" dirty="0">
              <a:effectLst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632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6096000" y="4695444"/>
            <a:ext cx="359663" cy="5135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618069" y="14884"/>
            <a:ext cx="0" cy="545465"/>
          </a:xfrm>
          <a:custGeom>
            <a:avLst/>
            <a:gdLst/>
            <a:ahLst/>
            <a:cxnLst/>
            <a:rect l="l" t="t" r="r" b="b"/>
            <a:pathLst>
              <a:path h="545465">
                <a:moveTo>
                  <a:pt x="0" y="0"/>
                </a:moveTo>
                <a:lnTo>
                  <a:pt x="0" y="544931"/>
                </a:lnTo>
              </a:path>
            </a:pathLst>
          </a:custGeom>
          <a:ln w="78947">
            <a:solidFill>
              <a:srgbClr val="5FB5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774787" y="14884"/>
            <a:ext cx="0" cy="545465"/>
          </a:xfrm>
          <a:custGeom>
            <a:avLst/>
            <a:gdLst/>
            <a:ahLst/>
            <a:cxnLst/>
            <a:rect l="l" t="t" r="r" b="b"/>
            <a:pathLst>
              <a:path h="545465">
                <a:moveTo>
                  <a:pt x="0" y="0"/>
                </a:moveTo>
                <a:lnTo>
                  <a:pt x="0" y="544931"/>
                </a:lnTo>
              </a:path>
            </a:pathLst>
          </a:custGeom>
          <a:ln w="78947">
            <a:solidFill>
              <a:srgbClr val="5FB5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931632" y="14884"/>
            <a:ext cx="0" cy="545465"/>
          </a:xfrm>
          <a:custGeom>
            <a:avLst/>
            <a:gdLst/>
            <a:ahLst/>
            <a:cxnLst/>
            <a:rect l="l" t="t" r="r" b="b"/>
            <a:pathLst>
              <a:path h="545465">
                <a:moveTo>
                  <a:pt x="0" y="0"/>
                </a:moveTo>
                <a:lnTo>
                  <a:pt x="0" y="544931"/>
                </a:lnTo>
              </a:path>
            </a:pathLst>
          </a:custGeom>
          <a:ln w="78947">
            <a:solidFill>
              <a:srgbClr val="5FB5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88477" y="14884"/>
            <a:ext cx="0" cy="545465"/>
          </a:xfrm>
          <a:custGeom>
            <a:avLst/>
            <a:gdLst/>
            <a:ahLst/>
            <a:cxnLst/>
            <a:rect l="l" t="t" r="r" b="b"/>
            <a:pathLst>
              <a:path h="545465">
                <a:moveTo>
                  <a:pt x="0" y="0"/>
                </a:moveTo>
                <a:lnTo>
                  <a:pt x="0" y="544931"/>
                </a:lnTo>
              </a:path>
            </a:pathLst>
          </a:custGeom>
          <a:ln w="78947">
            <a:solidFill>
              <a:srgbClr val="5FB5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Picture 13" descr="http://www.senar-al.org.br/wp-content/uploads/2019/03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" y="238432"/>
            <a:ext cx="1812627" cy="59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70561" y="5105400"/>
            <a:ext cx="7092950" cy="42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79388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algn="just">
              <a:lnSpc>
                <a:spcPct val="120000"/>
              </a:lnSpc>
              <a:defRPr/>
            </a:pPr>
            <a:endParaRPr lang="pt-BR" sz="2000" dirty="0">
              <a:solidFill>
                <a:srgbClr val="0654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04800" y="485691"/>
            <a:ext cx="862683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3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REDE E-TEC</a:t>
            </a:r>
            <a:endParaRPr lang="pt-BR" sz="30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4" name="AutoShape 2" descr="Resultado de imagem para MULHERES EM CAMPO SEN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4" descr="Resultado de imagem para MULHERES EM CAMPO SENA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6" descr="Resultado de imagem para MULHERES EM CAMPO SENA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7412" name="Picture 4" descr="Imagem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771" y="4693339"/>
            <a:ext cx="2026482" cy="143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6747AFFA-0FB5-4EC0-98F2-5F9DB09771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110" y="1042737"/>
            <a:ext cx="8285004" cy="1609725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DE039499-2F66-4567-87FD-B9061F139A45}"/>
              </a:ext>
            </a:extLst>
          </p:cNvPr>
          <p:cNvSpPr txBox="1"/>
          <p:nvPr/>
        </p:nvSpPr>
        <p:spPr>
          <a:xfrm>
            <a:off x="134239" y="2652462"/>
            <a:ext cx="670242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b="0" i="0" dirty="0">
                <a:effectLst/>
                <a:latin typeface="Arial Narrow" panose="020B0606020202030204" pitchFamily="34" charset="0"/>
              </a:rPr>
              <a:t>O Curso Técnico em Agronegócio organizado pelo SENAR habilita profissionais na execução das ações de gestão e de operação das cadeias produtivas do agronegócio, de acordo com as boas práticas agrícolas, normas técnicas, legislações.</a:t>
            </a:r>
          </a:p>
          <a:p>
            <a:pPr algn="l"/>
            <a:r>
              <a:rPr lang="pt-BR" b="1" i="0" dirty="0">
                <a:effectLst/>
                <a:latin typeface="Arial Narrow" panose="020B0606020202030204" pitchFamily="34" charset="0"/>
              </a:rPr>
              <a:t>Eixo Tecnológico (SETEC/MEC):</a:t>
            </a:r>
            <a:r>
              <a:rPr lang="pt-BR" b="0" i="0" dirty="0">
                <a:effectLst/>
                <a:latin typeface="Arial Narrow" panose="020B0606020202030204" pitchFamily="34" charset="0"/>
              </a:rPr>
              <a:t> Recursos Naturais</a:t>
            </a:r>
            <a:br>
              <a:rPr lang="pt-BR" b="0" i="0" dirty="0">
                <a:effectLst/>
                <a:latin typeface="Arial Narrow" panose="020B0606020202030204" pitchFamily="34" charset="0"/>
              </a:rPr>
            </a:br>
            <a:r>
              <a:rPr lang="pt-BR" b="1" i="0" dirty="0">
                <a:effectLst/>
                <a:latin typeface="Arial Narrow" panose="020B0606020202030204" pitchFamily="34" charset="0"/>
              </a:rPr>
              <a:t>Nome do Curso:</a:t>
            </a:r>
            <a:r>
              <a:rPr lang="pt-BR" b="0" i="0" dirty="0">
                <a:effectLst/>
                <a:latin typeface="Arial Narrow" panose="020B0606020202030204" pitchFamily="34" charset="0"/>
              </a:rPr>
              <a:t> Curso Técnico de Nível Médio em Agronegócio</a:t>
            </a:r>
            <a:br>
              <a:rPr lang="pt-BR" b="0" i="0" dirty="0">
                <a:effectLst/>
                <a:latin typeface="Arial Narrow" panose="020B0606020202030204" pitchFamily="34" charset="0"/>
              </a:rPr>
            </a:br>
            <a:r>
              <a:rPr lang="pt-BR" b="1" i="0" dirty="0">
                <a:effectLst/>
                <a:latin typeface="Arial Narrow" panose="020B0606020202030204" pitchFamily="34" charset="0"/>
              </a:rPr>
              <a:t>Habilitação Profissional:</a:t>
            </a:r>
            <a:r>
              <a:rPr lang="pt-BR" b="0" i="0" dirty="0">
                <a:effectLst/>
                <a:latin typeface="Arial Narrow" panose="020B0606020202030204" pitchFamily="34" charset="0"/>
              </a:rPr>
              <a:t> Técnico em Agronegócio</a:t>
            </a:r>
            <a:br>
              <a:rPr lang="pt-BR" b="0" i="0" dirty="0">
                <a:effectLst/>
                <a:latin typeface="Arial Narrow" panose="020B0606020202030204" pitchFamily="34" charset="0"/>
              </a:rPr>
            </a:br>
            <a:r>
              <a:rPr lang="pt-BR" b="1" i="0" dirty="0">
                <a:effectLst/>
                <a:latin typeface="Arial Narrow" panose="020B0606020202030204" pitchFamily="34" charset="0"/>
              </a:rPr>
              <a:t>Nível de Ensino:</a:t>
            </a:r>
            <a:r>
              <a:rPr lang="pt-BR" b="0" i="0" dirty="0">
                <a:effectLst/>
                <a:latin typeface="Arial Narrow" panose="020B0606020202030204" pitchFamily="34" charset="0"/>
              </a:rPr>
              <a:t> Técnico de Nível Médio</a:t>
            </a:r>
            <a:br>
              <a:rPr lang="pt-BR" b="0" i="0" dirty="0">
                <a:effectLst/>
                <a:latin typeface="Arial Narrow" panose="020B0606020202030204" pitchFamily="34" charset="0"/>
              </a:rPr>
            </a:br>
            <a:r>
              <a:rPr lang="pt-BR" b="1" i="0" dirty="0">
                <a:effectLst/>
                <a:latin typeface="Arial Narrow" panose="020B0606020202030204" pitchFamily="34" charset="0"/>
              </a:rPr>
              <a:t>Modalidade de Ensino:</a:t>
            </a:r>
            <a:r>
              <a:rPr lang="pt-BR" b="0" i="0" dirty="0">
                <a:effectLst/>
                <a:latin typeface="Arial Narrow" panose="020B0606020202030204" pitchFamily="34" charset="0"/>
              </a:rPr>
              <a:t> Ensino a Distância (80% online e 20% presencial)</a:t>
            </a:r>
            <a:br>
              <a:rPr lang="pt-BR" b="0" i="0" dirty="0">
                <a:effectLst/>
                <a:latin typeface="Arial Narrow" panose="020B0606020202030204" pitchFamily="34" charset="0"/>
              </a:rPr>
            </a:br>
            <a:r>
              <a:rPr lang="pt-BR" b="1" i="0" dirty="0">
                <a:effectLst/>
                <a:latin typeface="Arial Narrow" panose="020B0606020202030204" pitchFamily="34" charset="0"/>
              </a:rPr>
              <a:t>Forma de Oferta:</a:t>
            </a:r>
            <a:r>
              <a:rPr lang="pt-BR" b="0" i="0" dirty="0">
                <a:effectLst/>
                <a:latin typeface="Arial Narrow" panose="020B0606020202030204" pitchFamily="34" charset="0"/>
              </a:rPr>
              <a:t> Subsequente (é necessário ter o ensino médio completo)</a:t>
            </a:r>
          </a:p>
          <a:p>
            <a:pPr algn="l"/>
            <a:r>
              <a:rPr lang="pt-BR" b="1" i="0" dirty="0">
                <a:effectLst/>
                <a:latin typeface="Arial Narrow" panose="020B0606020202030204" pitchFamily="34" charset="0"/>
              </a:rPr>
              <a:t>Carga Horária Total:</a:t>
            </a:r>
            <a:r>
              <a:rPr lang="pt-BR" b="0" i="0" dirty="0">
                <a:effectLst/>
                <a:latin typeface="Arial Narrow" panose="020B0606020202030204" pitchFamily="34" charset="0"/>
              </a:rPr>
              <a:t> 1.200 horas</a:t>
            </a:r>
            <a:br>
              <a:rPr lang="pt-BR" b="0" i="0" dirty="0">
                <a:effectLst/>
                <a:latin typeface="Arial Narrow" panose="020B0606020202030204" pitchFamily="34" charset="0"/>
              </a:rPr>
            </a:br>
            <a:r>
              <a:rPr lang="pt-BR" b="1" i="0" dirty="0">
                <a:effectLst/>
                <a:latin typeface="Arial Narrow" panose="020B0606020202030204" pitchFamily="34" charset="0"/>
              </a:rPr>
              <a:t>Duração do Curso:</a:t>
            </a:r>
            <a:r>
              <a:rPr lang="pt-BR" b="0" i="0" dirty="0">
                <a:effectLst/>
                <a:latin typeface="Arial Narrow" panose="020B0606020202030204" pitchFamily="34" charset="0"/>
              </a:rPr>
              <a:t> 4 semestres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66FDCBC1-9775-4CCB-9843-5FD0F445763B}"/>
              </a:ext>
            </a:extLst>
          </p:cNvPr>
          <p:cNvSpPr txBox="1"/>
          <p:nvPr/>
        </p:nvSpPr>
        <p:spPr>
          <a:xfrm>
            <a:off x="765175" y="6062123"/>
            <a:ext cx="86079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b="1" dirty="0">
                <a:latin typeface="Arial Narrow" panose="020B0606020202030204" pitchFamily="34" charset="0"/>
              </a:rPr>
              <a:t>POLOS JUNQUEIRO, VIÇOSA, PALMEIRA DOS ÍNDIOS, ARAPIRACA, PENEDO E OLHO D´ÁGUA DAS FLORES</a:t>
            </a:r>
            <a:endParaRPr lang="pt-BR" b="1" i="0" dirty="0">
              <a:effectLst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9240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0404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840</TotalTime>
  <Words>1048</Words>
  <Application>Microsoft Office PowerPoint</Application>
  <PresentationFormat>Apresentação na tela (4:3)</PresentationFormat>
  <Paragraphs>65</Paragraphs>
  <Slides>12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7" baseType="lpstr">
      <vt:lpstr>Arial</vt:lpstr>
      <vt:lpstr>Arial Narrow</vt:lpstr>
      <vt:lpstr>Calibri</vt:lpstr>
      <vt:lpstr>Verdana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Luís Tadeu Prudente Santos</dc:creator>
  <cp:lastModifiedBy>AMA</cp:lastModifiedBy>
  <cp:revision>27</cp:revision>
  <cp:lastPrinted>2023-05-30T15:42:02Z</cp:lastPrinted>
  <dcterms:created xsi:type="dcterms:W3CDTF">2019-12-02T19:24:41Z</dcterms:created>
  <dcterms:modified xsi:type="dcterms:W3CDTF">2023-08-14T13:07:41Z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2019-11-05T00:00:00Z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2019-12-02T00:00:00Z</vt:filetime>
  </property>
</Properties>
</file>