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6" r:id="rId4"/>
  </p:sldMasterIdLst>
  <p:notesMasterIdLst>
    <p:notesMasterId r:id="rId16"/>
  </p:notesMasterIdLst>
  <p:sldIdLst>
    <p:sldId id="281" r:id="rId5"/>
    <p:sldId id="352" r:id="rId6"/>
    <p:sldId id="311" r:id="rId7"/>
    <p:sldId id="353" r:id="rId8"/>
    <p:sldId id="277" r:id="rId9"/>
    <p:sldId id="278" r:id="rId10"/>
    <p:sldId id="280" r:id="rId11"/>
    <p:sldId id="285" r:id="rId12"/>
    <p:sldId id="287" r:id="rId13"/>
    <p:sldId id="291" r:id="rId14"/>
    <p:sldId id="258" r:id="rId15"/>
  </p:sldIdLst>
  <p:sldSz cx="24401463" cy="13716000"/>
  <p:notesSz cx="6858000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utura Std Book" panose="020B0502020204020303" charset="0"/>
      <p:regular r:id="rId21"/>
      <p:bold r:id="rId22"/>
      <p:italic r:id="rId23"/>
      <p:boldItalic r:id="rId24"/>
    </p:embeddedFont>
    <p:embeddedFont>
      <p:font typeface="Futura Std Condensed ExtBd" panose="020B0806020204030204" charset="0"/>
      <p:bold r:id="rId25"/>
      <p:boldItalic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5DA3"/>
    <a:srgbClr val="0194CA"/>
    <a:srgbClr val="1FACEC"/>
    <a:srgbClr val="009DD0"/>
    <a:srgbClr val="009CCF"/>
    <a:srgbClr val="7C7C7C"/>
    <a:srgbClr val="0076BD"/>
    <a:srgbClr val="008CCD"/>
    <a:srgbClr val="009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ares Lima Fireman" userId="b763ab61-4921-4591-aacf-b4e7a9be8079" providerId="ADAL" clId="{ACBBB81F-1922-4A2B-8D13-5C04B9D2B5E4}"/>
    <pc:docChg chg="delSld">
      <pc:chgData name="Benares Lima Fireman" userId="b763ab61-4921-4591-aacf-b4e7a9be8079" providerId="ADAL" clId="{ACBBB81F-1922-4A2B-8D13-5C04B9D2B5E4}" dt="2023-11-06T13:36:01.240" v="0" actId="47"/>
      <pc:docMkLst>
        <pc:docMk/>
      </pc:docMkLst>
      <pc:sldChg chg="del">
        <pc:chgData name="Benares Lima Fireman" userId="b763ab61-4921-4591-aacf-b4e7a9be8079" providerId="ADAL" clId="{ACBBB81F-1922-4A2B-8D13-5C04B9D2B5E4}" dt="2023-11-06T13:36:01.240" v="0" actId="47"/>
        <pc:sldMkLst>
          <pc:docMk/>
          <pc:sldMk cId="2562319479" sldId="35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microsoft.com/office/2007/relationships/hdphoto" Target="../media/hdphoto4.wdp"/><Relationship Id="rId12" Type="http://schemas.openxmlformats.org/officeDocument/2006/relationships/hyperlink" Target="https://www.politize.com.br/fgts-o-que-e/caixa-economica-fgts-2/" TargetMode="External"/><Relationship Id="rId2" Type="http://schemas.microsoft.com/office/2007/relationships/hdphoto" Target="../media/hdphoto2.wdp"/><Relationship Id="rId1" Type="http://schemas.openxmlformats.org/officeDocument/2006/relationships/image" Target="../media/image70.png"/><Relationship Id="rId6" Type="http://schemas.openxmlformats.org/officeDocument/2006/relationships/image" Target="../media/image72.png"/><Relationship Id="rId11" Type="http://schemas.microsoft.com/office/2007/relationships/hdphoto" Target="../media/hdphoto6.wdp"/><Relationship Id="rId5" Type="http://schemas.openxmlformats.org/officeDocument/2006/relationships/hyperlink" Target="https://pt.wikipedia.org/wiki/Lista_de_unidades_federativas_do_Brasil_por_cobertura_de_esgotamento_sanit%C3%A1rio" TargetMode="External"/><Relationship Id="rId10" Type="http://schemas.openxmlformats.org/officeDocument/2006/relationships/image" Target="../media/image74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microsoft.com/office/2007/relationships/hdphoto" Target="../media/hdphoto4.wdp"/><Relationship Id="rId12" Type="http://schemas.openxmlformats.org/officeDocument/2006/relationships/hyperlink" Target="https://www.politize.com.br/fgts-o-que-e/caixa-economica-fgts-2/" TargetMode="External"/><Relationship Id="rId2" Type="http://schemas.microsoft.com/office/2007/relationships/hdphoto" Target="../media/hdphoto2.wdp"/><Relationship Id="rId1" Type="http://schemas.openxmlformats.org/officeDocument/2006/relationships/image" Target="../media/image70.png"/><Relationship Id="rId6" Type="http://schemas.openxmlformats.org/officeDocument/2006/relationships/image" Target="../media/image72.png"/><Relationship Id="rId11" Type="http://schemas.microsoft.com/office/2007/relationships/hdphoto" Target="../media/hdphoto6.wdp"/><Relationship Id="rId5" Type="http://schemas.openxmlformats.org/officeDocument/2006/relationships/hyperlink" Target="https://pt.wikipedia.org/wiki/Lista_de_unidades_federativas_do_Brasil_por_cobertura_de_esgotamento_sanit%C3%A1rio" TargetMode="External"/><Relationship Id="rId10" Type="http://schemas.openxmlformats.org/officeDocument/2006/relationships/image" Target="../media/image74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FACE3-2C5C-4833-B728-46E2A28C311D}" type="doc">
      <dgm:prSet loTypeId="urn:microsoft.com/office/officeart/2005/8/layout/hList7" loCatId="picture" qsTypeId="urn:microsoft.com/office/officeart/2005/8/quickstyle/simple1" qsCatId="simple" csTypeId="urn:microsoft.com/office/officeart/2005/8/colors/colorful5" csCatId="colorful" phldr="1"/>
      <dgm:spPr/>
    </dgm:pt>
    <dgm:pt modelId="{7CFC6058-39C5-41BC-B926-D59C95DA0F4B}">
      <dgm:prSet custT="1"/>
      <dgm:spPr>
        <a:solidFill>
          <a:srgbClr val="055276"/>
        </a:solidFill>
      </dgm:spPr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BR" sz="28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PERSONALIZAÇÃO</a:t>
          </a:r>
          <a:endParaRPr lang="pt-BR" sz="2800" b="1">
            <a:solidFill>
              <a:schemeClr val="bg1"/>
            </a:solidFill>
            <a:latin typeface="+mn-lt"/>
          </a:endParaRPr>
        </a:p>
      </dgm:t>
    </dgm:pt>
    <dgm:pt modelId="{B9D9BCEC-1A82-49D2-915D-90B5A46400DD}" type="parTrans" cxnId="{0C97E658-F88C-4C89-9711-E75BCDC3CF1A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02F0163F-DBB0-4D75-893D-21710EC65183}" type="sibTrans" cxnId="{0C97E658-F88C-4C89-9711-E75BCDC3CF1A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C14519E7-A62F-48DB-83DD-DF863957CD0A}">
      <dgm:prSet custT="1"/>
      <dgm:spPr>
        <a:solidFill>
          <a:srgbClr val="0E83A6"/>
        </a:solidFill>
      </dgm:spPr>
      <dgm:t>
        <a:bodyPr/>
        <a:lstStyle/>
        <a:p>
          <a:pPr marL="0" algn="l">
            <a:buNone/>
          </a:pPr>
          <a:r>
            <a:rPr lang="pt-BR" sz="2800" b="1">
              <a:solidFill>
                <a:schemeClr val="bg1"/>
              </a:solidFill>
              <a:latin typeface="+mn-lt"/>
            </a:rPr>
            <a:t>RECONHECIMENTO</a:t>
          </a:r>
        </a:p>
      </dgm:t>
    </dgm:pt>
    <dgm:pt modelId="{274257C0-9DA0-4A19-8C73-C45FC1AB62A1}" type="parTrans" cxnId="{CEB1B377-DBF6-406D-8706-A4FAD7116982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82C6EAC0-291E-4EDA-B0E9-797474E8E65E}" type="sibTrans" cxnId="{CEB1B377-DBF6-406D-8706-A4FAD7116982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5D7FB309-F1FB-4085-91DA-1837DA4E9A9D}">
      <dgm:prSet custT="1"/>
      <dgm:spPr>
        <a:solidFill>
          <a:srgbClr val="119DA6"/>
        </a:solidFill>
      </dgm:spPr>
      <dgm:t>
        <a:bodyPr/>
        <a:lstStyle/>
        <a:p>
          <a:pPr marL="0" algn="l">
            <a:buClrTx/>
            <a:buSzTx/>
            <a:buFont typeface="Wingdings" panose="05000000000000000000" pitchFamily="2" charset="2"/>
            <a:buChar char="v"/>
          </a:pPr>
          <a:r>
            <a:rPr kumimoji="0" lang="pt-BR" sz="28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SINGULARIDADE</a:t>
          </a:r>
          <a:endParaRPr lang="pt-BR" sz="2800" b="1">
            <a:solidFill>
              <a:schemeClr val="bg1"/>
            </a:solidFill>
            <a:latin typeface="+mn-lt"/>
          </a:endParaRPr>
        </a:p>
      </dgm:t>
    </dgm:pt>
    <dgm:pt modelId="{E92B54D6-B71B-4B31-BAB0-A6504376AE2E}" type="parTrans" cxnId="{B40532B3-7522-4845-A828-0F13FDDC4E76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7F76179C-FED2-41C6-A434-713B4211F61B}" type="sibTrans" cxnId="{B40532B3-7522-4845-A828-0F13FDDC4E76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D3D451D0-89DE-45AA-8171-3D3C9F50565C}">
      <dgm:prSet custT="1"/>
      <dgm:spPr>
        <a:solidFill>
          <a:srgbClr val="0C77A6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kumimoji="0" lang="pt-BR" sz="28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72 escritórios de governo em todo o país.</a:t>
          </a:r>
          <a:endParaRPr lang="pt-BR" sz="2800" b="0">
            <a:solidFill>
              <a:schemeClr val="bg1"/>
            </a:solidFill>
            <a:latin typeface="+mn-lt"/>
          </a:endParaRPr>
        </a:p>
      </dgm:t>
    </dgm:pt>
    <dgm:pt modelId="{B355D59D-B43A-44F4-ABEC-8B831089DC30}" type="parTrans" cxnId="{81BD7CD4-3DF6-44B5-AB94-32611043B6E5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81A2DA94-6EFC-45AE-9A52-57E38B15C3A5}" type="sibTrans" cxnId="{81BD7CD4-3DF6-44B5-AB94-32611043B6E5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4AEFB1F2-CC0F-4AD9-A39B-157214474937}">
      <dgm:prSet custT="1"/>
      <dgm:spPr>
        <a:solidFill>
          <a:srgbClr val="119DA6"/>
        </a:solidFill>
      </dgm:spPr>
      <dgm:t>
        <a:bodyPr/>
        <a:lstStyle/>
        <a:p>
          <a:pPr marL="144000" indent="-144000" algn="l">
            <a:buClrTx/>
            <a:buSzTx/>
            <a:buFont typeface="Wingdings" panose="05000000000000000000" pitchFamily="2" charset="2"/>
            <a:buChar char="ü"/>
          </a:pPr>
          <a:r>
            <a:rPr kumimoji="0" lang="pt-BR" sz="28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 </a:t>
          </a:r>
          <a:r>
            <a:rPr kumimoji="0" lang="pt-BR" sz="2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Quadro técnico especializado em assessoria</a:t>
          </a:r>
          <a:endParaRPr lang="pt-BR" sz="2600" b="0">
            <a:solidFill>
              <a:schemeClr val="bg1"/>
            </a:solidFill>
            <a:latin typeface="+mn-lt"/>
          </a:endParaRPr>
        </a:p>
      </dgm:t>
    </dgm:pt>
    <dgm:pt modelId="{1CD23F20-8BF0-4E11-B61C-0BD5563BFC93}" type="parTrans" cxnId="{CB3C6661-B120-4A27-89A3-2DB072EE0D02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1365F575-9FC7-4861-8EF1-4595CA026791}" type="sibTrans" cxnId="{CB3C6661-B120-4A27-89A3-2DB072EE0D02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E5622CB0-0E36-40F2-AFEC-5C0638B4D6B6}">
      <dgm:prSet custT="1"/>
      <dgm:spPr>
        <a:solidFill>
          <a:srgbClr val="0E83A6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lang="pt-BR" sz="2800" i="1">
              <a:solidFill>
                <a:schemeClr val="bg1"/>
              </a:solidFill>
              <a:latin typeface="+mn-lt"/>
              <a:ea typeface="Gadugi" panose="020B0502040204020203" pitchFamily="34" charset="0"/>
            </a:rPr>
            <a:t>Know-How (</a:t>
          </a:r>
          <a:r>
            <a:rPr lang="pt-BR" sz="2800">
              <a:solidFill>
                <a:schemeClr val="bg1"/>
              </a:solidFill>
              <a:latin typeface="+mn-lt"/>
              <a:ea typeface="Gadugi" panose="020B0502040204020203" pitchFamily="34" charset="0"/>
            </a:rPr>
            <a:t>26 anos de atuação na implementação de Políticas Públicas)</a:t>
          </a:r>
          <a:endParaRPr kumimoji="0" lang="pt-BR" sz="2800" b="0" i="0" u="none" strike="noStrike" cap="none" spc="0" normalizeH="0" baseline="0" noProof="0">
            <a:ln>
              <a:noFill/>
            </a:ln>
            <a:solidFill>
              <a:schemeClr val="bg1"/>
            </a:solidFill>
            <a:effectLst/>
            <a:uLnTx/>
            <a:uFillTx/>
            <a:latin typeface="+mn-lt"/>
            <a:ea typeface="+mn-ea"/>
            <a:cs typeface="Arial" panose="020B0604020202020204" pitchFamily="34" charset="0"/>
          </a:endParaRPr>
        </a:p>
      </dgm:t>
    </dgm:pt>
    <dgm:pt modelId="{4FC5D838-53A7-4505-A37C-F084A6F7E429}" type="parTrans" cxnId="{865877AF-0D79-47A5-8C70-011D28C1126A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B2D683E9-C958-451E-B7A1-FD2384CB7A71}" type="sibTrans" cxnId="{865877AF-0D79-47A5-8C70-011D28C1126A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58ABA0F7-86E0-46A9-A560-DA01CDCCABF0}">
      <dgm:prSet custT="1"/>
      <dgm:spPr>
        <a:solidFill>
          <a:srgbClr val="055174"/>
        </a:solidFill>
      </dgm:spPr>
      <dgm:t>
        <a:bodyPr/>
        <a:lstStyle/>
        <a:p>
          <a:pPr marL="0" algn="l">
            <a:buFont typeface="Wingdings" panose="05000000000000000000" pitchFamily="2" charset="2"/>
            <a:buChar char="Ø"/>
          </a:pPr>
          <a:r>
            <a:rPr kumimoji="0" lang="pt-BR" sz="28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CREDIBILIDADE/ EXCELÊNCIA</a:t>
          </a:r>
        </a:p>
      </dgm:t>
    </dgm:pt>
    <dgm:pt modelId="{C35D3050-059C-49EF-8E14-FC7ABDCE3235}" type="parTrans" cxnId="{5807D8DA-7082-40D8-95EB-5104F045653B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AC01DD1A-AA5C-4658-8E2C-DAE19E75A473}" type="sibTrans" cxnId="{5807D8DA-7082-40D8-95EB-5104F045653B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3E29A338-4479-400E-8935-10E1B2D0E95A}">
      <dgm:prSet custT="1"/>
      <dgm:spPr>
        <a:solidFill>
          <a:srgbClr val="055174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kumimoji="0" lang="pt-BR" sz="24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219 mil contratos de repasse desde 1996 (R$ 189,4 bi)</a:t>
          </a:r>
        </a:p>
      </dgm:t>
    </dgm:pt>
    <dgm:pt modelId="{1966F86E-5D18-40C3-A678-A79951EFAF64}" type="parTrans" cxnId="{7292BB6D-815D-4C06-B5A4-AEBE5D3D3556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2B6A5382-2BC6-4463-94CD-E39BB266D25D}" type="sibTrans" cxnId="{7292BB6D-815D-4C06-B5A4-AEBE5D3D3556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88347CDE-F914-437E-B078-E24A6849DC79}">
      <dgm:prSet custT="1"/>
      <dgm:spPr>
        <a:solidFill>
          <a:srgbClr val="055174"/>
        </a:solidFill>
      </dgm:spPr>
      <dgm:t>
        <a:bodyPr/>
        <a:lstStyle/>
        <a:p>
          <a:pPr marL="114300" indent="0" algn="l">
            <a:buFont typeface="Wingdings" panose="05000000000000000000" pitchFamily="2" charset="2"/>
            <a:buChar char="Ø"/>
          </a:pPr>
          <a:endParaRPr kumimoji="0" lang="pt-BR" sz="2800" b="0" i="0" u="none" strike="noStrike" cap="none" spc="0" normalizeH="0" baseline="0" noProof="0">
            <a:ln>
              <a:noFill/>
            </a:ln>
            <a:solidFill>
              <a:srgbClr val="4472C4">
                <a:lumMod val="50000"/>
              </a:srgbClr>
            </a:solidFill>
            <a:effectLst/>
            <a:uLnTx/>
            <a:uFillTx/>
            <a:latin typeface="+mn-lt"/>
            <a:ea typeface="+mn-ea"/>
            <a:cs typeface="Arial" panose="020B0604020202020204" pitchFamily="34" charset="0"/>
          </a:endParaRPr>
        </a:p>
      </dgm:t>
    </dgm:pt>
    <dgm:pt modelId="{8B67D7BD-2930-4BFC-B961-BD9E0420518E}" type="parTrans" cxnId="{F0BD1EC7-DECE-4E13-8E23-1D52FB827DB0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B6738882-47D1-41B2-8D71-1B23CA2762E1}" type="sibTrans" cxnId="{F0BD1EC7-DECE-4E13-8E23-1D52FB827DB0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6585BC8D-1BCC-4545-BA13-7B8389515BBD}">
      <dgm:prSet custT="1"/>
      <dgm:spPr>
        <a:solidFill>
          <a:srgbClr val="055276"/>
        </a:solidFill>
      </dgm:spPr>
      <dgm:t>
        <a:bodyPr/>
        <a:lstStyle/>
        <a:p>
          <a:pPr marL="144000" lvl="1" indent="-144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8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Abordagem individualizada</a:t>
          </a:r>
          <a:endParaRPr lang="pt-BR" sz="2800" b="0">
            <a:solidFill>
              <a:schemeClr val="bg1"/>
            </a:solidFill>
            <a:latin typeface="+mn-lt"/>
          </a:endParaRPr>
        </a:p>
      </dgm:t>
    </dgm:pt>
    <dgm:pt modelId="{1F89140D-188A-4F04-9DC0-297B2C0AB405}" type="parTrans" cxnId="{E77BA52D-02D5-4B17-9089-A2B66F84785B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AABC973A-CA2B-46B5-BF79-88C38CBF7B20}" type="sibTrans" cxnId="{E77BA52D-02D5-4B17-9089-A2B66F84785B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77CFD574-5D79-407C-97AC-3FDFED32BD09}">
      <dgm:prSet custT="1"/>
      <dgm:spPr>
        <a:solidFill>
          <a:srgbClr val="055276"/>
        </a:solidFill>
      </dgm:spPr>
      <dgm:t>
        <a:bodyPr/>
        <a:lstStyle/>
        <a:p>
          <a:pPr marL="144000" marR="0" lvl="0" indent="-14400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ü"/>
            <a:tabLst/>
            <a:defRPr/>
          </a:pPr>
          <a:r>
            <a:rPr kumimoji="0" lang="pt-BR" sz="28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Foco na realidade local</a:t>
          </a:r>
          <a:endParaRPr lang="pt-BR" sz="2800" b="0">
            <a:solidFill>
              <a:schemeClr val="bg1"/>
            </a:solidFill>
            <a:latin typeface="+mn-lt"/>
          </a:endParaRPr>
        </a:p>
      </dgm:t>
    </dgm:pt>
    <dgm:pt modelId="{1945FF98-CCEB-4775-A571-C0A2947E53B3}" type="parTrans" cxnId="{DF7080E7-9267-4765-8DD7-9B79556655AB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8BA12AE9-D02C-48B1-93D4-DB7C0D4F78B8}" type="sibTrans" cxnId="{DF7080E7-9267-4765-8DD7-9B79556655AB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CC0B4517-3FC8-4497-B80F-FDC6A1921B5A}">
      <dgm:prSet custT="1"/>
      <dgm:spPr>
        <a:solidFill>
          <a:srgbClr val="0C77A6"/>
        </a:solidFill>
      </dgm:spPr>
      <dgm:t>
        <a:bodyPr/>
        <a:lstStyle/>
        <a:p>
          <a:pPr marL="0" algn="l">
            <a:buNone/>
          </a:pPr>
          <a:r>
            <a:rPr kumimoji="0" lang="pt-BR" sz="28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CAPILARIDADE</a:t>
          </a:r>
          <a:endParaRPr lang="pt-BR" sz="2800" b="1">
            <a:solidFill>
              <a:schemeClr val="bg1"/>
            </a:solidFill>
            <a:latin typeface="+mn-lt"/>
          </a:endParaRPr>
        </a:p>
      </dgm:t>
    </dgm:pt>
    <dgm:pt modelId="{60001698-E1CB-4854-B703-94166577B59E}" type="parTrans" cxnId="{276D15D5-6780-4467-82BA-93EC537AD808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2BDC9D27-C9F8-44FD-B840-090EE1B0D87A}" type="sibTrans" cxnId="{276D15D5-6780-4467-82BA-93EC537AD808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6C6FB5F3-E7F7-4D86-BF4D-0756D29DD48C}">
      <dgm:prSet custT="1"/>
      <dgm:spPr>
        <a:solidFill>
          <a:srgbClr val="055174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kumimoji="0" lang="pt-BR" sz="24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9,0 mil contratos de Financiamento (R$ 202,4 bi em empréstimo)</a:t>
          </a:r>
        </a:p>
      </dgm:t>
    </dgm:pt>
    <dgm:pt modelId="{130BDC70-5570-4CA4-AB14-1E3F298BDE5A}" type="parTrans" cxnId="{1FF711D2-6312-4BEF-A011-D1C9152FC383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B34F5B3C-1427-4267-B405-D186F6D06728}" type="sibTrans" cxnId="{1FF711D2-6312-4BEF-A011-D1C9152FC383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E8BC88CD-A83D-4008-AFC6-58BA4E3A92D4}">
      <dgm:prSet custT="1"/>
      <dgm:spPr>
        <a:solidFill>
          <a:srgbClr val="055276"/>
        </a:solidFill>
      </dgm:spPr>
      <dgm:t>
        <a:bodyPr/>
        <a:lstStyle/>
        <a:p>
          <a:pPr marL="144000" marR="0" lvl="0" indent="-14400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ü"/>
            <a:tabLst/>
            <a:defRPr/>
          </a:pPr>
          <a:r>
            <a:rPr kumimoji="0" lang="pt-BR" sz="28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Adequação à complexidade dos projetos.</a:t>
          </a:r>
          <a:endParaRPr lang="pt-BR" sz="2800" b="0">
            <a:solidFill>
              <a:schemeClr val="bg1"/>
            </a:solidFill>
            <a:latin typeface="+mn-lt"/>
          </a:endParaRPr>
        </a:p>
        <a:p>
          <a:pPr marL="144000" lvl="1" indent="-144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pt-BR" sz="2800" b="0">
            <a:solidFill>
              <a:schemeClr val="bg1"/>
            </a:solidFill>
            <a:latin typeface="+mn-lt"/>
          </a:endParaRPr>
        </a:p>
      </dgm:t>
    </dgm:pt>
    <dgm:pt modelId="{969D9108-647F-4556-83DE-16BFD15AED7B}" type="parTrans" cxnId="{919FF7F3-08FC-487E-9F9F-FC71033AF9CD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AC869025-F350-4AC1-AD0B-6B718716B5AB}" type="sibTrans" cxnId="{919FF7F3-08FC-487E-9F9F-FC71033AF9CD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CAFB490A-259A-4099-86A2-5C7E4CB00C98}">
      <dgm:prSet custT="1"/>
      <dgm:spPr>
        <a:solidFill>
          <a:srgbClr val="0E83A6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lang="pt-BR" sz="2800">
              <a:solidFill>
                <a:schemeClr val="bg1"/>
              </a:solidFill>
              <a:latin typeface="+mn-lt"/>
              <a:ea typeface="Gadugi" panose="020B0502040204020203" pitchFamily="34" charset="0"/>
            </a:rPr>
            <a:t>Reconhecimento de órgãos de controle</a:t>
          </a:r>
          <a:endParaRPr lang="pt-BR" sz="2800">
            <a:solidFill>
              <a:schemeClr val="bg1"/>
            </a:solidFill>
            <a:latin typeface="+mn-lt"/>
          </a:endParaRPr>
        </a:p>
      </dgm:t>
    </dgm:pt>
    <dgm:pt modelId="{BFC1BFB0-3A97-4AA3-9D34-A4D89477ABB7}" type="parTrans" cxnId="{8E08ABEB-4FDF-43FC-A13A-1D06F53DE162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D0413875-CA4B-4749-B22B-9E946131E009}" type="sibTrans" cxnId="{8E08ABEB-4FDF-43FC-A13A-1D06F53DE162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0B5389CF-8BA9-4928-B440-3D5C1B92758F}">
      <dgm:prSet custT="1"/>
      <dgm:spPr>
        <a:solidFill>
          <a:srgbClr val="119DA6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kumimoji="0" lang="pt-BR" sz="2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Gestão e manutenção do SINAPI (Referência de Custos)</a:t>
          </a:r>
          <a:endParaRPr lang="pt-BR" sz="2600" b="0">
            <a:solidFill>
              <a:schemeClr val="bg1"/>
            </a:solidFill>
            <a:latin typeface="+mn-lt"/>
          </a:endParaRPr>
        </a:p>
      </dgm:t>
    </dgm:pt>
    <dgm:pt modelId="{9DB4A662-8C3D-4923-902E-8FDCE0D33F2C}" type="parTrans" cxnId="{AEC80D0D-D8B4-467E-9142-AC443E95294C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03745AFB-8BB2-4A71-B3C2-85BE82F69EB6}" type="sibTrans" cxnId="{AEC80D0D-D8B4-467E-9142-AC443E95294C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874CF57C-5393-4C66-A941-3E19756BEE2C}">
      <dgm:prSet custT="1"/>
      <dgm:spPr>
        <a:solidFill>
          <a:srgbClr val="119DA6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kumimoji="0" lang="pt-BR" sz="2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Gestão proativa junto aos clientes e fornecedores.</a:t>
          </a:r>
        </a:p>
      </dgm:t>
    </dgm:pt>
    <dgm:pt modelId="{0B87AC40-C73F-4866-A30C-5E9CFD26AB3B}" type="parTrans" cxnId="{9AD9CF3D-2C1D-4771-9B79-CF345EAC3116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0570D1E1-606C-4F21-9C89-AC6CB2295D6E}" type="sibTrans" cxnId="{9AD9CF3D-2C1D-4771-9B79-CF345EAC3116}">
      <dgm:prSet/>
      <dgm:spPr/>
      <dgm:t>
        <a:bodyPr/>
        <a:lstStyle/>
        <a:p>
          <a:pPr algn="l"/>
          <a:endParaRPr lang="pt-BR" sz="2800">
            <a:latin typeface="+mn-lt"/>
          </a:endParaRPr>
        </a:p>
      </dgm:t>
    </dgm:pt>
    <dgm:pt modelId="{304411B9-9E99-4613-91B2-CE83715E4674}">
      <dgm:prSet custT="1"/>
      <dgm:spPr>
        <a:solidFill>
          <a:srgbClr val="055174"/>
        </a:solidFill>
      </dgm:spPr>
      <dgm:t>
        <a:bodyPr/>
        <a:lstStyle/>
        <a:p>
          <a:pPr marL="144000" indent="-144000" algn="l">
            <a:buFont typeface="Wingdings" panose="05000000000000000000" pitchFamily="2" charset="2"/>
            <a:buChar char="ü"/>
          </a:pPr>
          <a:r>
            <a:rPr kumimoji="0" lang="pt-BR" sz="24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1,3 mil contratos de CAIXA Políticas públicas</a:t>
          </a:r>
        </a:p>
      </dgm:t>
    </dgm:pt>
    <dgm:pt modelId="{63BC031A-0F70-4EFD-87A6-D4C8467596F6}" type="parTrans" cxnId="{2D12820B-8170-4EB1-982F-D52102BB2C36}">
      <dgm:prSet/>
      <dgm:spPr/>
      <dgm:t>
        <a:bodyPr/>
        <a:lstStyle/>
        <a:p>
          <a:pPr algn="l"/>
          <a:endParaRPr lang="pt-BR">
            <a:latin typeface="+mn-lt"/>
          </a:endParaRPr>
        </a:p>
      </dgm:t>
    </dgm:pt>
    <dgm:pt modelId="{B3E409EC-3028-47D0-8FED-FA5F089F666F}" type="sibTrans" cxnId="{2D12820B-8170-4EB1-982F-D52102BB2C36}">
      <dgm:prSet/>
      <dgm:spPr/>
      <dgm:t>
        <a:bodyPr/>
        <a:lstStyle/>
        <a:p>
          <a:pPr algn="l"/>
          <a:endParaRPr lang="pt-BR">
            <a:latin typeface="+mn-lt"/>
          </a:endParaRPr>
        </a:p>
      </dgm:t>
    </dgm:pt>
    <dgm:pt modelId="{B5D944A8-9B35-4771-A5AC-742E7C5DD38F}" type="pres">
      <dgm:prSet presAssocID="{1DBFACE3-2C5C-4833-B728-46E2A28C311D}" presName="Name0" presStyleCnt="0">
        <dgm:presLayoutVars>
          <dgm:dir/>
          <dgm:resizeHandles val="exact"/>
        </dgm:presLayoutVars>
      </dgm:prSet>
      <dgm:spPr/>
    </dgm:pt>
    <dgm:pt modelId="{64FBB3A3-810A-4BA0-97CC-7EE7C2F75BBD}" type="pres">
      <dgm:prSet presAssocID="{1DBFACE3-2C5C-4833-B728-46E2A28C311D}" presName="fgShape" presStyleLbl="fgShp" presStyleIdx="0" presStyleCnt="1" custFlipHor="0" custScaleX="7054" custScaleY="99066" custLinFactNeighborX="-68316" custLinFactNeighborY="66914"/>
      <dgm:spPr>
        <a:prstGeom prst="roundRect">
          <a:avLst/>
        </a:prstGeom>
        <a:noFill/>
        <a:ln>
          <a:noFill/>
        </a:ln>
      </dgm:spPr>
    </dgm:pt>
    <dgm:pt modelId="{5A8CDA8F-B15D-47E8-A3E3-8158984D3904}" type="pres">
      <dgm:prSet presAssocID="{1DBFACE3-2C5C-4833-B728-46E2A28C311D}" presName="linComp" presStyleCnt="0"/>
      <dgm:spPr/>
    </dgm:pt>
    <dgm:pt modelId="{D06740BF-DB1F-4AB7-A3FA-957476818261}" type="pres">
      <dgm:prSet presAssocID="{7CFC6058-39C5-41BC-B926-D59C95DA0F4B}" presName="compNode" presStyleCnt="0"/>
      <dgm:spPr/>
    </dgm:pt>
    <dgm:pt modelId="{10BFF930-E6F9-4940-85CB-60A06FFB20B9}" type="pres">
      <dgm:prSet presAssocID="{7CFC6058-39C5-41BC-B926-D59C95DA0F4B}" presName="bkgdShape" presStyleLbl="node1" presStyleIdx="0" presStyleCnt="5"/>
      <dgm:spPr/>
    </dgm:pt>
    <dgm:pt modelId="{91E2E053-10DA-42EE-BC57-B3487CE8DE72}" type="pres">
      <dgm:prSet presAssocID="{7CFC6058-39C5-41BC-B926-D59C95DA0F4B}" presName="nodeTx" presStyleLbl="node1" presStyleIdx="0" presStyleCnt="5">
        <dgm:presLayoutVars>
          <dgm:bulletEnabled val="1"/>
        </dgm:presLayoutVars>
      </dgm:prSet>
      <dgm:spPr/>
    </dgm:pt>
    <dgm:pt modelId="{E26EFCE3-8F7C-4AAA-B9B6-44FB33015FB1}" type="pres">
      <dgm:prSet presAssocID="{7CFC6058-39C5-41BC-B926-D59C95DA0F4B}" presName="invisiNode" presStyleLbl="node1" presStyleIdx="0" presStyleCnt="5"/>
      <dgm:spPr/>
    </dgm:pt>
    <dgm:pt modelId="{F1908628-F984-426A-95BE-2925B774FE98}" type="pres">
      <dgm:prSet presAssocID="{7CFC6058-39C5-41BC-B926-D59C95DA0F4B}" presName="imagNode" presStyleLbl="fgImgPlace1" presStyleIdx="0" presStyleCnt="5" custScaleX="82596" custScaleY="8614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0388B5B-B82F-4A67-86F3-B3A58B3380C6}" type="pres">
      <dgm:prSet presAssocID="{02F0163F-DBB0-4D75-893D-21710EC65183}" presName="sibTrans" presStyleLbl="sibTrans2D1" presStyleIdx="0" presStyleCnt="0"/>
      <dgm:spPr/>
    </dgm:pt>
    <dgm:pt modelId="{64A58105-1E93-48E2-9297-CB4D38E4EE16}" type="pres">
      <dgm:prSet presAssocID="{CC0B4517-3FC8-4497-B80F-FDC6A1921B5A}" presName="compNode" presStyleCnt="0"/>
      <dgm:spPr/>
    </dgm:pt>
    <dgm:pt modelId="{513737A8-FA46-415A-920F-B4723A867E48}" type="pres">
      <dgm:prSet presAssocID="{CC0B4517-3FC8-4497-B80F-FDC6A1921B5A}" presName="bkgdShape" presStyleLbl="node1" presStyleIdx="1" presStyleCnt="5"/>
      <dgm:spPr/>
    </dgm:pt>
    <dgm:pt modelId="{F6FD8982-39ED-4BAE-8609-E915D15CBF2B}" type="pres">
      <dgm:prSet presAssocID="{CC0B4517-3FC8-4497-B80F-FDC6A1921B5A}" presName="nodeTx" presStyleLbl="node1" presStyleIdx="1" presStyleCnt="5">
        <dgm:presLayoutVars>
          <dgm:bulletEnabled val="1"/>
        </dgm:presLayoutVars>
      </dgm:prSet>
      <dgm:spPr/>
    </dgm:pt>
    <dgm:pt modelId="{421A197A-F7EF-43F8-8916-F32EFEF0F71B}" type="pres">
      <dgm:prSet presAssocID="{CC0B4517-3FC8-4497-B80F-FDC6A1921B5A}" presName="invisiNode" presStyleLbl="node1" presStyleIdx="1" presStyleCnt="5"/>
      <dgm:spPr/>
    </dgm:pt>
    <dgm:pt modelId="{5E658FAA-EB58-4042-AD47-D4D56FCFB8CF}" type="pres">
      <dgm:prSet presAssocID="{CC0B4517-3FC8-4497-B80F-FDC6A1921B5A}" presName="imagNode" presStyleLbl="fgImgPlace1" presStyleIdx="1" presStyleCnt="5" custScaleX="82596" custScaleY="86176"/>
      <dgm:spPr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7000" r="-7000"/>
          </a:stretch>
        </a:blipFill>
      </dgm:spPr>
    </dgm:pt>
    <dgm:pt modelId="{6CBC4AB0-D37B-4EBA-8ED2-092231676D65}" type="pres">
      <dgm:prSet presAssocID="{2BDC9D27-C9F8-44FD-B840-090EE1B0D87A}" presName="sibTrans" presStyleLbl="sibTrans2D1" presStyleIdx="0" presStyleCnt="0"/>
      <dgm:spPr/>
    </dgm:pt>
    <dgm:pt modelId="{F82AF2AC-0B22-43F9-8074-351C52B2695C}" type="pres">
      <dgm:prSet presAssocID="{5D7FB309-F1FB-4085-91DA-1837DA4E9A9D}" presName="compNode" presStyleCnt="0"/>
      <dgm:spPr/>
    </dgm:pt>
    <dgm:pt modelId="{B98565A7-CECF-4934-842B-DEC843EE449A}" type="pres">
      <dgm:prSet presAssocID="{5D7FB309-F1FB-4085-91DA-1837DA4E9A9D}" presName="bkgdShape" presStyleLbl="node1" presStyleIdx="2" presStyleCnt="5"/>
      <dgm:spPr/>
    </dgm:pt>
    <dgm:pt modelId="{085069B6-0277-451D-9BD8-32E26AEFF4E0}" type="pres">
      <dgm:prSet presAssocID="{5D7FB309-F1FB-4085-91DA-1837DA4E9A9D}" presName="nodeTx" presStyleLbl="node1" presStyleIdx="2" presStyleCnt="5">
        <dgm:presLayoutVars>
          <dgm:bulletEnabled val="1"/>
        </dgm:presLayoutVars>
      </dgm:prSet>
      <dgm:spPr/>
    </dgm:pt>
    <dgm:pt modelId="{AAF826C9-0EDC-45E6-9615-519C6D47F105}" type="pres">
      <dgm:prSet presAssocID="{5D7FB309-F1FB-4085-91DA-1837DA4E9A9D}" presName="invisiNode" presStyleLbl="node1" presStyleIdx="2" presStyleCnt="5"/>
      <dgm:spPr/>
    </dgm:pt>
    <dgm:pt modelId="{0FD83369-11C9-4676-B23E-CBA40296B895}" type="pres">
      <dgm:prSet presAssocID="{5D7FB309-F1FB-4085-91DA-1837DA4E9A9D}" presName="imagNode" presStyleLbl="fgImgPlace1" presStyleIdx="2" presStyleCnt="5" custScaleX="82596" custScaleY="86176"/>
      <dgm:spPr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404C4049-F7E0-42B8-A87B-545B57B73661}" type="pres">
      <dgm:prSet presAssocID="{7F76179C-FED2-41C6-A434-713B4211F61B}" presName="sibTrans" presStyleLbl="sibTrans2D1" presStyleIdx="0" presStyleCnt="0"/>
      <dgm:spPr/>
    </dgm:pt>
    <dgm:pt modelId="{894B6D30-B372-4042-A303-9F081353047A}" type="pres">
      <dgm:prSet presAssocID="{C14519E7-A62F-48DB-83DD-DF863957CD0A}" presName="compNode" presStyleCnt="0"/>
      <dgm:spPr/>
    </dgm:pt>
    <dgm:pt modelId="{367427B5-7539-4436-A929-AEDFBC677A83}" type="pres">
      <dgm:prSet presAssocID="{C14519E7-A62F-48DB-83DD-DF863957CD0A}" presName="bkgdShape" presStyleLbl="node1" presStyleIdx="3" presStyleCnt="5"/>
      <dgm:spPr/>
    </dgm:pt>
    <dgm:pt modelId="{970935AA-6850-4DBC-B93E-7EF6E58ABFB6}" type="pres">
      <dgm:prSet presAssocID="{C14519E7-A62F-48DB-83DD-DF863957CD0A}" presName="nodeTx" presStyleLbl="node1" presStyleIdx="3" presStyleCnt="5">
        <dgm:presLayoutVars>
          <dgm:bulletEnabled val="1"/>
        </dgm:presLayoutVars>
      </dgm:prSet>
      <dgm:spPr/>
    </dgm:pt>
    <dgm:pt modelId="{80992041-0721-45CB-83D8-5CC87491761E}" type="pres">
      <dgm:prSet presAssocID="{C14519E7-A62F-48DB-83DD-DF863957CD0A}" presName="invisiNode" presStyleLbl="node1" presStyleIdx="3" presStyleCnt="5"/>
      <dgm:spPr/>
    </dgm:pt>
    <dgm:pt modelId="{47369929-2352-4879-BC2F-CD19E08885AD}" type="pres">
      <dgm:prSet presAssocID="{C14519E7-A62F-48DB-83DD-DF863957CD0A}" presName="imagNode" presStyleLbl="fgImgPlace1" presStyleIdx="3" presStyleCnt="5" custScaleX="82596" custScaleY="86176"/>
      <dgm:spPr>
        <a:blipFill>
          <a:blip xmlns:r="http://schemas.openxmlformats.org/officeDocument/2006/relationships"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5805292-1C7F-4743-BFA4-9B19ECE041A1}" type="pres">
      <dgm:prSet presAssocID="{82C6EAC0-291E-4EDA-B0E9-797474E8E65E}" presName="sibTrans" presStyleLbl="sibTrans2D1" presStyleIdx="0" presStyleCnt="0"/>
      <dgm:spPr/>
    </dgm:pt>
    <dgm:pt modelId="{8EE18FCD-BC35-487D-924B-005A6FD8A178}" type="pres">
      <dgm:prSet presAssocID="{58ABA0F7-86E0-46A9-A560-DA01CDCCABF0}" presName="compNode" presStyleCnt="0"/>
      <dgm:spPr/>
    </dgm:pt>
    <dgm:pt modelId="{E4345A99-5461-4BDC-9569-CD19AF71C686}" type="pres">
      <dgm:prSet presAssocID="{58ABA0F7-86E0-46A9-A560-DA01CDCCABF0}" presName="bkgdShape" presStyleLbl="node1" presStyleIdx="4" presStyleCnt="5" custLinFactNeighborY="338"/>
      <dgm:spPr/>
    </dgm:pt>
    <dgm:pt modelId="{9533E2A8-46E4-48DC-9E86-EF74F5FDE25B}" type="pres">
      <dgm:prSet presAssocID="{58ABA0F7-86E0-46A9-A560-DA01CDCCABF0}" presName="nodeTx" presStyleLbl="node1" presStyleIdx="4" presStyleCnt="5">
        <dgm:presLayoutVars>
          <dgm:bulletEnabled val="1"/>
        </dgm:presLayoutVars>
      </dgm:prSet>
      <dgm:spPr/>
    </dgm:pt>
    <dgm:pt modelId="{89E6D180-2BC1-4B04-886C-46686C835B33}" type="pres">
      <dgm:prSet presAssocID="{58ABA0F7-86E0-46A9-A560-DA01CDCCABF0}" presName="invisiNode" presStyleLbl="node1" presStyleIdx="4" presStyleCnt="5"/>
      <dgm:spPr/>
    </dgm:pt>
    <dgm:pt modelId="{6C17DF1B-CADF-41A8-A301-132B5C6825AB}" type="pres">
      <dgm:prSet presAssocID="{58ABA0F7-86E0-46A9-A560-DA01CDCCABF0}" presName="imagNode" presStyleLbl="fgImgPlace1" presStyleIdx="4" presStyleCnt="5" custScaleX="82596" custScaleY="86176"/>
      <dgm:spPr>
        <a:blipFill>
          <a:blip xmlns:r="http://schemas.openxmlformats.org/officeDocument/2006/relationships"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A6333C01-4060-45AC-9058-1803C7CB14F7}" type="presOf" srcId="{7CFC6058-39C5-41BC-B926-D59C95DA0F4B}" destId="{91E2E053-10DA-42EE-BC57-B3487CE8DE72}" srcOrd="1" destOrd="0" presId="urn:microsoft.com/office/officeart/2005/8/layout/hList7"/>
    <dgm:cxn modelId="{0608E105-047A-4011-A886-57CC7D72C149}" type="presOf" srcId="{82C6EAC0-291E-4EDA-B0E9-797474E8E65E}" destId="{B5805292-1C7F-4743-BFA4-9B19ECE041A1}" srcOrd="0" destOrd="0" presId="urn:microsoft.com/office/officeart/2005/8/layout/hList7"/>
    <dgm:cxn modelId="{7D476D07-1291-47E1-9A2B-8297DAEB9365}" type="presOf" srcId="{5D7FB309-F1FB-4085-91DA-1837DA4E9A9D}" destId="{085069B6-0277-451D-9BD8-32E26AEFF4E0}" srcOrd="1" destOrd="0" presId="urn:microsoft.com/office/officeart/2005/8/layout/hList7"/>
    <dgm:cxn modelId="{85DA9207-EE2E-4BD2-ABEC-FA898A21107A}" type="presOf" srcId="{6C6FB5F3-E7F7-4D86-BF4D-0756D29DD48C}" destId="{9533E2A8-46E4-48DC-9E86-EF74F5FDE25B}" srcOrd="1" destOrd="2" presId="urn:microsoft.com/office/officeart/2005/8/layout/hList7"/>
    <dgm:cxn modelId="{DADC8C09-156F-425D-9126-1E4B86CAF175}" type="presOf" srcId="{CC0B4517-3FC8-4497-B80F-FDC6A1921B5A}" destId="{513737A8-FA46-415A-920F-B4723A867E48}" srcOrd="0" destOrd="0" presId="urn:microsoft.com/office/officeart/2005/8/layout/hList7"/>
    <dgm:cxn modelId="{13C9B109-993E-417D-B2D3-F88432994939}" type="presOf" srcId="{3E29A338-4479-400E-8935-10E1B2D0E95A}" destId="{9533E2A8-46E4-48DC-9E86-EF74F5FDE25B}" srcOrd="1" destOrd="1" presId="urn:microsoft.com/office/officeart/2005/8/layout/hList7"/>
    <dgm:cxn modelId="{3BA9D709-2CA2-4234-8B79-95AA105D9950}" type="presOf" srcId="{4AEFB1F2-CC0F-4AD9-A39B-157214474937}" destId="{B98565A7-CECF-4934-842B-DEC843EE449A}" srcOrd="0" destOrd="1" presId="urn:microsoft.com/office/officeart/2005/8/layout/hList7"/>
    <dgm:cxn modelId="{2D12820B-8170-4EB1-982F-D52102BB2C36}" srcId="{58ABA0F7-86E0-46A9-A560-DA01CDCCABF0}" destId="{304411B9-9E99-4613-91B2-CE83715E4674}" srcOrd="2" destOrd="0" parTransId="{63BC031A-0F70-4EFD-87A6-D4C8467596F6}" sibTransId="{B3E409EC-3028-47D0-8FED-FA5F089F666F}"/>
    <dgm:cxn modelId="{AEC80D0D-D8B4-467E-9142-AC443E95294C}" srcId="{5D7FB309-F1FB-4085-91DA-1837DA4E9A9D}" destId="{0B5389CF-8BA9-4928-B440-3D5C1B92758F}" srcOrd="1" destOrd="0" parTransId="{9DB4A662-8C3D-4923-902E-8FDCE0D33F2C}" sibTransId="{03745AFB-8BB2-4A71-B3C2-85BE82F69EB6}"/>
    <dgm:cxn modelId="{32B50C25-9A0F-42C5-8764-984A3536913C}" type="presOf" srcId="{77CFD574-5D79-407C-97AC-3FDFED32BD09}" destId="{10BFF930-E6F9-4940-85CB-60A06FFB20B9}" srcOrd="0" destOrd="2" presId="urn:microsoft.com/office/officeart/2005/8/layout/hList7"/>
    <dgm:cxn modelId="{DBF9D428-C731-4A29-8322-5548A8E5EB79}" type="presOf" srcId="{6C6FB5F3-E7F7-4D86-BF4D-0756D29DD48C}" destId="{E4345A99-5461-4BDC-9569-CD19AF71C686}" srcOrd="0" destOrd="2" presId="urn:microsoft.com/office/officeart/2005/8/layout/hList7"/>
    <dgm:cxn modelId="{B821992A-E3C4-47BB-B12A-790892AED5F3}" type="presOf" srcId="{C14519E7-A62F-48DB-83DD-DF863957CD0A}" destId="{970935AA-6850-4DBC-B93E-7EF6E58ABFB6}" srcOrd="1" destOrd="0" presId="urn:microsoft.com/office/officeart/2005/8/layout/hList7"/>
    <dgm:cxn modelId="{1DBE892B-89CB-4D1B-88C4-0A60ECFCEDDD}" type="presOf" srcId="{0B5389CF-8BA9-4928-B440-3D5C1B92758F}" destId="{B98565A7-CECF-4934-842B-DEC843EE449A}" srcOrd="0" destOrd="2" presId="urn:microsoft.com/office/officeart/2005/8/layout/hList7"/>
    <dgm:cxn modelId="{E77BA52D-02D5-4B17-9089-A2B66F84785B}" srcId="{7CFC6058-39C5-41BC-B926-D59C95DA0F4B}" destId="{6585BC8D-1BCC-4545-BA13-7B8389515BBD}" srcOrd="0" destOrd="0" parTransId="{1F89140D-188A-4F04-9DC0-297B2C0AB405}" sibTransId="{AABC973A-CA2B-46B5-BF79-88C38CBF7B20}"/>
    <dgm:cxn modelId="{7C97EE2F-AAC9-4DA5-AC62-FA5E08A7F900}" type="presOf" srcId="{D3D451D0-89DE-45AA-8171-3D3C9F50565C}" destId="{513737A8-FA46-415A-920F-B4723A867E48}" srcOrd="0" destOrd="1" presId="urn:microsoft.com/office/officeart/2005/8/layout/hList7"/>
    <dgm:cxn modelId="{E4815031-298B-482B-8E05-35D9CB09AD5D}" type="presOf" srcId="{88347CDE-F914-437E-B078-E24A6849DC79}" destId="{9533E2A8-46E4-48DC-9E86-EF74F5FDE25B}" srcOrd="1" destOrd="4" presId="urn:microsoft.com/office/officeart/2005/8/layout/hList7"/>
    <dgm:cxn modelId="{4EED473B-4F3A-4975-B9C9-FD52682D50D5}" type="presOf" srcId="{77CFD574-5D79-407C-97AC-3FDFED32BD09}" destId="{91E2E053-10DA-42EE-BC57-B3487CE8DE72}" srcOrd="1" destOrd="2" presId="urn:microsoft.com/office/officeart/2005/8/layout/hList7"/>
    <dgm:cxn modelId="{960ACB3C-C755-4C5C-AC0A-616A371A1962}" type="presOf" srcId="{02F0163F-DBB0-4D75-893D-21710EC65183}" destId="{E0388B5B-B82F-4A67-86F3-B3A58B3380C6}" srcOrd="0" destOrd="0" presId="urn:microsoft.com/office/officeart/2005/8/layout/hList7"/>
    <dgm:cxn modelId="{9AD9CF3D-2C1D-4771-9B79-CF345EAC3116}" srcId="{5D7FB309-F1FB-4085-91DA-1837DA4E9A9D}" destId="{874CF57C-5393-4C66-A941-3E19756BEE2C}" srcOrd="2" destOrd="0" parTransId="{0B87AC40-C73F-4866-A30C-5E9CFD26AB3B}" sibTransId="{0570D1E1-606C-4F21-9C89-AC6CB2295D6E}"/>
    <dgm:cxn modelId="{CB3C6661-B120-4A27-89A3-2DB072EE0D02}" srcId="{5D7FB309-F1FB-4085-91DA-1837DA4E9A9D}" destId="{4AEFB1F2-CC0F-4AD9-A39B-157214474937}" srcOrd="0" destOrd="0" parTransId="{1CD23F20-8BF0-4E11-B61C-0BD5563BFC93}" sibTransId="{1365F575-9FC7-4861-8EF1-4595CA026791}"/>
    <dgm:cxn modelId="{2B4F8863-C0A9-4518-BACF-8A90A0AED4BF}" type="presOf" srcId="{CC0B4517-3FC8-4497-B80F-FDC6A1921B5A}" destId="{F6FD8982-39ED-4BAE-8609-E915D15CBF2B}" srcOrd="1" destOrd="0" presId="urn:microsoft.com/office/officeart/2005/8/layout/hList7"/>
    <dgm:cxn modelId="{6A189864-BFCB-4833-85A3-C538B7C852AE}" type="presOf" srcId="{7F76179C-FED2-41C6-A434-713B4211F61B}" destId="{404C4049-F7E0-42B8-A87B-545B57B73661}" srcOrd="0" destOrd="0" presId="urn:microsoft.com/office/officeart/2005/8/layout/hList7"/>
    <dgm:cxn modelId="{71082267-D799-470B-ADC9-CD267D71B656}" type="presOf" srcId="{E5622CB0-0E36-40F2-AFEC-5C0638B4D6B6}" destId="{367427B5-7539-4436-A929-AEDFBC677A83}" srcOrd="0" destOrd="1" presId="urn:microsoft.com/office/officeart/2005/8/layout/hList7"/>
    <dgm:cxn modelId="{2B63506D-1356-4D6A-BCDD-E1AA98F58F24}" type="presOf" srcId="{2BDC9D27-C9F8-44FD-B840-090EE1B0D87A}" destId="{6CBC4AB0-D37B-4EBA-8ED2-092231676D65}" srcOrd="0" destOrd="0" presId="urn:microsoft.com/office/officeart/2005/8/layout/hList7"/>
    <dgm:cxn modelId="{7292BB6D-815D-4C06-B5A4-AEBE5D3D3556}" srcId="{58ABA0F7-86E0-46A9-A560-DA01CDCCABF0}" destId="{3E29A338-4479-400E-8935-10E1B2D0E95A}" srcOrd="0" destOrd="0" parTransId="{1966F86E-5D18-40C3-A678-A79951EFAF64}" sibTransId="{2B6A5382-2BC6-4463-94CD-E39BB266D25D}"/>
    <dgm:cxn modelId="{E241AB76-7616-4748-A31B-580D44065F93}" type="presOf" srcId="{CAFB490A-259A-4099-86A2-5C7E4CB00C98}" destId="{367427B5-7539-4436-A929-AEDFBC677A83}" srcOrd="0" destOrd="2" presId="urn:microsoft.com/office/officeart/2005/8/layout/hList7"/>
    <dgm:cxn modelId="{A556E076-A7B1-43A1-B88C-57A8F34A9AF7}" type="presOf" srcId="{58ABA0F7-86E0-46A9-A560-DA01CDCCABF0}" destId="{9533E2A8-46E4-48DC-9E86-EF74F5FDE25B}" srcOrd="1" destOrd="0" presId="urn:microsoft.com/office/officeart/2005/8/layout/hList7"/>
    <dgm:cxn modelId="{CEB1B377-DBF6-406D-8706-A4FAD7116982}" srcId="{1DBFACE3-2C5C-4833-B728-46E2A28C311D}" destId="{C14519E7-A62F-48DB-83DD-DF863957CD0A}" srcOrd="3" destOrd="0" parTransId="{274257C0-9DA0-4A19-8C73-C45FC1AB62A1}" sibTransId="{82C6EAC0-291E-4EDA-B0E9-797474E8E65E}"/>
    <dgm:cxn modelId="{0C97E658-F88C-4C89-9711-E75BCDC3CF1A}" srcId="{1DBFACE3-2C5C-4833-B728-46E2A28C311D}" destId="{7CFC6058-39C5-41BC-B926-D59C95DA0F4B}" srcOrd="0" destOrd="0" parTransId="{B9D9BCEC-1A82-49D2-915D-90B5A46400DD}" sibTransId="{02F0163F-DBB0-4D75-893D-21710EC65183}"/>
    <dgm:cxn modelId="{8B311B88-9871-4B4E-A91E-513568A6CC86}" type="presOf" srcId="{CAFB490A-259A-4099-86A2-5C7E4CB00C98}" destId="{970935AA-6850-4DBC-B93E-7EF6E58ABFB6}" srcOrd="1" destOrd="2" presId="urn:microsoft.com/office/officeart/2005/8/layout/hList7"/>
    <dgm:cxn modelId="{A7917190-9C1D-4DF7-9F05-CCB7C0F02179}" type="presOf" srcId="{E8BC88CD-A83D-4008-AFC6-58BA4E3A92D4}" destId="{91E2E053-10DA-42EE-BC57-B3487CE8DE72}" srcOrd="1" destOrd="3" presId="urn:microsoft.com/office/officeart/2005/8/layout/hList7"/>
    <dgm:cxn modelId="{4EB86594-38C1-41F5-B282-ABA8D87761CC}" type="presOf" srcId="{C14519E7-A62F-48DB-83DD-DF863957CD0A}" destId="{367427B5-7539-4436-A929-AEDFBC677A83}" srcOrd="0" destOrd="0" presId="urn:microsoft.com/office/officeart/2005/8/layout/hList7"/>
    <dgm:cxn modelId="{1F167D9B-480C-4106-8611-A19BAAB20EC8}" type="presOf" srcId="{7CFC6058-39C5-41BC-B926-D59C95DA0F4B}" destId="{10BFF930-E6F9-4940-85CB-60A06FFB20B9}" srcOrd="0" destOrd="0" presId="urn:microsoft.com/office/officeart/2005/8/layout/hList7"/>
    <dgm:cxn modelId="{E132099D-E5FF-43B7-ACA6-CBEB0AAF50A9}" type="presOf" srcId="{874CF57C-5393-4C66-A941-3E19756BEE2C}" destId="{085069B6-0277-451D-9BD8-32E26AEFF4E0}" srcOrd="1" destOrd="3" presId="urn:microsoft.com/office/officeart/2005/8/layout/hList7"/>
    <dgm:cxn modelId="{1E64FAA6-8294-4EE9-8259-DB8D01207B4D}" type="presOf" srcId="{1DBFACE3-2C5C-4833-B728-46E2A28C311D}" destId="{B5D944A8-9B35-4771-A5AC-742E7C5DD38F}" srcOrd="0" destOrd="0" presId="urn:microsoft.com/office/officeart/2005/8/layout/hList7"/>
    <dgm:cxn modelId="{865877AF-0D79-47A5-8C70-011D28C1126A}" srcId="{C14519E7-A62F-48DB-83DD-DF863957CD0A}" destId="{E5622CB0-0E36-40F2-AFEC-5C0638B4D6B6}" srcOrd="0" destOrd="0" parTransId="{4FC5D838-53A7-4505-A37C-F084A6F7E429}" sibTransId="{B2D683E9-C958-451E-B7A1-FD2384CB7A71}"/>
    <dgm:cxn modelId="{1634CFB1-FB7E-45EE-AABF-18EBE6C639B6}" type="presOf" srcId="{304411B9-9E99-4613-91B2-CE83715E4674}" destId="{9533E2A8-46E4-48DC-9E86-EF74F5FDE25B}" srcOrd="1" destOrd="3" presId="urn:microsoft.com/office/officeart/2005/8/layout/hList7"/>
    <dgm:cxn modelId="{B40532B3-7522-4845-A828-0F13FDDC4E76}" srcId="{1DBFACE3-2C5C-4833-B728-46E2A28C311D}" destId="{5D7FB309-F1FB-4085-91DA-1837DA4E9A9D}" srcOrd="2" destOrd="0" parTransId="{E92B54D6-B71B-4B31-BAB0-A6504376AE2E}" sibTransId="{7F76179C-FED2-41C6-A434-713B4211F61B}"/>
    <dgm:cxn modelId="{E33DA4B4-DFB1-484E-992B-62ACF87F06E2}" type="presOf" srcId="{88347CDE-F914-437E-B078-E24A6849DC79}" destId="{E4345A99-5461-4BDC-9569-CD19AF71C686}" srcOrd="0" destOrd="4" presId="urn:microsoft.com/office/officeart/2005/8/layout/hList7"/>
    <dgm:cxn modelId="{E2BF1EB9-5361-4587-83BF-CA631D3A82FA}" type="presOf" srcId="{0B5389CF-8BA9-4928-B440-3D5C1B92758F}" destId="{085069B6-0277-451D-9BD8-32E26AEFF4E0}" srcOrd="1" destOrd="2" presId="urn:microsoft.com/office/officeart/2005/8/layout/hList7"/>
    <dgm:cxn modelId="{5941DCB9-E6B9-4BC7-BB57-FD19D10686BB}" type="presOf" srcId="{304411B9-9E99-4613-91B2-CE83715E4674}" destId="{E4345A99-5461-4BDC-9569-CD19AF71C686}" srcOrd="0" destOrd="3" presId="urn:microsoft.com/office/officeart/2005/8/layout/hList7"/>
    <dgm:cxn modelId="{1657A9C2-064A-4B7F-955B-B6AEB97B80E1}" type="presOf" srcId="{5D7FB309-F1FB-4085-91DA-1837DA4E9A9D}" destId="{B98565A7-CECF-4934-842B-DEC843EE449A}" srcOrd="0" destOrd="0" presId="urn:microsoft.com/office/officeart/2005/8/layout/hList7"/>
    <dgm:cxn modelId="{BC969DC6-D5B7-4296-B8EB-55328F9CD320}" type="presOf" srcId="{3E29A338-4479-400E-8935-10E1B2D0E95A}" destId="{E4345A99-5461-4BDC-9569-CD19AF71C686}" srcOrd="0" destOrd="1" presId="urn:microsoft.com/office/officeart/2005/8/layout/hList7"/>
    <dgm:cxn modelId="{F0BD1EC7-DECE-4E13-8E23-1D52FB827DB0}" srcId="{58ABA0F7-86E0-46A9-A560-DA01CDCCABF0}" destId="{88347CDE-F914-437E-B078-E24A6849DC79}" srcOrd="3" destOrd="0" parTransId="{8B67D7BD-2930-4BFC-B961-BD9E0420518E}" sibTransId="{B6738882-47D1-41B2-8D71-1B23CA2762E1}"/>
    <dgm:cxn modelId="{32BECEC8-0B75-434E-B770-FADE62579E8B}" type="presOf" srcId="{E5622CB0-0E36-40F2-AFEC-5C0638B4D6B6}" destId="{970935AA-6850-4DBC-B93E-7EF6E58ABFB6}" srcOrd="1" destOrd="1" presId="urn:microsoft.com/office/officeart/2005/8/layout/hList7"/>
    <dgm:cxn modelId="{562243CC-BFE0-4FB4-B6DA-734F93005974}" type="presOf" srcId="{4AEFB1F2-CC0F-4AD9-A39B-157214474937}" destId="{085069B6-0277-451D-9BD8-32E26AEFF4E0}" srcOrd="1" destOrd="1" presId="urn:microsoft.com/office/officeart/2005/8/layout/hList7"/>
    <dgm:cxn modelId="{4CF98BCD-C12B-4374-8939-B37C292814B3}" type="presOf" srcId="{D3D451D0-89DE-45AA-8171-3D3C9F50565C}" destId="{F6FD8982-39ED-4BAE-8609-E915D15CBF2B}" srcOrd="1" destOrd="1" presId="urn:microsoft.com/office/officeart/2005/8/layout/hList7"/>
    <dgm:cxn modelId="{1FF711D2-6312-4BEF-A011-D1C9152FC383}" srcId="{58ABA0F7-86E0-46A9-A560-DA01CDCCABF0}" destId="{6C6FB5F3-E7F7-4D86-BF4D-0756D29DD48C}" srcOrd="1" destOrd="0" parTransId="{130BDC70-5570-4CA4-AB14-1E3F298BDE5A}" sibTransId="{B34F5B3C-1427-4267-B405-D186F6D06728}"/>
    <dgm:cxn modelId="{81BD7CD4-3DF6-44B5-AB94-32611043B6E5}" srcId="{CC0B4517-3FC8-4497-B80F-FDC6A1921B5A}" destId="{D3D451D0-89DE-45AA-8171-3D3C9F50565C}" srcOrd="0" destOrd="0" parTransId="{B355D59D-B43A-44F4-ABEC-8B831089DC30}" sibTransId="{81A2DA94-6EFC-45AE-9A52-57E38B15C3A5}"/>
    <dgm:cxn modelId="{276D15D5-6780-4467-82BA-93EC537AD808}" srcId="{1DBFACE3-2C5C-4833-B728-46E2A28C311D}" destId="{CC0B4517-3FC8-4497-B80F-FDC6A1921B5A}" srcOrd="1" destOrd="0" parTransId="{60001698-E1CB-4854-B703-94166577B59E}" sibTransId="{2BDC9D27-C9F8-44FD-B840-090EE1B0D87A}"/>
    <dgm:cxn modelId="{5807D8DA-7082-40D8-95EB-5104F045653B}" srcId="{1DBFACE3-2C5C-4833-B728-46E2A28C311D}" destId="{58ABA0F7-86E0-46A9-A560-DA01CDCCABF0}" srcOrd="4" destOrd="0" parTransId="{C35D3050-059C-49EF-8E14-FC7ABDCE3235}" sibTransId="{AC01DD1A-AA5C-4658-8E2C-DAE19E75A473}"/>
    <dgm:cxn modelId="{6A8428E6-8421-4DC1-8F94-A9FDD3996BEE}" type="presOf" srcId="{874CF57C-5393-4C66-A941-3E19756BEE2C}" destId="{B98565A7-CECF-4934-842B-DEC843EE449A}" srcOrd="0" destOrd="3" presId="urn:microsoft.com/office/officeart/2005/8/layout/hList7"/>
    <dgm:cxn modelId="{82FA65E6-6360-49F0-A7DC-D18176715971}" type="presOf" srcId="{6585BC8D-1BCC-4545-BA13-7B8389515BBD}" destId="{10BFF930-E6F9-4940-85CB-60A06FFB20B9}" srcOrd="0" destOrd="1" presId="urn:microsoft.com/office/officeart/2005/8/layout/hList7"/>
    <dgm:cxn modelId="{C83D6FE7-FA08-40CF-9588-23B31E8F3E90}" type="presOf" srcId="{6585BC8D-1BCC-4545-BA13-7B8389515BBD}" destId="{91E2E053-10DA-42EE-BC57-B3487CE8DE72}" srcOrd="1" destOrd="1" presId="urn:microsoft.com/office/officeart/2005/8/layout/hList7"/>
    <dgm:cxn modelId="{DF7080E7-9267-4765-8DD7-9B79556655AB}" srcId="{7CFC6058-39C5-41BC-B926-D59C95DA0F4B}" destId="{77CFD574-5D79-407C-97AC-3FDFED32BD09}" srcOrd="1" destOrd="0" parTransId="{1945FF98-CCEB-4775-A571-C0A2947E53B3}" sibTransId="{8BA12AE9-D02C-48B1-93D4-DB7C0D4F78B8}"/>
    <dgm:cxn modelId="{8E08ABEB-4FDF-43FC-A13A-1D06F53DE162}" srcId="{C14519E7-A62F-48DB-83DD-DF863957CD0A}" destId="{CAFB490A-259A-4099-86A2-5C7E4CB00C98}" srcOrd="1" destOrd="0" parTransId="{BFC1BFB0-3A97-4AA3-9D34-A4D89477ABB7}" sibTransId="{D0413875-CA4B-4749-B22B-9E946131E009}"/>
    <dgm:cxn modelId="{1EB871F0-FBF7-4B9E-969C-87D6AECE367A}" type="presOf" srcId="{58ABA0F7-86E0-46A9-A560-DA01CDCCABF0}" destId="{E4345A99-5461-4BDC-9569-CD19AF71C686}" srcOrd="0" destOrd="0" presId="urn:microsoft.com/office/officeart/2005/8/layout/hList7"/>
    <dgm:cxn modelId="{919FF7F3-08FC-487E-9F9F-FC71033AF9CD}" srcId="{7CFC6058-39C5-41BC-B926-D59C95DA0F4B}" destId="{E8BC88CD-A83D-4008-AFC6-58BA4E3A92D4}" srcOrd="2" destOrd="0" parTransId="{969D9108-647F-4556-83DE-16BFD15AED7B}" sibTransId="{AC869025-F350-4AC1-AD0B-6B718716B5AB}"/>
    <dgm:cxn modelId="{2AADD0FD-45B1-41E8-8668-0D0C3932A21E}" type="presOf" srcId="{E8BC88CD-A83D-4008-AFC6-58BA4E3A92D4}" destId="{10BFF930-E6F9-4940-85CB-60A06FFB20B9}" srcOrd="0" destOrd="3" presId="urn:microsoft.com/office/officeart/2005/8/layout/hList7"/>
    <dgm:cxn modelId="{3F26345D-854D-4368-82ED-17F0421B2AEF}" type="presParOf" srcId="{B5D944A8-9B35-4771-A5AC-742E7C5DD38F}" destId="{64FBB3A3-810A-4BA0-97CC-7EE7C2F75BBD}" srcOrd="0" destOrd="0" presId="urn:microsoft.com/office/officeart/2005/8/layout/hList7"/>
    <dgm:cxn modelId="{4AB10338-CE6B-40AD-A6DA-63ECFA795B5A}" type="presParOf" srcId="{B5D944A8-9B35-4771-A5AC-742E7C5DD38F}" destId="{5A8CDA8F-B15D-47E8-A3E3-8158984D3904}" srcOrd="1" destOrd="0" presId="urn:microsoft.com/office/officeart/2005/8/layout/hList7"/>
    <dgm:cxn modelId="{FD04AE60-D905-446C-B1A9-B05E7598FF5C}" type="presParOf" srcId="{5A8CDA8F-B15D-47E8-A3E3-8158984D3904}" destId="{D06740BF-DB1F-4AB7-A3FA-957476818261}" srcOrd="0" destOrd="0" presId="urn:microsoft.com/office/officeart/2005/8/layout/hList7"/>
    <dgm:cxn modelId="{A7C39B1F-BC29-4384-AA5B-3DBD05551F3F}" type="presParOf" srcId="{D06740BF-DB1F-4AB7-A3FA-957476818261}" destId="{10BFF930-E6F9-4940-85CB-60A06FFB20B9}" srcOrd="0" destOrd="0" presId="urn:microsoft.com/office/officeart/2005/8/layout/hList7"/>
    <dgm:cxn modelId="{3A898657-773D-4C8B-9132-07E63AAE4203}" type="presParOf" srcId="{D06740BF-DB1F-4AB7-A3FA-957476818261}" destId="{91E2E053-10DA-42EE-BC57-B3487CE8DE72}" srcOrd="1" destOrd="0" presId="urn:microsoft.com/office/officeart/2005/8/layout/hList7"/>
    <dgm:cxn modelId="{8CA32759-720D-4C2F-9253-F9D6C5F345B7}" type="presParOf" srcId="{D06740BF-DB1F-4AB7-A3FA-957476818261}" destId="{E26EFCE3-8F7C-4AAA-B9B6-44FB33015FB1}" srcOrd="2" destOrd="0" presId="urn:microsoft.com/office/officeart/2005/8/layout/hList7"/>
    <dgm:cxn modelId="{038A09F8-0896-4AC2-8511-0C3867BA1FE3}" type="presParOf" srcId="{D06740BF-DB1F-4AB7-A3FA-957476818261}" destId="{F1908628-F984-426A-95BE-2925B774FE98}" srcOrd="3" destOrd="0" presId="urn:microsoft.com/office/officeart/2005/8/layout/hList7"/>
    <dgm:cxn modelId="{98372EA1-2023-4891-B37A-A69DA9CCDF89}" type="presParOf" srcId="{5A8CDA8F-B15D-47E8-A3E3-8158984D3904}" destId="{E0388B5B-B82F-4A67-86F3-B3A58B3380C6}" srcOrd="1" destOrd="0" presId="urn:microsoft.com/office/officeart/2005/8/layout/hList7"/>
    <dgm:cxn modelId="{31759C54-E2EC-421C-9787-55FFBF08607A}" type="presParOf" srcId="{5A8CDA8F-B15D-47E8-A3E3-8158984D3904}" destId="{64A58105-1E93-48E2-9297-CB4D38E4EE16}" srcOrd="2" destOrd="0" presId="urn:microsoft.com/office/officeart/2005/8/layout/hList7"/>
    <dgm:cxn modelId="{9EA0B9F2-87A6-4F90-BBE9-4BA74DCC59D8}" type="presParOf" srcId="{64A58105-1E93-48E2-9297-CB4D38E4EE16}" destId="{513737A8-FA46-415A-920F-B4723A867E48}" srcOrd="0" destOrd="0" presId="urn:microsoft.com/office/officeart/2005/8/layout/hList7"/>
    <dgm:cxn modelId="{DF3C0C64-A735-410E-9947-16A204B244CC}" type="presParOf" srcId="{64A58105-1E93-48E2-9297-CB4D38E4EE16}" destId="{F6FD8982-39ED-4BAE-8609-E915D15CBF2B}" srcOrd="1" destOrd="0" presId="urn:microsoft.com/office/officeart/2005/8/layout/hList7"/>
    <dgm:cxn modelId="{FE5CC236-4A04-4B56-9ED8-A3A7B9F3C25F}" type="presParOf" srcId="{64A58105-1E93-48E2-9297-CB4D38E4EE16}" destId="{421A197A-F7EF-43F8-8916-F32EFEF0F71B}" srcOrd="2" destOrd="0" presId="urn:microsoft.com/office/officeart/2005/8/layout/hList7"/>
    <dgm:cxn modelId="{930DD1FC-C0E7-4103-BC9F-FECC9E5BA597}" type="presParOf" srcId="{64A58105-1E93-48E2-9297-CB4D38E4EE16}" destId="{5E658FAA-EB58-4042-AD47-D4D56FCFB8CF}" srcOrd="3" destOrd="0" presId="urn:microsoft.com/office/officeart/2005/8/layout/hList7"/>
    <dgm:cxn modelId="{FD85EF0D-7C33-475C-85A5-F1F50EF4A0B1}" type="presParOf" srcId="{5A8CDA8F-B15D-47E8-A3E3-8158984D3904}" destId="{6CBC4AB0-D37B-4EBA-8ED2-092231676D65}" srcOrd="3" destOrd="0" presId="urn:microsoft.com/office/officeart/2005/8/layout/hList7"/>
    <dgm:cxn modelId="{4164FEE9-1AC6-4B58-9A4B-6FA861C7D0F1}" type="presParOf" srcId="{5A8CDA8F-B15D-47E8-A3E3-8158984D3904}" destId="{F82AF2AC-0B22-43F9-8074-351C52B2695C}" srcOrd="4" destOrd="0" presId="urn:microsoft.com/office/officeart/2005/8/layout/hList7"/>
    <dgm:cxn modelId="{7EEFCA18-C896-45DB-BA0E-A20FC6541C3F}" type="presParOf" srcId="{F82AF2AC-0B22-43F9-8074-351C52B2695C}" destId="{B98565A7-CECF-4934-842B-DEC843EE449A}" srcOrd="0" destOrd="0" presId="urn:microsoft.com/office/officeart/2005/8/layout/hList7"/>
    <dgm:cxn modelId="{FF2AF081-CD3A-4D95-BB9A-421921A4BC92}" type="presParOf" srcId="{F82AF2AC-0B22-43F9-8074-351C52B2695C}" destId="{085069B6-0277-451D-9BD8-32E26AEFF4E0}" srcOrd="1" destOrd="0" presId="urn:microsoft.com/office/officeart/2005/8/layout/hList7"/>
    <dgm:cxn modelId="{D614B888-9A88-4D5C-AC39-DE79BF1B43A8}" type="presParOf" srcId="{F82AF2AC-0B22-43F9-8074-351C52B2695C}" destId="{AAF826C9-0EDC-45E6-9615-519C6D47F105}" srcOrd="2" destOrd="0" presId="urn:microsoft.com/office/officeart/2005/8/layout/hList7"/>
    <dgm:cxn modelId="{E1A85325-1183-4CA7-9CBD-92C6B54DE646}" type="presParOf" srcId="{F82AF2AC-0B22-43F9-8074-351C52B2695C}" destId="{0FD83369-11C9-4676-B23E-CBA40296B895}" srcOrd="3" destOrd="0" presId="urn:microsoft.com/office/officeart/2005/8/layout/hList7"/>
    <dgm:cxn modelId="{EB8D54BF-3A9F-4291-B469-034C78B7486F}" type="presParOf" srcId="{5A8CDA8F-B15D-47E8-A3E3-8158984D3904}" destId="{404C4049-F7E0-42B8-A87B-545B57B73661}" srcOrd="5" destOrd="0" presId="urn:microsoft.com/office/officeart/2005/8/layout/hList7"/>
    <dgm:cxn modelId="{2429F60F-B1BA-42E2-B2BC-F19D64A50A59}" type="presParOf" srcId="{5A8CDA8F-B15D-47E8-A3E3-8158984D3904}" destId="{894B6D30-B372-4042-A303-9F081353047A}" srcOrd="6" destOrd="0" presId="urn:microsoft.com/office/officeart/2005/8/layout/hList7"/>
    <dgm:cxn modelId="{E3A1B0E8-C67C-42F6-96A9-F5F900074562}" type="presParOf" srcId="{894B6D30-B372-4042-A303-9F081353047A}" destId="{367427B5-7539-4436-A929-AEDFBC677A83}" srcOrd="0" destOrd="0" presId="urn:microsoft.com/office/officeart/2005/8/layout/hList7"/>
    <dgm:cxn modelId="{EE657665-2699-4DA5-8166-F3A0676817AF}" type="presParOf" srcId="{894B6D30-B372-4042-A303-9F081353047A}" destId="{970935AA-6850-4DBC-B93E-7EF6E58ABFB6}" srcOrd="1" destOrd="0" presId="urn:microsoft.com/office/officeart/2005/8/layout/hList7"/>
    <dgm:cxn modelId="{2CC5ECC7-69B7-45C3-A0CC-DA487EEF930D}" type="presParOf" srcId="{894B6D30-B372-4042-A303-9F081353047A}" destId="{80992041-0721-45CB-83D8-5CC87491761E}" srcOrd="2" destOrd="0" presId="urn:microsoft.com/office/officeart/2005/8/layout/hList7"/>
    <dgm:cxn modelId="{A2B6E8EE-7750-4908-87DD-8A78C05E9C29}" type="presParOf" srcId="{894B6D30-B372-4042-A303-9F081353047A}" destId="{47369929-2352-4879-BC2F-CD19E08885AD}" srcOrd="3" destOrd="0" presId="urn:microsoft.com/office/officeart/2005/8/layout/hList7"/>
    <dgm:cxn modelId="{DE8E3C60-1055-432E-839C-0556EDDD2C20}" type="presParOf" srcId="{5A8CDA8F-B15D-47E8-A3E3-8158984D3904}" destId="{B5805292-1C7F-4743-BFA4-9B19ECE041A1}" srcOrd="7" destOrd="0" presId="urn:microsoft.com/office/officeart/2005/8/layout/hList7"/>
    <dgm:cxn modelId="{6C5C8F7A-D312-4A71-90CB-1D035AE00ECD}" type="presParOf" srcId="{5A8CDA8F-B15D-47E8-A3E3-8158984D3904}" destId="{8EE18FCD-BC35-487D-924B-005A6FD8A178}" srcOrd="8" destOrd="0" presId="urn:microsoft.com/office/officeart/2005/8/layout/hList7"/>
    <dgm:cxn modelId="{C7A29FB2-B737-4722-A61A-C7A377BF3DA6}" type="presParOf" srcId="{8EE18FCD-BC35-487D-924B-005A6FD8A178}" destId="{E4345A99-5461-4BDC-9569-CD19AF71C686}" srcOrd="0" destOrd="0" presId="urn:microsoft.com/office/officeart/2005/8/layout/hList7"/>
    <dgm:cxn modelId="{21E7C4E7-92AF-44FC-8B9B-BB60D670F810}" type="presParOf" srcId="{8EE18FCD-BC35-487D-924B-005A6FD8A178}" destId="{9533E2A8-46E4-48DC-9E86-EF74F5FDE25B}" srcOrd="1" destOrd="0" presId="urn:microsoft.com/office/officeart/2005/8/layout/hList7"/>
    <dgm:cxn modelId="{D27D80CE-CAB9-4C21-A99A-1D0ADA74BCC1}" type="presParOf" srcId="{8EE18FCD-BC35-487D-924B-005A6FD8A178}" destId="{89E6D180-2BC1-4B04-886C-46686C835B33}" srcOrd="2" destOrd="0" presId="urn:microsoft.com/office/officeart/2005/8/layout/hList7"/>
    <dgm:cxn modelId="{A2AAC1B2-AD0E-4FE9-B3C4-26EA61593B95}" type="presParOf" srcId="{8EE18FCD-BC35-487D-924B-005A6FD8A178}" destId="{6C17DF1B-CADF-41A8-A301-132B5C6825A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FF930-E6F9-4940-85CB-60A06FFB20B9}">
      <dsp:nvSpPr>
        <dsp:cNvPr id="0" name=""/>
        <dsp:cNvSpPr/>
      </dsp:nvSpPr>
      <dsp:spPr>
        <a:xfrm>
          <a:off x="0" y="0"/>
          <a:ext cx="4322456" cy="7299584"/>
        </a:xfrm>
        <a:prstGeom prst="roundRect">
          <a:avLst>
            <a:gd name="adj" fmla="val 10000"/>
          </a:avLst>
        </a:prstGeom>
        <a:solidFill>
          <a:srgbClr val="0552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BR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PERSONALIZAÇÃO</a:t>
          </a:r>
          <a:endParaRPr lang="pt-BR" sz="2800" b="1" kern="1200">
            <a:solidFill>
              <a:schemeClr val="bg1"/>
            </a:solidFill>
            <a:latin typeface="+mn-lt"/>
          </a:endParaRPr>
        </a:p>
        <a:p>
          <a:pPr marL="144000" lvl="1" indent="-144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Abordagem individualizada</a:t>
          </a:r>
          <a:endParaRPr lang="pt-BR" sz="2800" b="0" kern="1200">
            <a:solidFill>
              <a:schemeClr val="bg1"/>
            </a:solidFill>
            <a:latin typeface="+mn-lt"/>
          </a:endParaRPr>
        </a:p>
        <a:p>
          <a:pPr marL="144000" marR="0" lvl="0" indent="-1440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ü"/>
            <a:tabLst/>
            <a:defRPr/>
          </a:pPr>
          <a:r>
            <a: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Foco na realidade local</a:t>
          </a:r>
          <a:endParaRPr lang="pt-BR" sz="2800" b="0" kern="1200">
            <a:solidFill>
              <a:schemeClr val="bg1"/>
            </a:solidFill>
            <a:latin typeface="+mn-lt"/>
          </a:endParaRPr>
        </a:p>
        <a:p>
          <a:pPr marL="144000" marR="0" lvl="0" indent="-1440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Wingdings" panose="05000000000000000000" pitchFamily="2" charset="2"/>
            <a:buChar char="ü"/>
            <a:tabLst/>
            <a:defRPr/>
          </a:pPr>
          <a:r>
            <a: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Adequação à complexidade dos projetos.</a:t>
          </a:r>
          <a:endParaRPr lang="pt-BR" sz="2800" b="0" kern="1200">
            <a:solidFill>
              <a:schemeClr val="bg1"/>
            </a:solidFill>
            <a:latin typeface="+mn-lt"/>
          </a:endParaRPr>
        </a:p>
        <a:p>
          <a:pPr marL="144000" lvl="1" indent="-1440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pt-BR" sz="2800" b="0" kern="1200">
            <a:solidFill>
              <a:schemeClr val="bg1"/>
            </a:solidFill>
            <a:latin typeface="+mn-lt"/>
          </a:endParaRPr>
        </a:p>
      </dsp:txBody>
      <dsp:txXfrm>
        <a:off x="0" y="2919833"/>
        <a:ext cx="4322456" cy="2919833"/>
      </dsp:txXfrm>
    </dsp:sp>
    <dsp:sp modelId="{F1908628-F984-426A-95BE-2925B774FE98}">
      <dsp:nvSpPr>
        <dsp:cNvPr id="0" name=""/>
        <dsp:cNvSpPr/>
      </dsp:nvSpPr>
      <dsp:spPr>
        <a:xfrm>
          <a:off x="1157372" y="606341"/>
          <a:ext cx="2007711" cy="209402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737A8-FA46-415A-920F-B4723A867E48}">
      <dsp:nvSpPr>
        <dsp:cNvPr id="0" name=""/>
        <dsp:cNvSpPr/>
      </dsp:nvSpPr>
      <dsp:spPr>
        <a:xfrm>
          <a:off x="4452129" y="0"/>
          <a:ext cx="4322456" cy="7299584"/>
        </a:xfrm>
        <a:prstGeom prst="roundRect">
          <a:avLst>
            <a:gd name="adj" fmla="val 10000"/>
          </a:avLst>
        </a:prstGeom>
        <a:solidFill>
          <a:srgbClr val="0C77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BR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CAPILARIDADE</a:t>
          </a:r>
          <a:endParaRPr lang="pt-BR" sz="2800" b="1" kern="1200">
            <a:solidFill>
              <a:schemeClr val="bg1"/>
            </a:solidFill>
            <a:latin typeface="+mn-lt"/>
          </a:endParaRPr>
        </a:p>
        <a:p>
          <a:pPr marL="144000" lvl="1" indent="-14400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72 escritórios de governo em todo o país.</a:t>
          </a:r>
          <a:endParaRPr lang="pt-BR" sz="2800" b="0" kern="1200">
            <a:solidFill>
              <a:schemeClr val="bg1"/>
            </a:solidFill>
            <a:latin typeface="+mn-lt"/>
          </a:endParaRPr>
        </a:p>
      </dsp:txBody>
      <dsp:txXfrm>
        <a:off x="4452129" y="2919833"/>
        <a:ext cx="4322456" cy="2919833"/>
      </dsp:txXfrm>
    </dsp:sp>
    <dsp:sp modelId="{5E658FAA-EB58-4042-AD47-D4D56FCFB8CF}">
      <dsp:nvSpPr>
        <dsp:cNvPr id="0" name=""/>
        <dsp:cNvSpPr/>
      </dsp:nvSpPr>
      <dsp:spPr>
        <a:xfrm>
          <a:off x="5609501" y="605989"/>
          <a:ext cx="2007711" cy="209473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565A7-CECF-4934-842B-DEC843EE449A}">
      <dsp:nvSpPr>
        <dsp:cNvPr id="0" name=""/>
        <dsp:cNvSpPr/>
      </dsp:nvSpPr>
      <dsp:spPr>
        <a:xfrm>
          <a:off x="8904259" y="0"/>
          <a:ext cx="4322456" cy="7299584"/>
        </a:xfrm>
        <a:prstGeom prst="roundRect">
          <a:avLst>
            <a:gd name="adj" fmla="val 10000"/>
          </a:avLst>
        </a:prstGeom>
        <a:solidFill>
          <a:srgbClr val="119D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pt-BR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SINGULARIDADE</a:t>
          </a:r>
          <a:endParaRPr lang="pt-BR" sz="2800" b="1" kern="1200">
            <a:solidFill>
              <a:schemeClr val="bg1"/>
            </a:solidFill>
            <a:latin typeface="+mn-lt"/>
          </a:endParaRPr>
        </a:p>
        <a:p>
          <a:pPr marL="144000" lvl="1" indent="-14400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Wingdings" panose="05000000000000000000" pitchFamily="2" charset="2"/>
            <a:buChar char="ü"/>
          </a:pPr>
          <a:r>
            <a:rPr kumimoji="0" lang="pt-BR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 </a:t>
          </a:r>
          <a:r>
            <a:rPr kumimoji="0" lang="pt-BR" sz="2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Quadro técnico especializado em assessoria</a:t>
          </a:r>
          <a:endParaRPr lang="pt-BR" sz="2600" b="0" kern="1200">
            <a:solidFill>
              <a:schemeClr val="bg1"/>
            </a:solidFill>
            <a:latin typeface="+mn-lt"/>
          </a:endParaRPr>
        </a:p>
        <a:p>
          <a:pPr marL="144000" lvl="1" indent="-1440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Gestão e manutenção do SINAPI (Referência de Custos)</a:t>
          </a:r>
          <a:endParaRPr lang="pt-BR" sz="2600" b="0" kern="1200">
            <a:solidFill>
              <a:schemeClr val="bg1"/>
            </a:solidFill>
            <a:latin typeface="+mn-lt"/>
          </a:endParaRPr>
        </a:p>
        <a:p>
          <a:pPr marL="144000" lvl="1" indent="-1440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Gestão proativa junto aos clientes e fornecedores.</a:t>
          </a:r>
        </a:p>
      </dsp:txBody>
      <dsp:txXfrm>
        <a:off x="8904259" y="2919833"/>
        <a:ext cx="4322456" cy="2919833"/>
      </dsp:txXfrm>
    </dsp:sp>
    <dsp:sp modelId="{0FD83369-11C9-4676-B23E-CBA40296B895}">
      <dsp:nvSpPr>
        <dsp:cNvPr id="0" name=""/>
        <dsp:cNvSpPr/>
      </dsp:nvSpPr>
      <dsp:spPr>
        <a:xfrm>
          <a:off x="10061631" y="605989"/>
          <a:ext cx="2007711" cy="209473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427B5-7539-4436-A929-AEDFBC677A83}">
      <dsp:nvSpPr>
        <dsp:cNvPr id="0" name=""/>
        <dsp:cNvSpPr/>
      </dsp:nvSpPr>
      <dsp:spPr>
        <a:xfrm>
          <a:off x="13356389" y="0"/>
          <a:ext cx="4322456" cy="7299584"/>
        </a:xfrm>
        <a:prstGeom prst="roundRect">
          <a:avLst>
            <a:gd name="adj" fmla="val 10000"/>
          </a:avLst>
        </a:prstGeom>
        <a:solidFill>
          <a:srgbClr val="0E83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bg1"/>
              </a:solidFill>
              <a:latin typeface="+mn-lt"/>
            </a:rPr>
            <a:t>RECONHECIMENTO</a:t>
          </a:r>
        </a:p>
        <a:p>
          <a:pPr marL="144000" lvl="1" indent="-14400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pt-BR" sz="2800" i="1" kern="1200">
              <a:solidFill>
                <a:schemeClr val="bg1"/>
              </a:solidFill>
              <a:latin typeface="+mn-lt"/>
              <a:ea typeface="Gadugi" panose="020B0502040204020203" pitchFamily="34" charset="0"/>
            </a:rPr>
            <a:t>Know-How (</a:t>
          </a:r>
          <a:r>
            <a:rPr lang="pt-BR" sz="2800" kern="1200">
              <a:solidFill>
                <a:schemeClr val="bg1"/>
              </a:solidFill>
              <a:latin typeface="+mn-lt"/>
              <a:ea typeface="Gadugi" panose="020B0502040204020203" pitchFamily="34" charset="0"/>
            </a:rPr>
            <a:t>26 anos de atuação na implementação de Políticas Públicas)</a:t>
          </a:r>
          <a:endParaRPr kumimoji="0" lang="pt-BR" sz="2800" b="0" i="0" u="none" strike="noStrike" kern="1200" cap="none" spc="0" normalizeH="0" baseline="0" noProof="0">
            <a:ln>
              <a:noFill/>
            </a:ln>
            <a:solidFill>
              <a:schemeClr val="bg1"/>
            </a:solidFill>
            <a:effectLst/>
            <a:uLnTx/>
            <a:uFillTx/>
            <a:latin typeface="+mn-lt"/>
            <a:ea typeface="+mn-ea"/>
            <a:cs typeface="Arial" panose="020B0604020202020204" pitchFamily="34" charset="0"/>
          </a:endParaRPr>
        </a:p>
        <a:p>
          <a:pPr marL="144000" lvl="1" indent="-14400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pt-BR" sz="2800" kern="1200">
              <a:solidFill>
                <a:schemeClr val="bg1"/>
              </a:solidFill>
              <a:latin typeface="+mn-lt"/>
              <a:ea typeface="Gadugi" panose="020B0502040204020203" pitchFamily="34" charset="0"/>
            </a:rPr>
            <a:t>Reconhecimento de órgãos de controle</a:t>
          </a:r>
          <a:endParaRPr lang="pt-BR" sz="2800" kern="1200">
            <a:solidFill>
              <a:schemeClr val="bg1"/>
            </a:solidFill>
            <a:latin typeface="+mn-lt"/>
          </a:endParaRPr>
        </a:p>
      </dsp:txBody>
      <dsp:txXfrm>
        <a:off x="13356389" y="2919833"/>
        <a:ext cx="4322456" cy="2919833"/>
      </dsp:txXfrm>
    </dsp:sp>
    <dsp:sp modelId="{47369929-2352-4879-BC2F-CD19E08885AD}">
      <dsp:nvSpPr>
        <dsp:cNvPr id="0" name=""/>
        <dsp:cNvSpPr/>
      </dsp:nvSpPr>
      <dsp:spPr>
        <a:xfrm>
          <a:off x="14513761" y="605989"/>
          <a:ext cx="2007711" cy="2094733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45A99-5461-4BDC-9569-CD19AF71C686}">
      <dsp:nvSpPr>
        <dsp:cNvPr id="0" name=""/>
        <dsp:cNvSpPr/>
      </dsp:nvSpPr>
      <dsp:spPr>
        <a:xfrm>
          <a:off x="17808518" y="0"/>
          <a:ext cx="4322456" cy="7299584"/>
        </a:xfrm>
        <a:prstGeom prst="roundRect">
          <a:avLst>
            <a:gd name="adj" fmla="val 10000"/>
          </a:avLst>
        </a:prstGeom>
        <a:solidFill>
          <a:srgbClr val="055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1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kumimoji="0" lang="pt-BR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CREDIBILIDADE/ EXCELÊNCIA</a:t>
          </a:r>
        </a:p>
        <a:p>
          <a:pPr marL="144000" lvl="1" indent="-1440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219 mil contratos de repasse desde 1996 (R$ 189,4 bi)</a:t>
          </a:r>
        </a:p>
        <a:p>
          <a:pPr marL="144000" lvl="1" indent="-1440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9,0 mil contratos de Financiamento (R$ 202,4 bi em empréstimo)</a:t>
          </a:r>
        </a:p>
        <a:p>
          <a:pPr marL="144000" lvl="1" indent="-1440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kumimoji="0" lang="pt-BR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rPr>
            <a:t>1,3 mil contratos de CAIXA Políticas públicas</a:t>
          </a:r>
        </a:p>
        <a:p>
          <a:pPr marL="11430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endParaRPr kumimoji="0" lang="pt-BR" sz="2800" b="0" i="0" u="none" strike="noStrike" kern="1200" cap="none" spc="0" normalizeH="0" baseline="0" noProof="0">
            <a:ln>
              <a:noFill/>
            </a:ln>
            <a:solidFill>
              <a:srgbClr val="4472C4">
                <a:lumMod val="50000"/>
              </a:srgbClr>
            </a:solidFill>
            <a:effectLst/>
            <a:uLnTx/>
            <a:uFillTx/>
            <a:latin typeface="+mn-lt"/>
            <a:ea typeface="+mn-ea"/>
            <a:cs typeface="Arial" panose="020B0604020202020204" pitchFamily="34" charset="0"/>
          </a:endParaRPr>
        </a:p>
      </dsp:txBody>
      <dsp:txXfrm>
        <a:off x="17808518" y="2919833"/>
        <a:ext cx="4322456" cy="2919833"/>
      </dsp:txXfrm>
    </dsp:sp>
    <dsp:sp modelId="{6C17DF1B-CADF-41A8-A301-132B5C6825AB}">
      <dsp:nvSpPr>
        <dsp:cNvPr id="0" name=""/>
        <dsp:cNvSpPr/>
      </dsp:nvSpPr>
      <dsp:spPr>
        <a:xfrm>
          <a:off x="18965891" y="605989"/>
          <a:ext cx="2007711" cy="2094733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BB3A3-810A-4BA0-97CC-7EE7C2F75BBD}">
      <dsp:nvSpPr>
        <dsp:cNvPr id="0" name=""/>
        <dsp:cNvSpPr/>
      </dsp:nvSpPr>
      <dsp:spPr>
        <a:xfrm>
          <a:off x="0" y="6214873"/>
          <a:ext cx="1436229" cy="108471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9DCD9-A2C4-46FA-AE68-9B87F0F9C80F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32FFA-7D3E-4D52-B730-07D087FA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364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1pPr>
    <a:lvl2pPr marL="914811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2pPr>
    <a:lvl3pPr marL="1829623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3pPr>
    <a:lvl4pPr marL="2744434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4pPr>
    <a:lvl5pPr marL="3659246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5pPr>
    <a:lvl6pPr marL="4574057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6pPr>
    <a:lvl7pPr marL="5488869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7pPr>
    <a:lvl8pPr marL="6403680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8pPr>
    <a:lvl9pPr marL="7318492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abitacao.caixa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idemmz.caixa/portalsidem/preparaPortal.do" TargetMode="External"/><Relationship Id="rId4" Type="http://schemas.openxmlformats.org/officeDocument/2006/relationships/hyperlink" Target="http://fgts.caixa/relatorios_asp/fgsSaquesEfetivados.asp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Verificar em https://canais.caixa e com a GIGOV e GIHAB local.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51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Aproveitar o momento para falar da folha caso vença em 2023.</a:t>
            </a:r>
          </a:p>
          <a:p>
            <a:r>
              <a:rPr lang="pt-BR"/>
              <a:t>DESTACAR os números totais CAIXA no Estado – ver no Panorama Estadual.</a:t>
            </a:r>
          </a:p>
          <a:p>
            <a:endParaRPr lang="pt-BR"/>
          </a:p>
          <a:p>
            <a:r>
              <a:rPr lang="pt-BR"/>
              <a:t>A maior parte das informações já estão no </a:t>
            </a:r>
            <a:r>
              <a:rPr lang="pt-BR" err="1"/>
              <a:t>clientegoverno.caixa</a:t>
            </a:r>
            <a:r>
              <a:rPr lang="pt-BR"/>
              <a:t>/perfil ou no Panorama Estadual </a:t>
            </a:r>
            <a:r>
              <a:rPr lang="pt-BR" err="1"/>
              <a:t>clientegoverno.caixa</a:t>
            </a:r>
            <a:r>
              <a:rPr lang="pt-BR"/>
              <a:t>/recepção.</a:t>
            </a:r>
          </a:p>
          <a:p>
            <a:endParaRPr lang="pt-BR"/>
          </a:p>
          <a:p>
            <a:r>
              <a:rPr lang="pt-BR"/>
              <a:t>Em “Habitação”, acesse </a:t>
            </a:r>
            <a:r>
              <a:rPr lang="pt-BR">
                <a:hlinkClick r:id="rId3"/>
              </a:rPr>
              <a:t>http://habitacao.caixa/</a:t>
            </a:r>
            <a:r>
              <a:rPr lang="pt-BR"/>
              <a:t> (preferencialmente no Chrome) e escolha a opção Gestão da Carteira – Painel da Carteira Habitacional, selecione UF, altere a data inicial para 01/01/22, e pegue as informações no campo “Intenção de Contratação”.</a:t>
            </a:r>
          </a:p>
          <a:p>
            <a:br>
              <a:rPr lang="pt-BR"/>
            </a:br>
            <a:r>
              <a:rPr lang="pt-BR" b="1"/>
              <a:t>Observação: existem programas e soluções de crédito que são computados por agência pagadora, então vão aparecer zerados.</a:t>
            </a:r>
          </a:p>
          <a:p>
            <a:endParaRPr lang="pt-BR"/>
          </a:p>
          <a:p>
            <a:r>
              <a:rPr lang="pt-BR"/>
              <a:t>Em “Pagamentos Sociais”, somar Auxílio Brasil, Seguro Desemprego, Abono Salarial, Cotas PIS, FGTS e Auxílio Emergencial (dados no Panorama Estadual, exceto FGTS).</a:t>
            </a:r>
          </a:p>
          <a:p>
            <a:endParaRPr lang="pt-BR" sz="2400" b="1" i="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2400" b="1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 DADOS:</a:t>
            </a:r>
            <a:endParaRPr lang="pt-BR" sz="2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FGTS Total: 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ttp://fgts.caixa/relatorios_asp/fgssaquesefetivados.asp"/>
              </a:rPr>
              <a:t>http://fgts.caixa/relatorios_asp/fgsSaquesEfetivados.asp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Filtros: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Unidade da Federação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/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Santa Catarina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/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Mensal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/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01 a 12/2020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/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Canais de </a:t>
            </a:r>
            <a:r>
              <a:rPr lang="pt-BR" sz="24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Pgto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/ Detalhe: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Município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/ “</a:t>
            </a:r>
            <a:r>
              <a:rPr lang="pt-BR"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 e Valor</a:t>
            </a:r>
            <a:r>
              <a:rPr lang="pt-BR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-&gt; Utilizar os valores Totais;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lang="pt-BR" sz="3200" b="0" u="none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pt-BR" sz="3200" b="0" u="none"/>
              <a:t>FIES: </a:t>
            </a:r>
            <a:r>
              <a:rPr lang="pt-BR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http://sidemmz.caixa/portalsidem/preparaPortal.do</a:t>
            </a:r>
            <a:r>
              <a:rPr lang="pt-BR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-&gt; SIDEM -&gt; Informações Segmentadas -&gt; Consultas -&gt; Informações: Ano, Mês, Bloco: 0002 – APLICACAO, </a:t>
            </a:r>
            <a:r>
              <a:rPr lang="pt-BR" sz="24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</a:t>
            </a:r>
            <a:r>
              <a:rPr lang="pt-BR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0185 – FINANC ESTUDANTIL, PV -&gt; </a:t>
            </a:r>
            <a:r>
              <a:rPr lang="pt-BR" sz="24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</a:t>
            </a:r>
            <a:r>
              <a:rPr lang="pt-BR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 último mês mostra o saldo acumulado do ano. </a:t>
            </a:r>
          </a:p>
          <a:p>
            <a:pPr marL="228600" indent="-228600">
              <a:buAutoNum type="alphaLcParenR"/>
            </a:pPr>
            <a:endParaRPr lang="pt-BR" sz="2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/>
          </a:p>
          <a:p>
            <a:r>
              <a:rPr lang="pt-BR"/>
              <a:t>Em “Crédito para PF” somar valores do Conquiste das SR do Estado.</a:t>
            </a:r>
          </a:p>
          <a:p>
            <a:endParaRPr lang="pt-BR"/>
          </a:p>
          <a:p>
            <a:r>
              <a:rPr lang="pt-BR"/>
              <a:t>Em “Crédito para Empresas” somar quantidade e valores do Estado na tabela “Crédito PJ/Empreendedores set/2022” disponível no Portal da Recepção.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26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32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DA8F9A7-C5FA-4A61-8E3F-A7A7B0125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12"/>
            <a:ext cx="24401462" cy="137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8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" y="0"/>
            <a:ext cx="8138106" cy="137243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C8921E-936F-028C-AC58-8496013A7C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76" y="4873"/>
            <a:ext cx="2356483" cy="2628951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31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2986" y="0"/>
            <a:ext cx="8133169" cy="13716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11B1A55-F3C8-B7A3-9269-EA95B7CD20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95436" y="4873"/>
            <a:ext cx="2356483" cy="2628951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28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2396" y="0"/>
            <a:ext cx="1103877" cy="13716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155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2396" y="3"/>
            <a:ext cx="1103877" cy="137159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7554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8740" y="3"/>
            <a:ext cx="1091189" cy="137159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24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DAF63FB-4D16-44BD-AA7F-CCF8617E1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11" y="0"/>
            <a:ext cx="1103877" cy="13716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rgbClr val="005CA9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151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666C79-47D9-4118-9078-C4B01D82C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93" y="3"/>
            <a:ext cx="1103877" cy="137159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3FC4-EF8D-4893-9422-5A1510C3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rgbClr val="005CA9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509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666C79-47D9-4118-9078-C4B01D82C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31" y="3"/>
            <a:ext cx="1091189" cy="137159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3FC4-EF8D-4893-9422-5A1510C3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rgbClr val="005CA9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332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" y="1"/>
            <a:ext cx="24441486" cy="13746746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5493"/>
                </a:solidFill>
                <a:latin typeface="Tw Cen MT" panose="020B0602020104020603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502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2" y="-56317"/>
            <a:ext cx="24607193" cy="13839945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4694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595941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  <a:latin typeface="Tw Cen MT" panose="020B0602020104020603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D87D64-7413-71A6-C472-57282FAFC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03" y="51130"/>
            <a:ext cx="2070181" cy="2309545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40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60"/>
            <a:ext cx="24401462" cy="25391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963AC1-1D44-4DC4-B0D4-323B6DE85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6420" y="5193"/>
            <a:ext cx="2511397" cy="28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8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1" y="-3454"/>
            <a:ext cx="24424324" cy="13737093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5CA9"/>
                </a:solidFill>
                <a:latin typeface="Tw Cen MT" panose="020B0602020104020603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A907EC3-44C3-0CDC-D883-A36693ACDF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03" y="51130"/>
            <a:ext cx="2070181" cy="2309545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172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0A07EDB-F017-4DCD-B587-5728ABAD6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BCC3A81-745E-471B-8DD1-75F922706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41541" y="2364106"/>
            <a:ext cx="10279062" cy="8939212"/>
          </a:xfrm>
          <a:custGeom>
            <a:avLst/>
            <a:gdLst>
              <a:gd name="connsiteX0" fmla="*/ 0 w 10279062"/>
              <a:gd name="connsiteY0" fmla="*/ 0 h 8939212"/>
              <a:gd name="connsiteX1" fmla="*/ 10279062 w 10279062"/>
              <a:gd name="connsiteY1" fmla="*/ 0 h 8939212"/>
              <a:gd name="connsiteX2" fmla="*/ 10279062 w 10279062"/>
              <a:gd name="connsiteY2" fmla="*/ 8939212 h 8939212"/>
              <a:gd name="connsiteX3" fmla="*/ 0 w 10279062"/>
              <a:gd name="connsiteY3" fmla="*/ 8939212 h 8939212"/>
              <a:gd name="connsiteX4" fmla="*/ 0 w 10279062"/>
              <a:gd name="connsiteY4" fmla="*/ 0 h 8939212"/>
              <a:gd name="connsiteX0" fmla="*/ 0 w 10279062"/>
              <a:gd name="connsiteY0" fmla="*/ 0 h 8939212"/>
              <a:gd name="connsiteX1" fmla="*/ 10279062 w 10279062"/>
              <a:gd name="connsiteY1" fmla="*/ 0 h 8939212"/>
              <a:gd name="connsiteX2" fmla="*/ 1312043 w 10279062"/>
              <a:gd name="connsiteY2" fmla="*/ 8939212 h 8939212"/>
              <a:gd name="connsiteX3" fmla="*/ 0 w 10279062"/>
              <a:gd name="connsiteY3" fmla="*/ 8939212 h 8939212"/>
              <a:gd name="connsiteX4" fmla="*/ 0 w 10279062"/>
              <a:gd name="connsiteY4" fmla="*/ 0 h 8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9062" h="8939212">
                <a:moveTo>
                  <a:pt x="0" y="0"/>
                </a:moveTo>
                <a:lnTo>
                  <a:pt x="10279062" y="0"/>
                </a:lnTo>
                <a:lnTo>
                  <a:pt x="1312043" y="8939212"/>
                </a:lnTo>
                <a:lnTo>
                  <a:pt x="0" y="893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4CC6587F-9BE7-4671-AAC5-042F44A74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3957" y="2202717"/>
            <a:ext cx="15505112" cy="9051925"/>
          </a:xfrm>
          <a:custGeom>
            <a:avLst/>
            <a:gdLst>
              <a:gd name="connsiteX0" fmla="*/ 0 w 15505112"/>
              <a:gd name="connsiteY0" fmla="*/ 0 h 9051925"/>
              <a:gd name="connsiteX1" fmla="*/ 15505112 w 15505112"/>
              <a:gd name="connsiteY1" fmla="*/ 0 h 9051925"/>
              <a:gd name="connsiteX2" fmla="*/ 15505112 w 15505112"/>
              <a:gd name="connsiteY2" fmla="*/ 9051925 h 9051925"/>
              <a:gd name="connsiteX3" fmla="*/ 0 w 15505112"/>
              <a:gd name="connsiteY3" fmla="*/ 9051925 h 9051925"/>
              <a:gd name="connsiteX4" fmla="*/ 0 w 15505112"/>
              <a:gd name="connsiteY4" fmla="*/ 0 h 9051925"/>
              <a:gd name="connsiteX0" fmla="*/ 8967019 w 15505112"/>
              <a:gd name="connsiteY0" fmla="*/ 58993 h 9051925"/>
              <a:gd name="connsiteX1" fmla="*/ 15505112 w 15505112"/>
              <a:gd name="connsiteY1" fmla="*/ 0 h 9051925"/>
              <a:gd name="connsiteX2" fmla="*/ 15505112 w 15505112"/>
              <a:gd name="connsiteY2" fmla="*/ 9051925 h 9051925"/>
              <a:gd name="connsiteX3" fmla="*/ 0 w 15505112"/>
              <a:gd name="connsiteY3" fmla="*/ 9051925 h 9051925"/>
              <a:gd name="connsiteX4" fmla="*/ 8967019 w 15505112"/>
              <a:gd name="connsiteY4" fmla="*/ 58993 h 9051925"/>
              <a:gd name="connsiteX0" fmla="*/ 8967019 w 15505112"/>
              <a:gd name="connsiteY0" fmla="*/ 58993 h 9051925"/>
              <a:gd name="connsiteX1" fmla="*/ 15505112 w 15505112"/>
              <a:gd name="connsiteY1" fmla="*/ 0 h 9051925"/>
              <a:gd name="connsiteX2" fmla="*/ 6626583 w 15505112"/>
              <a:gd name="connsiteY2" fmla="*/ 9022428 h 9051925"/>
              <a:gd name="connsiteX3" fmla="*/ 0 w 15505112"/>
              <a:gd name="connsiteY3" fmla="*/ 9051925 h 9051925"/>
              <a:gd name="connsiteX4" fmla="*/ 8967019 w 15505112"/>
              <a:gd name="connsiteY4" fmla="*/ 58993 h 90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05112" h="9051925">
                <a:moveTo>
                  <a:pt x="8967019" y="58993"/>
                </a:moveTo>
                <a:lnTo>
                  <a:pt x="15505112" y="0"/>
                </a:lnTo>
                <a:lnTo>
                  <a:pt x="6626583" y="9022428"/>
                </a:lnTo>
                <a:lnTo>
                  <a:pt x="0" y="9051925"/>
                </a:lnTo>
                <a:lnTo>
                  <a:pt x="8967019" y="5899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90D4B84B-38BA-411C-8DC5-70C47CE762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03776" y="2202717"/>
            <a:ext cx="11415200" cy="8939212"/>
          </a:xfrm>
          <a:custGeom>
            <a:avLst/>
            <a:gdLst>
              <a:gd name="connsiteX0" fmla="*/ 0 w 11533187"/>
              <a:gd name="connsiteY0" fmla="*/ 0 h 8939212"/>
              <a:gd name="connsiteX1" fmla="*/ 11533187 w 11533187"/>
              <a:gd name="connsiteY1" fmla="*/ 0 h 8939212"/>
              <a:gd name="connsiteX2" fmla="*/ 11533187 w 11533187"/>
              <a:gd name="connsiteY2" fmla="*/ 8939212 h 8939212"/>
              <a:gd name="connsiteX3" fmla="*/ 0 w 11533187"/>
              <a:gd name="connsiteY3" fmla="*/ 8939212 h 8939212"/>
              <a:gd name="connsiteX4" fmla="*/ 0 w 11533187"/>
              <a:gd name="connsiteY4" fmla="*/ 0 h 8939212"/>
              <a:gd name="connsiteX0" fmla="*/ 8908026 w 11533187"/>
              <a:gd name="connsiteY0" fmla="*/ 0 h 8939212"/>
              <a:gd name="connsiteX1" fmla="*/ 11533187 w 11533187"/>
              <a:gd name="connsiteY1" fmla="*/ 0 h 8939212"/>
              <a:gd name="connsiteX2" fmla="*/ 11533187 w 11533187"/>
              <a:gd name="connsiteY2" fmla="*/ 8939212 h 8939212"/>
              <a:gd name="connsiteX3" fmla="*/ 0 w 11533187"/>
              <a:gd name="connsiteY3" fmla="*/ 8939212 h 8939212"/>
              <a:gd name="connsiteX4" fmla="*/ 8908026 w 11533187"/>
              <a:gd name="connsiteY4" fmla="*/ 0 h 8939212"/>
              <a:gd name="connsiteX0" fmla="*/ 8790039 w 11415200"/>
              <a:gd name="connsiteY0" fmla="*/ 0 h 8939212"/>
              <a:gd name="connsiteX1" fmla="*/ 11415200 w 11415200"/>
              <a:gd name="connsiteY1" fmla="*/ 0 h 8939212"/>
              <a:gd name="connsiteX2" fmla="*/ 11415200 w 11415200"/>
              <a:gd name="connsiteY2" fmla="*/ 8939212 h 8939212"/>
              <a:gd name="connsiteX3" fmla="*/ 0 w 11415200"/>
              <a:gd name="connsiteY3" fmla="*/ 8939212 h 8939212"/>
              <a:gd name="connsiteX4" fmla="*/ 8790039 w 11415200"/>
              <a:gd name="connsiteY4" fmla="*/ 0 h 8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5200" h="8939212">
                <a:moveTo>
                  <a:pt x="8790039" y="0"/>
                </a:moveTo>
                <a:lnTo>
                  <a:pt x="11415200" y="0"/>
                </a:lnTo>
                <a:lnTo>
                  <a:pt x="11415200" y="8939212"/>
                </a:lnTo>
                <a:lnTo>
                  <a:pt x="0" y="8939212"/>
                </a:lnTo>
                <a:lnTo>
                  <a:pt x="879003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3F9DA-C51C-4D45-918D-75F70620D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5493"/>
                </a:solidFill>
                <a:latin typeface="Tw Cen MT" panose="020B0602020104020603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12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4AE08237-4455-4B1A-BDDA-42E49AF70F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315382"/>
            <a:ext cx="24384000" cy="640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800"/>
            </a:lvl1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7E7A7A-9F50-494B-89D5-CAC3B4092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24407446" cy="13716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70D37B-CB32-47D3-BA5B-2FBED5C1E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5493"/>
                </a:solidFill>
                <a:latin typeface="Tw Cen MT" panose="020B0602020104020603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560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rgbClr val="005CA9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566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F840DF8-A0C5-4A50-9CA9-23AA148E4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29" y="50003"/>
            <a:ext cx="24221604" cy="136159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rgbClr val="005CA9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022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F840DF8-A0C5-4A50-9CA9-23AA148E4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" y="15633"/>
            <a:ext cx="24401462" cy="137170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1">
                <a:solidFill>
                  <a:srgbClr val="005CA9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06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A3B3A76-A1F1-44BB-BD89-39C613718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657748" cy="1386838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783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7F1043-EC6C-462C-A431-5B8687DD7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3346"/>
            <a:ext cx="24443997" cy="137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40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274D41A-B59F-A5F9-D660-5D37D7CC4C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401463" cy="137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7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99D175-25E7-457F-A871-6C787BA4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6A4A-E915-4482-B4FA-E9274F68326C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507A35-6AF7-46D7-B1B3-9C99B843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2B3C715-44B2-4E8F-B9CA-84003FEF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BB8B-65A8-4222-99B6-9433735EFA7C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Logotipo&#10;&#10;Descrição gerada automaticamente com confiança baixa">
            <a:extLst>
              <a:ext uri="{FF2B5EF4-FFF2-40B4-BE49-F238E27FC236}">
                <a16:creationId xmlns:a16="http://schemas.microsoft.com/office/drawing/2014/main" id="{0BECBAE6-013A-496C-8CF9-FC90DB04D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"/>
          <a:stretch/>
        </p:blipFill>
        <p:spPr>
          <a:xfrm>
            <a:off x="-155642" y="-22027"/>
            <a:ext cx="13916494" cy="1372503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3DBEBBC-2E66-4A10-B47B-612C24C4D419}"/>
              </a:ext>
            </a:extLst>
          </p:cNvPr>
          <p:cNvSpPr/>
          <p:nvPr userDrawn="1"/>
        </p:nvSpPr>
        <p:spPr>
          <a:xfrm>
            <a:off x="13385260" y="-22027"/>
            <a:ext cx="11016203" cy="13725030"/>
          </a:xfrm>
          <a:prstGeom prst="rect">
            <a:avLst/>
          </a:prstGeom>
          <a:solidFill>
            <a:srgbClr val="00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52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0"/>
            <a:ext cx="24401462" cy="253785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2A9502-7092-3666-2996-E143956B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6420" y="5193"/>
            <a:ext cx="2511397" cy="28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21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E391BF-9DD4-D7D1-770E-64875FAAD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1463" cy="2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2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Uma imagem contendo edifício, mulher, velho, coberto&#10;&#10;Descrição gerada automaticamente">
            <a:extLst>
              <a:ext uri="{FF2B5EF4-FFF2-40B4-BE49-F238E27FC236}">
                <a16:creationId xmlns:a16="http://schemas.microsoft.com/office/drawing/2014/main" id="{9EDB3389-049D-45E2-9F5B-15CF0FD5A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r="18958"/>
          <a:stretch/>
        </p:blipFill>
        <p:spPr>
          <a:xfrm>
            <a:off x="0" y="2523658"/>
            <a:ext cx="24401464" cy="1119234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6B3A1A1-4195-4281-861F-BDCD736F640E}"/>
              </a:ext>
            </a:extLst>
          </p:cNvPr>
          <p:cNvSpPr/>
          <p:nvPr userDrawn="1"/>
        </p:nvSpPr>
        <p:spPr>
          <a:xfrm>
            <a:off x="0" y="0"/>
            <a:ext cx="24401463" cy="13716000"/>
          </a:xfrm>
          <a:prstGeom prst="rect">
            <a:avLst/>
          </a:prstGeom>
          <a:gradFill flip="none" rotWithShape="1">
            <a:gsLst>
              <a:gs pos="30000">
                <a:srgbClr val="005CA9">
                  <a:alpha val="70000"/>
                </a:srgbClr>
              </a:gs>
              <a:gs pos="70000">
                <a:srgbClr val="54BBAB">
                  <a:alpha val="7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E391BF-9DD4-D7D1-770E-64875FAAD6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01463" cy="2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28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4E4428E-2BCC-A4C3-D716-AF0E37BBE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3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C52AAD-FDD7-2169-9C30-BDBE076BF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463" y="0"/>
            <a:ext cx="8128000" cy="13716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235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2494FD-6262-B69A-C5CF-2325A1E3E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9601"/>
            <a:ext cx="24401464" cy="25163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511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BB3764-E9F7-AE9A-EF24-6BE8865AD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401463" cy="1372582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441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0CB4C8-4C5E-CBDA-F049-B72BD6D5E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401463" cy="137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68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na frente de um laptop&#10;&#10;Descrição gerada automaticamente">
            <a:extLst>
              <a:ext uri="{FF2B5EF4-FFF2-40B4-BE49-F238E27FC236}">
                <a16:creationId xmlns:a16="http://schemas.microsoft.com/office/drawing/2014/main" id="{9148D727-8D6D-4364-9C2A-37A55960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7722"/>
          <a:stretch/>
        </p:blipFill>
        <p:spPr>
          <a:xfrm>
            <a:off x="7776961" y="827324"/>
            <a:ext cx="16624501" cy="1288867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FDD0360-DDDB-4152-A92E-477B195E5913}"/>
              </a:ext>
            </a:extLst>
          </p:cNvPr>
          <p:cNvSpPr/>
          <p:nvPr userDrawn="1"/>
        </p:nvSpPr>
        <p:spPr>
          <a:xfrm>
            <a:off x="1197422" y="0"/>
            <a:ext cx="13084635" cy="13716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250">
                <a:srgbClr val="FFFFFF"/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DAF629-690C-4F45-B4E0-382EC1AEE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983" t="1" b="81603"/>
          <a:stretch/>
        </p:blipFill>
        <p:spPr>
          <a:xfrm flipV="1">
            <a:off x="0" y="-4"/>
            <a:ext cx="24401464" cy="2433471"/>
          </a:xfrm>
          <a:custGeom>
            <a:avLst/>
            <a:gdLst>
              <a:gd name="connsiteX0" fmla="*/ 0 w 24401464"/>
              <a:gd name="connsiteY0" fmla="*/ 2433471 h 2433471"/>
              <a:gd name="connsiteX1" fmla="*/ 24401464 w 24401464"/>
              <a:gd name="connsiteY1" fmla="*/ 2433471 h 2433471"/>
              <a:gd name="connsiteX2" fmla="*/ 24401464 w 24401464"/>
              <a:gd name="connsiteY2" fmla="*/ 0 h 2433471"/>
              <a:gd name="connsiteX3" fmla="*/ 0 w 24401464"/>
              <a:gd name="connsiteY3" fmla="*/ 2166191 h 24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1464" h="2433471">
                <a:moveTo>
                  <a:pt x="0" y="2433471"/>
                </a:moveTo>
                <a:lnTo>
                  <a:pt x="24401464" y="2433471"/>
                </a:lnTo>
                <a:lnTo>
                  <a:pt x="24401464" y="0"/>
                </a:lnTo>
                <a:lnTo>
                  <a:pt x="0" y="2166191"/>
                </a:lnTo>
                <a:close/>
              </a:path>
            </a:pathLst>
          </a:custGeom>
        </p:spPr>
      </p:pic>
      <p:pic>
        <p:nvPicPr>
          <p:cNvPr id="8" name="Imagem 7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CFE16045-F79D-41EA-B13D-DAF32F99F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1073479" y="843262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39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Vista aérea de cidade com prédios e água ao fundo&#10;&#10;Descrição gerada automaticamente">
            <a:extLst>
              <a:ext uri="{FF2B5EF4-FFF2-40B4-BE49-F238E27FC236}">
                <a16:creationId xmlns:a16="http://schemas.microsoft.com/office/drawing/2014/main" id="{00E7F5BE-224F-48D1-8B59-96893E6E0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8"/>
          <a:stretch>
            <a:fillRect/>
          </a:stretch>
        </p:blipFill>
        <p:spPr>
          <a:xfrm>
            <a:off x="14543314" y="4588"/>
            <a:ext cx="9858150" cy="13711412"/>
          </a:xfrm>
          <a:custGeom>
            <a:avLst/>
            <a:gdLst>
              <a:gd name="connsiteX0" fmla="*/ 2058893 w 9858150"/>
              <a:gd name="connsiteY0" fmla="*/ 0 h 13711412"/>
              <a:gd name="connsiteX1" fmla="*/ 9858150 w 9858150"/>
              <a:gd name="connsiteY1" fmla="*/ 0 h 13711412"/>
              <a:gd name="connsiteX2" fmla="*/ 9858150 w 9858150"/>
              <a:gd name="connsiteY2" fmla="*/ 13711412 h 13711412"/>
              <a:gd name="connsiteX3" fmla="*/ 2060271 w 9858150"/>
              <a:gd name="connsiteY3" fmla="*/ 13711412 h 13711412"/>
              <a:gd name="connsiteX4" fmla="*/ 0 w 9858150"/>
              <a:gd name="connsiteY4" fmla="*/ 6853412 h 137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8150" h="13711412">
                <a:moveTo>
                  <a:pt x="2058893" y="0"/>
                </a:moveTo>
                <a:lnTo>
                  <a:pt x="9858150" y="0"/>
                </a:lnTo>
                <a:lnTo>
                  <a:pt x="9858150" y="13711412"/>
                </a:lnTo>
                <a:lnTo>
                  <a:pt x="2060271" y="13711412"/>
                </a:lnTo>
                <a:lnTo>
                  <a:pt x="0" y="685341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E5ED766-7D0D-4902-8C40-D5A1B76705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1" b="33"/>
          <a:stretch>
            <a:fillRect/>
          </a:stretch>
        </p:blipFill>
        <p:spPr>
          <a:xfrm>
            <a:off x="774" y="11752045"/>
            <a:ext cx="24399914" cy="1959367"/>
          </a:xfrm>
          <a:custGeom>
            <a:avLst/>
            <a:gdLst>
              <a:gd name="connsiteX0" fmla="*/ 24399914 w 24399914"/>
              <a:gd name="connsiteY0" fmla="*/ 0 h 1959367"/>
              <a:gd name="connsiteX1" fmla="*/ 24399914 w 24399914"/>
              <a:gd name="connsiteY1" fmla="*/ 1959367 h 1959367"/>
              <a:gd name="connsiteX2" fmla="*/ 0 w 24399914"/>
              <a:gd name="connsiteY2" fmla="*/ 1959367 h 1959367"/>
              <a:gd name="connsiteX3" fmla="*/ 0 w 24399914"/>
              <a:gd name="connsiteY3" fmla="*/ 1959305 h 19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1959367">
                <a:moveTo>
                  <a:pt x="24399914" y="0"/>
                </a:moveTo>
                <a:lnTo>
                  <a:pt x="24399914" y="1959367"/>
                </a:lnTo>
                <a:lnTo>
                  <a:pt x="0" y="1959367"/>
                </a:lnTo>
                <a:lnTo>
                  <a:pt x="0" y="1959305"/>
                </a:lnTo>
                <a:close/>
              </a:path>
            </a:pathLst>
          </a:custGeom>
        </p:spPr>
      </p:pic>
      <p:pic>
        <p:nvPicPr>
          <p:cNvPr id="7" name="Imagem 6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6F2D71AD-3BBD-4D66-AB39-E215C4B86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04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essoa de uniforme e chapéu&#10;&#10;Descrição gerada automaticamente com confiança média">
            <a:extLst>
              <a:ext uri="{FF2B5EF4-FFF2-40B4-BE49-F238E27FC236}">
                <a16:creationId xmlns:a16="http://schemas.microsoft.com/office/drawing/2014/main" id="{38925A74-5D3B-4D41-BB28-C17237D760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231" r="3488"/>
          <a:stretch>
            <a:fillRect/>
          </a:stretch>
        </p:blipFill>
        <p:spPr>
          <a:xfrm>
            <a:off x="14543311" y="-14356"/>
            <a:ext cx="9858149" cy="13278241"/>
          </a:xfrm>
          <a:custGeom>
            <a:avLst/>
            <a:gdLst>
              <a:gd name="connsiteX0" fmla="*/ 2033440 w 9858149"/>
              <a:gd name="connsiteY0" fmla="*/ 0 h 13278241"/>
              <a:gd name="connsiteX1" fmla="*/ 9858149 w 9858149"/>
              <a:gd name="connsiteY1" fmla="*/ 0 h 13278241"/>
              <a:gd name="connsiteX2" fmla="*/ 9858149 w 9858149"/>
              <a:gd name="connsiteY2" fmla="*/ 13278241 h 13278241"/>
              <a:gd name="connsiteX3" fmla="*/ 1903642 w 9858149"/>
              <a:gd name="connsiteY3" fmla="*/ 13278241 h 13278241"/>
              <a:gd name="connsiteX4" fmla="*/ 0 w 9858149"/>
              <a:gd name="connsiteY4" fmla="*/ 6858000 h 1327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8149" h="13278241">
                <a:moveTo>
                  <a:pt x="2033440" y="0"/>
                </a:moveTo>
                <a:lnTo>
                  <a:pt x="9858149" y="0"/>
                </a:lnTo>
                <a:lnTo>
                  <a:pt x="9858149" y="13278241"/>
                </a:lnTo>
                <a:lnTo>
                  <a:pt x="1903642" y="1327824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106D38-5B75-407E-BB85-2BF6234FE2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1" b="33"/>
          <a:stretch>
            <a:fillRect/>
          </a:stretch>
        </p:blipFill>
        <p:spPr>
          <a:xfrm>
            <a:off x="774" y="11752045"/>
            <a:ext cx="24399914" cy="1959367"/>
          </a:xfrm>
          <a:custGeom>
            <a:avLst/>
            <a:gdLst>
              <a:gd name="connsiteX0" fmla="*/ 24399914 w 24399914"/>
              <a:gd name="connsiteY0" fmla="*/ 0 h 1959367"/>
              <a:gd name="connsiteX1" fmla="*/ 24399914 w 24399914"/>
              <a:gd name="connsiteY1" fmla="*/ 1959367 h 1959367"/>
              <a:gd name="connsiteX2" fmla="*/ 0 w 24399914"/>
              <a:gd name="connsiteY2" fmla="*/ 1959367 h 1959367"/>
              <a:gd name="connsiteX3" fmla="*/ 0 w 24399914"/>
              <a:gd name="connsiteY3" fmla="*/ 1959305 h 19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1959367">
                <a:moveTo>
                  <a:pt x="24399914" y="0"/>
                </a:moveTo>
                <a:lnTo>
                  <a:pt x="24399914" y="1959367"/>
                </a:lnTo>
                <a:lnTo>
                  <a:pt x="0" y="1959367"/>
                </a:lnTo>
                <a:lnTo>
                  <a:pt x="0" y="1959305"/>
                </a:lnTo>
                <a:close/>
              </a:path>
            </a:pathLst>
          </a:custGeom>
        </p:spPr>
      </p:pic>
      <p:pic>
        <p:nvPicPr>
          <p:cNvPr id="8" name="Imagem 7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1C9C9D2D-CCB9-4622-A0B5-219E31D9F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7" y="660"/>
            <a:ext cx="24388767" cy="253785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3FB3C01-75D0-CF13-B8DD-D35F329894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6420" y="5193"/>
            <a:ext cx="2511397" cy="28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15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dastradores do Bolsa Família participam de capacitação – Prefeitura de  Marechal Deodoro">
            <a:extLst>
              <a:ext uri="{FF2B5EF4-FFF2-40B4-BE49-F238E27FC236}">
                <a16:creationId xmlns:a16="http://schemas.microsoft.com/office/drawing/2014/main" id="{16B3996D-E3CE-4BFE-BA4C-1556728C0E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2"/>
          <a:stretch>
            <a:fillRect/>
          </a:stretch>
        </p:blipFill>
        <p:spPr bwMode="auto">
          <a:xfrm>
            <a:off x="16308546" y="0"/>
            <a:ext cx="8092919" cy="13659066"/>
          </a:xfrm>
          <a:custGeom>
            <a:avLst/>
            <a:gdLst>
              <a:gd name="connsiteX0" fmla="*/ 4637083 w 8092919"/>
              <a:gd name="connsiteY0" fmla="*/ 0 h 13659066"/>
              <a:gd name="connsiteX1" fmla="*/ 8092919 w 8092919"/>
              <a:gd name="connsiteY1" fmla="*/ 0 h 13659066"/>
              <a:gd name="connsiteX2" fmla="*/ 8092919 w 8092919"/>
              <a:gd name="connsiteY2" fmla="*/ 13659066 h 13659066"/>
              <a:gd name="connsiteX3" fmla="*/ 0 w 8092919"/>
              <a:gd name="connsiteY3" fmla="*/ 13659066 h 13659066"/>
              <a:gd name="connsiteX4" fmla="*/ 0 w 8092919"/>
              <a:gd name="connsiteY4" fmla="*/ 13513967 h 13659066"/>
              <a:gd name="connsiteX5" fmla="*/ 501587 w 8092919"/>
              <a:gd name="connsiteY5" fmla="*/ 13513967 h 1365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2919" h="13659066">
                <a:moveTo>
                  <a:pt x="4637083" y="0"/>
                </a:moveTo>
                <a:lnTo>
                  <a:pt x="8092919" y="0"/>
                </a:lnTo>
                <a:lnTo>
                  <a:pt x="8092919" y="13659066"/>
                </a:lnTo>
                <a:lnTo>
                  <a:pt x="0" y="13659066"/>
                </a:lnTo>
                <a:lnTo>
                  <a:pt x="0" y="13513967"/>
                </a:lnTo>
                <a:lnTo>
                  <a:pt x="501587" y="13513967"/>
                </a:lnTo>
                <a:close/>
              </a:path>
            </a:pathLst>
          </a:custGeom>
          <a:noFill/>
          <a:effectLst>
            <a:glow rad="127000">
              <a:schemeClr val="accent1">
                <a:alpha val="4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6E04C83-7AE7-4E37-8D69-4FF24BC68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1" b="33"/>
          <a:stretch>
            <a:fillRect/>
          </a:stretch>
        </p:blipFill>
        <p:spPr>
          <a:xfrm>
            <a:off x="774" y="11752045"/>
            <a:ext cx="24399914" cy="1959367"/>
          </a:xfrm>
          <a:custGeom>
            <a:avLst/>
            <a:gdLst>
              <a:gd name="connsiteX0" fmla="*/ 24399914 w 24399914"/>
              <a:gd name="connsiteY0" fmla="*/ 0 h 1959367"/>
              <a:gd name="connsiteX1" fmla="*/ 24399914 w 24399914"/>
              <a:gd name="connsiteY1" fmla="*/ 1959367 h 1959367"/>
              <a:gd name="connsiteX2" fmla="*/ 0 w 24399914"/>
              <a:gd name="connsiteY2" fmla="*/ 1959367 h 1959367"/>
              <a:gd name="connsiteX3" fmla="*/ 0 w 24399914"/>
              <a:gd name="connsiteY3" fmla="*/ 1959305 h 19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1959367">
                <a:moveTo>
                  <a:pt x="24399914" y="0"/>
                </a:moveTo>
                <a:lnTo>
                  <a:pt x="24399914" y="1959367"/>
                </a:lnTo>
                <a:lnTo>
                  <a:pt x="0" y="1959367"/>
                </a:lnTo>
                <a:lnTo>
                  <a:pt x="0" y="1959305"/>
                </a:lnTo>
                <a:close/>
              </a:path>
            </a:pathLst>
          </a:custGeom>
        </p:spPr>
      </p:pic>
      <p:pic>
        <p:nvPicPr>
          <p:cNvPr id="8" name="Imagem 7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9A94211C-D17C-4EC0-8032-E447A8AD8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46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ágono 16">
            <a:extLst>
              <a:ext uri="{FF2B5EF4-FFF2-40B4-BE49-F238E27FC236}">
                <a16:creationId xmlns:a16="http://schemas.microsoft.com/office/drawing/2014/main" id="{80B2E949-5A82-427D-8A93-EBAF1AC551F8}"/>
              </a:ext>
            </a:extLst>
          </p:cNvPr>
          <p:cNvSpPr/>
          <p:nvPr userDrawn="1"/>
        </p:nvSpPr>
        <p:spPr>
          <a:xfrm flipH="1">
            <a:off x="15277969" y="0"/>
            <a:ext cx="9123494" cy="12503668"/>
          </a:xfrm>
          <a:prstGeom prst="homePlate">
            <a:avLst>
              <a:gd name="adj" fmla="val 20845"/>
            </a:avLst>
          </a:prstGeom>
          <a:blipFill dpi="0" rotWithShape="1">
            <a:blip r:embed="rId2"/>
            <a:srcRect/>
            <a:stretch>
              <a:fillRect l="-31858" t="370" r="-74212" b="-1470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395D5E-FD0A-4B70-B84D-328175510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1" b="33"/>
          <a:stretch>
            <a:fillRect/>
          </a:stretch>
        </p:blipFill>
        <p:spPr>
          <a:xfrm>
            <a:off x="0" y="11756633"/>
            <a:ext cx="24399914" cy="1959367"/>
          </a:xfrm>
          <a:custGeom>
            <a:avLst/>
            <a:gdLst>
              <a:gd name="connsiteX0" fmla="*/ 24399914 w 24399914"/>
              <a:gd name="connsiteY0" fmla="*/ 0 h 1959367"/>
              <a:gd name="connsiteX1" fmla="*/ 24399914 w 24399914"/>
              <a:gd name="connsiteY1" fmla="*/ 1959367 h 1959367"/>
              <a:gd name="connsiteX2" fmla="*/ 0 w 24399914"/>
              <a:gd name="connsiteY2" fmla="*/ 1959367 h 1959367"/>
              <a:gd name="connsiteX3" fmla="*/ 0 w 24399914"/>
              <a:gd name="connsiteY3" fmla="*/ 1959305 h 19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1959367">
                <a:moveTo>
                  <a:pt x="24399914" y="0"/>
                </a:moveTo>
                <a:lnTo>
                  <a:pt x="24399914" y="1959367"/>
                </a:lnTo>
                <a:lnTo>
                  <a:pt x="0" y="1959367"/>
                </a:lnTo>
                <a:lnTo>
                  <a:pt x="0" y="1959305"/>
                </a:lnTo>
                <a:close/>
              </a:path>
            </a:pathLst>
          </a:custGeom>
        </p:spPr>
      </p:pic>
      <p:pic>
        <p:nvPicPr>
          <p:cNvPr id="10" name="Imagem 9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CF3D553A-87B0-40EC-901C-D2B31EDE2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85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na frente de um laptop&#10;&#10;Descrição gerada automaticamente">
            <a:extLst>
              <a:ext uri="{FF2B5EF4-FFF2-40B4-BE49-F238E27FC236}">
                <a16:creationId xmlns:a16="http://schemas.microsoft.com/office/drawing/2014/main" id="{9BC7313D-087E-430D-BFBC-522CA757A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7722"/>
          <a:stretch/>
        </p:blipFill>
        <p:spPr>
          <a:xfrm>
            <a:off x="7776961" y="11"/>
            <a:ext cx="16624501" cy="1288867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5BB03DB-0C59-49B6-AA6F-411ED09BF343}"/>
              </a:ext>
            </a:extLst>
          </p:cNvPr>
          <p:cNvSpPr/>
          <p:nvPr userDrawn="1"/>
        </p:nvSpPr>
        <p:spPr>
          <a:xfrm>
            <a:off x="1197420" y="0"/>
            <a:ext cx="21336009" cy="13716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84000">
                <a:srgbClr val="FFFFFF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571C2AF-5590-41AE-BFE6-79FDC67C9A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1" b="33"/>
          <a:stretch>
            <a:fillRect/>
          </a:stretch>
        </p:blipFill>
        <p:spPr>
          <a:xfrm>
            <a:off x="774" y="11752045"/>
            <a:ext cx="24399914" cy="1959367"/>
          </a:xfrm>
          <a:custGeom>
            <a:avLst/>
            <a:gdLst>
              <a:gd name="connsiteX0" fmla="*/ 24399914 w 24399914"/>
              <a:gd name="connsiteY0" fmla="*/ 0 h 1959367"/>
              <a:gd name="connsiteX1" fmla="*/ 24399914 w 24399914"/>
              <a:gd name="connsiteY1" fmla="*/ 1959367 h 1959367"/>
              <a:gd name="connsiteX2" fmla="*/ 0 w 24399914"/>
              <a:gd name="connsiteY2" fmla="*/ 1959367 h 1959367"/>
              <a:gd name="connsiteX3" fmla="*/ 0 w 24399914"/>
              <a:gd name="connsiteY3" fmla="*/ 1959305 h 19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1959367">
                <a:moveTo>
                  <a:pt x="24399914" y="0"/>
                </a:moveTo>
                <a:lnTo>
                  <a:pt x="24399914" y="1959367"/>
                </a:lnTo>
                <a:lnTo>
                  <a:pt x="0" y="1959367"/>
                </a:lnTo>
                <a:lnTo>
                  <a:pt x="0" y="1959305"/>
                </a:lnTo>
                <a:close/>
              </a:path>
            </a:pathLst>
          </a:custGeom>
        </p:spPr>
      </p:pic>
      <p:pic>
        <p:nvPicPr>
          <p:cNvPr id="8" name="Imagem 7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875ECBAB-B7CD-4DB7-80A0-7204F2A6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DDE892-ACF7-458B-96F5-CEB5CE8F9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81603"/>
          <a:stretch/>
        </p:blipFill>
        <p:spPr>
          <a:xfrm>
            <a:off x="0" y="11756570"/>
            <a:ext cx="24401462" cy="1959429"/>
          </a:xfrm>
          <a:custGeom>
            <a:avLst/>
            <a:gdLst>
              <a:gd name="connsiteX0" fmla="*/ 24401462 w 24401462"/>
              <a:gd name="connsiteY0" fmla="*/ 0 h 2523192"/>
              <a:gd name="connsiteX1" fmla="*/ 24401462 w 24401462"/>
              <a:gd name="connsiteY1" fmla="*/ 2523192 h 2523192"/>
              <a:gd name="connsiteX2" fmla="*/ 0 w 24401462"/>
              <a:gd name="connsiteY2" fmla="*/ 2523192 h 2523192"/>
              <a:gd name="connsiteX3" fmla="*/ 0 w 24401462"/>
              <a:gd name="connsiteY3" fmla="*/ 2523192 h 252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1462" h="2523192">
                <a:moveTo>
                  <a:pt x="24401462" y="0"/>
                </a:moveTo>
                <a:lnTo>
                  <a:pt x="24401462" y="2523192"/>
                </a:lnTo>
                <a:lnTo>
                  <a:pt x="0" y="2523192"/>
                </a:lnTo>
                <a:lnTo>
                  <a:pt x="0" y="2523192"/>
                </a:lnTo>
                <a:close/>
              </a:path>
            </a:pathLst>
          </a:custGeom>
        </p:spPr>
      </p:pic>
      <p:pic>
        <p:nvPicPr>
          <p:cNvPr id="7" name="Imagem 6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9EC945CB-71A7-485D-8F21-DF9907CC6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29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2A4AC1C-8085-475D-93AC-F2F43FE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85715"/>
          <a:stretch>
            <a:fillRect/>
          </a:stretch>
        </p:blipFill>
        <p:spPr>
          <a:xfrm>
            <a:off x="9798690" y="11756674"/>
            <a:ext cx="14601998" cy="1959326"/>
          </a:xfrm>
          <a:custGeom>
            <a:avLst/>
            <a:gdLst>
              <a:gd name="connsiteX0" fmla="*/ 14601998 w 14601998"/>
              <a:gd name="connsiteY0" fmla="*/ 0 h 1959326"/>
              <a:gd name="connsiteX1" fmla="*/ 14601998 w 14601998"/>
              <a:gd name="connsiteY1" fmla="*/ 1959326 h 1959326"/>
              <a:gd name="connsiteX2" fmla="*/ 0 w 14601998"/>
              <a:gd name="connsiteY2" fmla="*/ 1959326 h 195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1998" h="1959326">
                <a:moveTo>
                  <a:pt x="14601998" y="0"/>
                </a:moveTo>
                <a:lnTo>
                  <a:pt x="14601998" y="1959326"/>
                </a:lnTo>
                <a:lnTo>
                  <a:pt x="0" y="1959326"/>
                </a:lnTo>
                <a:close/>
              </a:path>
            </a:pathLst>
          </a:custGeom>
        </p:spPr>
      </p:pic>
      <p:pic>
        <p:nvPicPr>
          <p:cNvPr id="4" name="Imagem 3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5D3ADADF-BB46-4449-95DD-AE31F99EA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0990352" y="12597638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16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00D92C1-D10F-4917-955D-6FE89CCB8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81603"/>
          <a:stretch/>
        </p:blipFill>
        <p:spPr>
          <a:xfrm>
            <a:off x="9798690" y="11756570"/>
            <a:ext cx="14602772" cy="1959429"/>
          </a:xfrm>
          <a:custGeom>
            <a:avLst/>
            <a:gdLst>
              <a:gd name="connsiteX0" fmla="*/ 24401462 w 24401462"/>
              <a:gd name="connsiteY0" fmla="*/ 0 h 2523192"/>
              <a:gd name="connsiteX1" fmla="*/ 24401462 w 24401462"/>
              <a:gd name="connsiteY1" fmla="*/ 2523192 h 2523192"/>
              <a:gd name="connsiteX2" fmla="*/ 0 w 24401462"/>
              <a:gd name="connsiteY2" fmla="*/ 2523192 h 2523192"/>
              <a:gd name="connsiteX3" fmla="*/ 0 w 24401462"/>
              <a:gd name="connsiteY3" fmla="*/ 2523192 h 252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1462" h="2523192">
                <a:moveTo>
                  <a:pt x="24401462" y="0"/>
                </a:moveTo>
                <a:lnTo>
                  <a:pt x="24401462" y="2523192"/>
                </a:lnTo>
                <a:lnTo>
                  <a:pt x="0" y="2523192"/>
                </a:lnTo>
                <a:lnTo>
                  <a:pt x="0" y="2523192"/>
                </a:lnTo>
                <a:close/>
              </a:path>
            </a:pathLst>
          </a:custGeom>
        </p:spPr>
      </p:pic>
      <p:pic>
        <p:nvPicPr>
          <p:cNvPr id="6" name="Imagem 5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2403BB5D-F23D-4411-8493-08F1F2528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7"/>
          <a:stretch/>
        </p:blipFill>
        <p:spPr>
          <a:xfrm>
            <a:off x="21185455" y="12736284"/>
            <a:ext cx="2624245" cy="6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0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00FB666-63BF-4664-8FB2-B23384F37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9"/>
          <a:stretch>
            <a:fillRect/>
          </a:stretch>
        </p:blipFill>
        <p:spPr>
          <a:xfrm>
            <a:off x="774" y="0"/>
            <a:ext cx="24399914" cy="2433396"/>
          </a:xfrm>
          <a:custGeom>
            <a:avLst/>
            <a:gdLst>
              <a:gd name="connsiteX0" fmla="*/ 0 w 24399914"/>
              <a:gd name="connsiteY0" fmla="*/ 0 h 2433396"/>
              <a:gd name="connsiteX1" fmla="*/ 24399914 w 24399914"/>
              <a:gd name="connsiteY1" fmla="*/ 0 h 2433396"/>
              <a:gd name="connsiteX2" fmla="*/ 24399914 w 24399914"/>
              <a:gd name="connsiteY2" fmla="*/ 2433396 h 2433396"/>
              <a:gd name="connsiteX3" fmla="*/ 0 w 24399914"/>
              <a:gd name="connsiteY3" fmla="*/ 256463 h 243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2433396">
                <a:moveTo>
                  <a:pt x="0" y="0"/>
                </a:moveTo>
                <a:lnTo>
                  <a:pt x="24399914" y="0"/>
                </a:lnTo>
                <a:lnTo>
                  <a:pt x="24399914" y="2433396"/>
                </a:lnTo>
                <a:lnTo>
                  <a:pt x="0" y="256463"/>
                </a:ln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F5695E5-4F49-471C-AE23-40175BE55415}"/>
              </a:ext>
            </a:extLst>
          </p:cNvPr>
          <p:cNvSpPr txBox="1"/>
          <p:nvPr userDrawn="1"/>
        </p:nvSpPr>
        <p:spPr>
          <a:xfrm>
            <a:off x="21093544" y="1475509"/>
            <a:ext cx="2826327" cy="415636"/>
          </a:xfrm>
          <a:prstGeom prst="rect">
            <a:avLst/>
          </a:prstGeom>
          <a:gradFill>
            <a:gsLst>
              <a:gs pos="30000">
                <a:srgbClr val="0194CA"/>
              </a:gs>
              <a:gs pos="70000">
                <a:srgbClr val="009CCF"/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41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B8814FA-16AD-4BA1-A565-C06C7BBF2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83" t="1" b="81603"/>
          <a:stretch/>
        </p:blipFill>
        <p:spPr>
          <a:xfrm flipV="1">
            <a:off x="0" y="-4"/>
            <a:ext cx="24401464" cy="2433471"/>
          </a:xfrm>
          <a:custGeom>
            <a:avLst/>
            <a:gdLst>
              <a:gd name="connsiteX0" fmla="*/ 0 w 24401464"/>
              <a:gd name="connsiteY0" fmla="*/ 2433471 h 2433471"/>
              <a:gd name="connsiteX1" fmla="*/ 24401464 w 24401464"/>
              <a:gd name="connsiteY1" fmla="*/ 2433471 h 2433471"/>
              <a:gd name="connsiteX2" fmla="*/ 24401464 w 24401464"/>
              <a:gd name="connsiteY2" fmla="*/ 0 h 2433471"/>
              <a:gd name="connsiteX3" fmla="*/ 0 w 24401464"/>
              <a:gd name="connsiteY3" fmla="*/ 2166191 h 24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1464" h="2433471">
                <a:moveTo>
                  <a:pt x="0" y="2433471"/>
                </a:moveTo>
                <a:lnTo>
                  <a:pt x="24401464" y="2433471"/>
                </a:lnTo>
                <a:lnTo>
                  <a:pt x="24401464" y="0"/>
                </a:lnTo>
                <a:lnTo>
                  <a:pt x="0" y="2166191"/>
                </a:lnTo>
                <a:close/>
              </a:path>
            </a:pathLst>
          </a:custGeom>
        </p:spPr>
      </p:pic>
      <p:pic>
        <p:nvPicPr>
          <p:cNvPr id="6" name="Imagem 5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557C1779-0C64-49AB-910A-CD44D5D93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21115043" y="890216"/>
            <a:ext cx="2624245" cy="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73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14E37AB2-693A-42F3-8620-D5C8CEAED34F}"/>
              </a:ext>
            </a:extLst>
          </p:cNvPr>
          <p:cNvSpPr/>
          <p:nvPr userDrawn="1"/>
        </p:nvSpPr>
        <p:spPr>
          <a:xfrm>
            <a:off x="0" y="-37886"/>
            <a:ext cx="8805014" cy="13753886"/>
          </a:xfrm>
          <a:custGeom>
            <a:avLst/>
            <a:gdLst>
              <a:gd name="connsiteX0" fmla="*/ 0 w 8805014"/>
              <a:gd name="connsiteY0" fmla="*/ 0 h 13753886"/>
              <a:gd name="connsiteX1" fmla="*/ 1 w 8805014"/>
              <a:gd name="connsiteY1" fmla="*/ 0 h 13753886"/>
              <a:gd name="connsiteX2" fmla="*/ 1 w 8805014"/>
              <a:gd name="connsiteY2" fmla="*/ 37886 h 13753886"/>
              <a:gd name="connsiteX3" fmla="*/ 6979721 w 8805014"/>
              <a:gd name="connsiteY3" fmla="*/ 37886 h 13753886"/>
              <a:gd name="connsiteX4" fmla="*/ 8805014 w 8805014"/>
              <a:gd name="connsiteY4" fmla="*/ 6876943 h 13753886"/>
              <a:gd name="connsiteX5" fmla="*/ 6969609 w 8805014"/>
              <a:gd name="connsiteY5" fmla="*/ 13753886 h 13753886"/>
              <a:gd name="connsiteX6" fmla="*/ 0 w 8805014"/>
              <a:gd name="connsiteY6" fmla="*/ 13753886 h 1375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5014" h="13753886">
                <a:moveTo>
                  <a:pt x="0" y="0"/>
                </a:moveTo>
                <a:lnTo>
                  <a:pt x="1" y="0"/>
                </a:lnTo>
                <a:lnTo>
                  <a:pt x="1" y="37886"/>
                </a:lnTo>
                <a:lnTo>
                  <a:pt x="6979721" y="37886"/>
                </a:lnTo>
                <a:lnTo>
                  <a:pt x="8805014" y="6876943"/>
                </a:lnTo>
                <a:lnTo>
                  <a:pt x="6969609" y="13753886"/>
                </a:lnTo>
                <a:lnTo>
                  <a:pt x="0" y="13753886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912057C-59C0-438D-8725-FE58AB6AA6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9"/>
          <a:stretch>
            <a:fillRect/>
          </a:stretch>
        </p:blipFill>
        <p:spPr>
          <a:xfrm>
            <a:off x="774" y="0"/>
            <a:ext cx="24399914" cy="2433396"/>
          </a:xfrm>
          <a:custGeom>
            <a:avLst/>
            <a:gdLst>
              <a:gd name="connsiteX0" fmla="*/ 0 w 24399914"/>
              <a:gd name="connsiteY0" fmla="*/ 0 h 2433396"/>
              <a:gd name="connsiteX1" fmla="*/ 24399914 w 24399914"/>
              <a:gd name="connsiteY1" fmla="*/ 0 h 2433396"/>
              <a:gd name="connsiteX2" fmla="*/ 24399914 w 24399914"/>
              <a:gd name="connsiteY2" fmla="*/ 2433396 h 2433396"/>
              <a:gd name="connsiteX3" fmla="*/ 0 w 24399914"/>
              <a:gd name="connsiteY3" fmla="*/ 256463 h 243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2433396">
                <a:moveTo>
                  <a:pt x="0" y="0"/>
                </a:moveTo>
                <a:lnTo>
                  <a:pt x="24399914" y="0"/>
                </a:lnTo>
                <a:lnTo>
                  <a:pt x="24399914" y="2433396"/>
                </a:lnTo>
                <a:lnTo>
                  <a:pt x="0" y="256463"/>
                </a:ln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624179-30F1-45D6-B6F6-B257353C256E}"/>
              </a:ext>
            </a:extLst>
          </p:cNvPr>
          <p:cNvSpPr txBox="1"/>
          <p:nvPr userDrawn="1"/>
        </p:nvSpPr>
        <p:spPr>
          <a:xfrm>
            <a:off x="21093544" y="1475509"/>
            <a:ext cx="2826327" cy="415636"/>
          </a:xfrm>
          <a:prstGeom prst="rect">
            <a:avLst/>
          </a:prstGeom>
          <a:gradFill>
            <a:gsLst>
              <a:gs pos="0">
                <a:srgbClr val="0096CB"/>
              </a:gs>
              <a:gs pos="30000">
                <a:srgbClr val="0194CA"/>
              </a:gs>
              <a:gs pos="70000">
                <a:srgbClr val="009CCF"/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499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ágono 16">
            <a:extLst>
              <a:ext uri="{FF2B5EF4-FFF2-40B4-BE49-F238E27FC236}">
                <a16:creationId xmlns:a16="http://schemas.microsoft.com/office/drawing/2014/main" id="{DF7B7C21-FF0C-4A9A-B011-B3243D41A004}"/>
              </a:ext>
            </a:extLst>
          </p:cNvPr>
          <p:cNvSpPr/>
          <p:nvPr userDrawn="1"/>
        </p:nvSpPr>
        <p:spPr>
          <a:xfrm>
            <a:off x="0" y="0"/>
            <a:ext cx="8733216" cy="13716000"/>
          </a:xfrm>
          <a:prstGeom prst="homePlate">
            <a:avLst>
              <a:gd name="adj" fmla="val 20845"/>
            </a:avLst>
          </a:prstGeom>
          <a:blipFill dpi="0" rotWithShape="1">
            <a:blip r:embed="rId2"/>
            <a:srcRect/>
            <a:stretch>
              <a:fillRect l="-72456" t="-11" r="-65090" b="-1799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A040A82A-83DD-4AF5-B813-F2344764D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479" y="843262"/>
            <a:ext cx="2624245" cy="8140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114476-9E9B-45E1-BD78-E7B2E005E1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9"/>
          <a:stretch>
            <a:fillRect/>
          </a:stretch>
        </p:blipFill>
        <p:spPr>
          <a:xfrm>
            <a:off x="774" y="0"/>
            <a:ext cx="24399914" cy="2433396"/>
          </a:xfrm>
          <a:custGeom>
            <a:avLst/>
            <a:gdLst>
              <a:gd name="connsiteX0" fmla="*/ 0 w 24399914"/>
              <a:gd name="connsiteY0" fmla="*/ 0 h 2433396"/>
              <a:gd name="connsiteX1" fmla="*/ 24399914 w 24399914"/>
              <a:gd name="connsiteY1" fmla="*/ 0 h 2433396"/>
              <a:gd name="connsiteX2" fmla="*/ 24399914 w 24399914"/>
              <a:gd name="connsiteY2" fmla="*/ 2433396 h 2433396"/>
              <a:gd name="connsiteX3" fmla="*/ 0 w 24399914"/>
              <a:gd name="connsiteY3" fmla="*/ 256463 h 243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2433396">
                <a:moveTo>
                  <a:pt x="0" y="0"/>
                </a:moveTo>
                <a:lnTo>
                  <a:pt x="24399914" y="0"/>
                </a:lnTo>
                <a:lnTo>
                  <a:pt x="24399914" y="2433396"/>
                </a:lnTo>
                <a:lnTo>
                  <a:pt x="0" y="256463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231F7D-A14E-4F3F-8D4F-5C34A718CD1A}"/>
              </a:ext>
            </a:extLst>
          </p:cNvPr>
          <p:cNvSpPr txBox="1"/>
          <p:nvPr userDrawn="1"/>
        </p:nvSpPr>
        <p:spPr>
          <a:xfrm>
            <a:off x="21093544" y="1475509"/>
            <a:ext cx="2826327" cy="415636"/>
          </a:xfrm>
          <a:prstGeom prst="rect">
            <a:avLst/>
          </a:prstGeom>
          <a:gradFill>
            <a:gsLst>
              <a:gs pos="30000">
                <a:srgbClr val="0194CA"/>
              </a:gs>
              <a:gs pos="70000">
                <a:srgbClr val="009CCF"/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08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" y="11179355"/>
            <a:ext cx="24388767" cy="253785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F00D67-C207-53B8-F63D-16BD66716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28" y="10879501"/>
            <a:ext cx="2511397" cy="2801777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709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2004FCA3-15F7-4ED6-947A-1FEBD7E0A83C}"/>
              </a:ext>
            </a:extLst>
          </p:cNvPr>
          <p:cNvSpPr/>
          <p:nvPr userDrawn="1"/>
        </p:nvSpPr>
        <p:spPr>
          <a:xfrm>
            <a:off x="0" y="0"/>
            <a:ext cx="10590766" cy="13716000"/>
          </a:xfrm>
          <a:custGeom>
            <a:avLst/>
            <a:gdLst>
              <a:gd name="connsiteX0" fmla="*/ 0 w 10590766"/>
              <a:gd name="connsiteY0" fmla="*/ 0 h 13716000"/>
              <a:gd name="connsiteX1" fmla="*/ 658726 w 10590766"/>
              <a:gd name="connsiteY1" fmla="*/ 0 h 13716000"/>
              <a:gd name="connsiteX2" fmla="*/ 10590766 w 10590766"/>
              <a:gd name="connsiteY2" fmla="*/ 13716000 h 13716000"/>
              <a:gd name="connsiteX3" fmla="*/ 0 w 1059076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0766" h="13716000">
                <a:moveTo>
                  <a:pt x="0" y="0"/>
                </a:moveTo>
                <a:lnTo>
                  <a:pt x="658726" y="0"/>
                </a:lnTo>
                <a:lnTo>
                  <a:pt x="10590766" y="13716000"/>
                </a:lnTo>
                <a:lnTo>
                  <a:pt x="0" y="13716000"/>
                </a:lnTo>
                <a:close/>
              </a:path>
            </a:pathLst>
          </a:custGeom>
          <a:blipFill>
            <a:blip r:embed="rId2"/>
            <a:stretch>
              <a:fillRect l="-72456" t="-11" r="-65090" b="-17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" name="Imagem 3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A040A82A-83DD-4AF5-B813-F2344764D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479" y="843262"/>
            <a:ext cx="2624245" cy="8140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9E1E4CC-F8FB-488A-AF5A-65C14FC2F1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9"/>
          <a:stretch>
            <a:fillRect/>
          </a:stretch>
        </p:blipFill>
        <p:spPr>
          <a:xfrm>
            <a:off x="774" y="0"/>
            <a:ext cx="24399914" cy="2433396"/>
          </a:xfrm>
          <a:custGeom>
            <a:avLst/>
            <a:gdLst>
              <a:gd name="connsiteX0" fmla="*/ 0 w 24399914"/>
              <a:gd name="connsiteY0" fmla="*/ 0 h 2433396"/>
              <a:gd name="connsiteX1" fmla="*/ 24399914 w 24399914"/>
              <a:gd name="connsiteY1" fmla="*/ 0 h 2433396"/>
              <a:gd name="connsiteX2" fmla="*/ 24399914 w 24399914"/>
              <a:gd name="connsiteY2" fmla="*/ 2433396 h 2433396"/>
              <a:gd name="connsiteX3" fmla="*/ 0 w 24399914"/>
              <a:gd name="connsiteY3" fmla="*/ 256463 h 243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914" h="2433396">
                <a:moveTo>
                  <a:pt x="0" y="0"/>
                </a:moveTo>
                <a:lnTo>
                  <a:pt x="24399914" y="0"/>
                </a:lnTo>
                <a:lnTo>
                  <a:pt x="24399914" y="2433396"/>
                </a:lnTo>
                <a:lnTo>
                  <a:pt x="0" y="256463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5CDF273-44DB-4CE6-B8C8-D82B7FF492B9}"/>
              </a:ext>
            </a:extLst>
          </p:cNvPr>
          <p:cNvSpPr txBox="1"/>
          <p:nvPr userDrawn="1"/>
        </p:nvSpPr>
        <p:spPr>
          <a:xfrm>
            <a:off x="21093544" y="1475509"/>
            <a:ext cx="2826327" cy="415636"/>
          </a:xfrm>
          <a:prstGeom prst="rect">
            <a:avLst/>
          </a:prstGeom>
          <a:gradFill>
            <a:gsLst>
              <a:gs pos="30000">
                <a:srgbClr val="0194CA"/>
              </a:gs>
              <a:gs pos="70000">
                <a:srgbClr val="009CCF"/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05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" y="11180015"/>
            <a:ext cx="24388767" cy="25365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94B833-8411-F8C0-2717-72C337940E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28" y="10879501"/>
            <a:ext cx="2511397" cy="2801777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5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" y="11179355"/>
            <a:ext cx="24388767" cy="253785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121B80-92DA-ADF3-04C1-BD9576BD6D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28" y="10879501"/>
            <a:ext cx="2511397" cy="2801777"/>
          </a:xfrm>
          <a:prstGeom prst="rect">
            <a:avLst/>
          </a:prstGeom>
          <a:effectLst>
            <a:outerShdw blurRad="187327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27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3D758F-6212-4DCE-B98C-5F9E7F535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4401463" cy="109429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10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6DA843B-FA98-4943-B264-124A01E7E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21707"/>
            <a:ext cx="24401463" cy="109429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6355D2-56A6-4180-A696-38D4FBB9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73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7601" y="730251"/>
            <a:ext cx="2104626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7601" y="3651250"/>
            <a:ext cx="21046262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7601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36A4A-E915-4482-B4FA-E9274F68326C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2985" y="12712701"/>
            <a:ext cx="823549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33533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EBB8B-65A8-4222-99B6-9433735EFA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63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14" r:id="rId28"/>
    <p:sldLayoutId id="2147483725" r:id="rId29"/>
    <p:sldLayoutId id="2147483716" r:id="rId30"/>
    <p:sldLayoutId id="2147483724" r:id="rId31"/>
    <p:sldLayoutId id="2147483717" r:id="rId32"/>
    <p:sldLayoutId id="2147483718" r:id="rId33"/>
    <p:sldLayoutId id="2147483719" r:id="rId34"/>
    <p:sldLayoutId id="2147483722" r:id="rId35"/>
    <p:sldLayoutId id="2147483723" r:id="rId36"/>
    <p:sldLayoutId id="2147483707" r:id="rId37"/>
    <p:sldLayoutId id="2147483695" r:id="rId38"/>
    <p:sldLayoutId id="2147483698" r:id="rId39"/>
    <p:sldLayoutId id="2147483702" r:id="rId40"/>
    <p:sldLayoutId id="2147483703" r:id="rId41"/>
    <p:sldLayoutId id="2147483706" r:id="rId42"/>
    <p:sldLayoutId id="2147483696" r:id="rId43"/>
    <p:sldLayoutId id="2147483691" r:id="rId44"/>
    <p:sldLayoutId id="2147483711" r:id="rId45"/>
    <p:sldLayoutId id="2147483708" r:id="rId46"/>
    <p:sldLayoutId id="2147483697" r:id="rId47"/>
    <p:sldLayoutId id="2147483704" r:id="rId48"/>
    <p:sldLayoutId id="2147483701" r:id="rId49"/>
    <p:sldLayoutId id="2147483700" r:id="rId5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sv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60.png"/><Relationship Id="rId9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0" Type="http://schemas.openxmlformats.org/officeDocument/2006/relationships/image" Target="../media/image68.svg"/><Relationship Id="rId4" Type="http://schemas.openxmlformats.org/officeDocument/2006/relationships/image" Target="../media/image67.svg"/><Relationship Id="rId9" Type="http://schemas.openxmlformats.org/officeDocument/2006/relationships/image" Target="../media/image61.png"/><Relationship Id="rId1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3.png"/><Relationship Id="rId12" Type="http://schemas.openxmlformats.org/officeDocument/2006/relationships/image" Target="../media/image52.png"/><Relationship Id="rId2" Type="http://schemas.openxmlformats.org/officeDocument/2006/relationships/diagramData" Target="../diagrams/data1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11" Type="http://schemas.openxmlformats.org/officeDocument/2006/relationships/image" Target="../media/image6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4.png"/><Relationship Id="rId14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12" Type="http://schemas.openxmlformats.org/officeDocument/2006/relationships/image" Target="../media/image5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69.svg"/><Relationship Id="rId10" Type="http://schemas.openxmlformats.org/officeDocument/2006/relationships/image" Target="../media/image68.svg"/><Relationship Id="rId4" Type="http://schemas.openxmlformats.org/officeDocument/2006/relationships/image" Target="../media/image63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svg"/><Relationship Id="rId11" Type="http://schemas.openxmlformats.org/officeDocument/2006/relationships/image" Target="../media/image56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0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0B28AE8-9055-3069-7124-D739D292981E}"/>
              </a:ext>
            </a:extLst>
          </p:cNvPr>
          <p:cNvSpPr/>
          <p:nvPr/>
        </p:nvSpPr>
        <p:spPr>
          <a:xfrm>
            <a:off x="2576533" y="9290545"/>
            <a:ext cx="15503912" cy="3169140"/>
          </a:xfrm>
          <a:prstGeom prst="roundRect">
            <a:avLst/>
          </a:prstGeom>
          <a:solidFill>
            <a:srgbClr val="FAB001">
              <a:alpha val="50000"/>
            </a:srgb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92CCA69-F795-1FE8-643C-B5DA2BE1F2CB}"/>
              </a:ext>
            </a:extLst>
          </p:cNvPr>
          <p:cNvSpPr/>
          <p:nvPr/>
        </p:nvSpPr>
        <p:spPr>
          <a:xfrm>
            <a:off x="8006576" y="4460488"/>
            <a:ext cx="13341952" cy="1427356"/>
          </a:xfrm>
          <a:prstGeom prst="roundRect">
            <a:avLst/>
          </a:prstGeom>
          <a:solidFill>
            <a:srgbClr val="00B5E5">
              <a:alpha val="50000"/>
            </a:srgb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266C54-D60C-94E9-F0DD-5E0276A97348}"/>
              </a:ext>
            </a:extLst>
          </p:cNvPr>
          <p:cNvSpPr txBox="1"/>
          <p:nvPr/>
        </p:nvSpPr>
        <p:spPr>
          <a:xfrm>
            <a:off x="8095120" y="3692524"/>
            <a:ext cx="13164863" cy="2394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  <a:spcAft>
                <a:spcPts val="1800"/>
              </a:spcAft>
            </a:pP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Nosso </a:t>
            </a:r>
            <a:r>
              <a:rPr lang="pt-BR" sz="6000" b="1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PROPÓSITO</a:t>
            </a: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 é o que nos move, não "fazemos por fazer".</a:t>
            </a:r>
          </a:p>
          <a:p>
            <a:pPr algn="just">
              <a:lnSpc>
                <a:spcPts val="5500"/>
              </a:lnSpc>
              <a:spcAft>
                <a:spcPts val="1800"/>
              </a:spcAft>
            </a:pPr>
            <a:r>
              <a:rPr lang="pt-BR" sz="6000" b="1" i="1" baseline="30000">
                <a:solidFill>
                  <a:srgbClr val="0074B0"/>
                </a:solidFill>
                <a:effectLst>
                  <a:outerShdw blurRad="38100" dist="50800" dir="2700000" algn="tl">
                    <a:srgbClr val="000000">
                      <a:alpha val="60000"/>
                    </a:srgbClr>
                  </a:outerShdw>
                </a:effectLst>
                <a:latin typeface="Tw Cen MT" panose="020B0602020104020603" pitchFamily="34" charset="77"/>
                <a:ea typeface="Arial" charset="0"/>
                <a:cs typeface="Arial" charset="0"/>
              </a:rPr>
              <a:t>Ser a instituição financeira pública que fomenta a inclusão e o desenvolvimento sustentável, transformando a vida das pessoas.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FCCE35-968A-0A7C-0758-DCAAE19FE0BD}"/>
              </a:ext>
            </a:extLst>
          </p:cNvPr>
          <p:cNvSpPr txBox="1">
            <a:spLocks/>
          </p:cNvSpPr>
          <p:nvPr/>
        </p:nvSpPr>
        <p:spPr>
          <a:xfrm>
            <a:off x="821572" y="169791"/>
            <a:ext cx="10652508" cy="2012496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BR" sz="11500">
                <a:latin typeface="Tw Cen MT" panose="020B0602020104020603" pitchFamily="34" charset="77"/>
              </a:rPr>
              <a:t>Plano Estratégico</a:t>
            </a:r>
            <a:endParaRPr lang="en-US" sz="11500">
              <a:latin typeface="Tw Cen MT" panose="020B0602020104020603" pitchFamily="34" charset="77"/>
            </a:endParaRP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51C6EB9F-51BE-DFBC-584C-E6544BF83CAC}"/>
              </a:ext>
            </a:extLst>
          </p:cNvPr>
          <p:cNvSpPr txBox="1">
            <a:spLocks/>
          </p:cNvSpPr>
          <p:nvPr/>
        </p:nvSpPr>
        <p:spPr>
          <a:xfrm>
            <a:off x="20820184" y="13073673"/>
            <a:ext cx="2581104" cy="501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AEBB8B-65A8-4222-99B6-9433735EFA7C}" type="slidenum">
              <a:rPr lang="pt-BR" sz="2400" b="1" smtClean="0">
                <a:solidFill>
                  <a:schemeClr val="bg1"/>
                </a:solidFill>
                <a:latin typeface="Tw Cen MT" panose="020B0602020104020603" pitchFamily="34" charset="77"/>
              </a:rPr>
              <a:pPr algn="r"/>
              <a:t>1</a:t>
            </a:fld>
            <a:endParaRPr lang="pt-BR" sz="2400" b="1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BF30642-8A32-61B2-28E9-997E625E9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891" y="7629038"/>
            <a:ext cx="3981114" cy="4006552"/>
          </a:xfrm>
          <a:prstGeom prst="rect">
            <a:avLst/>
          </a:prstGeom>
          <a:noFill/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6424A24E-00A6-9E9E-889D-B0A1527569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240043" y="7324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B4588E-1748-961D-D12F-1D3F37849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40" y="3206991"/>
            <a:ext cx="3220229" cy="3000374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5239E73-A733-6C77-9334-5AC3126858FC}"/>
              </a:ext>
            </a:extLst>
          </p:cNvPr>
          <p:cNvSpPr txBox="1"/>
          <p:nvPr/>
        </p:nvSpPr>
        <p:spPr>
          <a:xfrm>
            <a:off x="2837135" y="7324238"/>
            <a:ext cx="14982708" cy="521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  <a:spcAft>
                <a:spcPts val="1800"/>
              </a:spcAft>
            </a:pP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A </a:t>
            </a:r>
            <a:r>
              <a:rPr lang="pt-BR" sz="6000" b="1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VISÃO</a:t>
            </a: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 é como uma lente mágica que permite à CAIXA enxergar o futuro e traçar seu caminho rumo ao sucesso. Guia todas as decisões e ações estratégicas.</a:t>
            </a:r>
          </a:p>
          <a:p>
            <a:pPr algn="just">
              <a:lnSpc>
                <a:spcPts val="5500"/>
              </a:lnSpc>
              <a:spcAft>
                <a:spcPts val="1800"/>
              </a:spcAft>
            </a:pPr>
            <a:r>
              <a:rPr lang="pt-BR" sz="6000" b="1" i="1" baseline="30000">
                <a:solidFill>
                  <a:srgbClr val="0074B0"/>
                </a:solidFill>
                <a:effectLst>
                  <a:outerShdw blurRad="38100" dist="50800" dir="2700000" algn="tl">
                    <a:srgbClr val="000000">
                      <a:alpha val="60000"/>
                    </a:srgbClr>
                  </a:outerShdw>
                </a:effectLst>
                <a:latin typeface="Tw Cen MT" panose="020B0602020104020603" pitchFamily="34" charset="77"/>
                <a:ea typeface="Arial" charset="0"/>
                <a:cs typeface="Arial" charset="0"/>
              </a:rPr>
              <a:t>Ser referência para a sociedade brasileira pelo relacionamento social e comercial, viabilizando cidadania financeira, desenvolvimento sustentável e excelência na execução de políticas públicas, com eficiência e rentabilidade.</a:t>
            </a:r>
          </a:p>
        </p:txBody>
      </p:sp>
    </p:spTree>
    <p:extLst>
      <p:ext uri="{BB962C8B-B14F-4D97-AF65-F5344CB8AC3E}">
        <p14:creationId xmlns:p14="http://schemas.microsoft.com/office/powerpoint/2010/main" val="2293783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8C5085E-3B8D-4B91-B5B0-77114DD2C499}"/>
              </a:ext>
            </a:extLst>
          </p:cNvPr>
          <p:cNvSpPr txBox="1"/>
          <p:nvPr/>
        </p:nvSpPr>
        <p:spPr>
          <a:xfrm>
            <a:off x="1946032" y="3041570"/>
            <a:ext cx="21265660" cy="76328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342900" indent="-342900" algn="just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lnSpc>
                <a:spcPct val="100000"/>
              </a:lnSpc>
              <a:spcBef>
                <a:spcPts val="3000"/>
              </a:spcBef>
              <a:spcAft>
                <a:spcPts val="1200"/>
              </a:spcAft>
              <a:buNone/>
            </a:pPr>
            <a:r>
              <a:rPr lang="pt-BR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Rede CAIXA para atendimento</a:t>
            </a:r>
          </a:p>
          <a:p>
            <a:pPr>
              <a:lnSpc>
                <a:spcPct val="100000"/>
              </a:lnSpc>
            </a:pPr>
            <a:r>
              <a:rPr lang="pt-BR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Superintendência de Rede – SR : Marcelo de Oliveira</a:t>
            </a:r>
          </a:p>
          <a:p>
            <a:pPr>
              <a:lnSpc>
                <a:spcPct val="100000"/>
              </a:lnSpc>
            </a:pPr>
            <a:r>
              <a:rPr lang="pt-BR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Superintendente Executivo de Governo – SEG : Ary Rocha</a:t>
            </a:r>
          </a:p>
          <a:p>
            <a:pPr>
              <a:lnSpc>
                <a:spcPct val="100000"/>
              </a:lnSpc>
            </a:pPr>
            <a:r>
              <a:rPr lang="pt-BR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Superintendente Executivo de Habitação – SEH : Ederson Ramalho</a:t>
            </a:r>
          </a:p>
          <a:p>
            <a:pPr>
              <a:lnSpc>
                <a:spcPct val="100000"/>
              </a:lnSpc>
            </a:pPr>
            <a:r>
              <a:rPr lang="pt-BR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Gerência de Filial de Governo – GIGOV : Claudenir Rios</a:t>
            </a:r>
          </a:p>
          <a:p>
            <a:pPr>
              <a:lnSpc>
                <a:spcPct val="100000"/>
              </a:lnSpc>
            </a:pPr>
            <a:r>
              <a:rPr lang="pt-BR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Gerência de Filial de Habitação – GIHAB : Melquizedeck de Souza</a:t>
            </a:r>
          </a:p>
          <a:p>
            <a:pPr>
              <a:lnSpc>
                <a:spcPct val="100000"/>
              </a:lnSpc>
            </a:pPr>
            <a:r>
              <a:rPr lang="pt-BR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Agência de Vinculação</a:t>
            </a:r>
          </a:p>
        </p:txBody>
      </p:sp>
    </p:spTree>
    <p:extLst>
      <p:ext uri="{BB962C8B-B14F-4D97-AF65-F5344CB8AC3E}">
        <p14:creationId xmlns:p14="http://schemas.microsoft.com/office/powerpoint/2010/main" val="279859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59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C4277ED-E7B6-4FDA-9E61-368BC5D5DBDD}"/>
              </a:ext>
            </a:extLst>
          </p:cNvPr>
          <p:cNvSpPr/>
          <p:nvPr/>
        </p:nvSpPr>
        <p:spPr>
          <a:xfrm rot="5400000" flipH="1">
            <a:off x="12442149" y="2183191"/>
            <a:ext cx="334466" cy="152961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022A99F-B4D7-4CFA-A8C4-7F568C704124}"/>
              </a:ext>
            </a:extLst>
          </p:cNvPr>
          <p:cNvGrpSpPr/>
          <p:nvPr/>
        </p:nvGrpSpPr>
        <p:grpSpPr>
          <a:xfrm>
            <a:off x="3352801" y="5545251"/>
            <a:ext cx="17904812" cy="3009517"/>
            <a:chOff x="1886511" y="5545251"/>
            <a:chExt cx="18113761" cy="3009517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EFF7627A-979B-40EB-A561-1C20EEB1DF8B}"/>
                </a:ext>
              </a:extLst>
            </p:cNvPr>
            <p:cNvSpPr/>
            <p:nvPr/>
          </p:nvSpPr>
          <p:spPr>
            <a:xfrm>
              <a:off x="14015976" y="5545251"/>
              <a:ext cx="2985276" cy="2985276"/>
            </a:xfrm>
            <a:prstGeom prst="ellipse">
              <a:avLst/>
            </a:prstGeom>
            <a:gradFill flip="none" rotWithShape="1">
              <a:gsLst>
                <a:gs pos="50000">
                  <a:srgbClr val="B26F9B"/>
                </a:gs>
                <a:gs pos="0">
                  <a:srgbClr val="904E7A"/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7E94B6FA-CFCD-4EFF-AB51-560FF1A3D032}"/>
                </a:ext>
              </a:extLst>
            </p:cNvPr>
            <p:cNvSpPr/>
            <p:nvPr/>
          </p:nvSpPr>
          <p:spPr>
            <a:xfrm>
              <a:off x="10981895" y="5545251"/>
              <a:ext cx="2985276" cy="2985276"/>
            </a:xfrm>
            <a:prstGeom prst="ellipse">
              <a:avLst/>
            </a:prstGeom>
            <a:gradFill flip="none" rotWithShape="1">
              <a:gsLst>
                <a:gs pos="50000">
                  <a:srgbClr val="119FA6"/>
                </a:gs>
                <a:gs pos="100000">
                  <a:srgbClr val="16729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A9E2D493-569D-478B-AB92-AF89245BB51D}"/>
                </a:ext>
              </a:extLst>
            </p:cNvPr>
            <p:cNvSpPr/>
            <p:nvPr/>
          </p:nvSpPr>
          <p:spPr>
            <a:xfrm>
              <a:off x="7946619" y="5563274"/>
              <a:ext cx="2985276" cy="2985276"/>
            </a:xfrm>
            <a:prstGeom prst="ellipse">
              <a:avLst/>
            </a:prstGeom>
            <a:gradFill flip="none" rotWithShape="1">
              <a:gsLst>
                <a:gs pos="50000">
                  <a:srgbClr val="06732F"/>
                </a:gs>
                <a:gs pos="100000">
                  <a:srgbClr val="253917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b="1">
                <a:latin typeface="Tw Cen MT" panose="020B0602020104020603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AF85014-5A54-4DBC-B4C5-8DFE59909CE1}"/>
                </a:ext>
              </a:extLst>
            </p:cNvPr>
            <p:cNvSpPr/>
            <p:nvPr/>
          </p:nvSpPr>
          <p:spPr>
            <a:xfrm>
              <a:off x="4916565" y="5563274"/>
              <a:ext cx="2985276" cy="2985276"/>
            </a:xfrm>
            <a:prstGeom prst="ellipse">
              <a:avLst/>
            </a:prstGeom>
            <a:gradFill flip="none" rotWithShape="1">
              <a:gsLst>
                <a:gs pos="50000">
                  <a:srgbClr val="EB890C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b="1">
                <a:latin typeface="Tw Cen MT" panose="020B0602020104020603" pitchFamily="34" charset="0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2F372453-F096-4CB5-9C12-BF214E3C9C3B}"/>
                </a:ext>
              </a:extLst>
            </p:cNvPr>
            <p:cNvSpPr/>
            <p:nvPr/>
          </p:nvSpPr>
          <p:spPr>
            <a:xfrm>
              <a:off x="1886511" y="5569492"/>
              <a:ext cx="2985276" cy="2985276"/>
            </a:xfrm>
            <a:prstGeom prst="ellipse">
              <a:avLst/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b="1">
                <a:latin typeface="Tw Cen MT" panose="020B0602020104020603" pitchFamily="34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A5D29E4D-5513-4D58-A52F-463B3196B46C}"/>
                </a:ext>
              </a:extLst>
            </p:cNvPr>
            <p:cNvSpPr txBox="1"/>
            <p:nvPr/>
          </p:nvSpPr>
          <p:spPr>
            <a:xfrm>
              <a:off x="2140083" y="6112581"/>
              <a:ext cx="2534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Agências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B0BD156-3168-45CE-BA9F-80B01E8ECE97}"/>
                </a:ext>
              </a:extLst>
            </p:cNvPr>
            <p:cNvSpPr txBox="1"/>
            <p:nvPr/>
          </p:nvSpPr>
          <p:spPr>
            <a:xfrm>
              <a:off x="13983439" y="6110691"/>
              <a:ext cx="3158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600" b="1">
                  <a:solidFill>
                    <a:schemeClr val="bg1"/>
                  </a:solidFill>
                  <a:latin typeface="Tw Cen MT" panose="020B0602020104020603" pitchFamily="34" charset="0"/>
                </a:rPr>
                <a:t>SEG + SEH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EF380D1-E2EB-4F8D-B161-BD5D80673BEA}"/>
                </a:ext>
              </a:extLst>
            </p:cNvPr>
            <p:cNvSpPr txBox="1"/>
            <p:nvPr/>
          </p:nvSpPr>
          <p:spPr>
            <a:xfrm>
              <a:off x="5273567" y="6180970"/>
              <a:ext cx="2410058" cy="499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Lotéricas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744FC98-F658-4BE0-A247-EB0F8E8E1EEA}"/>
                </a:ext>
              </a:extLst>
            </p:cNvPr>
            <p:cNvSpPr txBox="1"/>
            <p:nvPr/>
          </p:nvSpPr>
          <p:spPr>
            <a:xfrm>
              <a:off x="8757963" y="6005122"/>
              <a:ext cx="1630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CCAs</a:t>
              </a:r>
              <a:endPara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74F2729-B7EC-43DE-A3DB-E19AE6219481}"/>
                </a:ext>
              </a:extLst>
            </p:cNvPr>
            <p:cNvSpPr txBox="1"/>
            <p:nvPr/>
          </p:nvSpPr>
          <p:spPr>
            <a:xfrm>
              <a:off x="11462299" y="6059064"/>
              <a:ext cx="2248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SEV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9889739D-7E41-4E81-A48C-94434198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103" y="6977941"/>
              <a:ext cx="1101302" cy="1201074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0DD511B-3563-49A4-939C-55CF2A99C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6761" y="6835309"/>
              <a:ext cx="1343706" cy="134370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F9E6C715-CBE1-441E-BFB8-0CA950CB7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507" y="6934543"/>
              <a:ext cx="1243392" cy="124447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DD416A00-AC00-4C55-A505-E034646F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8161" y="6814481"/>
              <a:ext cx="1385362" cy="138536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3D299CD-9494-4FCE-86F7-AED727A1F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767" y="6845285"/>
              <a:ext cx="1385360" cy="1264500"/>
            </a:xfrm>
            <a:prstGeom prst="rect">
              <a:avLst/>
            </a:prstGeom>
          </p:spPr>
        </p:pic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DBFB00E-A149-4AD1-9FC9-D238B3F41750}"/>
                </a:ext>
              </a:extLst>
            </p:cNvPr>
            <p:cNvSpPr/>
            <p:nvPr/>
          </p:nvSpPr>
          <p:spPr>
            <a:xfrm>
              <a:off x="17014996" y="5553257"/>
              <a:ext cx="2985276" cy="298527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endParaRPr lang="pt-BR" sz="1050" b="1">
                <a:latin typeface="Tw Cen MT" panose="020B0602020104020603" pitchFamily="34" charset="0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DDDFB7D-B188-4524-91D5-A9160694EEF5}"/>
                </a:ext>
              </a:extLst>
            </p:cNvPr>
            <p:cNvSpPr txBox="1"/>
            <p:nvPr/>
          </p:nvSpPr>
          <p:spPr>
            <a:xfrm>
              <a:off x="17001252" y="5955173"/>
              <a:ext cx="29990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pt-BR" sz="3200" b="1">
                  <a:solidFill>
                    <a:schemeClr val="bg1"/>
                  </a:solidFill>
                  <a:latin typeface="Tw Cen MT" panose="020B0602020104020603" pitchFamily="34" charset="0"/>
                </a:rPr>
                <a:t>GIHAB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GIGOV</a:t>
              </a:r>
              <a:endParaRPr lang="pt-BR" sz="3200" b="1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20" name="Gráfico 19" descr="Trabalhador da construção civil">
              <a:extLst>
                <a:ext uri="{FF2B5EF4-FFF2-40B4-BE49-F238E27FC236}">
                  <a16:creationId xmlns:a16="http://schemas.microsoft.com/office/drawing/2014/main" id="{04DC2837-849E-4879-8FA0-9FFE232A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33898" y="6942359"/>
              <a:ext cx="1347470" cy="1347470"/>
            </a:xfrm>
            <a:prstGeom prst="rect">
              <a:avLst/>
            </a:prstGeom>
          </p:spPr>
        </p:pic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6BA904D9-7B16-452D-98E9-7F30BD2C9A65}"/>
              </a:ext>
            </a:extLst>
          </p:cNvPr>
          <p:cNvSpPr/>
          <p:nvPr/>
        </p:nvSpPr>
        <p:spPr>
          <a:xfrm>
            <a:off x="18997109" y="3836022"/>
            <a:ext cx="1521985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1828800">
              <a:spcBef>
                <a:spcPct val="0"/>
              </a:spcBef>
            </a:pPr>
            <a:r>
              <a:rPr lang="pt-BR" sz="8000" b="1" spc="-150">
                <a:solidFill>
                  <a:srgbClr val="005CA9"/>
                </a:solidFill>
                <a:latin typeface="+mj-lt"/>
                <a:ea typeface="+mj-ea"/>
                <a:cs typeface="+mj-cs"/>
              </a:rPr>
              <a:t>02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0320110-E89C-45BD-A8F9-989B9CC3C03F}"/>
              </a:ext>
            </a:extLst>
          </p:cNvPr>
          <p:cNvSpPr/>
          <p:nvPr/>
        </p:nvSpPr>
        <p:spPr>
          <a:xfrm>
            <a:off x="3691039" y="3804932"/>
            <a:ext cx="2198574" cy="1323439"/>
          </a:xfrm>
          <a:prstGeom prst="rect">
            <a:avLst/>
          </a:prstGeom>
        </p:spPr>
        <p:txBody>
          <a:bodyPr anchor="ctr" anchorCtr="0">
            <a:spAutoFit/>
          </a:bodyPr>
          <a:lstStyle/>
          <a:p>
            <a:pPr algn="ctr" defTabSz="1828800">
              <a:spcBef>
                <a:spcPct val="0"/>
              </a:spcBef>
            </a:pPr>
            <a:r>
              <a:rPr lang="pt-BR" sz="8000" b="1" spc="-150">
                <a:solidFill>
                  <a:srgbClr val="005CA9"/>
                </a:solidFill>
                <a:latin typeface="+mj-lt"/>
                <a:ea typeface="+mj-ea"/>
                <a:cs typeface="+mj-cs"/>
              </a:rPr>
              <a:t>62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8F48A58-6BF9-4EA9-9F0A-604397324235}"/>
              </a:ext>
            </a:extLst>
          </p:cNvPr>
          <p:cNvSpPr/>
          <p:nvPr/>
        </p:nvSpPr>
        <p:spPr>
          <a:xfrm>
            <a:off x="12818129" y="3782530"/>
            <a:ext cx="2097081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1828800">
              <a:spcBef>
                <a:spcPct val="0"/>
              </a:spcBef>
            </a:pPr>
            <a:r>
              <a:rPr lang="pt-BR" sz="8000" b="1" spc="-150">
                <a:solidFill>
                  <a:srgbClr val="005CA9"/>
                </a:solidFill>
                <a:latin typeface="+mj-lt"/>
                <a:ea typeface="+mj-ea"/>
                <a:cs typeface="+mj-cs"/>
              </a:rPr>
              <a:t>05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7314FF5-DC3C-4D7F-AF84-A1C68A9EE901}"/>
              </a:ext>
            </a:extLst>
          </p:cNvPr>
          <p:cNvSpPr/>
          <p:nvPr/>
        </p:nvSpPr>
        <p:spPr>
          <a:xfrm>
            <a:off x="6675828" y="3836023"/>
            <a:ext cx="1981430" cy="1323439"/>
          </a:xfrm>
          <a:prstGeom prst="rect">
            <a:avLst/>
          </a:prstGeom>
        </p:spPr>
        <p:txBody>
          <a:bodyPr anchor="ctr" anchorCtr="0">
            <a:spAutoFit/>
          </a:bodyPr>
          <a:lstStyle/>
          <a:p>
            <a:pPr algn="ctr" defTabSz="1828800">
              <a:spcBef>
                <a:spcPct val="0"/>
              </a:spcBef>
            </a:pPr>
            <a:r>
              <a:rPr lang="pt-BR" sz="8000" b="1" spc="-150">
                <a:solidFill>
                  <a:srgbClr val="005CA9"/>
                </a:solidFill>
                <a:latin typeface="+mj-lt"/>
                <a:ea typeface="+mj-ea"/>
                <a:cs typeface="+mj-cs"/>
              </a:rPr>
              <a:t>184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84B0B56-E72E-459D-9B4D-83BB1E288424}"/>
              </a:ext>
            </a:extLst>
          </p:cNvPr>
          <p:cNvSpPr/>
          <p:nvPr/>
        </p:nvSpPr>
        <p:spPr>
          <a:xfrm>
            <a:off x="9900651" y="3722838"/>
            <a:ext cx="2001892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1828800">
              <a:spcBef>
                <a:spcPct val="0"/>
              </a:spcBef>
            </a:pPr>
            <a:r>
              <a:rPr lang="pt-BR" sz="8000" b="1" spc="-150">
                <a:solidFill>
                  <a:srgbClr val="005CA9"/>
                </a:solidFill>
                <a:latin typeface="+mj-lt"/>
                <a:ea typeface="+mj-ea"/>
                <a:cs typeface="+mj-cs"/>
              </a:rPr>
              <a:t>175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4FFC340-A2AC-4B27-8536-B63851B2E3D1}"/>
              </a:ext>
            </a:extLst>
          </p:cNvPr>
          <p:cNvSpPr/>
          <p:nvPr/>
        </p:nvSpPr>
        <p:spPr>
          <a:xfrm>
            <a:off x="15793570" y="3811273"/>
            <a:ext cx="1944768" cy="1323439"/>
          </a:xfrm>
          <a:prstGeom prst="rect">
            <a:avLst/>
          </a:prstGeom>
        </p:spPr>
        <p:txBody>
          <a:bodyPr anchor="ctr" anchorCtr="0">
            <a:spAutoFit/>
          </a:bodyPr>
          <a:lstStyle/>
          <a:p>
            <a:pPr algn="ctr" defTabSz="1828800">
              <a:spcBef>
                <a:spcPct val="0"/>
              </a:spcBef>
            </a:pPr>
            <a:r>
              <a:rPr lang="pt-BR" sz="8000" b="1" spc="-150">
                <a:solidFill>
                  <a:srgbClr val="005CA9"/>
                </a:solidFill>
                <a:latin typeface="+mj-lt"/>
                <a:ea typeface="+mj-ea"/>
                <a:cs typeface="+mj-cs"/>
              </a:rPr>
              <a:t>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38EA6AD-E0B3-4909-A4B3-9111CE262F81}"/>
              </a:ext>
            </a:extLst>
          </p:cNvPr>
          <p:cNvSpPr txBox="1"/>
          <p:nvPr/>
        </p:nvSpPr>
        <p:spPr>
          <a:xfrm>
            <a:off x="4961288" y="10104087"/>
            <a:ext cx="15763428" cy="270298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defTabSz="1828800">
              <a:lnSpc>
                <a:spcPts val="12700"/>
              </a:lnSpc>
              <a:spcBef>
                <a:spcPct val="0"/>
              </a:spcBef>
              <a:defRPr sz="8000" b="1" spc="-150">
                <a:solidFill>
                  <a:srgbClr val="005CA9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6000">
                <a:latin typeface="Futura Std Book" panose="020B0502020204020303"/>
              </a:rPr>
              <a:t>430 pontos de atendimento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6000">
                <a:latin typeface="Futura Std Book" panose="020B0502020204020303"/>
              </a:rPr>
              <a:t>966 empregados CAIXA nas agências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760EDBE-D5C7-4089-901B-493DBE72A9AF}"/>
              </a:ext>
            </a:extLst>
          </p:cNvPr>
          <p:cNvSpPr txBox="1">
            <a:spLocks/>
          </p:cNvSpPr>
          <p:nvPr/>
        </p:nvSpPr>
        <p:spPr>
          <a:xfrm>
            <a:off x="692256" y="197604"/>
            <a:ext cx="21532744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600" b="0">
                <a:latin typeface="Futura Std Book" panose="020B0502020204020303" pitchFamily="34" charset="0"/>
              </a:rPr>
              <a:t>Rede de Atendimento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2082C20-4C3C-4D8F-8B53-2F4E17CB9F00}"/>
              </a:ext>
            </a:extLst>
          </p:cNvPr>
          <p:cNvSpPr txBox="1">
            <a:spLocks/>
          </p:cNvSpPr>
          <p:nvPr/>
        </p:nvSpPr>
        <p:spPr>
          <a:xfrm>
            <a:off x="692256" y="1189974"/>
            <a:ext cx="23712059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600">
                <a:latin typeface="Futura Std Book" panose="020B0502020204020303" pitchFamily="34" charset="0"/>
              </a:rPr>
              <a:t>Estamos </a:t>
            </a:r>
            <a:r>
              <a:rPr lang="en-US" sz="6600" err="1">
                <a:latin typeface="Futura Std Book" panose="020B0502020204020303" pitchFamily="34" charset="0"/>
              </a:rPr>
              <a:t>presentes</a:t>
            </a:r>
            <a:r>
              <a:rPr lang="en-US" sz="6600">
                <a:latin typeface="Futura Std Book" panose="020B0502020204020303" pitchFamily="34" charset="0"/>
              </a:rPr>
              <a:t> </a:t>
            </a:r>
            <a:r>
              <a:rPr lang="en-US" sz="6600" err="1">
                <a:latin typeface="Futura Std Book" panose="020B0502020204020303" pitchFamily="34" charset="0"/>
              </a:rPr>
              <a:t>em</a:t>
            </a:r>
            <a:r>
              <a:rPr lang="en-US" sz="6600">
                <a:latin typeface="Futura Std Book" panose="020B0502020204020303" pitchFamily="34" charset="0"/>
              </a:rPr>
              <a:t> </a:t>
            </a:r>
            <a:r>
              <a:rPr lang="en-US" sz="6600" err="1">
                <a:latin typeface="Futura Std Book" panose="020B0502020204020303" pitchFamily="34" charset="0"/>
              </a:rPr>
              <a:t>seu</a:t>
            </a:r>
            <a:r>
              <a:rPr lang="en-US" sz="6600">
                <a:latin typeface="Futura Std Book" panose="020B0502020204020303" pitchFamily="34" charset="0"/>
              </a:rPr>
              <a:t> </a:t>
            </a:r>
            <a:r>
              <a:rPr lang="en-US" sz="6600" err="1">
                <a:latin typeface="Futura Std Book" panose="020B0502020204020303" pitchFamily="34" charset="0"/>
              </a:rPr>
              <a:t>Município</a:t>
            </a:r>
            <a:endParaRPr lang="en-US" sz="6600">
              <a:solidFill>
                <a:srgbClr val="FF0000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5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266C54-D60C-94E9-F0DD-5E0276A97348}"/>
              </a:ext>
            </a:extLst>
          </p:cNvPr>
          <p:cNvSpPr txBox="1"/>
          <p:nvPr/>
        </p:nvSpPr>
        <p:spPr>
          <a:xfrm>
            <a:off x="9671734" y="5214571"/>
            <a:ext cx="12606131" cy="357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  <a:spcAft>
                <a:spcPts val="1800"/>
              </a:spcAft>
            </a:pP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O relacionamento com o Cliente Governo é realizado no âmbito da Sala das Cidades e Estados, ou nas estruturas dos Entes quando em visita externa, na intenção de proporcionar uma jornada única e uma abordagem de conteúdos focados nas suas necessidades e o fortalecimento das parcerias.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FCCE35-968A-0A7C-0758-DCAAE19FE0BD}"/>
              </a:ext>
            </a:extLst>
          </p:cNvPr>
          <p:cNvSpPr txBox="1">
            <a:spLocks/>
          </p:cNvSpPr>
          <p:nvPr/>
        </p:nvSpPr>
        <p:spPr>
          <a:xfrm>
            <a:off x="740746" y="147581"/>
            <a:ext cx="10652508" cy="2012496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BR" sz="11500">
                <a:latin typeface="Tw Cen MT" panose="020B0602020104020603" pitchFamily="34" charset="77"/>
              </a:rPr>
              <a:t>Atendimento</a:t>
            </a:r>
            <a:endParaRPr lang="en-US" sz="11500">
              <a:latin typeface="Tw Cen MT" panose="020B0602020104020603" pitchFamily="34" charset="77"/>
            </a:endParaRP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51C6EB9F-51BE-DFBC-584C-E6544BF83CAC}"/>
              </a:ext>
            </a:extLst>
          </p:cNvPr>
          <p:cNvSpPr txBox="1">
            <a:spLocks/>
          </p:cNvSpPr>
          <p:nvPr/>
        </p:nvSpPr>
        <p:spPr>
          <a:xfrm>
            <a:off x="20820184" y="13683269"/>
            <a:ext cx="2581104" cy="501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AEBB8B-65A8-4222-99B6-9433735EFA7C}" type="slidenum">
              <a:rPr lang="pt-BR" sz="2400" b="1" smtClean="0">
                <a:solidFill>
                  <a:schemeClr val="bg1"/>
                </a:solidFill>
                <a:latin typeface="Tw Cen MT" panose="020B0602020104020603" pitchFamily="34" charset="77"/>
              </a:rPr>
              <a:pPr algn="r"/>
              <a:t>3</a:t>
            </a:fld>
            <a:endParaRPr lang="pt-BR" sz="2400" b="1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6A598E4-D688-CB81-A701-1D66175AE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4"/>
          <a:stretch/>
        </p:blipFill>
        <p:spPr>
          <a:xfrm>
            <a:off x="740746" y="3801907"/>
            <a:ext cx="8047733" cy="79881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F23361-DD3F-39F9-D494-8680FD844C61}"/>
              </a:ext>
            </a:extLst>
          </p:cNvPr>
          <p:cNvSpPr txBox="1">
            <a:spLocks/>
          </p:cNvSpPr>
          <p:nvPr/>
        </p:nvSpPr>
        <p:spPr>
          <a:xfrm>
            <a:off x="9671734" y="3562715"/>
            <a:ext cx="13144715" cy="125334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6000">
                <a:solidFill>
                  <a:srgbClr val="0074B0"/>
                </a:solidFill>
                <a:latin typeface="Tw Cen MT" panose="020B0602020104020603" pitchFamily="34" charset="77"/>
              </a:rPr>
              <a:t>Salas das Cidades e Estados Regionais</a:t>
            </a:r>
            <a:endParaRPr lang="en-US" sz="6000">
              <a:solidFill>
                <a:srgbClr val="0074B0"/>
              </a:solidFill>
              <a:latin typeface="Tw Cen MT" panose="020B0602020104020603" pitchFamily="34" charset="77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2BAE8AF-8810-7E97-05F8-468DD8112DC4}"/>
              </a:ext>
            </a:extLst>
          </p:cNvPr>
          <p:cNvSpPr txBox="1"/>
          <p:nvPr/>
        </p:nvSpPr>
        <p:spPr>
          <a:xfrm>
            <a:off x="9671734" y="9187335"/>
            <a:ext cx="12606131" cy="262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ts val="55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Negociais - Institucionais;</a:t>
            </a:r>
          </a:p>
          <a:p>
            <a:pPr marL="857250" indent="-857250">
              <a:lnSpc>
                <a:spcPts val="55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Suporte (assistência técnica);</a:t>
            </a:r>
          </a:p>
          <a:p>
            <a:pPr marL="857250" indent="-857250">
              <a:lnSpc>
                <a:spcPts val="55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6000" baseline="30000">
                <a:solidFill>
                  <a:srgbClr val="0074B0"/>
                </a:solidFill>
                <a:latin typeface="Tw Cen MT" panose="020B0602020104020603" pitchFamily="34" charset="77"/>
                <a:ea typeface="Arial" charset="0"/>
                <a:cs typeface="Arial" charset="0"/>
              </a:rPr>
              <a:t>Educacionais.</a:t>
            </a:r>
          </a:p>
        </p:txBody>
      </p:sp>
    </p:spTree>
    <p:extLst>
      <p:ext uri="{BB962C8B-B14F-4D97-AF65-F5344CB8AC3E}">
        <p14:creationId xmlns:p14="http://schemas.microsoft.com/office/powerpoint/2010/main" val="176275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4360DBB0-DB7A-432A-B50D-524CBD7D71C2}"/>
              </a:ext>
            </a:extLst>
          </p:cNvPr>
          <p:cNvGrpSpPr/>
          <p:nvPr/>
        </p:nvGrpSpPr>
        <p:grpSpPr>
          <a:xfrm>
            <a:off x="187570" y="5260265"/>
            <a:ext cx="6389574" cy="6277894"/>
            <a:chOff x="73594" y="2189223"/>
            <a:chExt cx="3096725" cy="3042600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BF7D250-E142-41F5-9654-6AE51EC59739}"/>
                </a:ext>
              </a:extLst>
            </p:cNvPr>
            <p:cNvSpPr txBox="1"/>
            <p:nvPr/>
          </p:nvSpPr>
          <p:spPr>
            <a:xfrm>
              <a:off x="411815" y="2189223"/>
              <a:ext cx="2420285" cy="19646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109709"/>
                </a:avLst>
              </a:prstTxWarp>
              <a:spAutoFit/>
            </a:bodyPr>
            <a:lstStyle/>
            <a:p>
              <a:pPr defTabSz="914400"/>
              <a:r>
                <a:rPr lang="pt-BR" sz="6600" b="1">
                  <a:solidFill>
                    <a:srgbClr val="1FACEC"/>
                  </a:solidFill>
                  <a:latin typeface="Futura Std Book" panose="020B0502020204020303"/>
                </a:rPr>
                <a:t>INVESTIMENTOS</a:t>
              </a:r>
              <a:endParaRPr lang="pt-BR" sz="4800" b="1" spc="-150">
                <a:solidFill>
                  <a:srgbClr val="1FACEC"/>
                </a:solidFill>
                <a:latin typeface="Futura Std Book" panose="020B0502020204020303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BBBD8D1-5980-49FB-9552-C2B8235A7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821" y="2545151"/>
              <a:ext cx="1290085" cy="1412071"/>
            </a:xfrm>
            <a:prstGeom prst="rect">
              <a:avLst/>
            </a:prstGeom>
            <a:solidFill>
              <a:srgbClr val="00B0F0"/>
            </a:solidFill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CB0CB51-9384-4B7F-89BA-71B76E45182A}"/>
                </a:ext>
              </a:extLst>
            </p:cNvPr>
            <p:cNvSpPr txBox="1"/>
            <p:nvPr/>
          </p:nvSpPr>
          <p:spPr>
            <a:xfrm>
              <a:off x="73594" y="4083254"/>
              <a:ext cx="3096725" cy="114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pt-BR" sz="8800" b="1">
                  <a:solidFill>
                    <a:srgbClr val="005DA3"/>
                  </a:solidFill>
                  <a:latin typeface="Futura Std Book" panose="020B0502020204020303"/>
                </a:rPr>
                <a:t>R$ 10</a:t>
              </a:r>
            </a:p>
            <a:p>
              <a:pPr algn="ctr" defTabSz="914400"/>
              <a:r>
                <a:rPr lang="pt-BR" sz="6000" b="1" spc="-150">
                  <a:solidFill>
                    <a:srgbClr val="005DA3"/>
                  </a:solidFill>
                  <a:latin typeface="Futura Std Book" panose="020B0502020204020303"/>
                </a:rPr>
                <a:t>BILHÕES</a:t>
              </a:r>
              <a:endParaRPr lang="pt-BR" sz="4400" b="1" spc="-150">
                <a:solidFill>
                  <a:srgbClr val="005DA3"/>
                </a:solidFill>
                <a:latin typeface="Futura Std Book" panose="020B0502020204020303"/>
              </a:endParaRPr>
            </a:p>
          </p:txBody>
        </p:sp>
      </p:grpSp>
      <p:graphicFrame>
        <p:nvGraphicFramePr>
          <p:cNvPr id="10" name="Tabela 4">
            <a:extLst>
              <a:ext uri="{FF2B5EF4-FFF2-40B4-BE49-F238E27FC236}">
                <a16:creationId xmlns:a16="http://schemas.microsoft.com/office/drawing/2014/main" id="{2B0EE9B3-F2F6-4F3F-A6A0-61E3E8652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105396"/>
              </p:ext>
            </p:extLst>
          </p:nvPr>
        </p:nvGraphicFramePr>
        <p:xfrm>
          <a:off x="8675077" y="3076240"/>
          <a:ext cx="15169661" cy="94557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2052675013"/>
                    </a:ext>
                  </a:extLst>
                </a:gridCol>
                <a:gridCol w="6611815">
                  <a:extLst>
                    <a:ext uri="{9D8B030D-6E8A-4147-A177-3AD203B41FA5}">
                      <a16:colId xmlns:a16="http://schemas.microsoft.com/office/drawing/2014/main" val="3018982567"/>
                    </a:ext>
                  </a:extLst>
                </a:gridCol>
                <a:gridCol w="2766646">
                  <a:extLst>
                    <a:ext uri="{9D8B030D-6E8A-4147-A177-3AD203B41FA5}">
                      <a16:colId xmlns:a16="http://schemas.microsoft.com/office/drawing/2014/main" val="3579028056"/>
                    </a:ext>
                  </a:extLst>
                </a:gridCol>
              </a:tblGrid>
              <a:tr h="1142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4000" b="1">
                        <a:solidFill>
                          <a:srgbClr val="002060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L>
                      <a:noFill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noProof="0">
                          <a:solidFill>
                            <a:srgbClr val="005DA3"/>
                          </a:solidFill>
                          <a:latin typeface="Futura Std Book" panose="020B0502020204020303"/>
                        </a:rPr>
                        <a:t>QUANTIDADE</a:t>
                      </a:r>
                      <a:endParaRPr lang="pt-BR" sz="3200" b="1">
                        <a:solidFill>
                          <a:srgbClr val="005DA3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noProof="0">
                          <a:solidFill>
                            <a:srgbClr val="005DA3"/>
                          </a:solidFill>
                          <a:latin typeface="Futura Std Book" panose="020B0502020204020303"/>
                        </a:rPr>
                        <a:t>VALOR (R$)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3315702"/>
                  </a:ext>
                </a:extLst>
              </a:tr>
              <a:tr h="1213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>
                          <a:solidFill>
                            <a:srgbClr val="1FACEC"/>
                          </a:solidFill>
                          <a:latin typeface="Futura Std Book" panose="020B0502020204020303"/>
                        </a:rPr>
                        <a:t>Habitação PF</a:t>
                      </a:r>
                    </a:p>
                  </a:txBody>
                  <a:tcPr marL="86843" marR="86843" marT="43421" marB="43421" anchor="ctr"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6.123 UH</a:t>
                      </a:r>
                      <a:endParaRPr lang="pt-BR" sz="4000" b="0">
                        <a:solidFill>
                          <a:srgbClr val="0194CA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 1,04 Bi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192078"/>
                  </a:ext>
                </a:extLst>
              </a:tr>
              <a:tr h="1213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>
                          <a:solidFill>
                            <a:srgbClr val="1FACEC"/>
                          </a:solidFill>
                          <a:latin typeface="Futura Std Book" panose="020B0502020204020303"/>
                        </a:rPr>
                        <a:t>Repasse OGU</a:t>
                      </a:r>
                    </a:p>
                  </a:txBody>
                  <a:tcPr marL="86843" marR="86843" marT="43421" marB="43421" anchor="ctr"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423 Contratos</a:t>
                      </a:r>
                      <a:endParaRPr lang="pt-BR" sz="4000" b="0">
                        <a:solidFill>
                          <a:srgbClr val="0194CA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 2,62 Bi</a:t>
                      </a:r>
                      <a:endParaRPr lang="pt-BR" sz="4000" b="0">
                        <a:solidFill>
                          <a:srgbClr val="0194CA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251969"/>
                  </a:ext>
                </a:extLst>
              </a:tr>
              <a:tr h="14816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>
                          <a:solidFill>
                            <a:srgbClr val="1FACEC"/>
                          </a:solidFill>
                          <a:latin typeface="Futura Std Book" panose="020B0502020204020303"/>
                        </a:rPr>
                        <a:t>Pagamentos Sociais</a:t>
                      </a:r>
                      <a:r>
                        <a:rPr lang="pt-BR" sz="4000" b="1">
                          <a:solidFill>
                            <a:schemeClr val="bg1"/>
                          </a:solidFill>
                          <a:latin typeface="Futura Std Book" panose="020B0502020204020303"/>
                        </a:rPr>
                        <a:t>*</a:t>
                      </a:r>
                    </a:p>
                  </a:txBody>
                  <a:tcPr marL="86843" marR="86843" marT="43421" marB="43421" anchor="ctr"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11.258.380 Benefícios Pagos</a:t>
                      </a:r>
                      <a:endParaRPr lang="pt-BR" sz="4000" b="0">
                        <a:solidFill>
                          <a:srgbClr val="0194CA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5,36 Bi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14703"/>
                  </a:ext>
                </a:extLst>
              </a:tr>
              <a:tr h="14816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noProof="0">
                          <a:solidFill>
                            <a:srgbClr val="1FACEC"/>
                          </a:solidFill>
                          <a:latin typeface="Futura Std Book" panose="020B0502020204020303"/>
                        </a:rPr>
                        <a:t>Crédito Setor Público</a:t>
                      </a:r>
                    </a:p>
                  </a:txBody>
                  <a:tcPr marL="86843" marR="86843" marT="43421" marB="43421" anchor="ctr"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03 Contratos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154,50 Mi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05058"/>
                  </a:ext>
                </a:extLst>
              </a:tr>
              <a:tr h="1477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>
                          <a:solidFill>
                            <a:srgbClr val="1FACEC"/>
                          </a:solidFill>
                          <a:latin typeface="Futura Std Book" panose="020B0502020204020303"/>
                        </a:rPr>
                        <a:t>Crédito para PF</a:t>
                      </a:r>
                    </a:p>
                  </a:txBody>
                  <a:tcPr marL="86843" marR="86843" marT="43421" marB="43421" anchor="ctr"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476.72 Contratos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556,42 Mi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654242"/>
                  </a:ext>
                </a:extLst>
              </a:tr>
              <a:tr h="14465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noProof="0">
                          <a:solidFill>
                            <a:srgbClr val="1FACEC"/>
                          </a:solidFill>
                          <a:latin typeface="Futura Std Book" panose="020B0502020204020303"/>
                        </a:rPr>
                        <a:t>Crédito Empresas</a:t>
                      </a:r>
                      <a:endParaRPr lang="pt-BR" sz="4000" b="1" noProof="0">
                        <a:solidFill>
                          <a:schemeClr val="bg1"/>
                        </a:solidFill>
                        <a:latin typeface="Futura Std Book" panose="020B0502020204020303"/>
                      </a:endParaRPr>
                    </a:p>
                  </a:txBody>
                  <a:tcPr marL="86843" marR="86843" marT="43421" marB="43421" anchor="ctr"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2.328 Contratos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0" noProof="0">
                          <a:solidFill>
                            <a:srgbClr val="0194CA"/>
                          </a:solidFill>
                          <a:latin typeface="Futura Std Book" panose="020B0502020204020303"/>
                        </a:rPr>
                        <a:t>303,68 Mi</a:t>
                      </a:r>
                    </a:p>
                  </a:txBody>
                  <a:tcPr marL="86843" marR="86843" marT="43421" marB="43421" anchor="ctr">
                    <a:lnL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E9B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71132389"/>
                  </a:ext>
                </a:extLst>
              </a:tr>
            </a:tbl>
          </a:graphicData>
        </a:graphic>
      </p:graphicFrame>
      <p:grpSp>
        <p:nvGrpSpPr>
          <p:cNvPr id="17" name="Grupo 17">
            <a:extLst>
              <a:ext uri="{FF2B5EF4-FFF2-40B4-BE49-F238E27FC236}">
                <a16:creationId xmlns:a16="http://schemas.microsoft.com/office/drawing/2014/main" id="{D1256EAC-F7C4-43A5-805A-B72B0259E69D}"/>
              </a:ext>
            </a:extLst>
          </p:cNvPr>
          <p:cNvGrpSpPr/>
          <p:nvPr/>
        </p:nvGrpSpPr>
        <p:grpSpPr>
          <a:xfrm>
            <a:off x="6800147" y="3761037"/>
            <a:ext cx="1303187" cy="1307692"/>
            <a:chOff x="4432628" y="204527"/>
            <a:chExt cx="755498" cy="755498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1EA3E75-B163-429B-84B5-72CF9EC03315}"/>
                </a:ext>
              </a:extLst>
            </p:cNvPr>
            <p:cNvSpPr/>
            <p:nvPr/>
          </p:nvSpPr>
          <p:spPr>
            <a:xfrm>
              <a:off x="4432628" y="204527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EB890C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b="1">
                <a:latin typeface="Futura Std Book" panose="020B0502020204020303"/>
              </a:endParaRP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9A8D8EB-E273-411E-A0DD-CC043727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52" y="271199"/>
              <a:ext cx="587650" cy="587650"/>
            </a:xfrm>
            <a:prstGeom prst="rect">
              <a:avLst/>
            </a:prstGeom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69F59412-985A-4DCD-BDEE-B45D70F4C7C7}"/>
              </a:ext>
            </a:extLst>
          </p:cNvPr>
          <p:cNvSpPr txBox="1">
            <a:spLocks/>
          </p:cNvSpPr>
          <p:nvPr/>
        </p:nvSpPr>
        <p:spPr>
          <a:xfrm>
            <a:off x="535280" y="328169"/>
            <a:ext cx="16050919" cy="1731211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200" err="1">
                <a:latin typeface="Futura Std Book" panose="020B0502020204020303"/>
              </a:rPr>
              <a:t>Parceira</a:t>
            </a:r>
            <a:r>
              <a:rPr lang="en-US" sz="7200">
                <a:latin typeface="Futura Std Book" panose="020B0502020204020303"/>
              </a:rPr>
              <a:t> dos </a:t>
            </a:r>
            <a:r>
              <a:rPr lang="en-US" sz="7200" err="1">
                <a:latin typeface="Futura Std Book" panose="020B0502020204020303"/>
              </a:rPr>
              <a:t>Municípios</a:t>
            </a:r>
            <a:endParaRPr lang="en-US" sz="7200">
              <a:solidFill>
                <a:srgbClr val="FF0000"/>
              </a:solidFill>
              <a:latin typeface="Futura Std Book" panose="020B0502020204020303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FD73870-0C71-429B-A48E-ED49D68A3238}"/>
              </a:ext>
            </a:extLst>
          </p:cNvPr>
          <p:cNvGrpSpPr/>
          <p:nvPr/>
        </p:nvGrpSpPr>
        <p:grpSpPr>
          <a:xfrm>
            <a:off x="6857233" y="6566470"/>
            <a:ext cx="1303187" cy="1307692"/>
            <a:chOff x="5194825" y="5146604"/>
            <a:chExt cx="755498" cy="755498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54754626-90C5-4739-BB6E-2AE37999359D}"/>
                </a:ext>
              </a:extLst>
            </p:cNvPr>
            <p:cNvSpPr/>
            <p:nvPr/>
          </p:nvSpPr>
          <p:spPr>
            <a:xfrm>
              <a:off x="5194825" y="5146604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endParaRPr lang="pt-BR" sz="1050" b="1">
                <a:latin typeface="Futura Std Book" panose="020B0502020204020303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4AF49F3-3CB5-417E-90D1-60CCF9592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DE00"/>
                </a:clrFrom>
                <a:clrTo>
                  <a:srgbClr val="FFDE00">
                    <a:alpha val="0"/>
                  </a:srgbClr>
                </a:clrTo>
              </a:clrChange>
            </a:blip>
            <a:srcRect l="10434" t="11303" r="-1" b="2176"/>
            <a:stretch/>
          </p:blipFill>
          <p:spPr>
            <a:xfrm>
              <a:off x="5305298" y="5297575"/>
              <a:ext cx="564907" cy="477171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AE87C6C-02D2-4806-9BCF-0B7433B1DCEB}"/>
              </a:ext>
            </a:extLst>
          </p:cNvPr>
          <p:cNvGrpSpPr/>
          <p:nvPr/>
        </p:nvGrpSpPr>
        <p:grpSpPr>
          <a:xfrm>
            <a:off x="6831634" y="8124308"/>
            <a:ext cx="1303187" cy="1307692"/>
            <a:chOff x="2616458" y="906315"/>
            <a:chExt cx="755498" cy="755498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69CB0E74-B8FC-4096-BD94-D70629BAB456}"/>
                </a:ext>
              </a:extLst>
            </p:cNvPr>
            <p:cNvSpPr/>
            <p:nvPr/>
          </p:nvSpPr>
          <p:spPr>
            <a:xfrm>
              <a:off x="2616458" y="906315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b="1">
                <a:latin typeface="Futura Std Book" panose="020B0502020204020303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D89FC60-56D9-4F19-9485-E96BABE31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248" y="1013614"/>
              <a:ext cx="477918" cy="477918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F01E322-A4A2-4307-BC10-DCE3C67A49F4}"/>
              </a:ext>
            </a:extLst>
          </p:cNvPr>
          <p:cNvGrpSpPr/>
          <p:nvPr/>
        </p:nvGrpSpPr>
        <p:grpSpPr>
          <a:xfrm>
            <a:off x="6857813" y="9731358"/>
            <a:ext cx="1303187" cy="1307692"/>
            <a:chOff x="3232540" y="5108747"/>
            <a:chExt cx="755498" cy="755498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51D3325D-6E80-41BC-AED3-2C20EAE4D7DA}"/>
                </a:ext>
              </a:extLst>
            </p:cNvPr>
            <p:cNvSpPr/>
            <p:nvPr/>
          </p:nvSpPr>
          <p:spPr>
            <a:xfrm>
              <a:off x="3232540" y="5108747"/>
              <a:ext cx="755498" cy="755498"/>
            </a:xfrm>
            <a:prstGeom prst="ellipse">
              <a:avLst/>
            </a:prstGeom>
            <a:solidFill>
              <a:srgbClr val="EF765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Futura Std Book" panose="020B0502020204020303"/>
              </a:endParaRPr>
            </a:p>
          </p:txBody>
        </p:sp>
        <p:pic>
          <p:nvPicPr>
            <p:cNvPr id="25" name="Imagem 24" descr="Ícone&#10;&#10;Descrição gerada automaticamente">
              <a:extLst>
                <a:ext uri="{FF2B5EF4-FFF2-40B4-BE49-F238E27FC236}">
                  <a16:creationId xmlns:a16="http://schemas.microsoft.com/office/drawing/2014/main" id="{591171E9-4469-4D5C-85D7-E7DB9830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658" y="5229964"/>
              <a:ext cx="492591" cy="492591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A0DA746-81D0-4499-A9C5-E8DECD770B0F}"/>
              </a:ext>
            </a:extLst>
          </p:cNvPr>
          <p:cNvGrpSpPr/>
          <p:nvPr/>
        </p:nvGrpSpPr>
        <p:grpSpPr>
          <a:xfrm>
            <a:off x="6857813" y="11135208"/>
            <a:ext cx="1303187" cy="1307692"/>
            <a:chOff x="4010675" y="5810078"/>
            <a:chExt cx="755498" cy="755498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14E3647-C8DE-41DE-9ABF-0A8572BB343D}"/>
                </a:ext>
              </a:extLst>
            </p:cNvPr>
            <p:cNvSpPr/>
            <p:nvPr/>
          </p:nvSpPr>
          <p:spPr>
            <a:xfrm>
              <a:off x="4010675" y="5810078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B26F9B"/>
                </a:gs>
                <a:gs pos="0">
                  <a:srgbClr val="904E7A"/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Futura Std Book" panose="020B0502020204020303"/>
              </a:endParaRPr>
            </a:p>
          </p:txBody>
        </p:sp>
        <p:pic>
          <p:nvPicPr>
            <p:cNvPr id="23" name="Gráfico 22" descr="Sacola de compras">
              <a:extLst>
                <a:ext uri="{FF2B5EF4-FFF2-40B4-BE49-F238E27FC236}">
                  <a16:creationId xmlns:a16="http://schemas.microsoft.com/office/drawing/2014/main" id="{898E3459-4132-449B-A1C0-2EDE2B954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31358" y="5902303"/>
              <a:ext cx="514132" cy="514132"/>
            </a:xfrm>
            <a:prstGeom prst="rect">
              <a:avLst/>
            </a:prstGeom>
          </p:spPr>
        </p:pic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02F1A2E8-8287-4EE8-84E5-1A3685B77AF5}"/>
              </a:ext>
            </a:extLst>
          </p:cNvPr>
          <p:cNvSpPr/>
          <p:nvPr/>
        </p:nvSpPr>
        <p:spPr>
          <a:xfrm>
            <a:off x="6833298" y="5161033"/>
            <a:ext cx="1303187" cy="1307692"/>
          </a:xfrm>
          <a:prstGeom prst="ellipse">
            <a:avLst/>
          </a:prstGeom>
          <a:gradFill flip="none" rotWithShape="1">
            <a:gsLst>
              <a:gs pos="50000">
                <a:srgbClr val="06732F"/>
              </a:gs>
              <a:gs pos="100000">
                <a:srgbClr val="25391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>
              <a:latin typeface="Futura Std Book" panose="020B0502020204020303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1B39A8-36FA-4479-9260-976E11A7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23" y="5318653"/>
            <a:ext cx="123825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9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6CE0-9401-44A0-856C-A42BAA560D5F}"/>
              </a:ext>
            </a:extLst>
          </p:cNvPr>
          <p:cNvSpPr txBox="1">
            <a:spLocks/>
          </p:cNvSpPr>
          <p:nvPr/>
        </p:nvSpPr>
        <p:spPr>
          <a:xfrm>
            <a:off x="803186" y="274068"/>
            <a:ext cx="17046082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600" b="0">
                <a:latin typeface="Futura Std Book" panose="020B0502020204020303" pitchFamily="34" charset="0"/>
              </a:rPr>
              <a:t>CAIXA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910114-56A2-456A-8209-E2B94844CD77}"/>
              </a:ext>
            </a:extLst>
          </p:cNvPr>
          <p:cNvSpPr txBox="1">
            <a:spLocks/>
          </p:cNvSpPr>
          <p:nvPr/>
        </p:nvSpPr>
        <p:spPr>
          <a:xfrm>
            <a:off x="803186" y="1065494"/>
            <a:ext cx="17046082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600">
                <a:latin typeface="Futura Std Book" panose="020B0502020204020303" pitchFamily="34" charset="0"/>
              </a:rPr>
              <a:t>Soluções para </a:t>
            </a:r>
            <a:r>
              <a:rPr lang="en-US" sz="6600" err="1">
                <a:latin typeface="Futura Std Book" panose="020B0502020204020303" pitchFamily="34" charset="0"/>
              </a:rPr>
              <a:t>todas</a:t>
            </a:r>
            <a:r>
              <a:rPr lang="en-US" sz="6600">
                <a:latin typeface="Futura Std Book" panose="020B0502020204020303" pitchFamily="34" charset="0"/>
              </a:rPr>
              <a:t> as horas</a:t>
            </a:r>
          </a:p>
        </p:txBody>
      </p: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8CCC883B-B727-4E49-8E45-ED354683B22D}"/>
              </a:ext>
            </a:extLst>
          </p:cNvPr>
          <p:cNvGrpSpPr/>
          <p:nvPr/>
        </p:nvGrpSpPr>
        <p:grpSpPr>
          <a:xfrm>
            <a:off x="4226874" y="2818764"/>
            <a:ext cx="15348658" cy="10718815"/>
            <a:chOff x="1374794" y="956676"/>
            <a:chExt cx="8195090" cy="5608900"/>
          </a:xfrm>
        </p:grpSpPr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3EDB44A7-127A-41AE-AA16-FB54807D491A}"/>
                </a:ext>
              </a:extLst>
            </p:cNvPr>
            <p:cNvGrpSpPr/>
            <p:nvPr/>
          </p:nvGrpSpPr>
          <p:grpSpPr>
            <a:xfrm>
              <a:off x="1374794" y="956676"/>
              <a:ext cx="5573041" cy="757202"/>
              <a:chOff x="1374794" y="956676"/>
              <a:chExt cx="5573041" cy="757202"/>
            </a:xfrm>
          </p:grpSpPr>
          <p:sp>
            <p:nvSpPr>
              <p:cNvPr id="112" name="Pentágono 6">
                <a:extLst>
                  <a:ext uri="{FF2B5EF4-FFF2-40B4-BE49-F238E27FC236}">
                    <a16:creationId xmlns:a16="http://schemas.microsoft.com/office/drawing/2014/main" id="{074BD5C6-9C7E-49F5-9E61-07FC9A4C7100}"/>
                  </a:ext>
                </a:extLst>
              </p:cNvPr>
              <p:cNvSpPr/>
              <p:nvPr/>
            </p:nvSpPr>
            <p:spPr>
              <a:xfrm>
                <a:off x="1730179" y="956676"/>
                <a:ext cx="5217656" cy="740827"/>
              </a:xfrm>
              <a:prstGeom prst="homePlate">
                <a:avLst>
                  <a:gd name="adj" fmla="val 20845"/>
                </a:avLst>
              </a:prstGeom>
              <a:gradFill flip="none" rotWithShape="1">
                <a:gsLst>
                  <a:gs pos="0">
                    <a:srgbClr val="16729C">
                      <a:shade val="30000"/>
                      <a:satMod val="115000"/>
                    </a:srgbClr>
                  </a:gs>
                  <a:gs pos="50000">
                    <a:srgbClr val="1B6DB8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sp>
            <p:nvSpPr>
              <p:cNvPr id="113" name="Retângulo de cantos arredondados 7">
                <a:extLst>
                  <a:ext uri="{FF2B5EF4-FFF2-40B4-BE49-F238E27FC236}">
                    <a16:creationId xmlns:a16="http://schemas.microsoft.com/office/drawing/2014/main" id="{F7665752-C01A-4E75-9B54-2898FB23E95A}"/>
                  </a:ext>
                </a:extLst>
              </p:cNvPr>
              <p:cNvSpPr/>
              <p:nvPr/>
            </p:nvSpPr>
            <p:spPr>
              <a:xfrm>
                <a:off x="1408670" y="1129471"/>
                <a:ext cx="5539165" cy="366138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12750" hangingPunct="0"/>
                <a:r>
                  <a:rPr lang="pt-BR" sz="4000" kern="0">
                    <a:solidFill>
                      <a:schemeClr val="bg1"/>
                    </a:solidFill>
                    <a:latin typeface="+mj-lt"/>
                    <a:cs typeface="Leelawadee UI Semilight" panose="020B0402040204020203" pitchFamily="34" charset="-34"/>
                    <a:sym typeface="Helvetica Light"/>
                  </a:rPr>
                  <a:t>Saneamento, Infra e Mobilidade</a:t>
                </a:r>
                <a:endParaRPr lang="pt-BR" sz="4400" kern="0">
                  <a:solidFill>
                    <a:schemeClr val="bg1"/>
                  </a:solidFill>
                  <a:latin typeface="+mj-lt"/>
                  <a:cs typeface="Leelawadee UI Semilight" panose="020B0402040204020203" pitchFamily="34" charset="-34"/>
                  <a:sym typeface="Helvetica Light"/>
                </a:endParaRPr>
              </a:p>
            </p:txBody>
          </p:sp>
          <p:sp>
            <p:nvSpPr>
              <p:cNvPr id="114" name="Elipse 113">
                <a:extLst>
                  <a:ext uri="{FF2B5EF4-FFF2-40B4-BE49-F238E27FC236}">
                    <a16:creationId xmlns:a16="http://schemas.microsoft.com/office/drawing/2014/main" id="{5F982C84-6FF4-4699-894F-DAAB932189A3}"/>
                  </a:ext>
                </a:extLst>
              </p:cNvPr>
              <p:cNvSpPr/>
              <p:nvPr/>
            </p:nvSpPr>
            <p:spPr>
              <a:xfrm>
                <a:off x="1374794" y="958380"/>
                <a:ext cx="755498" cy="755498"/>
              </a:xfrm>
              <a:prstGeom prst="ellipse">
                <a:avLst/>
              </a:prstGeom>
              <a:gradFill flip="none" rotWithShape="1">
                <a:gsLst>
                  <a:gs pos="0">
                    <a:srgbClr val="16729C">
                      <a:shade val="30000"/>
                      <a:satMod val="115000"/>
                    </a:srgbClr>
                  </a:gs>
                  <a:gs pos="50000">
                    <a:srgbClr val="1B6DB8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pic>
            <p:nvPicPr>
              <p:cNvPr id="115" name="Imagem 114">
                <a:extLst>
                  <a:ext uri="{FF2B5EF4-FFF2-40B4-BE49-F238E27FC236}">
                    <a16:creationId xmlns:a16="http://schemas.microsoft.com/office/drawing/2014/main" id="{2F266F72-AF13-45B5-B6A9-E458DCAC8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3584" y="1065679"/>
                <a:ext cx="477918" cy="477918"/>
              </a:xfrm>
              <a:prstGeom prst="rect">
                <a:avLst/>
              </a:prstGeom>
            </p:spPr>
          </p:pic>
        </p:grp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6D284D60-468F-4F35-B987-B2341CF01E04}"/>
                </a:ext>
              </a:extLst>
            </p:cNvPr>
            <p:cNvGrpSpPr/>
            <p:nvPr/>
          </p:nvGrpSpPr>
          <p:grpSpPr>
            <a:xfrm>
              <a:off x="2821212" y="3364052"/>
              <a:ext cx="5348765" cy="755498"/>
              <a:chOff x="3271917" y="3663094"/>
              <a:chExt cx="5348765" cy="755498"/>
            </a:xfrm>
          </p:grpSpPr>
          <p:sp>
            <p:nvSpPr>
              <p:cNvPr id="108" name="Pentágono 10">
                <a:extLst>
                  <a:ext uri="{FF2B5EF4-FFF2-40B4-BE49-F238E27FC236}">
                    <a16:creationId xmlns:a16="http://schemas.microsoft.com/office/drawing/2014/main" id="{610DB159-61EC-4A97-8283-C155A4624D48}"/>
                  </a:ext>
                </a:extLst>
              </p:cNvPr>
              <p:cNvSpPr/>
              <p:nvPr/>
            </p:nvSpPr>
            <p:spPr>
              <a:xfrm>
                <a:off x="3649665" y="3663094"/>
                <a:ext cx="4971017" cy="740827"/>
              </a:xfrm>
              <a:prstGeom prst="homePlate">
                <a:avLst>
                  <a:gd name="adj" fmla="val 20845"/>
                </a:avLst>
              </a:prstGeom>
              <a:gradFill flip="none" rotWithShape="1">
                <a:gsLst>
                  <a:gs pos="0">
                    <a:srgbClr val="5F5F5F"/>
                  </a:gs>
                  <a:gs pos="100000">
                    <a:srgbClr val="848484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sp>
            <p:nvSpPr>
              <p:cNvPr id="109" name="Retângulo de cantos arredondados 11">
                <a:extLst>
                  <a:ext uri="{FF2B5EF4-FFF2-40B4-BE49-F238E27FC236}">
                    <a16:creationId xmlns:a16="http://schemas.microsoft.com/office/drawing/2014/main" id="{DD77AABE-837D-4B8A-827A-F3A0A260A888}"/>
                  </a:ext>
                </a:extLst>
              </p:cNvPr>
              <p:cNvSpPr/>
              <p:nvPr/>
            </p:nvSpPr>
            <p:spPr>
              <a:xfrm>
                <a:off x="3271917" y="3846057"/>
                <a:ext cx="5348765" cy="366138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12750" hangingPunct="0"/>
                <a:r>
                  <a:rPr lang="pt-BR" sz="4000" kern="0">
                    <a:solidFill>
                      <a:schemeClr val="bg1"/>
                    </a:solidFill>
                    <a:latin typeface="+mj-lt"/>
                    <a:cs typeface="Leelawadee UI Semilight" panose="020B0402040204020203" pitchFamily="34" charset="-34"/>
                    <a:sym typeface="Helvetica Light"/>
                  </a:rPr>
                  <a:t>RPPS</a:t>
                </a:r>
                <a:endParaRPr lang="pt-BR" sz="4400" kern="0">
                  <a:solidFill>
                    <a:schemeClr val="bg1"/>
                  </a:solidFill>
                  <a:latin typeface="+mj-lt"/>
                  <a:cs typeface="Leelawadee UI Semilight" panose="020B0402040204020203" pitchFamily="34" charset="-34"/>
                  <a:sym typeface="Helvetica Light"/>
                </a:endParaRPr>
              </a:p>
            </p:txBody>
          </p:sp>
          <p:sp>
            <p:nvSpPr>
              <p:cNvPr id="110" name="Elipse 109">
                <a:extLst>
                  <a:ext uri="{FF2B5EF4-FFF2-40B4-BE49-F238E27FC236}">
                    <a16:creationId xmlns:a16="http://schemas.microsoft.com/office/drawing/2014/main" id="{FD9BB51F-C8B6-4497-BA2C-1CD4DE465CDA}"/>
                  </a:ext>
                </a:extLst>
              </p:cNvPr>
              <p:cNvSpPr/>
              <p:nvPr/>
            </p:nvSpPr>
            <p:spPr>
              <a:xfrm>
                <a:off x="3271917" y="3663094"/>
                <a:ext cx="755498" cy="755498"/>
              </a:xfrm>
              <a:prstGeom prst="ellipse">
                <a:avLst/>
              </a:prstGeom>
              <a:gradFill flip="none" rotWithShape="1">
                <a:gsLst>
                  <a:gs pos="0">
                    <a:srgbClr val="5F5F5F"/>
                  </a:gs>
                  <a:gs pos="100000">
                    <a:srgbClr val="848484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pic>
            <p:nvPicPr>
              <p:cNvPr id="111" name="Imagem 110">
                <a:extLst>
                  <a:ext uri="{FF2B5EF4-FFF2-40B4-BE49-F238E27FC236}">
                    <a16:creationId xmlns:a16="http://schemas.microsoft.com/office/drawing/2014/main" id="{4A4E315A-2A8B-4126-9119-39E730EC8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4430" y="3778987"/>
                <a:ext cx="521889" cy="521889"/>
              </a:xfrm>
              <a:prstGeom prst="rect">
                <a:avLst/>
              </a:prstGeom>
            </p:spPr>
          </p:pic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F937C881-663B-4420-AB81-2A066093A761}"/>
                </a:ext>
              </a:extLst>
            </p:cNvPr>
            <p:cNvGrpSpPr/>
            <p:nvPr/>
          </p:nvGrpSpPr>
          <p:grpSpPr>
            <a:xfrm>
              <a:off x="2424472" y="2568496"/>
              <a:ext cx="5327555" cy="755498"/>
              <a:chOff x="2653174" y="2796548"/>
              <a:chExt cx="5327555" cy="755498"/>
            </a:xfrm>
          </p:grpSpPr>
          <p:sp>
            <p:nvSpPr>
              <p:cNvPr id="104" name="Pentágono 8">
                <a:extLst>
                  <a:ext uri="{FF2B5EF4-FFF2-40B4-BE49-F238E27FC236}">
                    <a16:creationId xmlns:a16="http://schemas.microsoft.com/office/drawing/2014/main" id="{22CD4FF1-3F77-4AB1-A6E4-33FDF4240D16}"/>
                  </a:ext>
                </a:extLst>
              </p:cNvPr>
              <p:cNvSpPr/>
              <p:nvPr/>
            </p:nvSpPr>
            <p:spPr>
              <a:xfrm>
                <a:off x="3009711" y="2796548"/>
                <a:ext cx="4971018" cy="740827"/>
              </a:xfrm>
              <a:prstGeom prst="homePlate">
                <a:avLst>
                  <a:gd name="adj" fmla="val 20845"/>
                </a:avLst>
              </a:prstGeom>
              <a:gradFill flip="none" rotWithShape="1">
                <a:gsLst>
                  <a:gs pos="0">
                    <a:srgbClr val="FFD038"/>
                  </a:gs>
                  <a:gs pos="50000">
                    <a:srgbClr val="FFC00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sp>
            <p:nvSpPr>
              <p:cNvPr id="105" name="Retângulo de cantos arredondados 9">
                <a:extLst>
                  <a:ext uri="{FF2B5EF4-FFF2-40B4-BE49-F238E27FC236}">
                    <a16:creationId xmlns:a16="http://schemas.microsoft.com/office/drawing/2014/main" id="{3F25E401-F582-4A00-9133-41C334C08AE3}"/>
                  </a:ext>
                </a:extLst>
              </p:cNvPr>
              <p:cNvSpPr/>
              <p:nvPr/>
            </p:nvSpPr>
            <p:spPr>
              <a:xfrm>
                <a:off x="2653175" y="2978954"/>
                <a:ext cx="5327554" cy="366138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12750" hangingPunct="0"/>
                <a:r>
                  <a:rPr lang="pt-BR" sz="4000" kern="0">
                    <a:solidFill>
                      <a:schemeClr val="bg1"/>
                    </a:solidFill>
                    <a:latin typeface="+mj-lt"/>
                    <a:cs typeface="Leelawadee UI Semilight" panose="020B0402040204020203" pitchFamily="34" charset="-34"/>
                    <a:sym typeface="Helvetica Light"/>
                  </a:rPr>
                  <a:t>Transferências Constitucionais</a:t>
                </a:r>
                <a:endParaRPr lang="pt-BR" sz="4400" kern="0">
                  <a:solidFill>
                    <a:schemeClr val="bg1"/>
                  </a:solidFill>
                  <a:latin typeface="+mj-lt"/>
                  <a:cs typeface="Leelawadee UI Semilight" panose="020B0402040204020203" pitchFamily="34" charset="-34"/>
                  <a:sym typeface="Helvetica Light"/>
                </a:endParaRPr>
              </a:p>
            </p:txBody>
          </p:sp>
          <p:sp>
            <p:nvSpPr>
              <p:cNvPr id="106" name="Elipse 105">
                <a:extLst>
                  <a:ext uri="{FF2B5EF4-FFF2-40B4-BE49-F238E27FC236}">
                    <a16:creationId xmlns:a16="http://schemas.microsoft.com/office/drawing/2014/main" id="{471A1E57-73E0-4270-B3F7-777B04A89149}"/>
                  </a:ext>
                </a:extLst>
              </p:cNvPr>
              <p:cNvSpPr/>
              <p:nvPr/>
            </p:nvSpPr>
            <p:spPr>
              <a:xfrm>
                <a:off x="2653174" y="2796548"/>
                <a:ext cx="755498" cy="7554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D038"/>
                  </a:gs>
                  <a:gs pos="50000">
                    <a:srgbClr val="FFC000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pic>
            <p:nvPicPr>
              <p:cNvPr id="107" name="Imagem 106">
                <a:extLst>
                  <a:ext uri="{FF2B5EF4-FFF2-40B4-BE49-F238E27FC236}">
                    <a16:creationId xmlns:a16="http://schemas.microsoft.com/office/drawing/2014/main" id="{9041AE18-FF72-4065-8A56-89C484C66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2927" y="2845593"/>
                <a:ext cx="633974" cy="633974"/>
              </a:xfrm>
              <a:prstGeom prst="rect">
                <a:avLst/>
              </a:prstGeom>
            </p:spPr>
          </p:pic>
        </p:grpSp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D4E9C0C1-80A7-4D0D-9FAF-F4E8BF685696}"/>
                </a:ext>
              </a:extLst>
            </p:cNvPr>
            <p:cNvGrpSpPr/>
            <p:nvPr/>
          </p:nvGrpSpPr>
          <p:grpSpPr>
            <a:xfrm>
              <a:off x="3597973" y="5003897"/>
              <a:ext cx="5458345" cy="761033"/>
              <a:chOff x="4613046" y="5338065"/>
              <a:chExt cx="4996053" cy="761033"/>
            </a:xfrm>
          </p:grpSpPr>
          <p:sp>
            <p:nvSpPr>
              <p:cNvPr id="100" name="Pentágono 14">
                <a:extLst>
                  <a:ext uri="{FF2B5EF4-FFF2-40B4-BE49-F238E27FC236}">
                    <a16:creationId xmlns:a16="http://schemas.microsoft.com/office/drawing/2014/main" id="{9FEF383B-6E37-400E-A3D4-CA917E619813}"/>
                  </a:ext>
                </a:extLst>
              </p:cNvPr>
              <p:cNvSpPr/>
              <p:nvPr/>
            </p:nvSpPr>
            <p:spPr>
              <a:xfrm>
                <a:off x="5014841" y="5338065"/>
                <a:ext cx="4594258" cy="740827"/>
              </a:xfrm>
              <a:prstGeom prst="homePlate">
                <a:avLst>
                  <a:gd name="adj" fmla="val 20845"/>
                </a:avLst>
              </a:prstGeom>
              <a:gradFill flip="none" rotWithShape="1">
                <a:gsLst>
                  <a:gs pos="50000">
                    <a:srgbClr val="EB890C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sp>
            <p:nvSpPr>
              <p:cNvPr id="101" name="Retângulo de cantos arredondados 15">
                <a:extLst>
                  <a:ext uri="{FF2B5EF4-FFF2-40B4-BE49-F238E27FC236}">
                    <a16:creationId xmlns:a16="http://schemas.microsoft.com/office/drawing/2014/main" id="{BC0F0DEC-2C4F-4CDB-8A12-A89474E59289}"/>
                  </a:ext>
                </a:extLst>
              </p:cNvPr>
              <p:cNvSpPr/>
              <p:nvPr/>
            </p:nvSpPr>
            <p:spPr>
              <a:xfrm>
                <a:off x="4613046" y="5521028"/>
                <a:ext cx="4972007" cy="366138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12750" hangingPunct="0"/>
                <a:r>
                  <a:rPr lang="pt-BR" sz="4000" kern="0">
                    <a:solidFill>
                      <a:schemeClr val="bg1"/>
                    </a:solidFill>
                    <a:latin typeface="+mj-lt"/>
                    <a:cs typeface="Leelawadee UI Semilight" panose="020B0402040204020203" pitchFamily="34" charset="-34"/>
                    <a:sym typeface="Helvetica Light"/>
                  </a:rPr>
                  <a:t>Habitação</a:t>
                </a:r>
              </a:p>
            </p:txBody>
          </p:sp>
          <p:sp>
            <p:nvSpPr>
              <p:cNvPr id="102" name="Elipse 101">
                <a:extLst>
                  <a:ext uri="{FF2B5EF4-FFF2-40B4-BE49-F238E27FC236}">
                    <a16:creationId xmlns:a16="http://schemas.microsoft.com/office/drawing/2014/main" id="{3C8DDA40-AF3A-4CE1-9B45-A22B505C097A}"/>
                  </a:ext>
                </a:extLst>
              </p:cNvPr>
              <p:cNvSpPr/>
              <p:nvPr/>
            </p:nvSpPr>
            <p:spPr>
              <a:xfrm>
                <a:off x="4613046" y="5343600"/>
                <a:ext cx="755498" cy="755498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EB890C"/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pic>
            <p:nvPicPr>
              <p:cNvPr id="103" name="Imagem 102">
                <a:extLst>
                  <a:ext uri="{FF2B5EF4-FFF2-40B4-BE49-F238E27FC236}">
                    <a16:creationId xmlns:a16="http://schemas.microsoft.com/office/drawing/2014/main" id="{B510D2F5-B9EA-410E-87ED-C2FAD1EE8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6970" y="5410272"/>
                <a:ext cx="587650" cy="587650"/>
              </a:xfrm>
              <a:prstGeom prst="rect">
                <a:avLst/>
              </a:prstGeom>
            </p:spPr>
          </p:pic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D3DF7B04-B40F-4C01-81F7-8E6046545675}"/>
                </a:ext>
              </a:extLst>
            </p:cNvPr>
            <p:cNvGrpSpPr/>
            <p:nvPr/>
          </p:nvGrpSpPr>
          <p:grpSpPr>
            <a:xfrm>
              <a:off x="3224300" y="4171551"/>
              <a:ext cx="5423882" cy="765674"/>
              <a:chOff x="3798445" y="4480114"/>
              <a:chExt cx="5423882" cy="765674"/>
            </a:xfrm>
          </p:grpSpPr>
          <p:sp>
            <p:nvSpPr>
              <p:cNvPr id="96" name="Pentágono 12">
                <a:extLst>
                  <a:ext uri="{FF2B5EF4-FFF2-40B4-BE49-F238E27FC236}">
                    <a16:creationId xmlns:a16="http://schemas.microsoft.com/office/drawing/2014/main" id="{BAFB8930-B2C4-4605-97EC-BB812E8BC14A}"/>
                  </a:ext>
                </a:extLst>
              </p:cNvPr>
              <p:cNvSpPr/>
              <p:nvPr/>
            </p:nvSpPr>
            <p:spPr>
              <a:xfrm>
                <a:off x="4200239" y="4504961"/>
                <a:ext cx="5022088" cy="740827"/>
              </a:xfrm>
              <a:prstGeom prst="homePlate">
                <a:avLst>
                  <a:gd name="adj" fmla="val 20845"/>
                </a:avLst>
              </a:prstGeom>
              <a:gradFill flip="none" rotWithShape="1">
                <a:gsLst>
                  <a:gs pos="50000">
                    <a:srgbClr val="119FA6"/>
                  </a:gs>
                  <a:gs pos="100000">
                    <a:srgbClr val="16729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sp>
            <p:nvSpPr>
              <p:cNvPr id="97" name="Retângulo de cantos arredondados 13">
                <a:extLst>
                  <a:ext uri="{FF2B5EF4-FFF2-40B4-BE49-F238E27FC236}">
                    <a16:creationId xmlns:a16="http://schemas.microsoft.com/office/drawing/2014/main" id="{1BC70028-3E3D-4FEF-B7D1-8A941D309C33}"/>
                  </a:ext>
                </a:extLst>
              </p:cNvPr>
              <p:cNvSpPr/>
              <p:nvPr/>
            </p:nvSpPr>
            <p:spPr>
              <a:xfrm>
                <a:off x="3798446" y="4687924"/>
                <a:ext cx="5423881" cy="366138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12750" hangingPunct="0"/>
                <a:r>
                  <a:rPr lang="pt-BR" sz="4000" kern="0">
                    <a:solidFill>
                      <a:schemeClr val="bg1"/>
                    </a:solidFill>
                    <a:latin typeface="+mj-lt"/>
                    <a:cs typeface="Leelawadee UI Semilight" panose="020B0402040204020203" pitchFamily="34" charset="-34"/>
                    <a:sym typeface="Helvetica Light"/>
                  </a:rPr>
                  <a:t>Programas Sociais Estaduais</a:t>
                </a:r>
                <a:endParaRPr lang="pt-BR" sz="4400" kern="0">
                  <a:solidFill>
                    <a:schemeClr val="bg1"/>
                  </a:solidFill>
                  <a:latin typeface="+mj-lt"/>
                  <a:cs typeface="Leelawadee UI Semilight" panose="020B0402040204020203" pitchFamily="34" charset="-34"/>
                  <a:sym typeface="Helvetica Light"/>
                </a:endParaRPr>
              </a:p>
            </p:txBody>
          </p:sp>
          <p:sp>
            <p:nvSpPr>
              <p:cNvPr id="98" name="Elipse 97">
                <a:extLst>
                  <a:ext uri="{FF2B5EF4-FFF2-40B4-BE49-F238E27FC236}">
                    <a16:creationId xmlns:a16="http://schemas.microsoft.com/office/drawing/2014/main" id="{F6D03041-31D3-453A-93EC-DFF590645925}"/>
                  </a:ext>
                </a:extLst>
              </p:cNvPr>
              <p:cNvSpPr/>
              <p:nvPr/>
            </p:nvSpPr>
            <p:spPr>
              <a:xfrm>
                <a:off x="3798445" y="4480114"/>
                <a:ext cx="755498" cy="755498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119FA6"/>
                  </a:gs>
                  <a:gs pos="100000">
                    <a:srgbClr val="16729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pic>
            <p:nvPicPr>
              <p:cNvPr id="99" name="Gráfico 98" descr="Usuários">
                <a:extLst>
                  <a:ext uri="{FF2B5EF4-FFF2-40B4-BE49-F238E27FC236}">
                    <a16:creationId xmlns:a16="http://schemas.microsoft.com/office/drawing/2014/main" id="{42578156-875D-4541-918B-B66FD3CF5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902961" y="4560585"/>
                <a:ext cx="594555" cy="594555"/>
              </a:xfrm>
              <a:prstGeom prst="rect">
                <a:avLst/>
              </a:prstGeom>
            </p:spPr>
          </p:pic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63BDB0B5-A0B8-419C-BB83-C4EDEE97CBE2}"/>
                </a:ext>
              </a:extLst>
            </p:cNvPr>
            <p:cNvGrpSpPr/>
            <p:nvPr/>
          </p:nvGrpSpPr>
          <p:grpSpPr>
            <a:xfrm>
              <a:off x="2002152" y="1749182"/>
              <a:ext cx="5393338" cy="755498"/>
              <a:chOff x="2002648" y="1874573"/>
              <a:chExt cx="5393338" cy="755498"/>
            </a:xfrm>
          </p:grpSpPr>
          <p:sp>
            <p:nvSpPr>
              <p:cNvPr id="92" name="Pentágono 4">
                <a:extLst>
                  <a:ext uri="{FF2B5EF4-FFF2-40B4-BE49-F238E27FC236}">
                    <a16:creationId xmlns:a16="http://schemas.microsoft.com/office/drawing/2014/main" id="{D8A2E799-4D3F-4784-8344-0D317B25FA33}"/>
                  </a:ext>
                </a:extLst>
              </p:cNvPr>
              <p:cNvSpPr/>
              <p:nvPr/>
            </p:nvSpPr>
            <p:spPr>
              <a:xfrm>
                <a:off x="2424968" y="1877278"/>
                <a:ext cx="4971018" cy="740827"/>
              </a:xfrm>
              <a:prstGeom prst="homePlate">
                <a:avLst>
                  <a:gd name="adj" fmla="val 20845"/>
                </a:avLst>
              </a:prstGeom>
              <a:gradFill flip="none" rotWithShape="1">
                <a:gsLst>
                  <a:gs pos="0">
                    <a:srgbClr val="1B6DB8"/>
                  </a:gs>
                  <a:gs pos="28000">
                    <a:srgbClr val="1FACEC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sp>
            <p:nvSpPr>
              <p:cNvPr id="93" name="Retângulo de cantos arredondados 5">
                <a:extLst>
                  <a:ext uri="{FF2B5EF4-FFF2-40B4-BE49-F238E27FC236}">
                    <a16:creationId xmlns:a16="http://schemas.microsoft.com/office/drawing/2014/main" id="{E8951D0F-FCBF-45D9-8F54-1C6A906241DD}"/>
                  </a:ext>
                </a:extLst>
              </p:cNvPr>
              <p:cNvSpPr/>
              <p:nvPr/>
            </p:nvSpPr>
            <p:spPr>
              <a:xfrm>
                <a:off x="2002648" y="2060241"/>
                <a:ext cx="5369290" cy="366138"/>
              </a:xfrm>
              <a:prstGeom prst="round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12750" hangingPunct="0"/>
                <a:r>
                  <a:rPr lang="pt-BR" sz="4000" kern="0">
                    <a:solidFill>
                      <a:schemeClr val="bg1"/>
                    </a:solidFill>
                    <a:latin typeface="+mj-lt"/>
                    <a:cs typeface="Leelawadee UI Semilight" panose="020B0402040204020203" pitchFamily="34" charset="-34"/>
                    <a:sym typeface="Helvetica Light"/>
                  </a:rPr>
                  <a:t>Modernização da Gestão</a:t>
                </a:r>
                <a:endParaRPr lang="pt-BR" sz="4400" kern="0">
                  <a:solidFill>
                    <a:schemeClr val="bg1"/>
                  </a:solidFill>
                  <a:latin typeface="+mj-lt"/>
                  <a:cs typeface="Leelawadee UI Semilight" panose="020B0402040204020203" pitchFamily="34" charset="-34"/>
                  <a:sym typeface="Helvetica Light"/>
                </a:endParaRPr>
              </a:p>
            </p:txBody>
          </p:sp>
          <p:sp>
            <p:nvSpPr>
              <p:cNvPr id="94" name="Elipse 93">
                <a:extLst>
                  <a:ext uri="{FF2B5EF4-FFF2-40B4-BE49-F238E27FC236}">
                    <a16:creationId xmlns:a16="http://schemas.microsoft.com/office/drawing/2014/main" id="{21A06F2D-B272-4B34-8DF2-7E272C4D8322}"/>
                  </a:ext>
                </a:extLst>
              </p:cNvPr>
              <p:cNvSpPr/>
              <p:nvPr/>
            </p:nvSpPr>
            <p:spPr>
              <a:xfrm>
                <a:off x="2002648" y="1874573"/>
                <a:ext cx="755498" cy="755498"/>
              </a:xfrm>
              <a:prstGeom prst="ellipse">
                <a:avLst/>
              </a:prstGeom>
              <a:gradFill flip="none" rotWithShape="1">
                <a:gsLst>
                  <a:gs pos="0">
                    <a:srgbClr val="1B6DB8"/>
                  </a:gs>
                  <a:gs pos="28000">
                    <a:srgbClr val="1FACEC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+mj-lt"/>
                </a:endParaRPr>
              </a:p>
            </p:txBody>
          </p:sp>
          <p:pic>
            <p:nvPicPr>
              <p:cNvPr id="95" name="Gráfico 94" descr="Conexões">
                <a:extLst>
                  <a:ext uri="{FF2B5EF4-FFF2-40B4-BE49-F238E27FC236}">
                    <a16:creationId xmlns:a16="http://schemas.microsoft.com/office/drawing/2014/main" id="{360C1FB4-BA37-45F1-A99A-54A83CD79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32613" y="1907847"/>
                <a:ext cx="697429" cy="697429"/>
              </a:xfrm>
              <a:prstGeom prst="rect">
                <a:avLst/>
              </a:prstGeom>
            </p:spPr>
          </p:pic>
        </p:grp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87C3339F-1500-4D9E-A4A9-ACC3C4B0562E}"/>
                </a:ext>
              </a:extLst>
            </p:cNvPr>
            <p:cNvGrpSpPr/>
            <p:nvPr/>
          </p:nvGrpSpPr>
          <p:grpSpPr>
            <a:xfrm>
              <a:off x="4010675" y="5804543"/>
              <a:ext cx="5559209" cy="761033"/>
              <a:chOff x="4010675" y="5804543"/>
              <a:chExt cx="5559209" cy="761033"/>
            </a:xfrm>
          </p:grpSpPr>
          <p:grpSp>
            <p:nvGrpSpPr>
              <p:cNvPr id="87" name="Agrupar 86">
                <a:extLst>
                  <a:ext uri="{FF2B5EF4-FFF2-40B4-BE49-F238E27FC236}">
                    <a16:creationId xmlns:a16="http://schemas.microsoft.com/office/drawing/2014/main" id="{EB14AF58-6DFA-437C-A5BD-E62252DB9457}"/>
                  </a:ext>
                </a:extLst>
              </p:cNvPr>
              <p:cNvGrpSpPr/>
              <p:nvPr/>
            </p:nvGrpSpPr>
            <p:grpSpPr>
              <a:xfrm>
                <a:off x="4010675" y="5804543"/>
                <a:ext cx="5559209" cy="761033"/>
                <a:chOff x="4613046" y="5338065"/>
                <a:chExt cx="5559209" cy="761033"/>
              </a:xfrm>
            </p:grpSpPr>
            <p:sp>
              <p:nvSpPr>
                <p:cNvPr id="89" name="Pentágono 14">
                  <a:extLst>
                    <a:ext uri="{FF2B5EF4-FFF2-40B4-BE49-F238E27FC236}">
                      <a16:creationId xmlns:a16="http://schemas.microsoft.com/office/drawing/2014/main" id="{E5F2F0EC-1EFE-4F34-ADA7-43C39DA29C69}"/>
                    </a:ext>
                  </a:extLst>
                </p:cNvPr>
                <p:cNvSpPr/>
                <p:nvPr/>
              </p:nvSpPr>
              <p:spPr>
                <a:xfrm>
                  <a:off x="5014840" y="5338065"/>
                  <a:ext cx="5157415" cy="740827"/>
                </a:xfrm>
                <a:prstGeom prst="homePlate">
                  <a:avLst>
                    <a:gd name="adj" fmla="val 20845"/>
                  </a:avLst>
                </a:prstGeom>
                <a:gradFill flip="none" rotWithShape="1">
                  <a:gsLst>
                    <a:gs pos="50000">
                      <a:srgbClr val="B26F9B"/>
                    </a:gs>
                    <a:gs pos="0">
                      <a:srgbClr val="904E7A"/>
                    </a:gs>
                  </a:gsLst>
                  <a:lin ang="3000000" scaled="0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latin typeface="+mj-lt"/>
                  </a:endParaRPr>
                </a:p>
              </p:txBody>
            </p:sp>
            <p:sp>
              <p:nvSpPr>
                <p:cNvPr id="90" name="Retângulo de cantos arredondados 15">
                  <a:extLst>
                    <a:ext uri="{FF2B5EF4-FFF2-40B4-BE49-F238E27FC236}">
                      <a16:creationId xmlns:a16="http://schemas.microsoft.com/office/drawing/2014/main" id="{36EDDF23-9DEB-40B7-B218-053CB2F50F6E}"/>
                    </a:ext>
                  </a:extLst>
                </p:cNvPr>
                <p:cNvSpPr/>
                <p:nvPr/>
              </p:nvSpPr>
              <p:spPr>
                <a:xfrm>
                  <a:off x="4613046" y="5521028"/>
                  <a:ext cx="5559209" cy="366138"/>
                </a:xfrm>
                <a:prstGeom prst="round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12750" hangingPunct="0"/>
                  <a:r>
                    <a:rPr lang="pt-BR" sz="4000" kern="0">
                      <a:solidFill>
                        <a:schemeClr val="bg1"/>
                      </a:solidFill>
                      <a:latin typeface="+mj-lt"/>
                      <a:cs typeface="Leelawadee UI Semilight" panose="020B0402040204020203" pitchFamily="34" charset="-34"/>
                      <a:sym typeface="Helvetica Light"/>
                    </a:rPr>
                    <a:t>Empresas e Empreendedores</a:t>
                  </a:r>
                </a:p>
              </p:txBody>
            </p:sp>
            <p:sp>
              <p:nvSpPr>
                <p:cNvPr id="91" name="Elipse 90">
                  <a:extLst>
                    <a:ext uri="{FF2B5EF4-FFF2-40B4-BE49-F238E27FC236}">
                      <a16:creationId xmlns:a16="http://schemas.microsoft.com/office/drawing/2014/main" id="{54A61FA2-4408-4358-8E4D-25F829697A29}"/>
                    </a:ext>
                  </a:extLst>
                </p:cNvPr>
                <p:cNvSpPr/>
                <p:nvPr/>
              </p:nvSpPr>
              <p:spPr>
                <a:xfrm>
                  <a:off x="4613046" y="5343600"/>
                  <a:ext cx="755498" cy="755498"/>
                </a:xfrm>
                <a:prstGeom prst="ellipse">
                  <a:avLst/>
                </a:prstGeom>
                <a:gradFill flip="none" rotWithShape="1">
                  <a:gsLst>
                    <a:gs pos="50000">
                      <a:srgbClr val="B26F9B"/>
                    </a:gs>
                    <a:gs pos="0">
                      <a:srgbClr val="904E7A"/>
                    </a:gs>
                  </a:gsLst>
                  <a:lin ang="3000000" scaled="0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latin typeface="+mj-lt"/>
                  </a:endParaRPr>
                </a:p>
              </p:txBody>
            </p:sp>
          </p:grpSp>
          <p:pic>
            <p:nvPicPr>
              <p:cNvPr id="88" name="Gráfico 87" descr="Sacola de compras">
                <a:extLst>
                  <a:ext uri="{FF2B5EF4-FFF2-40B4-BE49-F238E27FC236}">
                    <a16:creationId xmlns:a16="http://schemas.microsoft.com/office/drawing/2014/main" id="{D2B0B25B-066B-4670-A27F-BFA9A684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131358" y="5902303"/>
                <a:ext cx="514132" cy="5141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9549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de cantos arredondados 28">
            <a:extLst>
              <a:ext uri="{FF2B5EF4-FFF2-40B4-BE49-F238E27FC236}">
                <a16:creationId xmlns:a16="http://schemas.microsoft.com/office/drawing/2014/main" id="{8BC4DD42-9B8D-4CC8-BC01-A319BA13898D}"/>
              </a:ext>
            </a:extLst>
          </p:cNvPr>
          <p:cNvSpPr/>
          <p:nvPr/>
        </p:nvSpPr>
        <p:spPr>
          <a:xfrm>
            <a:off x="2654756" y="2376620"/>
            <a:ext cx="8863824" cy="80927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412750" hangingPunct="0"/>
            <a:r>
              <a:rPr lang="pt-BR" sz="6600" b="1" kern="0">
                <a:solidFill>
                  <a:srgbClr val="01429E"/>
                </a:solidFill>
                <a:cs typeface="Leelawadee UI Semilight" panose="020B0402040204020203" pitchFamily="34" charset="-34"/>
                <a:sym typeface="Helvetica Light"/>
              </a:rPr>
              <a:t>FINISA CAIXA*</a:t>
            </a:r>
            <a:endParaRPr lang="pt-BR" sz="7200" b="1" kern="0">
              <a:solidFill>
                <a:srgbClr val="01429E"/>
              </a:solidFill>
              <a:cs typeface="Leelawadee UI Semilight" panose="020B0402040204020203" pitchFamily="34" charset="-34"/>
              <a:sym typeface="Helvetica Light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90B48F-775F-4BE5-AF67-1902B4552AAA}"/>
              </a:ext>
            </a:extLst>
          </p:cNvPr>
          <p:cNvSpPr/>
          <p:nvPr/>
        </p:nvSpPr>
        <p:spPr>
          <a:xfrm>
            <a:off x="2451757" y="3953617"/>
            <a:ext cx="22044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4800" b="1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Financiamento </a:t>
            </a:r>
            <a:r>
              <a:rPr lang="pt-BR" sz="4800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para modernizar e ampliar a infraestrutura dos Estados e Municípios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B690FFB-0279-4431-95E0-0F4EAE1D1FA2}"/>
              </a:ext>
            </a:extLst>
          </p:cNvPr>
          <p:cNvSpPr/>
          <p:nvPr/>
        </p:nvSpPr>
        <p:spPr>
          <a:xfrm>
            <a:off x="2552294" y="8756186"/>
            <a:ext cx="202358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pt-BR" sz="4400" b="1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Financiáveis: </a:t>
            </a:r>
            <a:r>
              <a:rPr lang="pt-BR" sz="4400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Investimentos classificados como Despesas de Capital, tais como, pavimentação, iluminação pública, montagem de usina fotovoltaica, construção e reforma de equipamentos públicos, aquisição de terrenos, máquinas e equipamentos, sede administrativa etc.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4457213-E349-4E61-AED4-260EC0A11746}"/>
              </a:ext>
            </a:extLst>
          </p:cNvPr>
          <p:cNvGrpSpPr/>
          <p:nvPr/>
        </p:nvGrpSpPr>
        <p:grpSpPr>
          <a:xfrm>
            <a:off x="1186687" y="2320881"/>
            <a:ext cx="1316625" cy="1033676"/>
            <a:chOff x="3865459" y="1807375"/>
            <a:chExt cx="1804286" cy="1294670"/>
          </a:xfrm>
        </p:grpSpPr>
        <p:sp>
          <p:nvSpPr>
            <p:cNvPr id="18" name="Pentágono 27">
              <a:extLst>
                <a:ext uri="{FF2B5EF4-FFF2-40B4-BE49-F238E27FC236}">
                  <a16:creationId xmlns:a16="http://schemas.microsoft.com/office/drawing/2014/main" id="{ABA13FC8-5C31-4B28-BFB7-B4D8EB017AA8}"/>
                </a:ext>
              </a:extLst>
            </p:cNvPr>
            <p:cNvSpPr/>
            <p:nvPr/>
          </p:nvSpPr>
          <p:spPr>
            <a:xfrm>
              <a:off x="3865459" y="1807375"/>
              <a:ext cx="1804286" cy="1294670"/>
            </a:xfrm>
            <a:prstGeom prst="homePlate">
              <a:avLst>
                <a:gd name="adj" fmla="val 20845"/>
              </a:avLst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pic>
          <p:nvPicPr>
            <p:cNvPr id="23" name="Gráfico 22" descr="Ferramentas">
              <a:extLst>
                <a:ext uri="{FF2B5EF4-FFF2-40B4-BE49-F238E27FC236}">
                  <a16:creationId xmlns:a16="http://schemas.microsoft.com/office/drawing/2014/main" id="{56F1E889-9BD9-479F-8502-EC4056CD7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7004" y="1877187"/>
              <a:ext cx="1118458" cy="1118458"/>
            </a:xfrm>
            <a:prstGeom prst="rect">
              <a:avLst/>
            </a:prstGeom>
          </p:spPr>
        </p:pic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A91262E3-4939-456C-A6C0-9990555C4815}"/>
              </a:ext>
            </a:extLst>
          </p:cNvPr>
          <p:cNvSpPr txBox="1"/>
          <p:nvPr/>
        </p:nvSpPr>
        <p:spPr>
          <a:xfrm>
            <a:off x="2451757" y="11770225"/>
            <a:ext cx="12204700" cy="757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*Verificar as condições do produto.</a:t>
            </a:r>
          </a:p>
        </p:txBody>
      </p:sp>
      <p:sp>
        <p:nvSpPr>
          <p:cNvPr id="56" name="Pentágono 2">
            <a:extLst>
              <a:ext uri="{FF2B5EF4-FFF2-40B4-BE49-F238E27FC236}">
                <a16:creationId xmlns:a16="http://schemas.microsoft.com/office/drawing/2014/main" id="{7878A698-7E71-49B8-9119-F07D4F05F5CF}"/>
              </a:ext>
            </a:extLst>
          </p:cNvPr>
          <p:cNvSpPr/>
          <p:nvPr/>
        </p:nvSpPr>
        <p:spPr>
          <a:xfrm>
            <a:off x="1763671" y="32442"/>
            <a:ext cx="9045707" cy="1637440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0">
                <a:srgbClr val="16729C">
                  <a:shade val="30000"/>
                  <a:satMod val="115000"/>
                </a:srgbClr>
              </a:gs>
              <a:gs pos="50000">
                <a:srgbClr val="1B6D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de cantos arredondados 3">
            <a:extLst>
              <a:ext uri="{FF2B5EF4-FFF2-40B4-BE49-F238E27FC236}">
                <a16:creationId xmlns:a16="http://schemas.microsoft.com/office/drawing/2014/main" id="{DD3B5837-7A01-4726-B05B-69B6AC550139}"/>
              </a:ext>
            </a:extLst>
          </p:cNvPr>
          <p:cNvSpPr/>
          <p:nvPr/>
        </p:nvSpPr>
        <p:spPr>
          <a:xfrm>
            <a:off x="2697888" y="320902"/>
            <a:ext cx="8068925" cy="80927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defTabSz="412750" hangingPunct="0"/>
            <a:r>
              <a:rPr lang="pt-BR" sz="4800" kern="0">
                <a:solidFill>
                  <a:schemeClr val="bg1"/>
                </a:solidFill>
                <a:cs typeface="Leelawadee UI Semilight" panose="020B0402040204020203" pitchFamily="34" charset="-34"/>
                <a:sym typeface="Helvetica Light"/>
              </a:rPr>
              <a:t>Saneamento, Infra e Mobilidade</a:t>
            </a:r>
            <a:endParaRPr lang="pt-BR" sz="5400" kern="0">
              <a:solidFill>
                <a:schemeClr val="bg1"/>
              </a:solidFill>
              <a:cs typeface="Leelawadee UI Semilight" panose="020B0402040204020203" pitchFamily="34" charset="-34"/>
              <a:sym typeface="Helvetica Light"/>
            </a:endParaRPr>
          </a:p>
        </p:txBody>
      </p:sp>
      <p:grpSp>
        <p:nvGrpSpPr>
          <p:cNvPr id="58" name="Grupo 16">
            <a:extLst>
              <a:ext uri="{FF2B5EF4-FFF2-40B4-BE49-F238E27FC236}">
                <a16:creationId xmlns:a16="http://schemas.microsoft.com/office/drawing/2014/main" id="{D4003823-C859-46D2-929E-8B451742C8B1}"/>
              </a:ext>
            </a:extLst>
          </p:cNvPr>
          <p:cNvGrpSpPr/>
          <p:nvPr/>
        </p:nvGrpSpPr>
        <p:grpSpPr>
          <a:xfrm>
            <a:off x="1149290" y="11846"/>
            <a:ext cx="1669868" cy="1669868"/>
            <a:chOff x="228858" y="233869"/>
            <a:chExt cx="755498" cy="755498"/>
          </a:xfrm>
        </p:grpSpPr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E912A183-6302-4D31-ABF3-E75B594A8BCE}"/>
                </a:ext>
              </a:extLst>
            </p:cNvPr>
            <p:cNvSpPr/>
            <p:nvPr/>
          </p:nvSpPr>
          <p:spPr>
            <a:xfrm>
              <a:off x="228858" y="233869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FE543E12-3350-4D28-9434-4560BA99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8" y="341168"/>
              <a:ext cx="477918" cy="477918"/>
            </a:xfrm>
            <a:prstGeom prst="rect">
              <a:avLst/>
            </a:prstGeom>
          </p:spPr>
        </p:pic>
      </p:grpSp>
      <p:grpSp>
        <p:nvGrpSpPr>
          <p:cNvPr id="61" name="Grupo 18">
            <a:extLst>
              <a:ext uri="{FF2B5EF4-FFF2-40B4-BE49-F238E27FC236}">
                <a16:creationId xmlns:a16="http://schemas.microsoft.com/office/drawing/2014/main" id="{BD1213E0-B087-4CDF-8A24-BEE3ACEA51B5}"/>
              </a:ext>
            </a:extLst>
          </p:cNvPr>
          <p:cNvGrpSpPr/>
          <p:nvPr/>
        </p:nvGrpSpPr>
        <p:grpSpPr>
          <a:xfrm>
            <a:off x="13407521" y="194298"/>
            <a:ext cx="1201056" cy="1178357"/>
            <a:chOff x="4436835" y="3587938"/>
            <a:chExt cx="755498" cy="755498"/>
          </a:xfrm>
        </p:grpSpPr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560DD53F-88D6-438D-9252-C1C931537FF9}"/>
                </a:ext>
              </a:extLst>
            </p:cNvPr>
            <p:cNvSpPr/>
            <p:nvPr/>
          </p:nvSpPr>
          <p:spPr>
            <a:xfrm>
              <a:off x="4436835" y="3587938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5F5F5F"/>
                </a:gs>
                <a:gs pos="100000">
                  <a:srgbClr val="848484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B53F5119-4E05-4FCB-8E01-4D9FF069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348" y="3703831"/>
              <a:ext cx="521889" cy="521889"/>
            </a:xfrm>
            <a:prstGeom prst="rect">
              <a:avLst/>
            </a:prstGeom>
          </p:spPr>
        </p:pic>
      </p:grpSp>
      <p:grpSp>
        <p:nvGrpSpPr>
          <p:cNvPr id="64" name="Grupo 17">
            <a:extLst>
              <a:ext uri="{FF2B5EF4-FFF2-40B4-BE49-F238E27FC236}">
                <a16:creationId xmlns:a16="http://schemas.microsoft.com/office/drawing/2014/main" id="{9FB017FB-5817-4A0D-BA18-2D7169CC41BE}"/>
              </a:ext>
            </a:extLst>
          </p:cNvPr>
          <p:cNvGrpSpPr/>
          <p:nvPr/>
        </p:nvGrpSpPr>
        <p:grpSpPr>
          <a:xfrm>
            <a:off x="12161981" y="197502"/>
            <a:ext cx="1201056" cy="1178357"/>
            <a:chOff x="3818092" y="2721392"/>
            <a:chExt cx="755498" cy="755498"/>
          </a:xfrm>
        </p:grpSpPr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5596488E-B7B8-4D41-BED3-45B513F0E935}"/>
                </a:ext>
              </a:extLst>
            </p:cNvPr>
            <p:cNvSpPr/>
            <p:nvPr/>
          </p:nvSpPr>
          <p:spPr>
            <a:xfrm>
              <a:off x="3818092" y="2721392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FFD038"/>
                </a:gs>
                <a:gs pos="50000">
                  <a:srgbClr val="FFC000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4D8781BC-1700-4C64-A61F-7ED3E2A8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45" y="2770437"/>
              <a:ext cx="633974" cy="633974"/>
            </a:xfrm>
            <a:prstGeom prst="rect">
              <a:avLst/>
            </a:prstGeom>
          </p:spPr>
        </p:pic>
      </p:grpSp>
      <p:grpSp>
        <p:nvGrpSpPr>
          <p:cNvPr id="67" name="Grupo 22">
            <a:extLst>
              <a:ext uri="{FF2B5EF4-FFF2-40B4-BE49-F238E27FC236}">
                <a16:creationId xmlns:a16="http://schemas.microsoft.com/office/drawing/2014/main" id="{D801F87F-761D-4E14-B5B1-DAA0772C59E6}"/>
              </a:ext>
            </a:extLst>
          </p:cNvPr>
          <p:cNvGrpSpPr/>
          <p:nvPr/>
        </p:nvGrpSpPr>
        <p:grpSpPr>
          <a:xfrm>
            <a:off x="15901361" y="223773"/>
            <a:ext cx="1201056" cy="1178357"/>
            <a:chOff x="4432628" y="204527"/>
            <a:chExt cx="755498" cy="7554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52751AF1-E06B-42B2-993E-5B62B32024D1}"/>
                </a:ext>
              </a:extLst>
            </p:cNvPr>
            <p:cNvSpPr/>
            <p:nvPr/>
          </p:nvSpPr>
          <p:spPr>
            <a:xfrm>
              <a:off x="4432628" y="204527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EB890C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F3E4CAFC-00D2-4EBE-977D-00B30EF3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52" y="271199"/>
              <a:ext cx="587650" cy="587650"/>
            </a:xfrm>
            <a:prstGeom prst="rect">
              <a:avLst/>
            </a:prstGeom>
          </p:spPr>
        </p:pic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E369DBFA-69A0-45EC-B749-85A7B55BFE12}"/>
              </a:ext>
            </a:extLst>
          </p:cNvPr>
          <p:cNvGrpSpPr/>
          <p:nvPr/>
        </p:nvGrpSpPr>
        <p:grpSpPr>
          <a:xfrm>
            <a:off x="14645649" y="194298"/>
            <a:ext cx="1201056" cy="1178357"/>
            <a:chOff x="15755932" y="637660"/>
            <a:chExt cx="1669868" cy="166986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0133DAFE-C61F-47A8-A946-2701DEE72045}"/>
                </a:ext>
              </a:extLst>
            </p:cNvPr>
            <p:cNvSpPr/>
            <p:nvPr/>
          </p:nvSpPr>
          <p:spPr>
            <a:xfrm>
              <a:off x="15755932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50000">
                  <a:srgbClr val="119FA6"/>
                </a:gs>
                <a:gs pos="100000">
                  <a:srgbClr val="16729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Gráfico 71" descr="Usuários">
              <a:extLst>
                <a:ext uri="{FF2B5EF4-FFF2-40B4-BE49-F238E27FC236}">
                  <a16:creationId xmlns:a16="http://schemas.microsoft.com/office/drawing/2014/main" id="{6E9615F6-085E-4D9E-A1F6-1ED70423A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37866" y="838577"/>
              <a:ext cx="1314138" cy="1314138"/>
            </a:xfrm>
            <a:prstGeom prst="rect">
              <a:avLst/>
            </a:prstGeom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507C5A5F-1AE3-4E51-8D8B-80FE3C4FC3AB}"/>
              </a:ext>
            </a:extLst>
          </p:cNvPr>
          <p:cNvGrpSpPr/>
          <p:nvPr/>
        </p:nvGrpSpPr>
        <p:grpSpPr>
          <a:xfrm>
            <a:off x="10918052" y="223773"/>
            <a:ext cx="1201056" cy="1178357"/>
            <a:chOff x="13295898" y="637660"/>
            <a:chExt cx="1669868" cy="166986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CCFC5E6D-1D3E-4932-8FAF-C17DB1D30DAF}"/>
                </a:ext>
              </a:extLst>
            </p:cNvPr>
            <p:cNvSpPr/>
            <p:nvPr/>
          </p:nvSpPr>
          <p:spPr>
            <a:xfrm>
              <a:off x="13295898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0">
                  <a:srgbClr val="1B6DB8"/>
                </a:gs>
                <a:gs pos="28000">
                  <a:srgbClr val="1FACEC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Gráfico 74" descr="Conexões">
              <a:extLst>
                <a:ext uri="{FF2B5EF4-FFF2-40B4-BE49-F238E27FC236}">
                  <a16:creationId xmlns:a16="http://schemas.microsoft.com/office/drawing/2014/main" id="{9108813E-27DB-49A7-9DEE-B1AADA2F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386515" y="723170"/>
              <a:ext cx="1541518" cy="1541518"/>
            </a:xfrm>
            <a:prstGeom prst="rect">
              <a:avLst/>
            </a:prstGeom>
          </p:spPr>
        </p:pic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D870DF2B-DA4E-4AED-B2DD-F5660CB06316}"/>
              </a:ext>
            </a:extLst>
          </p:cNvPr>
          <p:cNvGrpSpPr/>
          <p:nvPr/>
        </p:nvGrpSpPr>
        <p:grpSpPr>
          <a:xfrm>
            <a:off x="17176212" y="217350"/>
            <a:ext cx="1201056" cy="1178357"/>
            <a:chOff x="4010675" y="5810078"/>
            <a:chExt cx="755498" cy="7554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5E756443-45A5-4AC9-B38A-40DA9CD59B62}"/>
                </a:ext>
              </a:extLst>
            </p:cNvPr>
            <p:cNvSpPr/>
            <p:nvPr/>
          </p:nvSpPr>
          <p:spPr>
            <a:xfrm>
              <a:off x="4010675" y="5810078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B26F9B"/>
                </a:gs>
                <a:gs pos="0">
                  <a:srgbClr val="904E7A"/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Gráfico 77" descr="Sacola de compras">
              <a:extLst>
                <a:ext uri="{FF2B5EF4-FFF2-40B4-BE49-F238E27FC236}">
                  <a16:creationId xmlns:a16="http://schemas.microsoft.com/office/drawing/2014/main" id="{58FBB4E4-B7A0-4FF2-8207-253EF2BEE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31358" y="5902303"/>
              <a:ext cx="514132" cy="514132"/>
            </a:xfrm>
            <a:prstGeom prst="rect">
              <a:avLst/>
            </a:prstGeom>
          </p:spPr>
        </p:pic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5C7EC79-1F12-4819-B072-D988B81DF840}"/>
              </a:ext>
            </a:extLst>
          </p:cNvPr>
          <p:cNvSpPr txBox="1"/>
          <p:nvPr/>
        </p:nvSpPr>
        <p:spPr>
          <a:xfrm>
            <a:off x="2446144" y="6332046"/>
            <a:ext cx="21922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Objetivo: </a:t>
            </a:r>
            <a:r>
              <a:rPr lang="pt-BR" sz="4800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apoiar financeiramente os  investimentos realizados pelo Ente Público.</a:t>
            </a:r>
          </a:p>
          <a:p>
            <a:r>
              <a:rPr lang="pt-BR" sz="4800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 </a:t>
            </a:r>
            <a:endParaRPr lang="pt-BR" sz="4800"/>
          </a:p>
        </p:txBody>
      </p:sp>
    </p:spTree>
    <p:extLst>
      <p:ext uri="{BB962C8B-B14F-4D97-AF65-F5344CB8AC3E}">
        <p14:creationId xmlns:p14="http://schemas.microsoft.com/office/powerpoint/2010/main" val="140857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E56C70C-5857-41FE-AC9A-A813D51F3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4416881"/>
              </p:ext>
            </p:extLst>
          </p:nvPr>
        </p:nvGraphicFramePr>
        <p:xfrm>
          <a:off x="1696467" y="6080339"/>
          <a:ext cx="22130975" cy="729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D869F11-1585-4520-B2FD-F360F986EE19}"/>
              </a:ext>
            </a:extLst>
          </p:cNvPr>
          <p:cNvSpPr/>
          <p:nvPr/>
        </p:nvSpPr>
        <p:spPr>
          <a:xfrm>
            <a:off x="2448353" y="3438997"/>
            <a:ext cx="19661993" cy="1736646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>
                <a:solidFill>
                  <a:srgbClr val="01429E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A CAIXA apoia os Estados e Municípios na implementação de Políticas Públicas por meio da prestação de serviços de análise, acompanhamento, assessoria e consultoria, relacionados às atividades de engenharia, arquitetura, trabalho social e operacional.</a:t>
            </a:r>
          </a:p>
        </p:txBody>
      </p:sp>
      <p:sp>
        <p:nvSpPr>
          <p:cNvPr id="10" name="Pentágono 2">
            <a:extLst>
              <a:ext uri="{FF2B5EF4-FFF2-40B4-BE49-F238E27FC236}">
                <a16:creationId xmlns:a16="http://schemas.microsoft.com/office/drawing/2014/main" id="{93FF1136-6A73-4AD6-ADB3-7E00AC81A38B}"/>
              </a:ext>
            </a:extLst>
          </p:cNvPr>
          <p:cNvSpPr/>
          <p:nvPr/>
        </p:nvSpPr>
        <p:spPr>
          <a:xfrm>
            <a:off x="3217235" y="81737"/>
            <a:ext cx="7723147" cy="1637440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0">
                <a:srgbClr val="1B6DB8"/>
              </a:gs>
              <a:gs pos="28000">
                <a:srgbClr val="1FACEC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3">
            <a:extLst>
              <a:ext uri="{FF2B5EF4-FFF2-40B4-BE49-F238E27FC236}">
                <a16:creationId xmlns:a16="http://schemas.microsoft.com/office/drawing/2014/main" id="{BE507E43-8EFC-4706-B3A2-A684A20F6CEE}"/>
              </a:ext>
            </a:extLst>
          </p:cNvPr>
          <p:cNvSpPr/>
          <p:nvPr/>
        </p:nvSpPr>
        <p:spPr>
          <a:xfrm>
            <a:off x="3945229" y="464253"/>
            <a:ext cx="8068925" cy="80927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defTabSz="412750" hangingPunct="0"/>
            <a:r>
              <a:rPr lang="pt-BR" sz="4400" kern="0">
                <a:solidFill>
                  <a:schemeClr val="bg1"/>
                </a:solidFill>
                <a:cs typeface="Leelawadee UI Semilight" panose="020B0402040204020203" pitchFamily="34" charset="-34"/>
                <a:sym typeface="Helvetica Light"/>
              </a:rPr>
              <a:t>Modernização da Gestão</a:t>
            </a:r>
            <a:endParaRPr lang="pt-BR" sz="4800" kern="0">
              <a:solidFill>
                <a:schemeClr val="bg1"/>
              </a:solidFill>
              <a:cs typeface="Leelawadee UI Semilight" panose="020B0402040204020203" pitchFamily="34" charset="-34"/>
              <a:sym typeface="Helvetica Light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393AE31-856D-445C-A6B7-25CDE5F9E18E}"/>
              </a:ext>
            </a:extLst>
          </p:cNvPr>
          <p:cNvGrpSpPr/>
          <p:nvPr/>
        </p:nvGrpSpPr>
        <p:grpSpPr>
          <a:xfrm>
            <a:off x="2357736" y="70729"/>
            <a:ext cx="1669868" cy="1669868"/>
            <a:chOff x="13295898" y="637660"/>
            <a:chExt cx="1669868" cy="1669868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7B9B03B-977E-404A-B9CB-D1ADE2EB0241}"/>
                </a:ext>
              </a:extLst>
            </p:cNvPr>
            <p:cNvSpPr/>
            <p:nvPr/>
          </p:nvSpPr>
          <p:spPr>
            <a:xfrm>
              <a:off x="13295898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0">
                  <a:srgbClr val="1B6DB8"/>
                </a:gs>
                <a:gs pos="28000">
                  <a:srgbClr val="1FACEC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Gráfico 28" descr="Conexões">
              <a:extLst>
                <a:ext uri="{FF2B5EF4-FFF2-40B4-BE49-F238E27FC236}">
                  <a16:creationId xmlns:a16="http://schemas.microsoft.com/office/drawing/2014/main" id="{54E8B83F-4B19-4121-8E9B-ED2E5397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386515" y="723170"/>
              <a:ext cx="1541518" cy="1541518"/>
            </a:xfrm>
            <a:prstGeom prst="rect">
              <a:avLst/>
            </a:prstGeom>
          </p:spPr>
        </p:pic>
      </p:grpSp>
      <p:grpSp>
        <p:nvGrpSpPr>
          <p:cNvPr id="33" name="Grupo 16">
            <a:extLst>
              <a:ext uri="{FF2B5EF4-FFF2-40B4-BE49-F238E27FC236}">
                <a16:creationId xmlns:a16="http://schemas.microsoft.com/office/drawing/2014/main" id="{992955E4-8E45-4718-9283-B6B501FE6CB4}"/>
              </a:ext>
            </a:extLst>
          </p:cNvPr>
          <p:cNvGrpSpPr/>
          <p:nvPr/>
        </p:nvGrpSpPr>
        <p:grpSpPr>
          <a:xfrm>
            <a:off x="1129305" y="313870"/>
            <a:ext cx="1201056" cy="1211611"/>
            <a:chOff x="228858" y="233869"/>
            <a:chExt cx="755498" cy="755498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4776EDDF-0D3D-45CD-8E68-0B583A2AC659}"/>
                </a:ext>
              </a:extLst>
            </p:cNvPr>
            <p:cNvSpPr/>
            <p:nvPr/>
          </p:nvSpPr>
          <p:spPr>
            <a:xfrm>
              <a:off x="228858" y="233869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8514FFD7-5BE4-4456-8BEF-2DCD44651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8" y="341168"/>
              <a:ext cx="477918" cy="477918"/>
            </a:xfrm>
            <a:prstGeom prst="rect">
              <a:avLst/>
            </a:prstGeom>
          </p:spPr>
        </p:pic>
      </p:grpSp>
      <p:grpSp>
        <p:nvGrpSpPr>
          <p:cNvPr id="36" name="Grupo 18">
            <a:extLst>
              <a:ext uri="{FF2B5EF4-FFF2-40B4-BE49-F238E27FC236}">
                <a16:creationId xmlns:a16="http://schemas.microsoft.com/office/drawing/2014/main" id="{F965901C-74B8-4F17-B710-404915834E61}"/>
              </a:ext>
            </a:extLst>
          </p:cNvPr>
          <p:cNvGrpSpPr/>
          <p:nvPr/>
        </p:nvGrpSpPr>
        <p:grpSpPr>
          <a:xfrm>
            <a:off x="11959721" y="194298"/>
            <a:ext cx="1201056" cy="1178357"/>
            <a:chOff x="4436835" y="3587938"/>
            <a:chExt cx="755498" cy="755498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89371BFB-ED5C-4C90-AD8D-D96378C46CE0}"/>
                </a:ext>
              </a:extLst>
            </p:cNvPr>
            <p:cNvSpPr/>
            <p:nvPr/>
          </p:nvSpPr>
          <p:spPr>
            <a:xfrm>
              <a:off x="4436835" y="3587938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5F5F5F"/>
                </a:gs>
                <a:gs pos="100000">
                  <a:srgbClr val="848484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1EC076D0-E536-4B4F-842A-3B44E5429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348" y="3703831"/>
              <a:ext cx="521889" cy="521889"/>
            </a:xfrm>
            <a:prstGeom prst="rect">
              <a:avLst/>
            </a:prstGeom>
          </p:spPr>
        </p:pic>
      </p:grpSp>
      <p:grpSp>
        <p:nvGrpSpPr>
          <p:cNvPr id="39" name="Grupo 17">
            <a:extLst>
              <a:ext uri="{FF2B5EF4-FFF2-40B4-BE49-F238E27FC236}">
                <a16:creationId xmlns:a16="http://schemas.microsoft.com/office/drawing/2014/main" id="{46F8029F-05D8-42B9-AAF5-AF45CE2602C8}"/>
              </a:ext>
            </a:extLst>
          </p:cNvPr>
          <p:cNvGrpSpPr/>
          <p:nvPr/>
        </p:nvGrpSpPr>
        <p:grpSpPr>
          <a:xfrm>
            <a:off x="10714181" y="197502"/>
            <a:ext cx="1201056" cy="1178357"/>
            <a:chOff x="3818092" y="2721392"/>
            <a:chExt cx="755498" cy="755498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BE10D921-2CA9-4834-9A75-3FCB141B5105}"/>
                </a:ext>
              </a:extLst>
            </p:cNvPr>
            <p:cNvSpPr/>
            <p:nvPr/>
          </p:nvSpPr>
          <p:spPr>
            <a:xfrm>
              <a:off x="3818092" y="2721392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FFD038"/>
                </a:gs>
                <a:gs pos="50000">
                  <a:srgbClr val="FFC000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42A003BF-9BE7-4A0B-8EB8-88A0EEAD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45" y="2770437"/>
              <a:ext cx="633974" cy="633974"/>
            </a:xfrm>
            <a:prstGeom prst="rect">
              <a:avLst/>
            </a:prstGeom>
          </p:spPr>
        </p:pic>
      </p:grpSp>
      <p:grpSp>
        <p:nvGrpSpPr>
          <p:cNvPr id="42" name="Grupo 22">
            <a:extLst>
              <a:ext uri="{FF2B5EF4-FFF2-40B4-BE49-F238E27FC236}">
                <a16:creationId xmlns:a16="http://schemas.microsoft.com/office/drawing/2014/main" id="{33334893-404F-4F61-BDE8-6C0DAEE8CE34}"/>
              </a:ext>
            </a:extLst>
          </p:cNvPr>
          <p:cNvGrpSpPr/>
          <p:nvPr/>
        </p:nvGrpSpPr>
        <p:grpSpPr>
          <a:xfrm>
            <a:off x="14453561" y="223773"/>
            <a:ext cx="1201056" cy="1178357"/>
            <a:chOff x="4432628" y="204527"/>
            <a:chExt cx="755498" cy="755498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97BB7B13-E5B8-4508-B339-3557AD320D7C}"/>
                </a:ext>
              </a:extLst>
            </p:cNvPr>
            <p:cNvSpPr/>
            <p:nvPr/>
          </p:nvSpPr>
          <p:spPr>
            <a:xfrm>
              <a:off x="4432628" y="204527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EB890C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4E9E7CB2-0392-4F9C-B8A2-F73081A0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52" y="271199"/>
              <a:ext cx="587650" cy="587650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CFBFFBB5-E044-412C-88D4-1BD96B87BCD4}"/>
              </a:ext>
            </a:extLst>
          </p:cNvPr>
          <p:cNvGrpSpPr/>
          <p:nvPr/>
        </p:nvGrpSpPr>
        <p:grpSpPr>
          <a:xfrm>
            <a:off x="13197849" y="194298"/>
            <a:ext cx="1201056" cy="1178357"/>
            <a:chOff x="15755932" y="637660"/>
            <a:chExt cx="1669868" cy="1669868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D47387C6-4847-498E-A5F3-6D9495516F82}"/>
                </a:ext>
              </a:extLst>
            </p:cNvPr>
            <p:cNvSpPr/>
            <p:nvPr/>
          </p:nvSpPr>
          <p:spPr>
            <a:xfrm>
              <a:off x="15755932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50000">
                  <a:srgbClr val="119FA6"/>
                </a:gs>
                <a:gs pos="100000">
                  <a:srgbClr val="16729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7" name="Gráfico 46" descr="Usuários">
              <a:extLst>
                <a:ext uri="{FF2B5EF4-FFF2-40B4-BE49-F238E27FC236}">
                  <a16:creationId xmlns:a16="http://schemas.microsoft.com/office/drawing/2014/main" id="{5A21534A-8281-40BE-9C6B-C6819530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937866" y="838577"/>
              <a:ext cx="1314138" cy="1314138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D33934E6-6E1C-485F-8C9A-9E578B6F33C3}"/>
              </a:ext>
            </a:extLst>
          </p:cNvPr>
          <p:cNvGrpSpPr/>
          <p:nvPr/>
        </p:nvGrpSpPr>
        <p:grpSpPr>
          <a:xfrm>
            <a:off x="15728412" y="217350"/>
            <a:ext cx="1201056" cy="1178357"/>
            <a:chOff x="4010675" y="5810078"/>
            <a:chExt cx="755498" cy="755498"/>
          </a:xfrm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1595AAF5-8493-4878-A6BE-B736EE71DBE9}"/>
                </a:ext>
              </a:extLst>
            </p:cNvPr>
            <p:cNvSpPr/>
            <p:nvPr/>
          </p:nvSpPr>
          <p:spPr>
            <a:xfrm>
              <a:off x="4010675" y="5810078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B26F9B"/>
                </a:gs>
                <a:gs pos="0">
                  <a:srgbClr val="904E7A"/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3" name="Gráfico 52" descr="Sacola de compras">
              <a:extLst>
                <a:ext uri="{FF2B5EF4-FFF2-40B4-BE49-F238E27FC236}">
                  <a16:creationId xmlns:a16="http://schemas.microsoft.com/office/drawing/2014/main" id="{32A47162-503D-4781-9BA8-9751764F7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31358" y="5902303"/>
              <a:ext cx="514132" cy="514132"/>
            </a:xfrm>
            <a:prstGeom prst="rect">
              <a:avLst/>
            </a:prstGeom>
          </p:spPr>
        </p:pic>
      </p:grpSp>
      <p:sp>
        <p:nvSpPr>
          <p:cNvPr id="6" name="Retângulo de cantos arredondados 28">
            <a:extLst>
              <a:ext uri="{FF2B5EF4-FFF2-40B4-BE49-F238E27FC236}">
                <a16:creationId xmlns:a16="http://schemas.microsoft.com/office/drawing/2014/main" id="{F3BFAA56-D45E-482A-B107-70A10B2A1F53}"/>
              </a:ext>
            </a:extLst>
          </p:cNvPr>
          <p:cNvSpPr/>
          <p:nvPr/>
        </p:nvSpPr>
        <p:spPr>
          <a:xfrm>
            <a:off x="7381984" y="2585518"/>
            <a:ext cx="10759943" cy="747127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412750" hangingPunct="0"/>
            <a:r>
              <a:rPr lang="pt-BR" sz="5400" b="1" kern="0">
                <a:solidFill>
                  <a:srgbClr val="009DD0"/>
                </a:solidFill>
                <a:latin typeface="Futura Std Book" panose="020B0502020204020303" pitchFamily="34" charset="0"/>
                <a:cs typeface="Leelawadee UI Semilight" panose="020B0402040204020203" pitchFamily="34" charset="-34"/>
                <a:sym typeface="Helvetica Light"/>
              </a:rPr>
              <a:t>CAIXA Políticas Públicas</a:t>
            </a:r>
            <a:endParaRPr lang="pt-BR" sz="6000" b="1" kern="0">
              <a:solidFill>
                <a:srgbClr val="009DD0"/>
              </a:solidFill>
              <a:latin typeface="Futura Std Book" panose="020B0502020204020303" pitchFamily="34" charset="0"/>
              <a:cs typeface="Leelawadee UI Semilight" panose="020B0402040204020203" pitchFamily="34" charset="-34"/>
              <a:sym typeface="Helvetica Light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35022D1-6EC4-4083-8BAB-42FAD477C8A5}"/>
              </a:ext>
            </a:extLst>
          </p:cNvPr>
          <p:cNvSpPr txBox="1"/>
          <p:nvPr/>
        </p:nvSpPr>
        <p:spPr>
          <a:xfrm>
            <a:off x="9108727" y="5357151"/>
            <a:ext cx="6341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rgbClr val="0076BD"/>
                </a:solidFill>
                <a:latin typeface="Futura Std Book" panose="020B0502020204020303" pitchFamily="34" charset="0"/>
              </a:rPr>
              <a:t>DIFERENCIAIS CAIXA</a:t>
            </a:r>
          </a:p>
        </p:txBody>
      </p:sp>
    </p:spTree>
    <p:extLst>
      <p:ext uri="{BB962C8B-B14F-4D97-AF65-F5344CB8AC3E}">
        <p14:creationId xmlns:p14="http://schemas.microsoft.com/office/powerpoint/2010/main" val="408951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51" descr="Pessoa de uniforme e chapéu&#10;&#10;Descrição gerada automaticamente com confiança média">
            <a:extLst>
              <a:ext uri="{FF2B5EF4-FFF2-40B4-BE49-F238E27FC236}">
                <a16:creationId xmlns:a16="http://schemas.microsoft.com/office/drawing/2014/main" id="{EDA50FA1-D2FB-4F26-879A-BD1D8A526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231" r="3488"/>
          <a:stretch>
            <a:fillRect/>
          </a:stretch>
        </p:blipFill>
        <p:spPr>
          <a:xfrm>
            <a:off x="14543311" y="-14356"/>
            <a:ext cx="9858149" cy="13716000"/>
          </a:xfrm>
          <a:custGeom>
            <a:avLst/>
            <a:gdLst>
              <a:gd name="connsiteX0" fmla="*/ 2033440 w 9858149"/>
              <a:gd name="connsiteY0" fmla="*/ 0 h 13278241"/>
              <a:gd name="connsiteX1" fmla="*/ 9858149 w 9858149"/>
              <a:gd name="connsiteY1" fmla="*/ 0 h 13278241"/>
              <a:gd name="connsiteX2" fmla="*/ 9858149 w 9858149"/>
              <a:gd name="connsiteY2" fmla="*/ 13278241 h 13278241"/>
              <a:gd name="connsiteX3" fmla="*/ 1903642 w 9858149"/>
              <a:gd name="connsiteY3" fmla="*/ 13278241 h 13278241"/>
              <a:gd name="connsiteX4" fmla="*/ 0 w 9858149"/>
              <a:gd name="connsiteY4" fmla="*/ 6858000 h 1327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8149" h="13278241">
                <a:moveTo>
                  <a:pt x="2033440" y="0"/>
                </a:moveTo>
                <a:lnTo>
                  <a:pt x="9858149" y="0"/>
                </a:lnTo>
                <a:lnTo>
                  <a:pt x="9858149" y="13278241"/>
                </a:lnTo>
                <a:lnTo>
                  <a:pt x="1903642" y="1327824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F616B45B-79C3-4431-A75E-898831F3FC2D}"/>
              </a:ext>
            </a:extLst>
          </p:cNvPr>
          <p:cNvSpPr/>
          <p:nvPr/>
        </p:nvSpPr>
        <p:spPr>
          <a:xfrm>
            <a:off x="1197420" y="0"/>
            <a:ext cx="21336009" cy="137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4000">
              <a:solidFill>
                <a:srgbClr val="005DA3"/>
              </a:solidFill>
              <a:latin typeface="Futura Std Book" panose="020B0502020204020303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083687B-2DDB-4629-824E-7C92D30CB4AD}"/>
              </a:ext>
            </a:extLst>
          </p:cNvPr>
          <p:cNvSpPr/>
          <p:nvPr/>
        </p:nvSpPr>
        <p:spPr>
          <a:xfrm>
            <a:off x="1441020" y="2672091"/>
            <a:ext cx="14421512" cy="290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>
                <a:solidFill>
                  <a:srgbClr val="005DA3"/>
                </a:solidFill>
                <a:latin typeface="Futura Std Book" panose="020B0502020204020303" pitchFamily="34" charset="0"/>
              </a:rPr>
              <a:t>A CAIXA atua com os recursos destinados à saúde e à educação, transferindo os valores do Fundo Nacional de Saúde, do FUNDEB e do Quota Salário da Educação.</a:t>
            </a:r>
          </a:p>
        </p:txBody>
      </p:sp>
      <p:sp>
        <p:nvSpPr>
          <p:cNvPr id="2" name="Pentágono 2">
            <a:extLst>
              <a:ext uri="{FF2B5EF4-FFF2-40B4-BE49-F238E27FC236}">
                <a16:creationId xmlns:a16="http://schemas.microsoft.com/office/drawing/2014/main" id="{C9D5FDC4-B24E-41AD-A3D8-204C26E6BFE2}"/>
              </a:ext>
            </a:extLst>
          </p:cNvPr>
          <p:cNvSpPr/>
          <p:nvPr/>
        </p:nvSpPr>
        <p:spPr>
          <a:xfrm>
            <a:off x="4381202" y="167092"/>
            <a:ext cx="9028820" cy="1637440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0">
                <a:srgbClr val="FFD038"/>
              </a:gs>
              <a:gs pos="50000">
                <a:srgbClr val="FFC00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17">
            <a:extLst>
              <a:ext uri="{FF2B5EF4-FFF2-40B4-BE49-F238E27FC236}">
                <a16:creationId xmlns:a16="http://schemas.microsoft.com/office/drawing/2014/main" id="{13466DB4-ACDF-423B-8EDD-A84D9B26D07B}"/>
              </a:ext>
            </a:extLst>
          </p:cNvPr>
          <p:cNvGrpSpPr/>
          <p:nvPr/>
        </p:nvGrpSpPr>
        <p:grpSpPr>
          <a:xfrm>
            <a:off x="3609170" y="177504"/>
            <a:ext cx="1669868" cy="1669868"/>
            <a:chOff x="3818092" y="2721392"/>
            <a:chExt cx="755498" cy="755498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D30138C-7373-4ADE-BEAF-49CBC04D3F5F}"/>
                </a:ext>
              </a:extLst>
            </p:cNvPr>
            <p:cNvSpPr/>
            <p:nvPr/>
          </p:nvSpPr>
          <p:spPr>
            <a:xfrm>
              <a:off x="3818092" y="2721392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FFD038"/>
                </a:gs>
                <a:gs pos="50000">
                  <a:srgbClr val="FFC000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A2725110-FA34-411F-B35A-239BAE8C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45" y="2770437"/>
              <a:ext cx="633974" cy="633974"/>
            </a:xfrm>
            <a:prstGeom prst="rect">
              <a:avLst/>
            </a:prstGeom>
          </p:spPr>
        </p:pic>
      </p:grpSp>
      <p:sp>
        <p:nvSpPr>
          <p:cNvPr id="25" name="Pentágono 20">
            <a:extLst>
              <a:ext uri="{FF2B5EF4-FFF2-40B4-BE49-F238E27FC236}">
                <a16:creationId xmlns:a16="http://schemas.microsoft.com/office/drawing/2014/main" id="{631D46B9-2ECF-4F96-9787-B1A678E6F36A}"/>
              </a:ext>
            </a:extLst>
          </p:cNvPr>
          <p:cNvSpPr/>
          <p:nvPr/>
        </p:nvSpPr>
        <p:spPr>
          <a:xfrm>
            <a:off x="1553463" y="6927022"/>
            <a:ext cx="1005990" cy="721850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0">
                <a:srgbClr val="FFD038"/>
              </a:gs>
              <a:gs pos="50000">
                <a:srgbClr val="FFC00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1429E"/>
              </a:solidFill>
              <a:latin typeface="Futura Std Book" panose="020B0502020204020303" pitchFamily="34" charset="0"/>
            </a:endParaRPr>
          </a:p>
        </p:txBody>
      </p:sp>
      <p:sp>
        <p:nvSpPr>
          <p:cNvPr id="26" name="Retângulo de cantos arredondados 21">
            <a:extLst>
              <a:ext uri="{FF2B5EF4-FFF2-40B4-BE49-F238E27FC236}">
                <a16:creationId xmlns:a16="http://schemas.microsoft.com/office/drawing/2014/main" id="{71913B59-12E6-449E-9FAB-09292C7F3AAF}"/>
              </a:ext>
            </a:extLst>
          </p:cNvPr>
          <p:cNvSpPr/>
          <p:nvPr/>
        </p:nvSpPr>
        <p:spPr>
          <a:xfrm>
            <a:off x="3036058" y="6835316"/>
            <a:ext cx="4933785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Vantagens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98CDC04-3218-40FA-BD45-8CED4C103AAB}"/>
              </a:ext>
            </a:extLst>
          </p:cNvPr>
          <p:cNvSpPr/>
          <p:nvPr/>
        </p:nvSpPr>
        <p:spPr>
          <a:xfrm>
            <a:off x="1441020" y="8484823"/>
            <a:ext cx="141819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</a:rPr>
              <a:t>Contas individualizadas por Blocos de Financiamento;</a:t>
            </a:r>
          </a:p>
          <a:p>
            <a:endParaRPr lang="pt-BR" sz="4400">
              <a:solidFill>
                <a:srgbClr val="005DA3"/>
              </a:solidFill>
              <a:latin typeface="Futura Std Book" panose="020B0502020204020303" pitchFamily="34" charset="0"/>
            </a:endParaRPr>
          </a:p>
          <a:p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</a:rPr>
              <a:t>Domicílios;</a:t>
            </a:r>
          </a:p>
          <a:p>
            <a:endParaRPr lang="pt-BR" sz="4400">
              <a:solidFill>
                <a:srgbClr val="005DA3"/>
              </a:solidFill>
              <a:latin typeface="Futura Std Book" panose="020B0502020204020303" pitchFamily="34" charset="0"/>
            </a:endParaRPr>
          </a:p>
          <a:p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</a:rPr>
              <a:t>Contas isentas de tarifas.</a:t>
            </a:r>
          </a:p>
        </p:txBody>
      </p:sp>
      <p:sp>
        <p:nvSpPr>
          <p:cNvPr id="30" name="Retângulo de cantos arredondados 3">
            <a:extLst>
              <a:ext uri="{FF2B5EF4-FFF2-40B4-BE49-F238E27FC236}">
                <a16:creationId xmlns:a16="http://schemas.microsoft.com/office/drawing/2014/main" id="{8C200D2A-3E3F-4B27-9FB4-CBC6F5ED15BD}"/>
              </a:ext>
            </a:extLst>
          </p:cNvPr>
          <p:cNvSpPr/>
          <p:nvPr/>
        </p:nvSpPr>
        <p:spPr>
          <a:xfrm>
            <a:off x="4997813" y="396634"/>
            <a:ext cx="8412209" cy="1178356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defTabSz="412750" hangingPunct="0"/>
            <a:r>
              <a:rPr lang="pt-BR" sz="4400" kern="0">
                <a:solidFill>
                  <a:schemeClr val="bg1"/>
                </a:solidFill>
                <a:latin typeface="Futura Std Book" panose="020B0502020204020303" pitchFamily="34" charset="0"/>
                <a:cs typeface="Leelawadee UI Semilight" panose="020B0402040204020203" pitchFamily="34" charset="-34"/>
                <a:sym typeface="Helvetica Light"/>
              </a:rPr>
              <a:t>Transferências Constitucionais 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6418BFE-C6BA-498A-8C76-499034237316}"/>
              </a:ext>
            </a:extLst>
          </p:cNvPr>
          <p:cNvGrpSpPr/>
          <p:nvPr/>
        </p:nvGrpSpPr>
        <p:grpSpPr>
          <a:xfrm>
            <a:off x="2416512" y="340005"/>
            <a:ext cx="1201056" cy="1313703"/>
            <a:chOff x="13295898" y="637660"/>
            <a:chExt cx="1669868" cy="1669868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0EA94252-A1F9-4C20-B232-0703F52EFF82}"/>
                </a:ext>
              </a:extLst>
            </p:cNvPr>
            <p:cNvSpPr/>
            <p:nvPr/>
          </p:nvSpPr>
          <p:spPr>
            <a:xfrm>
              <a:off x="13295898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0">
                  <a:srgbClr val="1B6DB8"/>
                </a:gs>
                <a:gs pos="28000">
                  <a:srgbClr val="1FACEC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3" name="Gráfico 32" descr="Conexões">
              <a:extLst>
                <a:ext uri="{FF2B5EF4-FFF2-40B4-BE49-F238E27FC236}">
                  <a16:creationId xmlns:a16="http://schemas.microsoft.com/office/drawing/2014/main" id="{833C0ECB-E03B-4F4E-8C31-AE247F8B6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386515" y="723170"/>
              <a:ext cx="1541518" cy="1541518"/>
            </a:xfrm>
            <a:prstGeom prst="rect">
              <a:avLst/>
            </a:prstGeom>
          </p:spPr>
        </p:pic>
      </p:grpSp>
      <p:grpSp>
        <p:nvGrpSpPr>
          <p:cNvPr id="34" name="Grupo 16">
            <a:extLst>
              <a:ext uri="{FF2B5EF4-FFF2-40B4-BE49-F238E27FC236}">
                <a16:creationId xmlns:a16="http://schemas.microsoft.com/office/drawing/2014/main" id="{882CA30C-CA1C-4830-A17F-AA41379CE849}"/>
              </a:ext>
            </a:extLst>
          </p:cNvPr>
          <p:cNvGrpSpPr/>
          <p:nvPr/>
        </p:nvGrpSpPr>
        <p:grpSpPr>
          <a:xfrm>
            <a:off x="1220378" y="403419"/>
            <a:ext cx="1201056" cy="1211611"/>
            <a:chOff x="228858" y="233869"/>
            <a:chExt cx="755498" cy="755498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C1E86F03-D9A3-4C7A-88A2-C2BF22B0C6E6}"/>
                </a:ext>
              </a:extLst>
            </p:cNvPr>
            <p:cNvSpPr/>
            <p:nvPr/>
          </p:nvSpPr>
          <p:spPr>
            <a:xfrm>
              <a:off x="228858" y="233869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3EDB4E78-4A03-4ABB-AA44-D7439377D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8" y="341168"/>
              <a:ext cx="477918" cy="477918"/>
            </a:xfrm>
            <a:prstGeom prst="rect">
              <a:avLst/>
            </a:prstGeom>
          </p:spPr>
        </p:pic>
      </p:grpSp>
      <p:grpSp>
        <p:nvGrpSpPr>
          <p:cNvPr id="37" name="Grupo 18">
            <a:extLst>
              <a:ext uri="{FF2B5EF4-FFF2-40B4-BE49-F238E27FC236}">
                <a16:creationId xmlns:a16="http://schemas.microsoft.com/office/drawing/2014/main" id="{75A62022-6266-47E3-9AA6-579D96BE12B0}"/>
              </a:ext>
            </a:extLst>
          </p:cNvPr>
          <p:cNvGrpSpPr/>
          <p:nvPr/>
        </p:nvGrpSpPr>
        <p:grpSpPr>
          <a:xfrm>
            <a:off x="13410022" y="413162"/>
            <a:ext cx="1201056" cy="1178357"/>
            <a:chOff x="4436835" y="3587938"/>
            <a:chExt cx="755498" cy="755498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C514E1D2-67FB-46DD-9CF5-1476B3F98BE5}"/>
                </a:ext>
              </a:extLst>
            </p:cNvPr>
            <p:cNvSpPr/>
            <p:nvPr/>
          </p:nvSpPr>
          <p:spPr>
            <a:xfrm>
              <a:off x="4436835" y="3587938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5F5F5F"/>
                </a:gs>
                <a:gs pos="100000">
                  <a:srgbClr val="848484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8F4509BC-90D0-473D-A0C5-767847036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348" y="3703831"/>
              <a:ext cx="521889" cy="521889"/>
            </a:xfrm>
            <a:prstGeom prst="rect">
              <a:avLst/>
            </a:prstGeom>
          </p:spPr>
        </p:pic>
      </p:grpSp>
      <p:grpSp>
        <p:nvGrpSpPr>
          <p:cNvPr id="43" name="Grupo 22">
            <a:extLst>
              <a:ext uri="{FF2B5EF4-FFF2-40B4-BE49-F238E27FC236}">
                <a16:creationId xmlns:a16="http://schemas.microsoft.com/office/drawing/2014/main" id="{4F0866D4-D856-429F-B17A-BF29A42287F6}"/>
              </a:ext>
            </a:extLst>
          </p:cNvPr>
          <p:cNvGrpSpPr/>
          <p:nvPr/>
        </p:nvGrpSpPr>
        <p:grpSpPr>
          <a:xfrm>
            <a:off x="15903862" y="442637"/>
            <a:ext cx="1201056" cy="1178357"/>
            <a:chOff x="4432628" y="204527"/>
            <a:chExt cx="755498" cy="755498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5A6D834E-A284-42CA-BF50-52E8145D0047}"/>
                </a:ext>
              </a:extLst>
            </p:cNvPr>
            <p:cNvSpPr/>
            <p:nvPr/>
          </p:nvSpPr>
          <p:spPr>
            <a:xfrm>
              <a:off x="4432628" y="204527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EB890C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9E9F3AA7-B8B4-4BEB-874F-AC81D5A10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52" y="271199"/>
              <a:ext cx="587650" cy="587650"/>
            </a:xfrm>
            <a:prstGeom prst="rect">
              <a:avLst/>
            </a:prstGeom>
          </p:spPr>
        </p:pic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D104AA5-DA28-497C-A81D-8ECEC9D7D64C}"/>
              </a:ext>
            </a:extLst>
          </p:cNvPr>
          <p:cNvGrpSpPr/>
          <p:nvPr/>
        </p:nvGrpSpPr>
        <p:grpSpPr>
          <a:xfrm>
            <a:off x="14648150" y="413162"/>
            <a:ext cx="1201056" cy="1178357"/>
            <a:chOff x="15755932" y="637660"/>
            <a:chExt cx="1669868" cy="1669868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7B029693-9402-48AE-B09F-2092745F8D82}"/>
                </a:ext>
              </a:extLst>
            </p:cNvPr>
            <p:cNvSpPr/>
            <p:nvPr/>
          </p:nvSpPr>
          <p:spPr>
            <a:xfrm>
              <a:off x="15755932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50000">
                  <a:srgbClr val="119FA6"/>
                </a:gs>
                <a:gs pos="100000">
                  <a:srgbClr val="16729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8" name="Gráfico 47" descr="Usuários">
              <a:extLst>
                <a:ext uri="{FF2B5EF4-FFF2-40B4-BE49-F238E27FC236}">
                  <a16:creationId xmlns:a16="http://schemas.microsoft.com/office/drawing/2014/main" id="{1446A4D8-446C-4E38-8E23-4C80581F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37866" y="838577"/>
              <a:ext cx="1314138" cy="1314138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3DACD867-7EEB-4387-9889-900C640B974C}"/>
              </a:ext>
            </a:extLst>
          </p:cNvPr>
          <p:cNvGrpSpPr/>
          <p:nvPr/>
        </p:nvGrpSpPr>
        <p:grpSpPr>
          <a:xfrm>
            <a:off x="17178713" y="436214"/>
            <a:ext cx="1201056" cy="1178357"/>
            <a:chOff x="4010675" y="5810078"/>
            <a:chExt cx="755498" cy="755498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43E3B3C8-27C2-47D2-BE1A-C488DA169F51}"/>
                </a:ext>
              </a:extLst>
            </p:cNvPr>
            <p:cNvSpPr/>
            <p:nvPr/>
          </p:nvSpPr>
          <p:spPr>
            <a:xfrm>
              <a:off x="4010675" y="5810078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B26F9B"/>
                </a:gs>
                <a:gs pos="0">
                  <a:srgbClr val="904E7A"/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1" name="Gráfico 50" descr="Sacola de compras">
              <a:extLst>
                <a:ext uri="{FF2B5EF4-FFF2-40B4-BE49-F238E27FC236}">
                  <a16:creationId xmlns:a16="http://schemas.microsoft.com/office/drawing/2014/main" id="{449608CB-DF32-49F9-B701-02EDC8707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31358" y="5902303"/>
              <a:ext cx="514132" cy="514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70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m 55" descr="Cadastradores do Bolsa Família participam de capacitação – Prefeitura de  Marechal Deodoro">
            <a:extLst>
              <a:ext uri="{FF2B5EF4-FFF2-40B4-BE49-F238E27FC236}">
                <a16:creationId xmlns:a16="http://schemas.microsoft.com/office/drawing/2014/main" id="{98E4A48B-2180-4E9E-9DDA-E8DBE425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2"/>
          <a:stretch>
            <a:fillRect/>
          </a:stretch>
        </p:blipFill>
        <p:spPr bwMode="auto">
          <a:xfrm>
            <a:off x="16308546" y="0"/>
            <a:ext cx="8092919" cy="13659066"/>
          </a:xfrm>
          <a:custGeom>
            <a:avLst/>
            <a:gdLst>
              <a:gd name="connsiteX0" fmla="*/ 4637083 w 8092919"/>
              <a:gd name="connsiteY0" fmla="*/ 0 h 13659066"/>
              <a:gd name="connsiteX1" fmla="*/ 8092919 w 8092919"/>
              <a:gd name="connsiteY1" fmla="*/ 0 h 13659066"/>
              <a:gd name="connsiteX2" fmla="*/ 8092919 w 8092919"/>
              <a:gd name="connsiteY2" fmla="*/ 13659066 h 13659066"/>
              <a:gd name="connsiteX3" fmla="*/ 0 w 8092919"/>
              <a:gd name="connsiteY3" fmla="*/ 13659066 h 13659066"/>
              <a:gd name="connsiteX4" fmla="*/ 0 w 8092919"/>
              <a:gd name="connsiteY4" fmla="*/ 13513967 h 13659066"/>
              <a:gd name="connsiteX5" fmla="*/ 501587 w 8092919"/>
              <a:gd name="connsiteY5" fmla="*/ 13513967 h 1365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2919" h="13659066">
                <a:moveTo>
                  <a:pt x="4637083" y="0"/>
                </a:moveTo>
                <a:lnTo>
                  <a:pt x="8092919" y="0"/>
                </a:lnTo>
                <a:lnTo>
                  <a:pt x="8092919" y="13659066"/>
                </a:lnTo>
                <a:lnTo>
                  <a:pt x="0" y="13659066"/>
                </a:lnTo>
                <a:lnTo>
                  <a:pt x="0" y="13513967"/>
                </a:lnTo>
                <a:lnTo>
                  <a:pt x="501587" y="13513967"/>
                </a:lnTo>
                <a:close/>
              </a:path>
            </a:pathLst>
          </a:custGeom>
          <a:noFill/>
          <a:effectLst>
            <a:glow rad="127000">
              <a:schemeClr val="accent1">
                <a:alpha val="4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ágono 2">
            <a:extLst>
              <a:ext uri="{FF2B5EF4-FFF2-40B4-BE49-F238E27FC236}">
                <a16:creationId xmlns:a16="http://schemas.microsoft.com/office/drawing/2014/main" id="{51DE4A21-9D1D-44EA-AA97-6B722CF8584E}"/>
              </a:ext>
            </a:extLst>
          </p:cNvPr>
          <p:cNvSpPr/>
          <p:nvPr/>
        </p:nvSpPr>
        <p:spPr>
          <a:xfrm>
            <a:off x="7019859" y="0"/>
            <a:ext cx="8596848" cy="1637440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50000">
                <a:srgbClr val="119FA6"/>
              </a:gs>
              <a:gs pos="100000">
                <a:srgbClr val="16729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de cantos arredondados 3">
            <a:extLst>
              <a:ext uri="{FF2B5EF4-FFF2-40B4-BE49-F238E27FC236}">
                <a16:creationId xmlns:a16="http://schemas.microsoft.com/office/drawing/2014/main" id="{C14E8223-788A-4B27-9E4F-52B19091A24F}"/>
              </a:ext>
            </a:extLst>
          </p:cNvPr>
          <p:cNvSpPr/>
          <p:nvPr/>
        </p:nvSpPr>
        <p:spPr>
          <a:xfrm>
            <a:off x="8075346" y="409703"/>
            <a:ext cx="8068925" cy="80927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defTabSz="412750" hangingPunct="0"/>
            <a:r>
              <a:rPr lang="pt-BR" sz="4000" kern="0">
                <a:solidFill>
                  <a:schemeClr val="bg1"/>
                </a:solidFill>
                <a:cs typeface="Leelawadee UI Semilight" panose="020B0402040204020203" pitchFamily="34" charset="-34"/>
                <a:sym typeface="Helvetica Light"/>
              </a:rPr>
              <a:t>Programas Sociais Regionais</a:t>
            </a:r>
            <a:endParaRPr lang="pt-BR" sz="4400" kern="0">
              <a:solidFill>
                <a:schemeClr val="bg1"/>
              </a:solidFill>
              <a:cs typeface="Leelawadee UI Semilight" panose="020B0402040204020203" pitchFamily="34" charset="-34"/>
              <a:sym typeface="Helvetica Light"/>
            </a:endParaRPr>
          </a:p>
        </p:txBody>
      </p:sp>
      <p:sp>
        <p:nvSpPr>
          <p:cNvPr id="27" name="Pentágono 25">
            <a:extLst>
              <a:ext uri="{FF2B5EF4-FFF2-40B4-BE49-F238E27FC236}">
                <a16:creationId xmlns:a16="http://schemas.microsoft.com/office/drawing/2014/main" id="{9EF2AB23-DB3C-4A93-8DF4-5B806FA269C8}"/>
              </a:ext>
            </a:extLst>
          </p:cNvPr>
          <p:cNvSpPr/>
          <p:nvPr/>
        </p:nvSpPr>
        <p:spPr>
          <a:xfrm flipH="1">
            <a:off x="18706977" y="9137093"/>
            <a:ext cx="4378181" cy="2681816"/>
          </a:xfrm>
          <a:prstGeom prst="homePlate">
            <a:avLst>
              <a:gd name="adj" fmla="val 10839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/>
              </a:rPr>
              <a:t>R$ 209,8 milhão </a:t>
            </a:r>
            <a:r>
              <a:rPr lang="pt-BR" sz="4400">
                <a:solidFill>
                  <a:schemeClr val="tx1">
                    <a:lumMod val="65000"/>
                    <a:lumOff val="35000"/>
                  </a:schemeClr>
                </a:solidFill>
                <a:latin typeface="Tw Cen MT"/>
              </a:rPr>
              <a:t>em pagamento aos beneficiários</a:t>
            </a:r>
            <a:endParaRPr lang="pt-BR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28" name="Pentágono 26">
            <a:extLst>
              <a:ext uri="{FF2B5EF4-FFF2-40B4-BE49-F238E27FC236}">
                <a16:creationId xmlns:a16="http://schemas.microsoft.com/office/drawing/2014/main" id="{091FA431-5060-4B9A-A400-F7E77C9A2E2E}"/>
              </a:ext>
            </a:extLst>
          </p:cNvPr>
          <p:cNvSpPr/>
          <p:nvPr/>
        </p:nvSpPr>
        <p:spPr>
          <a:xfrm flipH="1">
            <a:off x="18800829" y="6932667"/>
            <a:ext cx="4284329" cy="2213370"/>
          </a:xfrm>
          <a:prstGeom prst="homePlate">
            <a:avLst>
              <a:gd name="adj" fmla="val 10839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54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/>
              </a:rPr>
              <a:t>1,3 </a:t>
            </a:r>
            <a:r>
              <a:rPr lang="pt-BR" sz="44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/>
              </a:rPr>
              <a:t>milhões</a:t>
            </a:r>
          </a:p>
          <a:p>
            <a:pPr algn="ctr"/>
            <a:r>
              <a:rPr lang="pt-BR" sz="4400">
                <a:solidFill>
                  <a:schemeClr val="tx1">
                    <a:lumMod val="65000"/>
                    <a:lumOff val="35000"/>
                  </a:schemeClr>
                </a:solidFill>
                <a:latin typeface="Tw Cen MT"/>
              </a:rPr>
              <a:t>de parcelas </a:t>
            </a:r>
          </a:p>
        </p:txBody>
      </p:sp>
      <p:sp>
        <p:nvSpPr>
          <p:cNvPr id="29" name="Pentágono 27">
            <a:extLst>
              <a:ext uri="{FF2B5EF4-FFF2-40B4-BE49-F238E27FC236}">
                <a16:creationId xmlns:a16="http://schemas.microsoft.com/office/drawing/2014/main" id="{BED4D665-CCA0-4E22-9FF0-71A2616EB2FD}"/>
              </a:ext>
            </a:extLst>
          </p:cNvPr>
          <p:cNvSpPr/>
          <p:nvPr/>
        </p:nvSpPr>
        <p:spPr>
          <a:xfrm flipV="1">
            <a:off x="23205859" y="7450967"/>
            <a:ext cx="969540" cy="3730502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solidFill>
              <a:srgbClr val="59595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0" tIns="45720" rIns="91440" bIns="45720" rtlCol="0" anchor="ctr"/>
          <a:lstStyle/>
          <a:p>
            <a:pPr algn="ctr"/>
            <a:r>
              <a:rPr lang="pt-BR" sz="6600" b="1">
                <a:solidFill>
                  <a:schemeClr val="tx1">
                    <a:lumMod val="65000"/>
                    <a:lumOff val="35000"/>
                  </a:schemeClr>
                </a:solidFill>
                <a:latin typeface="Tw Cen MT"/>
              </a:rPr>
              <a:t>2023*</a:t>
            </a:r>
            <a:endParaRPr lang="pt-BR" sz="6600" b="1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0623AE6-4C82-4F1E-9674-2DB660B09645}"/>
              </a:ext>
            </a:extLst>
          </p:cNvPr>
          <p:cNvSpPr txBox="1"/>
          <p:nvPr/>
        </p:nvSpPr>
        <p:spPr>
          <a:xfrm>
            <a:off x="1909653" y="2306702"/>
            <a:ext cx="17130719" cy="2614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0" i="0">
                <a:solidFill>
                  <a:srgbClr val="005DA3"/>
                </a:solidFill>
                <a:effectLst/>
                <a:latin typeface="Futura Std Book" panose="020B05020202040203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pt-BR"/>
              <a:t>Os Municípios podem utilizar a expertise e a rede da CAIXA para pagar benefícios aos seus cidadãos:</a:t>
            </a:r>
          </a:p>
        </p:txBody>
      </p:sp>
      <p:sp>
        <p:nvSpPr>
          <p:cNvPr id="31" name="Pentágono 36">
            <a:extLst>
              <a:ext uri="{FF2B5EF4-FFF2-40B4-BE49-F238E27FC236}">
                <a16:creationId xmlns:a16="http://schemas.microsoft.com/office/drawing/2014/main" id="{67A66AFE-2CCB-47DC-AF8C-B9E9FA41BF0C}"/>
              </a:ext>
            </a:extLst>
          </p:cNvPr>
          <p:cNvSpPr/>
          <p:nvPr/>
        </p:nvSpPr>
        <p:spPr>
          <a:xfrm>
            <a:off x="1931359" y="5590911"/>
            <a:ext cx="595606" cy="592046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50000">
                <a:srgbClr val="119FA6"/>
              </a:gs>
              <a:gs pos="100000">
                <a:srgbClr val="16729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>
              <a:solidFill>
                <a:srgbClr val="01429E"/>
              </a:solidFill>
              <a:latin typeface="Tw Cen MT" panose="020B0602020104020603" pitchFamily="34" charset="0"/>
            </a:endParaRPr>
          </a:p>
        </p:txBody>
      </p:sp>
      <p:sp>
        <p:nvSpPr>
          <p:cNvPr id="32" name="Retângulo de cantos arredondados 37">
            <a:extLst>
              <a:ext uri="{FF2B5EF4-FFF2-40B4-BE49-F238E27FC236}">
                <a16:creationId xmlns:a16="http://schemas.microsoft.com/office/drawing/2014/main" id="{C9BE97B6-AEA6-40CC-99F5-EB2D69F454EE}"/>
              </a:ext>
            </a:extLst>
          </p:cNvPr>
          <p:cNvSpPr/>
          <p:nvPr/>
        </p:nvSpPr>
        <p:spPr>
          <a:xfrm>
            <a:off x="2942171" y="5257991"/>
            <a:ext cx="17130719" cy="7423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Programas Próprios dos Municípios e Estados: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Cria, Bolsa Escola 10, Viva Bem, Aux. Chuvas;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Programas de qualificação profissional;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Auxílio Permanência para estudantes da modalidade EJA;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Auxílio Rural.</a:t>
            </a:r>
          </a:p>
          <a:p>
            <a:pPr>
              <a:lnSpc>
                <a:spcPct val="150000"/>
              </a:lnSpc>
            </a:pPr>
            <a:endParaRPr lang="pt-BR" sz="1400">
              <a:solidFill>
                <a:srgbClr val="005DA3"/>
              </a:solidFill>
              <a:latin typeface="Futura Std Book" panose="020B0502020204020303" pitchFamily="34" charset="0"/>
              <a:sym typeface="Helvetica Light"/>
            </a:endParaRPr>
          </a:p>
          <a:p>
            <a:pPr>
              <a:lnSpc>
                <a:spcPct val="150000"/>
              </a:lnSpc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Programas criados por legislação específica com benefícios</a:t>
            </a:r>
          </a:p>
          <a:p>
            <a:pPr>
              <a:lnSpc>
                <a:spcPct val="150000"/>
              </a:lnSpc>
            </a:pPr>
            <a:r>
              <a:rPr lang="pt-BR" sz="4400">
                <a:solidFill>
                  <a:srgbClr val="005DA3"/>
                </a:solidFill>
                <a:latin typeface="Futura Std Book" panose="020B0502020204020303" pitchFamily="34" charset="0"/>
                <a:sym typeface="Helvetica Light"/>
              </a:rPr>
              <a:t>de caráter permanente, temporário ou emergencial.</a:t>
            </a:r>
            <a:endParaRPr lang="pt-BR" sz="4400">
              <a:solidFill>
                <a:srgbClr val="005DA3"/>
              </a:solidFill>
              <a:latin typeface="Futura Std Book" panose="020B0502020204020303" pitchFamily="34" charset="0"/>
            </a:endParaRPr>
          </a:p>
        </p:txBody>
      </p:sp>
      <p:grpSp>
        <p:nvGrpSpPr>
          <p:cNvPr id="35" name="Grupo 18">
            <a:extLst>
              <a:ext uri="{FF2B5EF4-FFF2-40B4-BE49-F238E27FC236}">
                <a16:creationId xmlns:a16="http://schemas.microsoft.com/office/drawing/2014/main" id="{3BA04870-955A-4D48-B0A5-862DB2F60804}"/>
              </a:ext>
            </a:extLst>
          </p:cNvPr>
          <p:cNvGrpSpPr/>
          <p:nvPr/>
        </p:nvGrpSpPr>
        <p:grpSpPr>
          <a:xfrm>
            <a:off x="5077407" y="152802"/>
            <a:ext cx="1444358" cy="1285560"/>
            <a:chOff x="4436835" y="3587938"/>
            <a:chExt cx="755498" cy="755498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04FE985-AA2C-4D95-80B7-393D049A108B}"/>
                </a:ext>
              </a:extLst>
            </p:cNvPr>
            <p:cNvSpPr/>
            <p:nvPr/>
          </p:nvSpPr>
          <p:spPr>
            <a:xfrm>
              <a:off x="4436835" y="3587938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5F5F5F"/>
                </a:gs>
                <a:gs pos="100000">
                  <a:srgbClr val="848484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EF84A5E6-B400-4FB1-921E-A7178770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348" y="3703831"/>
              <a:ext cx="521889" cy="521889"/>
            </a:xfrm>
            <a:prstGeom prst="rect">
              <a:avLst/>
            </a:prstGeom>
          </p:spPr>
        </p:pic>
      </p:grpSp>
      <p:grpSp>
        <p:nvGrpSpPr>
          <p:cNvPr id="38" name="Grupo 17">
            <a:extLst>
              <a:ext uri="{FF2B5EF4-FFF2-40B4-BE49-F238E27FC236}">
                <a16:creationId xmlns:a16="http://schemas.microsoft.com/office/drawing/2014/main" id="{F5D6046F-61BD-4D8D-B316-3355B218EC40}"/>
              </a:ext>
            </a:extLst>
          </p:cNvPr>
          <p:cNvGrpSpPr/>
          <p:nvPr/>
        </p:nvGrpSpPr>
        <p:grpSpPr>
          <a:xfrm>
            <a:off x="3779159" y="100579"/>
            <a:ext cx="1360686" cy="1386903"/>
            <a:chOff x="3818092" y="2721392"/>
            <a:chExt cx="755498" cy="755498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B62DFE9B-2ACB-4587-9438-BDA6A096BD12}"/>
                </a:ext>
              </a:extLst>
            </p:cNvPr>
            <p:cNvSpPr/>
            <p:nvPr/>
          </p:nvSpPr>
          <p:spPr>
            <a:xfrm>
              <a:off x="3818092" y="2721392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FFD038"/>
                </a:gs>
                <a:gs pos="50000">
                  <a:srgbClr val="FFC000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1DF0370E-FFBC-4761-A28C-33C69AB06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999" y="2770437"/>
              <a:ext cx="633974" cy="633974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9D1C3FD-AEE3-4FDF-AADF-9019106389DE}"/>
              </a:ext>
            </a:extLst>
          </p:cNvPr>
          <p:cNvGrpSpPr/>
          <p:nvPr/>
        </p:nvGrpSpPr>
        <p:grpSpPr>
          <a:xfrm>
            <a:off x="2523447" y="113292"/>
            <a:ext cx="1201056" cy="1313703"/>
            <a:chOff x="13295898" y="637660"/>
            <a:chExt cx="1669868" cy="1669868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FBCEC0D8-63A1-45DE-9C72-2EAC6E71EE39}"/>
                </a:ext>
              </a:extLst>
            </p:cNvPr>
            <p:cNvSpPr/>
            <p:nvPr/>
          </p:nvSpPr>
          <p:spPr>
            <a:xfrm>
              <a:off x="13295898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0">
                  <a:srgbClr val="1B6DB8"/>
                </a:gs>
                <a:gs pos="28000">
                  <a:srgbClr val="1FACEC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3" name="Gráfico 42" descr="Conexões">
              <a:extLst>
                <a:ext uri="{FF2B5EF4-FFF2-40B4-BE49-F238E27FC236}">
                  <a16:creationId xmlns:a16="http://schemas.microsoft.com/office/drawing/2014/main" id="{54DE1524-287F-456A-AA0E-34214B632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386515" y="723170"/>
              <a:ext cx="1541518" cy="1541518"/>
            </a:xfrm>
            <a:prstGeom prst="rect">
              <a:avLst/>
            </a:prstGeom>
          </p:spPr>
        </p:pic>
      </p:grpSp>
      <p:grpSp>
        <p:nvGrpSpPr>
          <p:cNvPr id="44" name="Grupo 16">
            <a:extLst>
              <a:ext uri="{FF2B5EF4-FFF2-40B4-BE49-F238E27FC236}">
                <a16:creationId xmlns:a16="http://schemas.microsoft.com/office/drawing/2014/main" id="{54803F0C-ACD9-4196-B473-A118FD421E73}"/>
              </a:ext>
            </a:extLst>
          </p:cNvPr>
          <p:cNvGrpSpPr/>
          <p:nvPr/>
        </p:nvGrpSpPr>
        <p:grpSpPr>
          <a:xfrm>
            <a:off x="1327313" y="176706"/>
            <a:ext cx="1201056" cy="1211611"/>
            <a:chOff x="228858" y="233869"/>
            <a:chExt cx="755498" cy="755498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5054A30C-EA96-4773-ABE0-993D99D9ED1A}"/>
                </a:ext>
              </a:extLst>
            </p:cNvPr>
            <p:cNvSpPr/>
            <p:nvPr/>
          </p:nvSpPr>
          <p:spPr>
            <a:xfrm>
              <a:off x="228858" y="233869"/>
              <a:ext cx="755498" cy="755498"/>
            </a:xfrm>
            <a:prstGeom prst="ellipse">
              <a:avLst/>
            </a:prstGeom>
            <a:gradFill flip="none" rotWithShape="1">
              <a:gsLst>
                <a:gs pos="0">
                  <a:srgbClr val="16729C">
                    <a:shade val="30000"/>
                    <a:satMod val="115000"/>
                  </a:srgbClr>
                </a:gs>
                <a:gs pos="50000">
                  <a:srgbClr val="1B6DB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18E5085C-F8ED-4B9E-888C-733642F2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8" y="341168"/>
              <a:ext cx="477918" cy="477918"/>
            </a:xfrm>
            <a:prstGeom prst="rect">
              <a:avLst/>
            </a:prstGeom>
          </p:spPr>
        </p:pic>
      </p:grpSp>
      <p:grpSp>
        <p:nvGrpSpPr>
          <p:cNvPr id="47" name="Grupo 22">
            <a:extLst>
              <a:ext uri="{FF2B5EF4-FFF2-40B4-BE49-F238E27FC236}">
                <a16:creationId xmlns:a16="http://schemas.microsoft.com/office/drawing/2014/main" id="{037CF16B-62F3-4C3D-A8C8-9E25292EB519}"/>
              </a:ext>
            </a:extLst>
          </p:cNvPr>
          <p:cNvGrpSpPr/>
          <p:nvPr/>
        </p:nvGrpSpPr>
        <p:grpSpPr>
          <a:xfrm>
            <a:off x="15616707" y="275458"/>
            <a:ext cx="1201056" cy="1178357"/>
            <a:chOff x="4432628" y="204527"/>
            <a:chExt cx="755498" cy="755498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3AE0EAF5-9B7D-4966-8CEB-DF86F7B848CE}"/>
                </a:ext>
              </a:extLst>
            </p:cNvPr>
            <p:cNvSpPr/>
            <p:nvPr/>
          </p:nvSpPr>
          <p:spPr>
            <a:xfrm>
              <a:off x="4432628" y="204527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EB890C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FE975CFA-4250-402C-A454-872CAA8B5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52" y="271199"/>
              <a:ext cx="587650" cy="587650"/>
            </a:xfrm>
            <a:prstGeom prst="rect">
              <a:avLst/>
            </a:prstGeom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7481A375-FAF9-48BF-BF78-97E0B8297054}"/>
              </a:ext>
            </a:extLst>
          </p:cNvPr>
          <p:cNvGrpSpPr/>
          <p:nvPr/>
        </p:nvGrpSpPr>
        <p:grpSpPr>
          <a:xfrm>
            <a:off x="6415845" y="103778"/>
            <a:ext cx="1465122" cy="1315019"/>
            <a:chOff x="15755932" y="637660"/>
            <a:chExt cx="1669868" cy="1669868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54346F91-D293-47E0-9BCC-379F104E76A6}"/>
                </a:ext>
              </a:extLst>
            </p:cNvPr>
            <p:cNvSpPr/>
            <p:nvPr/>
          </p:nvSpPr>
          <p:spPr>
            <a:xfrm>
              <a:off x="15755932" y="637660"/>
              <a:ext cx="1669868" cy="1669868"/>
            </a:xfrm>
            <a:prstGeom prst="ellipse">
              <a:avLst/>
            </a:prstGeom>
            <a:gradFill flip="none" rotWithShape="1">
              <a:gsLst>
                <a:gs pos="50000">
                  <a:srgbClr val="119FA6"/>
                </a:gs>
                <a:gs pos="100000">
                  <a:srgbClr val="16729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2" name="Gráfico 51" descr="Usuários">
              <a:extLst>
                <a:ext uri="{FF2B5EF4-FFF2-40B4-BE49-F238E27FC236}">
                  <a16:creationId xmlns:a16="http://schemas.microsoft.com/office/drawing/2014/main" id="{33DC377C-33EA-4C29-BE1C-9A06E8C9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043773" y="885205"/>
              <a:ext cx="1150020" cy="1215569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54B6664D-99B4-40E1-9FF2-673DD0F7673E}"/>
              </a:ext>
            </a:extLst>
          </p:cNvPr>
          <p:cNvGrpSpPr/>
          <p:nvPr/>
        </p:nvGrpSpPr>
        <p:grpSpPr>
          <a:xfrm>
            <a:off x="16891558" y="269035"/>
            <a:ext cx="1201056" cy="1178357"/>
            <a:chOff x="4010675" y="5810078"/>
            <a:chExt cx="755498" cy="7554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E7D305F9-B8B4-4F21-9440-337B0AE91414}"/>
                </a:ext>
              </a:extLst>
            </p:cNvPr>
            <p:cNvSpPr/>
            <p:nvPr/>
          </p:nvSpPr>
          <p:spPr>
            <a:xfrm>
              <a:off x="4010675" y="5810078"/>
              <a:ext cx="755498" cy="755498"/>
            </a:xfrm>
            <a:prstGeom prst="ellipse">
              <a:avLst/>
            </a:prstGeom>
            <a:gradFill flip="none" rotWithShape="1">
              <a:gsLst>
                <a:gs pos="50000">
                  <a:srgbClr val="B26F9B"/>
                </a:gs>
                <a:gs pos="0">
                  <a:srgbClr val="904E7A"/>
                </a:gs>
              </a:gsLst>
              <a:lin ang="3000000" scaled="0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5" name="Gráfico 54" descr="Sacola de compras">
              <a:extLst>
                <a:ext uri="{FF2B5EF4-FFF2-40B4-BE49-F238E27FC236}">
                  <a16:creationId xmlns:a16="http://schemas.microsoft.com/office/drawing/2014/main" id="{CDBE1D4A-EEE0-4C26-8B05-84FD4F765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31358" y="5902303"/>
              <a:ext cx="514132" cy="514132"/>
            </a:xfrm>
            <a:prstGeom prst="rect">
              <a:avLst/>
            </a:prstGeom>
          </p:spPr>
        </p:pic>
      </p:grpSp>
      <p:sp>
        <p:nvSpPr>
          <p:cNvPr id="33" name="Pentágono 36">
            <a:extLst>
              <a:ext uri="{FF2B5EF4-FFF2-40B4-BE49-F238E27FC236}">
                <a16:creationId xmlns:a16="http://schemas.microsoft.com/office/drawing/2014/main" id="{19DAB44A-771E-41E7-A6EC-4CABE265B300}"/>
              </a:ext>
            </a:extLst>
          </p:cNvPr>
          <p:cNvSpPr/>
          <p:nvPr/>
        </p:nvSpPr>
        <p:spPr>
          <a:xfrm>
            <a:off x="1927841" y="10885446"/>
            <a:ext cx="595606" cy="592046"/>
          </a:xfrm>
          <a:prstGeom prst="homePlate">
            <a:avLst>
              <a:gd name="adj" fmla="val 20845"/>
            </a:avLst>
          </a:prstGeom>
          <a:gradFill flip="none" rotWithShape="1">
            <a:gsLst>
              <a:gs pos="50000">
                <a:srgbClr val="119FA6"/>
              </a:gs>
              <a:gs pos="100000">
                <a:srgbClr val="16729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>
              <a:solidFill>
                <a:srgbClr val="01429E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0A4A18-9EDF-755B-A108-089526D11FDC}"/>
              </a:ext>
            </a:extLst>
          </p:cNvPr>
          <p:cNvSpPr txBox="1"/>
          <p:nvPr/>
        </p:nvSpPr>
        <p:spPr>
          <a:xfrm>
            <a:off x="19729558" y="12235032"/>
            <a:ext cx="2863972" cy="75738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b="1">
                <a:solidFill>
                  <a:srgbClr val="595959"/>
                </a:solidFill>
                <a:latin typeface="Futura Std Book" panose="020B0502020204020303" pitchFamily="34" charset="0"/>
                <a:ea typeface="Gadugi" panose="020B0502040204020203" pitchFamily="34" charset="0"/>
              </a:rPr>
              <a:t>*até out/23</a:t>
            </a:r>
          </a:p>
        </p:txBody>
      </p:sp>
    </p:spTree>
    <p:extLst>
      <p:ext uri="{BB962C8B-B14F-4D97-AF65-F5344CB8AC3E}">
        <p14:creationId xmlns:p14="http://schemas.microsoft.com/office/powerpoint/2010/main" val="314646056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4">
      <a:majorFont>
        <a:latin typeface="Futura Std Condensed ExtBd"/>
        <a:ea typeface=""/>
        <a:cs typeface=""/>
      </a:majorFont>
      <a:minorFont>
        <a:latin typeface="Futura Std Book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9c935337-c801-4fc7-ab6e-9d8b7472ca8d" xsi:nil="true"/>
    <lcf76f155ced4ddcb4097134ff3c332f xmlns="ac64658c-adce-4098-9b57-35a20ea6ca4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8877A8714BD564BBCEE55A9247F56EB" ma:contentTypeVersion="19" ma:contentTypeDescription="Crie um novo documento." ma:contentTypeScope="" ma:versionID="83e122d07345de025182cd75623783fc">
  <xsd:schema xmlns:xsd="http://www.w3.org/2001/XMLSchema" xmlns:xs="http://www.w3.org/2001/XMLSchema" xmlns:p="http://schemas.microsoft.com/office/2006/metadata/properties" xmlns:ns1="http://schemas.microsoft.com/sharepoint/v3" xmlns:ns2="ac64658c-adce-4098-9b57-35a20ea6ca47" xmlns:ns3="9c935337-c801-4fc7-ab6e-9d8b7472ca8d" targetNamespace="http://schemas.microsoft.com/office/2006/metadata/properties" ma:root="true" ma:fieldsID="90ba9d8d1c652df8d5c9711a44ffce2a" ns1:_="" ns2:_="" ns3:_="">
    <xsd:import namespace="http://schemas.microsoft.com/sharepoint/v3"/>
    <xsd:import namespace="ac64658c-adce-4098-9b57-35a20ea6ca47"/>
    <xsd:import namespace="9c935337-c801-4fc7-ab6e-9d8b7472c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4658c-adce-4098-9b57-35a20ea6ca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4faff722-0fb5-4c44-9338-8716c1879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35337-c801-4fc7-ab6e-9d8b7472ca8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8248ef9-0877-4945-a832-ab7937b75d44}" ma:internalName="TaxCatchAll" ma:showField="CatchAllData" ma:web="9c935337-c801-4fc7-ab6e-9d8b7472ca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2706EA-CCDB-4FE1-B6C1-916ABD3FE7DF}">
  <ds:schemaRefs>
    <ds:schemaRef ds:uri="6b6b40f4-fed1-4d1c-94c6-34f1f2f15304"/>
    <ds:schemaRef ds:uri="9c935337-c801-4fc7-ab6e-9d8b7472ca8d"/>
    <ds:schemaRef ds:uri="a77b093c-b349-4033-84e2-5b0c932ea96a"/>
    <ds:schemaRef ds:uri="ac64658c-adce-4098-9b57-35a20ea6ca4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5C9FA8-3B2C-4D72-BB7E-6BC3CD178E2D}">
  <ds:schemaRefs>
    <ds:schemaRef ds:uri="9c935337-c801-4fc7-ab6e-9d8b7472ca8d"/>
    <ds:schemaRef ds:uri="ac64658c-adce-4098-9b57-35a20ea6ca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96E293-07A6-484F-9CBC-8DA2FADFA4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1033</Words>
  <Application>Microsoft Office PowerPoint</Application>
  <PresentationFormat>Personalizar</PresentationFormat>
  <Paragraphs>144</Paragraphs>
  <Slides>11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Calibri</vt:lpstr>
      <vt:lpstr>Futura Std Condensed ExtBd</vt:lpstr>
      <vt:lpstr>Futura Std Book</vt:lpstr>
      <vt:lpstr>Wingdings</vt:lpstr>
      <vt:lpstr>Tw Cen MT</vt:lpstr>
      <vt:lpstr>Arial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Miranda Cruz</dc:creator>
  <cp:lastModifiedBy>AMA</cp:lastModifiedBy>
  <cp:revision>3</cp:revision>
  <cp:lastPrinted>2022-09-30T20:56:15Z</cp:lastPrinted>
  <dcterms:created xsi:type="dcterms:W3CDTF">2021-03-24T14:10:38Z</dcterms:created>
  <dcterms:modified xsi:type="dcterms:W3CDTF">2023-11-06T13:41:05Z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0x01010028877A8714BD564BBCEE55A9247F56EB</vt:lpwstr>
  </property>
  <property fmtid="{D5CDD505-2E9C-101B-9397-08002B2CF9AE}" pid="3" name="MediaServiceImageTags">
    <vt:lpwstr/>
  </property>
  <property fmtid="{D5CDD505-2E9C-101B-9397-08002B2CF9AE}" pid="4" name="MSIP_Label_fde7aacd-7cc4-4c31-9e6f-7ef306428f09_Enabled">
    <vt:lpwstr>true</vt:lpwstr>
  </property>
  <property fmtid="{D5CDD505-2E9C-101B-9397-08002B2CF9AE}" pid="5" name="MSIP_Label_fde7aacd-7cc4-4c31-9e6f-7ef306428f09_SetDate">
    <vt:lpwstr>2023-11-01T19:32:38Z</vt:lpwstr>
  </property>
  <property fmtid="{D5CDD505-2E9C-101B-9397-08002B2CF9AE}" pid="6" name="MSIP_Label_fde7aacd-7cc4-4c31-9e6f-7ef306428f09_Method">
    <vt:lpwstr>Privileged</vt:lpwstr>
  </property>
  <property fmtid="{D5CDD505-2E9C-101B-9397-08002B2CF9AE}" pid="7" name="MSIP_Label_fde7aacd-7cc4-4c31-9e6f-7ef306428f09_Name">
    <vt:lpwstr>_PUBLICO</vt:lpwstr>
  </property>
  <property fmtid="{D5CDD505-2E9C-101B-9397-08002B2CF9AE}" pid="8" name="MSIP_Label_fde7aacd-7cc4-4c31-9e6f-7ef306428f09_SiteId">
    <vt:lpwstr>ab9bba98-684a-43fb-add8-9c2bebede229</vt:lpwstr>
  </property>
  <property fmtid="{D5CDD505-2E9C-101B-9397-08002B2CF9AE}" pid="9" name="MSIP_Label_fde7aacd-7cc4-4c31-9e6f-7ef306428f09_ActionId">
    <vt:lpwstr>b8f59393-99f2-4777-a27d-e41c4b38ffac</vt:lpwstr>
  </property>
  <property fmtid="{D5CDD505-2E9C-101B-9397-08002B2CF9AE}" pid="10" name="MSIP_Label_fde7aacd-7cc4-4c31-9e6f-7ef306428f09_ContentBits">
    <vt:lpwstr>1</vt:lpwstr>
  </property>
</Properties>
</file>