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4595" r:id="rId6"/>
    <p:sldId id="2605" r:id="rId7"/>
    <p:sldId id="4598" r:id="rId8"/>
    <p:sldId id="4600" r:id="rId9"/>
    <p:sldId id="4602" r:id="rId10"/>
    <p:sldId id="4601" r:id="rId11"/>
    <p:sldId id="4596" r:id="rId12"/>
    <p:sldId id="279" r:id="rId13"/>
  </p:sldIdLst>
  <p:sldSz cx="2440146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35AAC"/>
    <a:srgbClr val="1C64B5"/>
    <a:srgbClr val="246ABD"/>
    <a:srgbClr val="2C73C6"/>
    <a:srgbClr val="0F56A8"/>
    <a:srgbClr val="2D74C7"/>
    <a:srgbClr val="0074B0"/>
    <a:srgbClr val="F38C00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AC5EF-AB64-4E29-B1AA-FE49E67949C0}" v="1051" dt="2023-11-06T11:54:32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91654" autoAdjust="0"/>
  </p:normalViewPr>
  <p:slideViewPr>
    <p:cSldViewPr snapToGrid="0">
      <p:cViewPr varScale="1">
        <p:scale>
          <a:sx n="33" d="100"/>
          <a:sy n="33" d="100"/>
        </p:scale>
        <p:origin x="100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DCD9-A2C4-46FA-AE68-9B87F0F9C80F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2FFA-7D3E-4D52-B730-07D087FA3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6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1pPr>
    <a:lvl2pPr marL="914811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2pPr>
    <a:lvl3pPr marL="1829623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3pPr>
    <a:lvl4pPr marL="2744434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4pPr>
    <a:lvl5pPr marL="3659246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45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07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0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53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5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456-3322-4DAD-9DAF-FF7CBC326C1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5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97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3E522AC-6E90-F97E-6656-8D0848492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24384000" cy="1371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3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10AA6C8C-4F6C-AA81-F64B-B223126C6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D0E4D-1BB2-5C8B-7111-B779F3E0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08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17F8C8D2-EE84-1914-4FFD-0107CFF60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01463" cy="13725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5BE59-CEAD-4D83-8908-B2E6975B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1125B5-7EE4-49CB-BCD1-3E9B3436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A5B913-BF29-41F3-B508-C0E72DEE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6D23-8325-41EF-9A74-4206613B1F9D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926B2B-0C45-4C5F-835F-22FD96F1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E21617-6B4B-47C2-B668-EFC40245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49E-B6F2-46DA-987D-7AD7437A0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5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F9A26EA5-E49E-3820-C0FE-22D8BA324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84029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1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3004F7E-EF30-FF70-ED8B-C6934B37B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84029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2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B331E1E-657A-933F-8F26-0DF7479C6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9823"/>
            <a:ext cx="24401463" cy="137258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61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3C619651-6CB2-379D-3372-7CAA356F9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67098" y="12712701"/>
            <a:ext cx="5490329" cy="730250"/>
          </a:xfrm>
        </p:spPr>
        <p:txBody>
          <a:bodyPr/>
          <a:lstStyle>
            <a:lvl1pPr>
              <a:defRPr b="1">
                <a:solidFill>
                  <a:srgbClr val="0074B0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3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B6E7313-DCE6-1B97-AAEA-FA9A03654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24384000" cy="1371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57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B7637458-B223-B1F0-722F-7985B5AAF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C5A45A-EEDE-F7CE-D724-47DC38C4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3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AD5C5D-13EA-5D5A-9487-0582E1EB2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3" y="1"/>
            <a:ext cx="24384000" cy="13716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6355D2-56A6-4180-A696-38D4FBB9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4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60A4061D-C926-8057-19A7-9EE9F56BA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01463" cy="1372582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D0E4D-1BB2-5C8B-7111-B779F3E0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61590" y="12712701"/>
            <a:ext cx="5490329" cy="730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8EAEBB8B-65A8-4222-99B6-9433735EF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3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7601" y="730251"/>
            <a:ext cx="2104626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601" y="3651250"/>
            <a:ext cx="2104626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7601" y="12712701"/>
            <a:ext cx="5490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6A4A-E915-4482-B4FA-E9274F68326C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82985" y="12712701"/>
            <a:ext cx="82354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33533" y="12712701"/>
            <a:ext cx="5490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BB8B-65A8-4222-99B6-9433735E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6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714" r:id="rId3"/>
    <p:sldLayoutId id="2147483709" r:id="rId4"/>
    <p:sldLayoutId id="2147483674" r:id="rId5"/>
    <p:sldLayoutId id="2147483710" r:id="rId6"/>
    <p:sldLayoutId id="2147483704" r:id="rId7"/>
    <p:sldLayoutId id="2147483705" r:id="rId8"/>
    <p:sldLayoutId id="2147483681" r:id="rId9"/>
    <p:sldLayoutId id="2147483682" r:id="rId10"/>
    <p:sldLayoutId id="2147483712" r:id="rId11"/>
    <p:sldLayoutId id="2147483713" r:id="rId12"/>
    <p:sldLayoutId id="2147483692" r:id="rId13"/>
    <p:sldLayoutId id="2147483715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0DA6268-CB8B-424D-A6A0-F6E1D6E8F520}"/>
              </a:ext>
            </a:extLst>
          </p:cNvPr>
          <p:cNvSpPr txBox="1"/>
          <p:nvPr/>
        </p:nvSpPr>
        <p:spPr>
          <a:xfrm>
            <a:off x="5354791" y="12585754"/>
            <a:ext cx="9073281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aseline="30000" dirty="0">
                <a:solidFill>
                  <a:srgbClr val="0074B0"/>
                </a:solidFill>
                <a:latin typeface="Tw Cen MT" panose="020B0602020104020603" pitchFamily="34" charset="77"/>
                <a:ea typeface="Arial" charset="0"/>
                <a:cs typeface="Arial" charset="0"/>
              </a:rPr>
              <a:t>NOV </a:t>
            </a:r>
            <a:r>
              <a:rPr lang="en-US" sz="5400" b="1" baseline="30000" dirty="0">
                <a:solidFill>
                  <a:srgbClr val="0074B0"/>
                </a:solidFill>
                <a:latin typeface="Tw Cen MT" panose="020B0602020104020603" pitchFamily="34" charset="77"/>
                <a:ea typeface="Arial" charset="0"/>
                <a:cs typeface="Arial" charset="0"/>
              </a:rPr>
              <a:t>2023 | GIGOVME</a:t>
            </a:r>
            <a:endParaRPr lang="en-US" sz="5400" baseline="30000" dirty="0">
              <a:solidFill>
                <a:srgbClr val="0074B0"/>
              </a:solidFill>
              <a:latin typeface="Tw Cen MT" panose="020B0602020104020603" pitchFamily="34" charset="77"/>
              <a:ea typeface="Arial" charset="0"/>
              <a:cs typeface="Arial" charset="0"/>
            </a:endParaRPr>
          </a:p>
          <a:p>
            <a:endParaRPr lang="en-US" sz="4800" b="1" baseline="30000" dirty="0">
              <a:solidFill>
                <a:srgbClr val="0074B0"/>
              </a:solidFill>
              <a:latin typeface="Tw Cen MT" panose="020B0602020104020603" pitchFamily="34" charset="77"/>
              <a:ea typeface="Arial" charset="0"/>
              <a:cs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675BF0-8049-5A16-AF43-B155154C5372}"/>
              </a:ext>
            </a:extLst>
          </p:cNvPr>
          <p:cNvSpPr txBox="1"/>
          <p:nvPr/>
        </p:nvSpPr>
        <p:spPr>
          <a:xfrm>
            <a:off x="7183591" y="4935961"/>
            <a:ext cx="755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kern="0" dirty="0">
                <a:solidFill>
                  <a:schemeClr val="bg1"/>
                </a:solidFill>
                <a:latin typeface="Tw Cen MT" panose="020B0602020104020603" pitchFamily="34" charset="77"/>
              </a:rPr>
              <a:t>CADASTRAMENTO DE PROPOSTAS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015E199-BA87-3F05-65C8-23FA9809E259}"/>
              </a:ext>
            </a:extLst>
          </p:cNvPr>
          <p:cNvSpPr/>
          <p:nvPr/>
        </p:nvSpPr>
        <p:spPr>
          <a:xfrm>
            <a:off x="7183591" y="4974325"/>
            <a:ext cx="1221892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0" b="1" dirty="0">
                <a:latin typeface="Tw Cen MT" panose="020B0602020104020603" pitchFamily="34" charset="77"/>
              </a:rPr>
              <a:t>NOVO PAC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DE94736-EF8D-6B02-FE79-AE805569F48E}"/>
              </a:ext>
            </a:extLst>
          </p:cNvPr>
          <p:cNvCxnSpPr>
            <a:cxnSpLocks/>
          </p:cNvCxnSpPr>
          <p:nvPr/>
        </p:nvCxnSpPr>
        <p:spPr>
          <a:xfrm>
            <a:off x="4560234" y="7865639"/>
            <a:ext cx="1528099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52B021-1974-EA38-016F-E7CF5D1C3BCF}"/>
              </a:ext>
            </a:extLst>
          </p:cNvPr>
          <p:cNvSpPr txBox="1"/>
          <p:nvPr/>
        </p:nvSpPr>
        <p:spPr>
          <a:xfrm>
            <a:off x="20809177" y="400109"/>
            <a:ext cx="341668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baseline="300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#PÚBLICO</a:t>
            </a:r>
            <a:endParaRPr lang="en-US" sz="2000" b="1" baseline="300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9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CE506C56-7654-4020-4555-29098F11DF56}"/>
              </a:ext>
            </a:extLst>
          </p:cNvPr>
          <p:cNvSpPr txBox="1"/>
          <p:nvPr/>
        </p:nvSpPr>
        <p:spPr>
          <a:xfrm>
            <a:off x="20575261" y="13137914"/>
            <a:ext cx="341668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baseline="30000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#PÚBLICO</a:t>
            </a:r>
            <a:endParaRPr lang="en-US" sz="2000" b="1" baseline="30000" dirty="0"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pic>
        <p:nvPicPr>
          <p:cNvPr id="2054" name="Picture 6" descr="Botão com fundo vermelho, contém um ícone de um círculo com vários veículos. Texto: Transporte Eficiente e Sustentável">
            <a:extLst>
              <a:ext uri="{FF2B5EF4-FFF2-40B4-BE49-F238E27FC236}">
                <a16:creationId xmlns:a16="http://schemas.microsoft.com/office/drawing/2014/main" id="{1E199EE6-56C9-490F-A24A-7DD9F4A198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01" y="28823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tão rosa escuro com um ícone com pessoas ligadas em um círculo. Texto: Infraestrutura Social Inclusiva">
            <a:extLst>
              <a:ext uri="{FF2B5EF4-FFF2-40B4-BE49-F238E27FC236}">
                <a16:creationId xmlns:a16="http://schemas.microsoft.com/office/drawing/2014/main" id="{1076FE5D-57CE-42C7-BBAE-34117D52BC8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09" y="287368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3DDF478-DC19-4A9E-B4B5-726245B8017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617" y="290196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BB9409-3F27-4572-8EEB-B8BAF237AED4}"/>
              </a:ext>
            </a:extLst>
          </p:cNvPr>
          <p:cNvSpPr txBox="1"/>
          <p:nvPr/>
        </p:nvSpPr>
        <p:spPr>
          <a:xfrm>
            <a:off x="1419447" y="976814"/>
            <a:ext cx="76394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6000" b="1" i="0" dirty="0">
                <a:solidFill>
                  <a:srgbClr val="0C326F"/>
                </a:solidFill>
                <a:effectLst/>
                <a:latin typeface="rawline"/>
              </a:rPr>
              <a:t>Eixos de investimento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5B2E0F0-304E-4471-8A98-A2A0F7D66902}"/>
              </a:ext>
            </a:extLst>
          </p:cNvPr>
          <p:cNvSpPr/>
          <p:nvPr/>
        </p:nvSpPr>
        <p:spPr>
          <a:xfrm>
            <a:off x="20575261" y="239532"/>
            <a:ext cx="3081869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400" b="1" dirty="0">
                <a:latin typeface="Tw Cen MT" panose="020B0602020104020603" pitchFamily="34" charset="77"/>
              </a:rPr>
              <a:t>NOVO</a:t>
            </a:r>
            <a:r>
              <a:rPr lang="pt-BR" sz="5400" b="1" dirty="0">
                <a:latin typeface="Tw Cen MT" panose="020B0602020104020603" pitchFamily="34" charset="77"/>
              </a:rPr>
              <a:t> PAC</a:t>
            </a:r>
          </a:p>
        </p:txBody>
      </p:sp>
      <p:pic>
        <p:nvPicPr>
          <p:cNvPr id="2060" name="Picture 12" descr="Botão com fundo azul escuro, contém um ícone de duas gotas. Texto: Água para Todos">
            <a:extLst>
              <a:ext uri="{FF2B5EF4-FFF2-40B4-BE49-F238E27FC236}">
                <a16:creationId xmlns:a16="http://schemas.microsoft.com/office/drawing/2014/main" id="{3DFA8739-4775-4A0F-8F07-F20570E5858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25" y="28823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tão com fundo roxo, contém um ícone de um globo. Texto:  Inclusão Digital e Conectividade">
            <a:extLst>
              <a:ext uri="{FF2B5EF4-FFF2-40B4-BE49-F238E27FC236}">
                <a16:creationId xmlns:a16="http://schemas.microsoft.com/office/drawing/2014/main" id="{51629D12-BBD3-4654-87D5-C4300D6D1C8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1" y="695691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otão com fundo verde escuro, contém um ícone de lâmpada acesa. Texto: Transição e Segurança Energética">
            <a:extLst>
              <a:ext uri="{FF2B5EF4-FFF2-40B4-BE49-F238E27FC236}">
                <a16:creationId xmlns:a16="http://schemas.microsoft.com/office/drawing/2014/main" id="{3D3CBB9B-0346-4AAE-A5D4-B823864C15C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1" y="6987034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otão com fundo marrom escuro, contém um ícone de um submarino. Texto: Inovação para a Indústria da Defesa">
            <a:extLst>
              <a:ext uri="{FF2B5EF4-FFF2-40B4-BE49-F238E27FC236}">
                <a16:creationId xmlns:a16="http://schemas.microsoft.com/office/drawing/2014/main" id="{4FD6FA47-4B01-4BEC-B3A4-C52E071CF65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91" y="705027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otão com fundo na cor cenoura, contém um ícone de um capelo (chapéu de formando). Texto: Educação, Ciência e Tecnologia">
            <a:extLst>
              <a:ext uri="{FF2B5EF4-FFF2-40B4-BE49-F238E27FC236}">
                <a16:creationId xmlns:a16="http://schemas.microsoft.com/office/drawing/2014/main" id="{6D2849A9-74C0-4B3D-9FD3-4B6C08DB74DF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617" y="695691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otão com fundo azul escuro, contém um ícone de um coração. Texto: Saúde">
            <a:extLst>
              <a:ext uri="{FF2B5EF4-FFF2-40B4-BE49-F238E27FC236}">
                <a16:creationId xmlns:a16="http://schemas.microsoft.com/office/drawing/2014/main" id="{384BF804-D41D-47CE-A17B-D88FB8AB92DD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261" y="695691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85044-7CF1-45C1-8015-7B82BDA1C341}"/>
              </a:ext>
            </a:extLst>
          </p:cNvPr>
          <p:cNvSpPr txBox="1"/>
          <p:nvPr/>
        </p:nvSpPr>
        <p:spPr>
          <a:xfrm>
            <a:off x="2666401" y="511058"/>
            <a:ext cx="16913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Eixos de investimento em fase de cadastramento de propostas</a:t>
            </a:r>
          </a:p>
        </p:txBody>
      </p:sp>
      <p:pic>
        <p:nvPicPr>
          <p:cNvPr id="14" name="Imagem 13" descr="Fundo rosa, contém um ícone de comunidade. Texto: Infraestrutura social inclusiva">
            <a:extLst>
              <a:ext uri="{FF2B5EF4-FFF2-40B4-BE49-F238E27FC236}">
                <a16:creationId xmlns:a16="http://schemas.microsoft.com/office/drawing/2014/main" id="{FBCDF8EA-BC3B-40C1-84AB-F20E9344A8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60" y="6324440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Fundo na cor cenoura, contém um ícone de um capelo (chapéu de formando). Texto: Educação, Ciência e Tecnologia">
            <a:extLst>
              <a:ext uri="{FF2B5EF4-FFF2-40B4-BE49-F238E27FC236}">
                <a16:creationId xmlns:a16="http://schemas.microsoft.com/office/drawing/2014/main" id="{52EC6D51-4215-4593-8744-9FFB5B3649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39" y="8452311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31D2A06-01DF-45D7-B23B-5820DE06DC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01" y="2206955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Fundo azul escuro, contém um ícone de duas gotas. Texto: Água para Todos">
            <a:extLst>
              <a:ext uri="{FF2B5EF4-FFF2-40B4-BE49-F238E27FC236}">
                <a16:creationId xmlns:a16="http://schemas.microsoft.com/office/drawing/2014/main" id="{45E4706A-C1AF-48EB-BD22-AC421F9A47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81" y="4284520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Fundo azul escuro, contém um ícone de um coração. Texto: Saúde">
            <a:extLst>
              <a:ext uri="{FF2B5EF4-FFF2-40B4-BE49-F238E27FC236}">
                <a16:creationId xmlns:a16="http://schemas.microsoft.com/office/drawing/2014/main" id="{6CA42E40-8BE7-47F8-B746-49F28E1698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06" y="10668135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0DF6E03-131A-4861-9A8D-4DCF1F648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9426" y="3285295"/>
            <a:ext cx="6800850" cy="18764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Chave Direita 3">
            <a:extLst>
              <a:ext uri="{FF2B5EF4-FFF2-40B4-BE49-F238E27FC236}">
                <a16:creationId xmlns:a16="http://schemas.microsoft.com/office/drawing/2014/main" id="{DA09152A-BAD7-4CAA-92A1-9D5A6B4AFB3A}"/>
              </a:ext>
            </a:extLst>
          </p:cNvPr>
          <p:cNvSpPr/>
          <p:nvPr/>
        </p:nvSpPr>
        <p:spPr>
          <a:xfrm>
            <a:off x="14717082" y="2254065"/>
            <a:ext cx="1432102" cy="4029532"/>
          </a:xfrm>
          <a:prstGeom prst="rightBrace">
            <a:avLst>
              <a:gd name="adj1" fmla="val 15821"/>
              <a:gd name="adj2" fmla="val 46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85F9D9-F7DC-4013-90FB-BA99C081E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5226" y="5531681"/>
            <a:ext cx="4281276" cy="1393749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19F90E2-15AB-4109-9F40-1B77D7820EE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15790160" y="6228556"/>
            <a:ext cx="1385066" cy="1175884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AE2D4FB5-577F-4343-AE5C-48AC1CA401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752" y="8957882"/>
            <a:ext cx="6800850" cy="16381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1F3D907-5538-4EB8-A216-D814396F77C4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16952039" y="9532311"/>
            <a:ext cx="456713" cy="24465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B654B07B-2697-4E2A-850D-9228842D7A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22024" y="11140442"/>
            <a:ext cx="4868955" cy="1466553"/>
          </a:xfrm>
          <a:prstGeom prst="rect">
            <a:avLst/>
          </a:prstGeom>
          <a:ln w="38100">
            <a:solidFill>
              <a:srgbClr val="135AAC"/>
            </a:solidFill>
          </a:ln>
        </p:spPr>
      </p:pic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F57F351-2040-4163-BD29-C913BC8CB7F7}"/>
              </a:ext>
            </a:extLst>
          </p:cNvPr>
          <p:cNvCxnSpPr>
            <a:cxnSpLocks/>
            <a:stCxn id="18" idx="3"/>
            <a:endCxn id="29" idx="1"/>
          </p:cNvCxnSpPr>
          <p:nvPr/>
        </p:nvCxnSpPr>
        <p:spPr>
          <a:xfrm>
            <a:off x="18074206" y="11748135"/>
            <a:ext cx="947818" cy="125584"/>
          </a:xfrm>
          <a:prstGeom prst="straightConnector1">
            <a:avLst/>
          </a:prstGeom>
          <a:ln w="57150">
            <a:solidFill>
              <a:srgbClr val="13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0ED2313B-FCB5-4DB8-A37C-07360516D6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22024" y="7214407"/>
            <a:ext cx="3995077" cy="1471275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8E2AC01-0D3C-46E7-8CAE-28CFFEC973F1}"/>
              </a:ext>
            </a:extLst>
          </p:cNvPr>
          <p:cNvCxnSpPr>
            <a:cxnSpLocks/>
            <a:stCxn id="14" idx="3"/>
            <a:endCxn id="34" idx="1"/>
          </p:cNvCxnSpPr>
          <p:nvPr/>
        </p:nvCxnSpPr>
        <p:spPr>
          <a:xfrm>
            <a:off x="15790160" y="7404440"/>
            <a:ext cx="3231864" cy="545605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CD938B81-44D5-4B23-A3BC-56B5B08651D5}"/>
              </a:ext>
            </a:extLst>
          </p:cNvPr>
          <p:cNvSpPr/>
          <p:nvPr/>
        </p:nvSpPr>
        <p:spPr>
          <a:xfrm>
            <a:off x="20575261" y="239532"/>
            <a:ext cx="3081869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400" b="1" dirty="0">
                <a:latin typeface="Tw Cen MT" panose="020B0602020104020603" pitchFamily="34" charset="77"/>
              </a:rPr>
              <a:t>NOVO</a:t>
            </a:r>
            <a:r>
              <a:rPr lang="pt-BR" sz="5400" b="1" dirty="0">
                <a:latin typeface="Tw Cen MT" panose="020B0602020104020603" pitchFamily="34" charset="77"/>
              </a:rPr>
              <a:t> PAC</a:t>
            </a:r>
          </a:p>
        </p:txBody>
      </p:sp>
    </p:spTree>
    <p:extLst>
      <p:ext uri="{BB962C8B-B14F-4D97-AF65-F5344CB8AC3E}">
        <p14:creationId xmlns:p14="http://schemas.microsoft.com/office/powerpoint/2010/main" val="270317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85044-7CF1-45C1-8015-7B82BDA1C341}"/>
              </a:ext>
            </a:extLst>
          </p:cNvPr>
          <p:cNvSpPr txBox="1"/>
          <p:nvPr/>
        </p:nvSpPr>
        <p:spPr>
          <a:xfrm>
            <a:off x="2076424" y="292202"/>
            <a:ext cx="197628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Eixos de investimento em fase de cadastramento de propostas - MCID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31D2A06-01DF-45D7-B23B-5820DE06DC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6" y="1614107"/>
            <a:ext cx="972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129E64-9B31-47BF-9C87-FF45F28C9715}"/>
              </a:ext>
            </a:extLst>
          </p:cNvPr>
          <p:cNvSpPr txBox="1"/>
          <p:nvPr/>
        </p:nvSpPr>
        <p:spPr>
          <a:xfrm>
            <a:off x="2386176" y="4005352"/>
            <a:ext cx="96286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a) esgotamento sanitário;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b) gestão de resíduos sólidos;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c) mobilidade urbana sustentável: mobilidade grandes e médias cidades;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d) mobilidade urbana sustentável: renovação de frota;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e) periferia viva - urbanização de favelas;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f) prevenção a desastres - contenção de encostas;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g) prevenção a desastres - drenagem urbana; e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h) regularização fundiária.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FF91002-981B-471F-A2E4-2EF7EF3AA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849" y="6031179"/>
            <a:ext cx="5993399" cy="165364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71D44F6-2828-4902-A346-2DCBAEFEFD8A}"/>
              </a:ext>
            </a:extLst>
          </p:cNvPr>
          <p:cNvSpPr txBox="1"/>
          <p:nvPr/>
        </p:nvSpPr>
        <p:spPr>
          <a:xfrm>
            <a:off x="13601463" y="3892407"/>
            <a:ext cx="11793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II - eixo Água para Todos: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a) abastecimento de água; e 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b) abastecimento de água em área rural. </a:t>
            </a:r>
          </a:p>
        </p:txBody>
      </p:sp>
      <p:pic>
        <p:nvPicPr>
          <p:cNvPr id="21" name="Imagem 20" descr="Fundo azul escuro, contém um ícone de duas gotas. Texto: Água para Todos">
            <a:extLst>
              <a:ext uri="{FF2B5EF4-FFF2-40B4-BE49-F238E27FC236}">
                <a16:creationId xmlns:a16="http://schemas.microsoft.com/office/drawing/2014/main" id="{4AB7C077-7FA2-4DA3-8F3F-CD5BE8BABC9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463" y="1558974"/>
            <a:ext cx="972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8039192-A2BB-4A7D-9083-384BE3FC95F8}"/>
              </a:ext>
            </a:extLst>
          </p:cNvPr>
          <p:cNvSpPr/>
          <p:nvPr/>
        </p:nvSpPr>
        <p:spPr>
          <a:xfrm>
            <a:off x="18903972" y="6120802"/>
            <a:ext cx="4417491" cy="14465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Tw Cen MT" panose="020B0602020104020603" pitchFamily="34" charset="77"/>
              </a:rPr>
              <a:t>OGU ou</a:t>
            </a:r>
            <a:br>
              <a:rPr lang="pt-BR" sz="4400" b="1" dirty="0">
                <a:latin typeface="Tw Cen MT" panose="020B0602020104020603" pitchFamily="34" charset="77"/>
              </a:rPr>
            </a:br>
            <a:r>
              <a:rPr lang="pt-BR" sz="4400" b="1" dirty="0">
                <a:latin typeface="Tw Cen MT" panose="020B0602020104020603" pitchFamily="34" charset="77"/>
              </a:rPr>
              <a:t>FINANCIAMENTO</a:t>
            </a:r>
            <a:endParaRPr lang="pt-BR" sz="5400" b="1" dirty="0">
              <a:latin typeface="Tw Cen MT" panose="020B0602020104020603" pitchFamily="34" charset="77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39BA00E-FE1F-4F77-AF1F-9341147F93C6}"/>
              </a:ext>
            </a:extLst>
          </p:cNvPr>
          <p:cNvSpPr txBox="1"/>
          <p:nvPr/>
        </p:nvSpPr>
        <p:spPr>
          <a:xfrm>
            <a:off x="2386177" y="9098779"/>
            <a:ext cx="21272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C326F"/>
                </a:solidFill>
                <a:latin typeface="rawline"/>
              </a:defRPr>
            </a:lvl1pPr>
          </a:lstStyle>
          <a:p>
            <a:r>
              <a:rPr lang="pt-BR" sz="4000" dirty="0"/>
              <a:t>Anexar projeto ou anteprojeto ou estudo preliminar contendo a concepção da intervenção;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1FA5BAD-9084-4BF5-824A-0A2DA32975FB}"/>
              </a:ext>
            </a:extLst>
          </p:cNvPr>
          <p:cNvSpPr txBox="1"/>
          <p:nvPr/>
        </p:nvSpPr>
        <p:spPr>
          <a:xfrm>
            <a:off x="2386176" y="10208120"/>
            <a:ext cx="21272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C326F"/>
                </a:solidFill>
                <a:latin typeface="rawline"/>
              </a:defRPr>
            </a:lvl1pPr>
          </a:lstStyle>
          <a:p>
            <a:pPr algn="just"/>
            <a:r>
              <a:rPr lang="pt-BR" sz="4000" dirty="0"/>
              <a:t>Anexar Composição Básica do Investimento, conforme modelo disponível no </a:t>
            </a:r>
            <a:r>
              <a:rPr lang="pt-BR" sz="4000" dirty="0" err="1"/>
              <a:t>TransfereGov</a:t>
            </a:r>
            <a:r>
              <a:rPr lang="pt-BR" sz="4000" dirty="0"/>
              <a:t>;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8194E37-D1B8-4281-A15F-A6C1FBD5B09F}"/>
              </a:ext>
            </a:extLst>
          </p:cNvPr>
          <p:cNvSpPr/>
          <p:nvPr/>
        </p:nvSpPr>
        <p:spPr>
          <a:xfrm>
            <a:off x="21112717" y="153080"/>
            <a:ext cx="3081869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400" b="1" dirty="0">
                <a:latin typeface="Tw Cen MT" panose="020B0602020104020603" pitchFamily="34" charset="77"/>
              </a:rPr>
              <a:t>NOVO</a:t>
            </a:r>
            <a:r>
              <a:rPr lang="pt-BR" sz="5400" b="1" dirty="0">
                <a:latin typeface="Tw Cen MT" panose="020B0602020104020603" pitchFamily="34" charset="77"/>
              </a:rPr>
              <a:t> PAC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BAC0AA3-3921-4A03-92D3-4619E1A000CC}"/>
              </a:ext>
            </a:extLst>
          </p:cNvPr>
          <p:cNvSpPr txBox="1"/>
          <p:nvPr/>
        </p:nvSpPr>
        <p:spPr>
          <a:xfrm>
            <a:off x="2386176" y="11150716"/>
            <a:ext cx="20506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Os dois eixos são habitualmente acompanhados pela </a:t>
            </a:r>
            <a:r>
              <a:rPr lang="pt-BR" sz="6000" b="1" dirty="0">
                <a:solidFill>
                  <a:srgbClr val="0C326F"/>
                </a:solidFill>
                <a:latin typeface="rawline"/>
              </a:rPr>
              <a:t>CAIXA</a:t>
            </a:r>
            <a:r>
              <a:rPr lang="pt-BR" sz="4000" b="1" dirty="0">
                <a:solidFill>
                  <a:srgbClr val="0C326F"/>
                </a:solidFill>
                <a:latin typeface="rawline"/>
              </a:rPr>
              <a:t>, da contratação á PCF</a:t>
            </a:r>
          </a:p>
        </p:txBody>
      </p:sp>
    </p:spTree>
    <p:extLst>
      <p:ext uri="{BB962C8B-B14F-4D97-AF65-F5344CB8AC3E}">
        <p14:creationId xmlns:p14="http://schemas.microsoft.com/office/powerpoint/2010/main" val="40917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85044-7CF1-45C1-8015-7B82BDA1C341}"/>
              </a:ext>
            </a:extLst>
          </p:cNvPr>
          <p:cNvSpPr txBox="1"/>
          <p:nvPr/>
        </p:nvSpPr>
        <p:spPr>
          <a:xfrm>
            <a:off x="1959205" y="209271"/>
            <a:ext cx="208077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Eixos de investimento em fase de cadastramento de propostas – Minc e </a:t>
            </a:r>
            <a:r>
              <a:rPr lang="pt-BR" sz="5000" b="1" i="0" dirty="0" err="1">
                <a:solidFill>
                  <a:srgbClr val="0C326F"/>
                </a:solidFill>
                <a:effectLst/>
                <a:latin typeface="rawline"/>
              </a:rPr>
              <a:t>Mesp</a:t>
            </a:r>
            <a:endParaRPr lang="pt-BR" sz="5000" b="1" i="0" dirty="0">
              <a:solidFill>
                <a:srgbClr val="0C326F"/>
              </a:solidFill>
              <a:effectLst/>
              <a:latin typeface="rawline"/>
            </a:endParaRPr>
          </a:p>
        </p:txBody>
      </p:sp>
      <p:pic>
        <p:nvPicPr>
          <p:cNvPr id="14" name="Imagem 13" descr="Fundo rosa, contém um ícone de comunidade. Texto: Infraestrutura social inclusiva">
            <a:extLst>
              <a:ext uri="{FF2B5EF4-FFF2-40B4-BE49-F238E27FC236}">
                <a16:creationId xmlns:a16="http://schemas.microsoft.com/office/drawing/2014/main" id="{FBCDF8EA-BC3B-40C1-84AB-F20E9344A8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74" y="1225109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F85F9D9-F7DC-4013-90FB-BA99C081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097" y="1344790"/>
            <a:ext cx="5710208" cy="1858931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19F90E2-15AB-4109-9F40-1B77D7820EE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13105474" y="2274256"/>
            <a:ext cx="2509623" cy="3085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0ED2313B-FCB5-4DB8-A37C-07360516D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921" y="6424514"/>
            <a:ext cx="5719640" cy="2106383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1AF6425-F889-4103-B663-3C31EA4A7C57}"/>
              </a:ext>
            </a:extLst>
          </p:cNvPr>
          <p:cNvSpPr/>
          <p:nvPr/>
        </p:nvSpPr>
        <p:spPr>
          <a:xfrm>
            <a:off x="19221145" y="4289358"/>
            <a:ext cx="1348446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Tw Cen MT" panose="020B0602020104020603" pitchFamily="34" charset="77"/>
              </a:rPr>
              <a:t>OGU</a:t>
            </a:r>
            <a:endParaRPr lang="pt-BR" sz="5400" b="1" dirty="0">
              <a:latin typeface="Tw Cen MT" panose="020B0602020104020603" pitchFamily="34" charset="77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07F4611-F7E0-499E-AE6B-4C57ABAE053E}"/>
              </a:ext>
            </a:extLst>
          </p:cNvPr>
          <p:cNvSpPr txBox="1"/>
          <p:nvPr/>
        </p:nvSpPr>
        <p:spPr>
          <a:xfrm>
            <a:off x="2165066" y="3354501"/>
            <a:ext cx="16371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Implantação de Centros de Artes e Esportes Unificados – </a:t>
            </a:r>
            <a:r>
              <a:rPr lang="pt-BR" sz="4000" b="1" dirty="0" err="1">
                <a:solidFill>
                  <a:srgbClr val="0C326F"/>
                </a:solidFill>
                <a:latin typeface="rawline"/>
              </a:rPr>
              <a:t>CEUs</a:t>
            </a:r>
            <a:r>
              <a:rPr lang="pt-BR" sz="4000" b="1" dirty="0">
                <a:solidFill>
                  <a:srgbClr val="0C326F"/>
                </a:solidFill>
                <a:latin typeface="rawline"/>
              </a:rPr>
              <a:t> da Cultura – 500 m² a 3.000 m²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C0EE80-97D1-4E9F-ABBD-14CF4CA2E4B4}"/>
              </a:ext>
            </a:extLst>
          </p:cNvPr>
          <p:cNvSpPr txBox="1"/>
          <p:nvPr/>
        </p:nvSpPr>
        <p:spPr>
          <a:xfrm>
            <a:off x="2098758" y="4763870"/>
            <a:ext cx="16371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Governo do Estado cadastra proposta para municípios com população maior ou igual a 30 mil habitantes, integrantes de regiões imediatas prioritárias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EAA8ED4-C395-4EA2-BB71-DD3AD78E80CF}"/>
              </a:ext>
            </a:extLst>
          </p:cNvPr>
          <p:cNvSpPr txBox="1"/>
          <p:nvPr/>
        </p:nvSpPr>
        <p:spPr>
          <a:xfrm>
            <a:off x="2098759" y="6075587"/>
            <a:ext cx="1637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Atendimento à população de baixa renda</a:t>
            </a:r>
          </a:p>
        </p:txBody>
      </p:sp>
      <p:pic>
        <p:nvPicPr>
          <p:cNvPr id="31" name="Imagem 30" descr="Fundo rosa, contém um ícone de comunidade. Texto: Infraestrutura social inclusiva">
            <a:extLst>
              <a:ext uri="{FF2B5EF4-FFF2-40B4-BE49-F238E27FC236}">
                <a16:creationId xmlns:a16="http://schemas.microsoft.com/office/drawing/2014/main" id="{05755B75-E84E-43B4-B433-38B8AA5A7F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73" y="6880184"/>
            <a:ext cx="10800000" cy="21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E3700F1-6F13-4C47-90E7-846B7C46894A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12434473" y="7477706"/>
            <a:ext cx="3526448" cy="37558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EA36871-D9DE-46D1-8F72-A0566B01258F}"/>
              </a:ext>
            </a:extLst>
          </p:cNvPr>
          <p:cNvSpPr txBox="1"/>
          <p:nvPr/>
        </p:nvSpPr>
        <p:spPr>
          <a:xfrm>
            <a:off x="2098759" y="9243277"/>
            <a:ext cx="1637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Implantação de Espaços Esportivos Unificados – mínimo de 3.000 m²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4049604-CEA3-490D-97EA-41037CC04835}"/>
              </a:ext>
            </a:extLst>
          </p:cNvPr>
          <p:cNvSpPr txBox="1"/>
          <p:nvPr/>
        </p:nvSpPr>
        <p:spPr>
          <a:xfrm>
            <a:off x="2098759" y="10220051"/>
            <a:ext cx="1637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Municípios e Estado podem apresentar propostas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FAEA421-6C45-47D4-99ED-F3F17E3474D8}"/>
              </a:ext>
            </a:extLst>
          </p:cNvPr>
          <p:cNvSpPr txBox="1"/>
          <p:nvPr/>
        </p:nvSpPr>
        <p:spPr>
          <a:xfrm>
            <a:off x="2098759" y="10954557"/>
            <a:ext cx="1637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Atendimento à população de baixa renda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22278E9-7673-4778-B8CF-3999375F9843}"/>
              </a:ext>
            </a:extLst>
          </p:cNvPr>
          <p:cNvSpPr/>
          <p:nvPr/>
        </p:nvSpPr>
        <p:spPr>
          <a:xfrm>
            <a:off x="18536509" y="9892750"/>
            <a:ext cx="1348446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Tw Cen MT" panose="020B0602020104020603" pitchFamily="34" charset="77"/>
              </a:rPr>
              <a:t>OGU</a:t>
            </a:r>
            <a:endParaRPr lang="pt-BR" sz="5400" b="1" dirty="0">
              <a:latin typeface="Tw Cen MT" panose="020B0602020104020603" pitchFamily="34" charset="77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D8ED67A-7E51-4A5B-A388-1B685B82929A}"/>
              </a:ext>
            </a:extLst>
          </p:cNvPr>
          <p:cNvSpPr txBox="1"/>
          <p:nvPr/>
        </p:nvSpPr>
        <p:spPr>
          <a:xfrm>
            <a:off x="2165066" y="11662443"/>
            <a:ext cx="20506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C326F"/>
                </a:solidFill>
                <a:latin typeface="rawline"/>
              </a:rPr>
              <a:t>Os dois eixos são habitualmente acompanhados pela </a:t>
            </a:r>
            <a:r>
              <a:rPr lang="pt-BR" sz="5400" b="1" dirty="0">
                <a:solidFill>
                  <a:srgbClr val="0C326F"/>
                </a:solidFill>
                <a:latin typeface="rawline"/>
              </a:rPr>
              <a:t>CAIXA</a:t>
            </a:r>
            <a:r>
              <a:rPr lang="pt-BR" sz="4000" b="1" dirty="0">
                <a:solidFill>
                  <a:srgbClr val="0C326F"/>
                </a:solidFill>
                <a:latin typeface="rawline"/>
              </a:rPr>
              <a:t>, da contratação á PCF</a:t>
            </a:r>
          </a:p>
        </p:txBody>
      </p:sp>
    </p:spTree>
    <p:extLst>
      <p:ext uri="{BB962C8B-B14F-4D97-AF65-F5344CB8AC3E}">
        <p14:creationId xmlns:p14="http://schemas.microsoft.com/office/powerpoint/2010/main" val="21313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33" grpId="0"/>
      <p:bldP spid="35" grpId="0"/>
      <p:bldP spid="37" grpId="0"/>
      <p:bldP spid="41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85044-7CF1-45C1-8015-7B82BDA1C341}"/>
              </a:ext>
            </a:extLst>
          </p:cNvPr>
          <p:cNvSpPr txBox="1"/>
          <p:nvPr/>
        </p:nvSpPr>
        <p:spPr>
          <a:xfrm>
            <a:off x="2650582" y="1058197"/>
            <a:ext cx="16913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Eixos de investimento em fase de cadastramento de propostas</a:t>
            </a:r>
          </a:p>
        </p:txBody>
      </p:sp>
      <p:pic>
        <p:nvPicPr>
          <p:cNvPr id="18" name="Imagem 17" descr="Fundo azul escuro, contém um ícone de um coração. Texto: Saúde">
            <a:extLst>
              <a:ext uri="{FF2B5EF4-FFF2-40B4-BE49-F238E27FC236}">
                <a16:creationId xmlns:a16="http://schemas.microsoft.com/office/drawing/2014/main" id="{6CA42E40-8BE7-47F8-B746-49F28E1698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82" y="2098294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654B07B-2697-4E2A-850D-9228842D7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926" y="2445017"/>
            <a:ext cx="4868955" cy="1466553"/>
          </a:xfrm>
          <a:prstGeom prst="rect">
            <a:avLst/>
          </a:prstGeom>
          <a:ln w="38100">
            <a:solidFill>
              <a:srgbClr val="135AAC"/>
            </a:solidFill>
          </a:ln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CD938B81-44D5-4B23-A3BC-56B5B08651D5}"/>
              </a:ext>
            </a:extLst>
          </p:cNvPr>
          <p:cNvSpPr/>
          <p:nvPr/>
        </p:nvSpPr>
        <p:spPr>
          <a:xfrm>
            <a:off x="20575261" y="239532"/>
            <a:ext cx="3081869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400" b="1" dirty="0">
                <a:latin typeface="Tw Cen MT" panose="020B0602020104020603" pitchFamily="34" charset="77"/>
              </a:rPr>
              <a:t>NOVO</a:t>
            </a:r>
            <a:r>
              <a:rPr lang="pt-BR" sz="5400" b="1" dirty="0">
                <a:latin typeface="Tw Cen MT" panose="020B0602020104020603" pitchFamily="34" charset="77"/>
              </a:rPr>
              <a:t> PAC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EE13568-C34E-41E8-9FF9-D499A1331509}"/>
              </a:ext>
            </a:extLst>
          </p:cNvPr>
          <p:cNvSpPr txBox="1"/>
          <p:nvPr/>
        </p:nvSpPr>
        <p:spPr>
          <a:xfrm>
            <a:off x="2650581" y="4407489"/>
            <a:ext cx="197180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C326F"/>
                </a:solidFill>
                <a:latin typeface="rawline"/>
              </a:defRPr>
            </a:lvl1pPr>
          </a:lstStyle>
          <a:p>
            <a:r>
              <a:rPr lang="pt-BR" dirty="0"/>
              <a:t>I - no subeixo "Atenção Primária":</a:t>
            </a:r>
          </a:p>
          <a:p>
            <a:r>
              <a:rPr lang="pt-BR" dirty="0"/>
              <a:t>a) construção de Unidades Básicas de Saúde - UBS, conforme Anexo I; e</a:t>
            </a:r>
          </a:p>
          <a:p>
            <a:r>
              <a:rPr lang="pt-BR" dirty="0"/>
              <a:t>b) aquisição de Unidades Odontológicas Móveis - </a:t>
            </a:r>
            <a:r>
              <a:rPr lang="pt-BR" dirty="0" err="1"/>
              <a:t>UOMs</a:t>
            </a:r>
            <a:r>
              <a:rPr lang="pt-BR" dirty="0"/>
              <a:t>, conforme Anexo II; 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EE64B1-DE8E-469B-AD16-39571B98AE38}"/>
              </a:ext>
            </a:extLst>
          </p:cNvPr>
          <p:cNvSpPr txBox="1"/>
          <p:nvPr/>
        </p:nvSpPr>
        <p:spPr>
          <a:xfrm>
            <a:off x="2650581" y="6105550"/>
            <a:ext cx="197180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C326F"/>
                </a:solidFill>
                <a:latin typeface="rawline"/>
              </a:defRPr>
            </a:lvl1pPr>
          </a:lstStyle>
          <a:p>
            <a:r>
              <a:rPr lang="pt-BR" dirty="0"/>
              <a:t>II - no subeixo "Atenção Especializada":</a:t>
            </a:r>
          </a:p>
          <a:p>
            <a:r>
              <a:rPr lang="pt-BR" dirty="0"/>
              <a:t>a) aquisição de ambulâncias para o SAMU 192, conforme Anexo III;</a:t>
            </a:r>
          </a:p>
          <a:p>
            <a:r>
              <a:rPr lang="pt-BR" dirty="0"/>
              <a:t>b) construção de Central de Regulação de Urgência - CRU, com ambulâncias do SAMU 192, conforme Anexo IV;</a:t>
            </a:r>
          </a:p>
          <a:p>
            <a:r>
              <a:rPr lang="pt-BR" dirty="0"/>
              <a:t>c) construção de Maternidades, conforme Anexo V;</a:t>
            </a:r>
          </a:p>
          <a:p>
            <a:r>
              <a:rPr lang="pt-BR" dirty="0"/>
              <a:t>d) construção de Centro de Parto Normal - CPN, conforme Anexo VI;</a:t>
            </a:r>
          </a:p>
          <a:p>
            <a:r>
              <a:rPr lang="pt-BR" dirty="0"/>
              <a:t>e) construção de Policlínica Regional, conforme Anexo VII;</a:t>
            </a:r>
          </a:p>
          <a:p>
            <a:r>
              <a:rPr lang="pt-BR" dirty="0"/>
              <a:t>f) construção de Centro Especializado em Reabilitação - CER, conforme Anexo VIII;</a:t>
            </a:r>
          </a:p>
          <a:p>
            <a:r>
              <a:rPr lang="pt-BR" dirty="0"/>
              <a:t>g) construção de Oficina Ortopédica, conforme Anexo IX; e</a:t>
            </a:r>
          </a:p>
          <a:p>
            <a:r>
              <a:rPr lang="pt-BR" dirty="0"/>
              <a:t>h) construção de Centro de Atenção Psicossocial - CAPS, conforme Anexo X.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D22307E-2EC1-45E0-A871-DEFC10DF18A2}"/>
              </a:ext>
            </a:extLst>
          </p:cNvPr>
          <p:cNvSpPr/>
          <p:nvPr/>
        </p:nvSpPr>
        <p:spPr>
          <a:xfrm>
            <a:off x="20575261" y="5110681"/>
            <a:ext cx="2469274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atin typeface="Tw Cen MT" panose="020B0602020104020603" pitchFamily="34" charset="77"/>
              </a:rPr>
              <a:t>OGU</a:t>
            </a:r>
            <a:endParaRPr lang="pt-BR" sz="7200" b="1" dirty="0">
              <a:latin typeface="Tw Cen MT" panose="020B0602020104020603" pitchFamily="34" charset="77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082D62-B029-4E73-95E7-75EDFF9307ED}"/>
              </a:ext>
            </a:extLst>
          </p:cNvPr>
          <p:cNvSpPr txBox="1"/>
          <p:nvPr/>
        </p:nvSpPr>
        <p:spPr>
          <a:xfrm>
            <a:off x="2650581" y="10758266"/>
            <a:ext cx="21335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Alguns subeixos habitualmente acompanhados pela </a:t>
            </a:r>
            <a:r>
              <a:rPr lang="pt-BR" sz="4800" b="1" dirty="0">
                <a:solidFill>
                  <a:srgbClr val="0C326F"/>
                </a:solidFill>
                <a:latin typeface="rawline"/>
              </a:rPr>
              <a:t>CAIXA</a:t>
            </a:r>
            <a:r>
              <a:rPr lang="pt-BR" sz="3200" b="1" dirty="0">
                <a:solidFill>
                  <a:srgbClr val="0C326F"/>
                </a:solidFill>
                <a:latin typeface="rawline"/>
              </a:rPr>
              <a:t>, da contratação á PCF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Conta de movimentação na CAIXA</a:t>
            </a:r>
          </a:p>
          <a:p>
            <a:r>
              <a:rPr lang="pt-BR" sz="3200" b="1" dirty="0">
                <a:solidFill>
                  <a:srgbClr val="0C326F"/>
                </a:solidFill>
                <a:latin typeface="rawline"/>
              </a:rPr>
              <a:t>Possibilidade de prestação de serviços de engenharia para análise de projeto e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36149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85044-7CF1-45C1-8015-7B82BDA1C341}"/>
              </a:ext>
            </a:extLst>
          </p:cNvPr>
          <p:cNvSpPr txBox="1"/>
          <p:nvPr/>
        </p:nvSpPr>
        <p:spPr>
          <a:xfrm>
            <a:off x="2650582" y="1058197"/>
            <a:ext cx="193800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Eixos de investimento em fase de cadastramento de propostas – FNDE</a:t>
            </a:r>
          </a:p>
        </p:txBody>
      </p:sp>
      <p:pic>
        <p:nvPicPr>
          <p:cNvPr id="15" name="Imagem 14" descr="Fundo na cor cenoura, contém um ícone de um capelo (chapéu de formando). Texto: Educação, Ciência e Tecnologia">
            <a:extLst>
              <a:ext uri="{FF2B5EF4-FFF2-40B4-BE49-F238E27FC236}">
                <a16:creationId xmlns:a16="http://schemas.microsoft.com/office/drawing/2014/main" id="{52EC6D51-4215-4593-8744-9FFB5B3649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82" y="2198926"/>
            <a:ext cx="10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E2D4FB5-577F-4343-AE5C-48AC1CA40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667" y="2598005"/>
            <a:ext cx="6800850" cy="16381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A78A5389-F4FF-464E-ABC5-FAAE9F101434}"/>
              </a:ext>
            </a:extLst>
          </p:cNvPr>
          <p:cNvSpPr txBox="1"/>
          <p:nvPr/>
        </p:nvSpPr>
        <p:spPr>
          <a:xfrm>
            <a:off x="2650582" y="4637881"/>
            <a:ext cx="120861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C326F"/>
                </a:solidFill>
                <a:latin typeface="rawline"/>
              </a:defRPr>
            </a:lvl1pPr>
          </a:lstStyle>
          <a:p>
            <a:r>
              <a:rPr lang="pt-BR" sz="4000" dirty="0"/>
              <a:t>I - Escolas em Tempo Integral;</a:t>
            </a:r>
          </a:p>
          <a:p>
            <a:r>
              <a:rPr lang="pt-BR" sz="4000" dirty="0"/>
              <a:t>II - Creches e Escolas de Educação Infantil; e</a:t>
            </a:r>
          </a:p>
          <a:p>
            <a:r>
              <a:rPr lang="pt-BR" sz="4000" dirty="0"/>
              <a:t>III - Ônibus para o Transporte Escolar.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86F8FA-5D08-4A78-8E1C-5B5BB5655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582" y="6855828"/>
            <a:ext cx="13435363" cy="2580384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FBAF0C98-9578-4962-B25D-3255CC717F43}"/>
              </a:ext>
            </a:extLst>
          </p:cNvPr>
          <p:cNvSpPr/>
          <p:nvPr/>
        </p:nvSpPr>
        <p:spPr>
          <a:xfrm>
            <a:off x="18859638" y="6086387"/>
            <a:ext cx="2469274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latin typeface="Tw Cen MT" panose="020B0602020104020603" pitchFamily="34" charset="77"/>
              </a:rPr>
              <a:t>OGU</a:t>
            </a:r>
            <a:endParaRPr lang="pt-BR" sz="7200" b="1" dirty="0">
              <a:latin typeface="Tw Cen MT" panose="020B0602020104020603" pitchFamily="34" charset="77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550E62A-A609-41B6-A7E4-885091D45ECD}"/>
              </a:ext>
            </a:extLst>
          </p:cNvPr>
          <p:cNvSpPr/>
          <p:nvPr/>
        </p:nvSpPr>
        <p:spPr>
          <a:xfrm>
            <a:off x="21149420" y="92773"/>
            <a:ext cx="3081869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4400" b="1" dirty="0">
                <a:latin typeface="Tw Cen MT" panose="020B0602020104020603" pitchFamily="34" charset="77"/>
              </a:rPr>
              <a:t>NOVO</a:t>
            </a:r>
            <a:r>
              <a:rPr lang="pt-BR" sz="5400" b="1" dirty="0">
                <a:latin typeface="Tw Cen MT" panose="020B0602020104020603" pitchFamily="34" charset="77"/>
              </a:rPr>
              <a:t> PAC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DA55507-A493-4571-84EF-9EA678C1453A}"/>
              </a:ext>
            </a:extLst>
          </p:cNvPr>
          <p:cNvSpPr txBox="1"/>
          <p:nvPr/>
        </p:nvSpPr>
        <p:spPr>
          <a:xfrm>
            <a:off x="2650582" y="9754940"/>
            <a:ext cx="21335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C326F"/>
                </a:solidFill>
                <a:latin typeface="rawline"/>
              </a:rPr>
              <a:t>Conta de movimentação na </a:t>
            </a:r>
            <a:r>
              <a:rPr lang="pt-BR" sz="4800" b="1" dirty="0">
                <a:solidFill>
                  <a:srgbClr val="0C326F"/>
                </a:solidFill>
                <a:latin typeface="rawline"/>
              </a:rPr>
              <a:t>CAIXA</a:t>
            </a:r>
            <a:endParaRPr lang="pt-BR" sz="3600" b="1" dirty="0">
              <a:solidFill>
                <a:srgbClr val="0C326F"/>
              </a:solidFill>
              <a:latin typeface="rawline"/>
            </a:endParaRPr>
          </a:p>
          <a:p>
            <a:r>
              <a:rPr lang="pt-BR" sz="3600" b="1" dirty="0">
                <a:solidFill>
                  <a:srgbClr val="0C326F"/>
                </a:solidFill>
                <a:latin typeface="rawline"/>
              </a:rPr>
              <a:t>Possibilidade de prestação de serviços de engenharia para análise de projeto e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245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otão com fundo vermelho, contém um ícone de um círculo com vários veículos. Texto: Transporte Eficiente e Sustentável">
            <a:extLst>
              <a:ext uri="{FF2B5EF4-FFF2-40B4-BE49-F238E27FC236}">
                <a16:creationId xmlns:a16="http://schemas.microsoft.com/office/drawing/2014/main" id="{095BFF5D-FD78-4F1F-959F-8A428A315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7538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744FCE-EDD6-4B5B-8694-C329F12939F1}"/>
              </a:ext>
            </a:extLst>
          </p:cNvPr>
          <p:cNvSpPr txBox="1"/>
          <p:nvPr/>
        </p:nvSpPr>
        <p:spPr>
          <a:xfrm>
            <a:off x="991903" y="569386"/>
            <a:ext cx="16913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5000" b="1" i="0" dirty="0">
                <a:solidFill>
                  <a:srgbClr val="0C326F"/>
                </a:solidFill>
                <a:effectLst/>
                <a:latin typeface="rawline"/>
              </a:rPr>
              <a:t>Observações gerais: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67A9DF-2FC6-40BC-97D7-8BC979A11161}"/>
              </a:ext>
            </a:extLst>
          </p:cNvPr>
          <p:cNvSpPr txBox="1"/>
          <p:nvPr/>
        </p:nvSpPr>
        <p:spPr>
          <a:xfrm>
            <a:off x="991903" y="2015237"/>
            <a:ext cx="21272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C326F"/>
                </a:solidFill>
                <a:latin typeface="rawline"/>
              </a:defRPr>
            </a:lvl1pPr>
          </a:lstStyle>
          <a:p>
            <a:pPr algn="just"/>
            <a:r>
              <a:rPr lang="pt-BR" sz="4000" dirty="0"/>
              <a:t>Preenchimento de carta-consulta eletrônica na plataforma </a:t>
            </a:r>
            <a:r>
              <a:rPr lang="pt-BR" sz="4000" dirty="0" err="1"/>
              <a:t>TransfereGov</a:t>
            </a:r>
            <a:r>
              <a:rPr lang="pt-BR" sz="4000" dirty="0"/>
              <a:t>: </a:t>
            </a:r>
            <a:r>
              <a:rPr lang="pt-BR" sz="5400" dirty="0">
                <a:solidFill>
                  <a:srgbClr val="FF0000"/>
                </a:solidFill>
              </a:rPr>
              <a:t>de 9 (nove) de outubro até 10 (dez) de novembro de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FC983E-8D9C-417E-BC7D-D9C5B957BABF}"/>
              </a:ext>
            </a:extLst>
          </p:cNvPr>
          <p:cNvSpPr txBox="1"/>
          <p:nvPr/>
        </p:nvSpPr>
        <p:spPr>
          <a:xfrm>
            <a:off x="991903" y="4353640"/>
            <a:ext cx="21272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C326F"/>
                </a:solidFill>
                <a:latin typeface="rawline"/>
              </a:defRPr>
            </a:lvl1pPr>
          </a:lstStyle>
          <a:p>
            <a:pPr algn="just"/>
            <a:r>
              <a:rPr lang="pt-BR" sz="4000" dirty="0"/>
              <a:t>Ao realizar acesso no </a:t>
            </a:r>
            <a:r>
              <a:rPr lang="pt-BR" sz="4000" dirty="0" err="1"/>
              <a:t>Transferegov</a:t>
            </a:r>
            <a:r>
              <a:rPr lang="pt-BR" sz="4000" dirty="0"/>
              <a:t> o responsável pelo cadastramento terá acesso aos eixos e subeixos que o município está habilitado para cadastro.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B56FA7-2478-4F0D-B7CF-D25006AE3458}"/>
              </a:ext>
            </a:extLst>
          </p:cNvPr>
          <p:cNvSpPr txBox="1"/>
          <p:nvPr/>
        </p:nvSpPr>
        <p:spPr>
          <a:xfrm>
            <a:off x="991904" y="6317871"/>
            <a:ext cx="21272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C326F"/>
                </a:solidFill>
                <a:latin typeface="rawline"/>
              </a:defRPr>
            </a:lvl1pPr>
          </a:lstStyle>
          <a:p>
            <a:pPr algn="just"/>
            <a:r>
              <a:rPr lang="pt-BR" sz="4000" dirty="0"/>
              <a:t>Os resultados das seleções será disponibilizados nos sites dos ministérios gestores e no DOU – Diário Oficial da União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3AD3D1-A8AE-4260-B332-839F265820A1}"/>
              </a:ext>
            </a:extLst>
          </p:cNvPr>
          <p:cNvSpPr txBox="1"/>
          <p:nvPr/>
        </p:nvSpPr>
        <p:spPr>
          <a:xfrm>
            <a:off x="991903" y="8395017"/>
            <a:ext cx="21272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C326F"/>
                </a:solidFill>
                <a:latin typeface="rawline"/>
              </a:defRPr>
            </a:lvl1pPr>
          </a:lstStyle>
          <a:p>
            <a:pPr algn="just"/>
            <a:r>
              <a:rPr lang="pt-BR" sz="4000" dirty="0"/>
              <a:t>97 (noventa e sete) propostas cadastradas e 26 (vinte e seis) propostas enviadas para análise no Estado de Alagoas (todos os entes municipais e estaduais) até 03/11/2023 (284 milhões cadastrados e 13 milhões enviados)</a:t>
            </a:r>
            <a:endParaRPr lang="pt-B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5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DEE6DE-1136-E387-40A6-246FE86148DF}"/>
              </a:ext>
            </a:extLst>
          </p:cNvPr>
          <p:cNvSpPr txBox="1"/>
          <p:nvPr/>
        </p:nvSpPr>
        <p:spPr>
          <a:xfrm>
            <a:off x="20236069" y="285392"/>
            <a:ext cx="359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#PÚBLICO</a:t>
            </a:r>
          </a:p>
        </p:txBody>
      </p:sp>
    </p:spTree>
    <p:extLst>
      <p:ext uri="{BB962C8B-B14F-4D97-AF65-F5344CB8AC3E}">
        <p14:creationId xmlns:p14="http://schemas.microsoft.com/office/powerpoint/2010/main" val="3168906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25b382f-f8f1-42be-8a6d-2107438eb1aa" xsi:nil="true"/>
    <lcf76f155ced4ddcb4097134ff3c332f xmlns="eb890c79-d082-486e-aff5-151cd25642f8">
      <Terms xmlns="http://schemas.microsoft.com/office/infopath/2007/PartnerControls"/>
    </lcf76f155ced4ddcb4097134ff3c332f>
    <DataeHora xmlns="eb890c79-d082-486e-aff5-151cd25642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40E67D9609B8459B0DDB894653FF18" ma:contentTypeVersion="19" ma:contentTypeDescription="Crie um novo documento." ma:contentTypeScope="" ma:versionID="f60fe07e9a1ae802e241c24245b2530d">
  <xsd:schema xmlns:xsd="http://www.w3.org/2001/XMLSchema" xmlns:xs="http://www.w3.org/2001/XMLSchema" xmlns:p="http://schemas.microsoft.com/office/2006/metadata/properties" xmlns:ns1="http://schemas.microsoft.com/sharepoint/v3" xmlns:ns2="eb890c79-d082-486e-aff5-151cd25642f8" xmlns:ns3="225b382f-f8f1-42be-8a6d-2107438eb1aa" targetNamespace="http://schemas.microsoft.com/office/2006/metadata/properties" ma:root="true" ma:fieldsID="d3da365ad9c0fb553a93c3e4f503fab3" ns1:_="" ns2:_="" ns3:_="">
    <xsd:import namespace="http://schemas.microsoft.com/sharepoint/v3"/>
    <xsd:import namespace="eb890c79-d082-486e-aff5-151cd25642f8"/>
    <xsd:import namespace="225b382f-f8f1-42be-8a6d-2107438eb1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ataeHora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90c79-d082-486e-aff5-151cd2564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ataeHora" ma:index="17" nillable="true" ma:displayName="Data e Hora" ma:format="DateOnly" ma:internalName="DataeHora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4faff722-0fb5-4c44-9338-8716c1879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b382f-f8f1-42be-8a6d-2107438eb1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a651531-5e6c-440f-a7c3-0fa8ff6e971c}" ma:internalName="TaxCatchAll" ma:showField="CatchAllData" ma:web="225b382f-f8f1-42be-8a6d-2107438eb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6E293-07A6-484F-9CBC-8DA2FADFA4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2706EA-CCDB-4FE1-B6C1-916ABD3FE7D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eb890c79-d082-486e-aff5-151cd25642f8"/>
    <ds:schemaRef ds:uri="225b382f-f8f1-42be-8a6d-2107438eb1aa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04C05B-C5B8-43F3-A879-883F5731A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890c79-d082-486e-aff5-151cd25642f8"/>
    <ds:schemaRef ds:uri="225b382f-f8f1-42be-8a6d-2107438eb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3183</TotalTime>
  <Words>650</Words>
  <Application>Microsoft Office PowerPoint</Application>
  <PresentationFormat>Personalizar</PresentationFormat>
  <Paragraphs>75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rawline</vt:lpstr>
      <vt:lpstr>Segoe UI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CAIXA</dc:title>
  <dc:subject/>
  <dc:creator>CAIXA</dc:creator>
  <cp:keywords/>
  <dc:description/>
  <cp:lastModifiedBy>AMA</cp:lastModifiedBy>
  <cp:revision>52</cp:revision>
  <dcterms:created xsi:type="dcterms:W3CDTF">2021-03-24T14:10:38Z</dcterms:created>
  <dcterms:modified xsi:type="dcterms:W3CDTF">2023-11-06T13:36:33Z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0x0101000D40E67D9609B8459B0DDB894653FF18</vt:lpwstr>
  </property>
  <property fmtid="{D5CDD505-2E9C-101B-9397-08002B2CF9AE}" pid="3" name="MediaServiceImageTags">
    <vt:lpwstr/>
  </property>
  <property fmtid="{D5CDD505-2E9C-101B-9397-08002B2CF9AE}" pid="4" name="MSIP_Label_fde7aacd-7cc4-4c31-9e6f-7ef306428f09_Enabled">
    <vt:lpwstr>true</vt:lpwstr>
  </property>
  <property fmtid="{D5CDD505-2E9C-101B-9397-08002B2CF9AE}" pid="5" name="MSIP_Label_fde7aacd-7cc4-4c31-9e6f-7ef306428f09_SetDate">
    <vt:lpwstr>2023-11-03T10:38:29Z</vt:lpwstr>
  </property>
  <property fmtid="{D5CDD505-2E9C-101B-9397-08002B2CF9AE}" pid="6" name="MSIP_Label_fde7aacd-7cc4-4c31-9e6f-7ef306428f09_Method">
    <vt:lpwstr>Privileged</vt:lpwstr>
  </property>
  <property fmtid="{D5CDD505-2E9C-101B-9397-08002B2CF9AE}" pid="7" name="MSIP_Label_fde7aacd-7cc4-4c31-9e6f-7ef306428f09_Name">
    <vt:lpwstr>_PUBLICO</vt:lpwstr>
  </property>
  <property fmtid="{D5CDD505-2E9C-101B-9397-08002B2CF9AE}" pid="8" name="MSIP_Label_fde7aacd-7cc4-4c31-9e6f-7ef306428f09_SiteId">
    <vt:lpwstr>ab9bba98-684a-43fb-add8-9c2bebede229</vt:lpwstr>
  </property>
  <property fmtid="{D5CDD505-2E9C-101B-9397-08002B2CF9AE}" pid="9" name="MSIP_Label_fde7aacd-7cc4-4c31-9e6f-7ef306428f09_ActionId">
    <vt:lpwstr>b257c328-abd4-42a8-9626-a168543af093</vt:lpwstr>
  </property>
  <property fmtid="{D5CDD505-2E9C-101B-9397-08002B2CF9AE}" pid="10" name="MSIP_Label_fde7aacd-7cc4-4c31-9e6f-7ef306428f09_ContentBits">
    <vt:lpwstr>1</vt:lpwstr>
  </property>
</Properties>
</file>