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2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82"/>
  </p:notesMasterIdLst>
  <p:sldIdLst>
    <p:sldId id="256" r:id="rId5"/>
    <p:sldId id="1043" r:id="rId6"/>
    <p:sldId id="1044" r:id="rId7"/>
    <p:sldId id="1045" r:id="rId8"/>
    <p:sldId id="1048" r:id="rId9"/>
    <p:sldId id="258" r:id="rId10"/>
    <p:sldId id="259" r:id="rId11"/>
    <p:sldId id="261" r:id="rId12"/>
    <p:sldId id="262" r:id="rId13"/>
    <p:sldId id="263" r:id="rId14"/>
    <p:sldId id="267" r:id="rId15"/>
    <p:sldId id="268" r:id="rId16"/>
    <p:sldId id="269" r:id="rId17"/>
    <p:sldId id="271" r:id="rId18"/>
    <p:sldId id="297" r:id="rId19"/>
    <p:sldId id="293" r:id="rId20"/>
    <p:sldId id="292" r:id="rId21"/>
    <p:sldId id="288" r:id="rId22"/>
    <p:sldId id="289" r:id="rId23"/>
    <p:sldId id="284" r:id="rId24"/>
    <p:sldId id="285" r:id="rId25"/>
    <p:sldId id="296" r:id="rId26"/>
    <p:sldId id="298" r:id="rId27"/>
    <p:sldId id="300" r:id="rId28"/>
    <p:sldId id="302" r:id="rId29"/>
    <p:sldId id="306" r:id="rId30"/>
    <p:sldId id="264" r:id="rId31"/>
    <p:sldId id="266" r:id="rId32"/>
    <p:sldId id="307" r:id="rId33"/>
    <p:sldId id="303" r:id="rId34"/>
    <p:sldId id="283" r:id="rId35"/>
    <p:sldId id="822" r:id="rId36"/>
    <p:sldId id="1031" r:id="rId37"/>
    <p:sldId id="1032" r:id="rId38"/>
    <p:sldId id="1034" r:id="rId39"/>
    <p:sldId id="1033" r:id="rId40"/>
    <p:sldId id="964" r:id="rId41"/>
    <p:sldId id="967" r:id="rId42"/>
    <p:sldId id="994" r:id="rId43"/>
    <p:sldId id="995" r:id="rId44"/>
    <p:sldId id="997" r:id="rId45"/>
    <p:sldId id="998" r:id="rId46"/>
    <p:sldId id="999" r:id="rId47"/>
    <p:sldId id="1000" r:id="rId48"/>
    <p:sldId id="1002" r:id="rId49"/>
    <p:sldId id="1014" r:id="rId50"/>
    <p:sldId id="1005" r:id="rId51"/>
    <p:sldId id="1004" r:id="rId52"/>
    <p:sldId id="1013" r:id="rId53"/>
    <p:sldId id="1024" r:id="rId54"/>
    <p:sldId id="1025" r:id="rId55"/>
    <p:sldId id="1029" r:id="rId56"/>
    <p:sldId id="1030" r:id="rId57"/>
    <p:sldId id="977" r:id="rId58"/>
    <p:sldId id="978" r:id="rId59"/>
    <p:sldId id="979" r:id="rId60"/>
    <p:sldId id="980" r:id="rId61"/>
    <p:sldId id="966" r:id="rId62"/>
    <p:sldId id="982" r:id="rId63"/>
    <p:sldId id="907" r:id="rId64"/>
    <p:sldId id="908" r:id="rId65"/>
    <p:sldId id="836" r:id="rId66"/>
    <p:sldId id="929" r:id="rId67"/>
    <p:sldId id="835" r:id="rId68"/>
    <p:sldId id="901" r:id="rId69"/>
    <p:sldId id="902" r:id="rId70"/>
    <p:sldId id="903" r:id="rId71"/>
    <p:sldId id="919" r:id="rId72"/>
    <p:sldId id="1047" r:id="rId73"/>
    <p:sldId id="1036" r:id="rId74"/>
    <p:sldId id="1038" r:id="rId75"/>
    <p:sldId id="1039" r:id="rId76"/>
    <p:sldId id="1037" r:id="rId77"/>
    <p:sldId id="1040" r:id="rId78"/>
    <p:sldId id="1041" r:id="rId79"/>
    <p:sldId id="1042" r:id="rId80"/>
    <p:sldId id="1046" r:id="rId81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3FD5164-BD0E-47BE-8386-931CCD72C888}" v="49" dt="2024-03-12T02:11:41.82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23"/>
  </p:normalViewPr>
  <p:slideViewPr>
    <p:cSldViewPr snapToGrid="0">
      <p:cViewPr varScale="1">
        <p:scale>
          <a:sx n="64" d="100"/>
          <a:sy n="64" d="100"/>
        </p:scale>
        <p:origin x="90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viewProps" Target="viewProps.xml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slide" Target="slides/slide73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slide" Target="slides/slide76.xml"/><Relationship Id="rId85" Type="http://schemas.openxmlformats.org/officeDocument/2006/relationships/theme" Target="theme/theme1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slide" Target="slides/slide77.xml"/><Relationship Id="rId86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microsoft.com/office/2015/10/relationships/revisionInfo" Target="revisionInfo.xml"/><Relationship Id="rId61" Type="http://schemas.openxmlformats.org/officeDocument/2006/relationships/slide" Target="slides/slide57.xml"/><Relationship Id="rId82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F827AA9-02DC-4892-9B36-5E54EE1A0B81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C7EC4E9D-920B-4A6A-A16B-F59148F2B56C}">
      <dgm:prSet phldrT="[Texto]"/>
      <dgm:spPr/>
      <dgm:t>
        <a:bodyPr/>
        <a:lstStyle/>
        <a:p>
          <a:r>
            <a:rPr lang="pt-BR" b="1"/>
            <a:t>Plano de Ação</a:t>
          </a:r>
        </a:p>
      </dgm:t>
    </dgm:pt>
    <dgm:pt modelId="{FBBB0597-098B-4333-83A4-3910A74B5116}" type="parTrans" cxnId="{4CAD9D9B-7660-41A7-9BFC-DA518D6F9513}">
      <dgm:prSet/>
      <dgm:spPr/>
      <dgm:t>
        <a:bodyPr/>
        <a:lstStyle/>
        <a:p>
          <a:endParaRPr lang="pt-BR"/>
        </a:p>
      </dgm:t>
    </dgm:pt>
    <dgm:pt modelId="{D69DA6EE-C50E-4428-97F2-9A213A8878E9}" type="sibTrans" cxnId="{4CAD9D9B-7660-41A7-9BFC-DA518D6F9513}">
      <dgm:prSet/>
      <dgm:spPr/>
      <dgm:t>
        <a:bodyPr/>
        <a:lstStyle/>
        <a:p>
          <a:endParaRPr lang="pt-BR"/>
        </a:p>
      </dgm:t>
    </dgm:pt>
    <dgm:pt modelId="{CFC5EB89-A435-419C-9D61-188FB0B6FB97}">
      <dgm:prSet phldrT="[Texto]"/>
      <dgm:spPr/>
      <dgm:t>
        <a:bodyPr/>
        <a:lstStyle/>
        <a:p>
          <a:pPr>
            <a:buFontTx/>
            <a:buNone/>
          </a:pPr>
          <a:r>
            <a:rPr lang="pt-BR" dirty="0">
              <a:solidFill>
                <a:schemeClr val="accent1">
                  <a:lumMod val="50000"/>
                </a:schemeClr>
              </a:solidFill>
            </a:rPr>
            <a:t>   Detalhamento dos compromissos assumidos pelo ente participante nos eixos de Transparência, Integridade e Participação Social – princípios de governo aberto.</a:t>
          </a:r>
        </a:p>
      </dgm:t>
    </dgm:pt>
    <dgm:pt modelId="{063120B7-C1B1-4B1C-81A1-740B456B627F}" type="parTrans" cxnId="{CE42B105-74F8-4878-9D51-9EEF9D1C00F9}">
      <dgm:prSet/>
      <dgm:spPr/>
      <dgm:t>
        <a:bodyPr/>
        <a:lstStyle/>
        <a:p>
          <a:endParaRPr lang="pt-BR"/>
        </a:p>
      </dgm:t>
    </dgm:pt>
    <dgm:pt modelId="{89B4B989-8902-41B0-AFFF-F599FDC28CAD}" type="sibTrans" cxnId="{CE42B105-74F8-4878-9D51-9EEF9D1C00F9}">
      <dgm:prSet/>
      <dgm:spPr/>
      <dgm:t>
        <a:bodyPr/>
        <a:lstStyle/>
        <a:p>
          <a:endParaRPr lang="pt-BR"/>
        </a:p>
      </dgm:t>
    </dgm:pt>
    <dgm:pt modelId="{DF5167D6-8E18-40F9-A807-B38B8D9D058C}">
      <dgm:prSet phldrT="[Texto]"/>
      <dgm:spPr/>
      <dgm:t>
        <a:bodyPr/>
        <a:lstStyle/>
        <a:p>
          <a:r>
            <a:rPr lang="pt-BR" b="1"/>
            <a:t>Termo de Adesão</a:t>
          </a:r>
        </a:p>
      </dgm:t>
    </dgm:pt>
    <dgm:pt modelId="{801DAEB6-2E75-48CD-A97A-570516B2CCA6}" type="parTrans" cxnId="{FC023989-AAAA-43A3-877E-B8A476396195}">
      <dgm:prSet/>
      <dgm:spPr/>
      <dgm:t>
        <a:bodyPr/>
        <a:lstStyle/>
        <a:p>
          <a:endParaRPr lang="pt-BR"/>
        </a:p>
      </dgm:t>
    </dgm:pt>
    <dgm:pt modelId="{219F5D55-95DD-4EF2-B6DB-E7C5979BEEE2}" type="sibTrans" cxnId="{FC023989-AAAA-43A3-877E-B8A476396195}">
      <dgm:prSet/>
      <dgm:spPr/>
      <dgm:t>
        <a:bodyPr/>
        <a:lstStyle/>
        <a:p>
          <a:endParaRPr lang="pt-BR"/>
        </a:p>
      </dgm:t>
    </dgm:pt>
    <dgm:pt modelId="{74361DEE-54CD-4E33-8C93-87F02FBE1AAC}">
      <dgm:prSet phldrT="[Texto]"/>
      <dgm:spPr/>
      <dgm:t>
        <a:bodyPr/>
        <a:lstStyle/>
        <a:p>
          <a:pPr>
            <a:buFontTx/>
            <a:buNone/>
          </a:pPr>
          <a:r>
            <a:rPr lang="pt-BR" dirty="0">
              <a:solidFill>
                <a:schemeClr val="accent1">
                  <a:lumMod val="50000"/>
                </a:schemeClr>
              </a:solidFill>
            </a:rPr>
            <a:t>   Documento em que a autoridade máxima do ente se compromete formalmente com o programa e o Plano de Ação.</a:t>
          </a:r>
        </a:p>
      </dgm:t>
    </dgm:pt>
    <dgm:pt modelId="{3726DACC-DC3C-4AD1-B819-38EDB3A2C572}" type="parTrans" cxnId="{3BFDD586-8459-4F95-98DE-755004A345B5}">
      <dgm:prSet/>
      <dgm:spPr/>
      <dgm:t>
        <a:bodyPr/>
        <a:lstStyle/>
        <a:p>
          <a:endParaRPr lang="pt-BR"/>
        </a:p>
      </dgm:t>
    </dgm:pt>
    <dgm:pt modelId="{45BB191C-E046-4A71-9E48-A1BAF272F64F}" type="sibTrans" cxnId="{3BFDD586-8459-4F95-98DE-755004A345B5}">
      <dgm:prSet/>
      <dgm:spPr/>
      <dgm:t>
        <a:bodyPr/>
        <a:lstStyle/>
        <a:p>
          <a:endParaRPr lang="pt-BR"/>
        </a:p>
      </dgm:t>
    </dgm:pt>
    <dgm:pt modelId="{52D872C2-4478-4561-AE8B-A5C7480BDC6F}">
      <dgm:prSet phldrT="[Texto]"/>
      <dgm:spPr/>
      <dgm:t>
        <a:bodyPr/>
        <a:lstStyle/>
        <a:p>
          <a:r>
            <a:rPr lang="pt-BR" b="1" dirty="0"/>
            <a:t>Portaria de Nomeação de Grupo de Trabalho - GT</a:t>
          </a:r>
        </a:p>
      </dgm:t>
    </dgm:pt>
    <dgm:pt modelId="{2253646F-CD64-4B95-BD24-5932234EBFA6}" type="parTrans" cxnId="{53B08DE9-4600-4E86-BD7C-AB87544C4D59}">
      <dgm:prSet/>
      <dgm:spPr/>
      <dgm:t>
        <a:bodyPr/>
        <a:lstStyle/>
        <a:p>
          <a:endParaRPr lang="pt-BR"/>
        </a:p>
      </dgm:t>
    </dgm:pt>
    <dgm:pt modelId="{DDC0CB10-16EF-430C-ADD6-40EF6202C346}" type="sibTrans" cxnId="{53B08DE9-4600-4E86-BD7C-AB87544C4D59}">
      <dgm:prSet/>
      <dgm:spPr/>
      <dgm:t>
        <a:bodyPr/>
        <a:lstStyle/>
        <a:p>
          <a:endParaRPr lang="pt-BR"/>
        </a:p>
      </dgm:t>
    </dgm:pt>
    <dgm:pt modelId="{23EE92B5-0221-4738-99A6-ABE67F8E502F}">
      <dgm:prSet phldrT="[Texto]"/>
      <dgm:spPr/>
      <dgm:t>
        <a:bodyPr/>
        <a:lstStyle/>
        <a:p>
          <a:pPr>
            <a:buFontTx/>
            <a:buNone/>
          </a:pPr>
          <a:r>
            <a:rPr lang="pt-BR">
              <a:solidFill>
                <a:schemeClr val="accent1">
                  <a:lumMod val="50000"/>
                </a:schemeClr>
              </a:solidFill>
            </a:rPr>
            <a:t>   Indicação de integrantes para um grupo de trabalho local, responsáveis pela elaboração do Plano de Ação, interlocução com a CGU e monitoramento local do Time Brasil.</a:t>
          </a:r>
        </a:p>
      </dgm:t>
    </dgm:pt>
    <dgm:pt modelId="{13976B74-9859-4866-A67A-2BF92AC101E8}" type="parTrans" cxnId="{B3ADC010-68F5-4924-AED2-12AEC40BDF0C}">
      <dgm:prSet/>
      <dgm:spPr/>
      <dgm:t>
        <a:bodyPr/>
        <a:lstStyle/>
        <a:p>
          <a:endParaRPr lang="pt-BR"/>
        </a:p>
      </dgm:t>
    </dgm:pt>
    <dgm:pt modelId="{C682239F-7F7B-4DE1-86A8-026D1554CC7D}" type="sibTrans" cxnId="{B3ADC010-68F5-4924-AED2-12AEC40BDF0C}">
      <dgm:prSet/>
      <dgm:spPr/>
      <dgm:t>
        <a:bodyPr/>
        <a:lstStyle/>
        <a:p>
          <a:endParaRPr lang="pt-BR"/>
        </a:p>
      </dgm:t>
    </dgm:pt>
    <dgm:pt modelId="{A4527207-0550-4C83-AC16-D591A9C62A31}" type="pres">
      <dgm:prSet presAssocID="{8F827AA9-02DC-4892-9B36-5E54EE1A0B81}" presName="Name0" presStyleCnt="0">
        <dgm:presLayoutVars>
          <dgm:dir/>
          <dgm:animLvl val="lvl"/>
          <dgm:resizeHandles val="exact"/>
        </dgm:presLayoutVars>
      </dgm:prSet>
      <dgm:spPr/>
    </dgm:pt>
    <dgm:pt modelId="{22F863DE-FFEF-438F-BF38-1A3DF7D2E1C9}" type="pres">
      <dgm:prSet presAssocID="{52D872C2-4478-4561-AE8B-A5C7480BDC6F}" presName="composite" presStyleCnt="0"/>
      <dgm:spPr/>
    </dgm:pt>
    <dgm:pt modelId="{E7B15363-E43B-4B7F-8C4F-EF1C66A0A185}" type="pres">
      <dgm:prSet presAssocID="{52D872C2-4478-4561-AE8B-A5C7480BDC6F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</dgm:pt>
    <dgm:pt modelId="{E7E85405-F76A-46EB-A5B8-33F7C948DDE7}" type="pres">
      <dgm:prSet presAssocID="{52D872C2-4478-4561-AE8B-A5C7480BDC6F}" presName="desTx" presStyleLbl="alignAccFollowNode1" presStyleIdx="0" presStyleCnt="3">
        <dgm:presLayoutVars>
          <dgm:bulletEnabled val="1"/>
        </dgm:presLayoutVars>
      </dgm:prSet>
      <dgm:spPr/>
    </dgm:pt>
    <dgm:pt modelId="{DD42A7C4-76FB-48A2-875C-F6E15CB6831F}" type="pres">
      <dgm:prSet presAssocID="{DDC0CB10-16EF-430C-ADD6-40EF6202C346}" presName="space" presStyleCnt="0"/>
      <dgm:spPr/>
    </dgm:pt>
    <dgm:pt modelId="{E9F51DD9-3C38-4C11-B855-495511A52528}" type="pres">
      <dgm:prSet presAssocID="{C7EC4E9D-920B-4A6A-A16B-F59148F2B56C}" presName="composite" presStyleCnt="0"/>
      <dgm:spPr/>
    </dgm:pt>
    <dgm:pt modelId="{09B94CF8-2834-472E-820D-FB91F4C15939}" type="pres">
      <dgm:prSet presAssocID="{C7EC4E9D-920B-4A6A-A16B-F59148F2B56C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</dgm:pt>
    <dgm:pt modelId="{28D2409A-6E87-4737-AB06-FC480541F1A0}" type="pres">
      <dgm:prSet presAssocID="{C7EC4E9D-920B-4A6A-A16B-F59148F2B56C}" presName="desTx" presStyleLbl="alignAccFollowNode1" presStyleIdx="1" presStyleCnt="3">
        <dgm:presLayoutVars>
          <dgm:bulletEnabled val="1"/>
        </dgm:presLayoutVars>
      </dgm:prSet>
      <dgm:spPr/>
    </dgm:pt>
    <dgm:pt modelId="{09634D76-7427-4269-91BB-8A346E38B865}" type="pres">
      <dgm:prSet presAssocID="{D69DA6EE-C50E-4428-97F2-9A213A8878E9}" presName="space" presStyleCnt="0"/>
      <dgm:spPr/>
    </dgm:pt>
    <dgm:pt modelId="{2B56A037-F730-47AC-AB0B-7B55879E028C}" type="pres">
      <dgm:prSet presAssocID="{DF5167D6-8E18-40F9-A807-B38B8D9D058C}" presName="composite" presStyleCnt="0"/>
      <dgm:spPr/>
    </dgm:pt>
    <dgm:pt modelId="{4A80EE79-FA24-4A59-92FC-6864F7C4E0EC}" type="pres">
      <dgm:prSet presAssocID="{DF5167D6-8E18-40F9-A807-B38B8D9D058C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</dgm:pt>
    <dgm:pt modelId="{F51F3AB4-CD6F-43AB-8529-74AA86468660}" type="pres">
      <dgm:prSet presAssocID="{DF5167D6-8E18-40F9-A807-B38B8D9D058C}" presName="desTx" presStyleLbl="alignAccFollowNode1" presStyleIdx="2" presStyleCnt="3">
        <dgm:presLayoutVars>
          <dgm:bulletEnabled val="1"/>
        </dgm:presLayoutVars>
      </dgm:prSet>
      <dgm:spPr/>
    </dgm:pt>
  </dgm:ptLst>
  <dgm:cxnLst>
    <dgm:cxn modelId="{CE42B105-74F8-4878-9D51-9EEF9D1C00F9}" srcId="{C7EC4E9D-920B-4A6A-A16B-F59148F2B56C}" destId="{CFC5EB89-A435-419C-9D61-188FB0B6FB97}" srcOrd="0" destOrd="0" parTransId="{063120B7-C1B1-4B1C-81A1-740B456B627F}" sibTransId="{89B4B989-8902-41B0-AFFF-F599FDC28CAD}"/>
    <dgm:cxn modelId="{6940D10D-2C68-4314-9076-49783156BF16}" type="presOf" srcId="{23EE92B5-0221-4738-99A6-ABE67F8E502F}" destId="{E7E85405-F76A-46EB-A5B8-33F7C948DDE7}" srcOrd="0" destOrd="0" presId="urn:microsoft.com/office/officeart/2005/8/layout/hList1"/>
    <dgm:cxn modelId="{B3ADC010-68F5-4924-AED2-12AEC40BDF0C}" srcId="{52D872C2-4478-4561-AE8B-A5C7480BDC6F}" destId="{23EE92B5-0221-4738-99A6-ABE67F8E502F}" srcOrd="0" destOrd="0" parTransId="{13976B74-9859-4866-A67A-2BF92AC101E8}" sibTransId="{C682239F-7F7B-4DE1-86A8-026D1554CC7D}"/>
    <dgm:cxn modelId="{7A347A14-A7FD-404C-9947-66C3622EAA5B}" type="presOf" srcId="{8F827AA9-02DC-4892-9B36-5E54EE1A0B81}" destId="{A4527207-0550-4C83-AC16-D591A9C62A31}" srcOrd="0" destOrd="0" presId="urn:microsoft.com/office/officeart/2005/8/layout/hList1"/>
    <dgm:cxn modelId="{B6D34A4D-0947-4F1D-8EF6-7455B3D8730C}" type="presOf" srcId="{DF5167D6-8E18-40F9-A807-B38B8D9D058C}" destId="{4A80EE79-FA24-4A59-92FC-6864F7C4E0EC}" srcOrd="0" destOrd="0" presId="urn:microsoft.com/office/officeart/2005/8/layout/hList1"/>
    <dgm:cxn modelId="{0ED4507F-4074-4C03-A89F-481B2B946D55}" type="presOf" srcId="{C7EC4E9D-920B-4A6A-A16B-F59148F2B56C}" destId="{09B94CF8-2834-472E-820D-FB91F4C15939}" srcOrd="0" destOrd="0" presId="urn:microsoft.com/office/officeart/2005/8/layout/hList1"/>
    <dgm:cxn modelId="{3BFDD586-8459-4F95-98DE-755004A345B5}" srcId="{DF5167D6-8E18-40F9-A807-B38B8D9D058C}" destId="{74361DEE-54CD-4E33-8C93-87F02FBE1AAC}" srcOrd="0" destOrd="0" parTransId="{3726DACC-DC3C-4AD1-B819-38EDB3A2C572}" sibTransId="{45BB191C-E046-4A71-9E48-A1BAF272F64F}"/>
    <dgm:cxn modelId="{FC023989-AAAA-43A3-877E-B8A476396195}" srcId="{8F827AA9-02DC-4892-9B36-5E54EE1A0B81}" destId="{DF5167D6-8E18-40F9-A807-B38B8D9D058C}" srcOrd="2" destOrd="0" parTransId="{801DAEB6-2E75-48CD-A97A-570516B2CCA6}" sibTransId="{219F5D55-95DD-4EF2-B6DB-E7C5979BEEE2}"/>
    <dgm:cxn modelId="{4CAD9D9B-7660-41A7-9BFC-DA518D6F9513}" srcId="{8F827AA9-02DC-4892-9B36-5E54EE1A0B81}" destId="{C7EC4E9D-920B-4A6A-A16B-F59148F2B56C}" srcOrd="1" destOrd="0" parTransId="{FBBB0597-098B-4333-83A4-3910A74B5116}" sibTransId="{D69DA6EE-C50E-4428-97F2-9A213A8878E9}"/>
    <dgm:cxn modelId="{608E83B1-6E45-455E-B73E-F835810300A6}" type="presOf" srcId="{CFC5EB89-A435-419C-9D61-188FB0B6FB97}" destId="{28D2409A-6E87-4737-AB06-FC480541F1A0}" srcOrd="0" destOrd="0" presId="urn:microsoft.com/office/officeart/2005/8/layout/hList1"/>
    <dgm:cxn modelId="{B4C498D7-0AF0-4B27-A614-F7014BAA774A}" type="presOf" srcId="{52D872C2-4478-4561-AE8B-A5C7480BDC6F}" destId="{E7B15363-E43B-4B7F-8C4F-EF1C66A0A185}" srcOrd="0" destOrd="0" presId="urn:microsoft.com/office/officeart/2005/8/layout/hList1"/>
    <dgm:cxn modelId="{53B08DE9-4600-4E86-BD7C-AB87544C4D59}" srcId="{8F827AA9-02DC-4892-9B36-5E54EE1A0B81}" destId="{52D872C2-4478-4561-AE8B-A5C7480BDC6F}" srcOrd="0" destOrd="0" parTransId="{2253646F-CD64-4B95-BD24-5932234EBFA6}" sibTransId="{DDC0CB10-16EF-430C-ADD6-40EF6202C346}"/>
    <dgm:cxn modelId="{FBDA50EF-67D2-478F-AECA-8C6A9F35EAFE}" type="presOf" srcId="{74361DEE-54CD-4E33-8C93-87F02FBE1AAC}" destId="{F51F3AB4-CD6F-43AB-8529-74AA86468660}" srcOrd="0" destOrd="0" presId="urn:microsoft.com/office/officeart/2005/8/layout/hList1"/>
    <dgm:cxn modelId="{AC453788-2D86-4E5E-863A-F0354C76AF84}" type="presParOf" srcId="{A4527207-0550-4C83-AC16-D591A9C62A31}" destId="{22F863DE-FFEF-438F-BF38-1A3DF7D2E1C9}" srcOrd="0" destOrd="0" presId="urn:microsoft.com/office/officeart/2005/8/layout/hList1"/>
    <dgm:cxn modelId="{8B8F50FD-B98B-4AFD-ADBA-D883740B40AD}" type="presParOf" srcId="{22F863DE-FFEF-438F-BF38-1A3DF7D2E1C9}" destId="{E7B15363-E43B-4B7F-8C4F-EF1C66A0A185}" srcOrd="0" destOrd="0" presId="urn:microsoft.com/office/officeart/2005/8/layout/hList1"/>
    <dgm:cxn modelId="{12501B1F-C489-45AA-87BB-DEE86F309973}" type="presParOf" srcId="{22F863DE-FFEF-438F-BF38-1A3DF7D2E1C9}" destId="{E7E85405-F76A-46EB-A5B8-33F7C948DDE7}" srcOrd="1" destOrd="0" presId="urn:microsoft.com/office/officeart/2005/8/layout/hList1"/>
    <dgm:cxn modelId="{F78B63E4-8DDD-44E1-BA2E-EDB1950855B2}" type="presParOf" srcId="{A4527207-0550-4C83-AC16-D591A9C62A31}" destId="{DD42A7C4-76FB-48A2-875C-F6E15CB6831F}" srcOrd="1" destOrd="0" presId="urn:microsoft.com/office/officeart/2005/8/layout/hList1"/>
    <dgm:cxn modelId="{475C41C9-7C92-4891-BC1A-3231688A7AFA}" type="presParOf" srcId="{A4527207-0550-4C83-AC16-D591A9C62A31}" destId="{E9F51DD9-3C38-4C11-B855-495511A52528}" srcOrd="2" destOrd="0" presId="urn:microsoft.com/office/officeart/2005/8/layout/hList1"/>
    <dgm:cxn modelId="{B52F9B08-33DA-43B3-9D59-0D7ECC52843E}" type="presParOf" srcId="{E9F51DD9-3C38-4C11-B855-495511A52528}" destId="{09B94CF8-2834-472E-820D-FB91F4C15939}" srcOrd="0" destOrd="0" presId="urn:microsoft.com/office/officeart/2005/8/layout/hList1"/>
    <dgm:cxn modelId="{C4F15C70-50A7-4E00-B491-2D416B76BF96}" type="presParOf" srcId="{E9F51DD9-3C38-4C11-B855-495511A52528}" destId="{28D2409A-6E87-4737-AB06-FC480541F1A0}" srcOrd="1" destOrd="0" presId="urn:microsoft.com/office/officeart/2005/8/layout/hList1"/>
    <dgm:cxn modelId="{EC798C84-CB43-4541-8F85-B3B7839F9175}" type="presParOf" srcId="{A4527207-0550-4C83-AC16-D591A9C62A31}" destId="{09634D76-7427-4269-91BB-8A346E38B865}" srcOrd="3" destOrd="0" presId="urn:microsoft.com/office/officeart/2005/8/layout/hList1"/>
    <dgm:cxn modelId="{EC252E48-855D-4CA5-A067-DA577A74F545}" type="presParOf" srcId="{A4527207-0550-4C83-AC16-D591A9C62A31}" destId="{2B56A037-F730-47AC-AB0B-7B55879E028C}" srcOrd="4" destOrd="0" presId="urn:microsoft.com/office/officeart/2005/8/layout/hList1"/>
    <dgm:cxn modelId="{BCC833BC-30C4-4A4A-A958-F7B3F3AB8820}" type="presParOf" srcId="{2B56A037-F730-47AC-AB0B-7B55879E028C}" destId="{4A80EE79-FA24-4A59-92FC-6864F7C4E0EC}" srcOrd="0" destOrd="0" presId="urn:microsoft.com/office/officeart/2005/8/layout/hList1"/>
    <dgm:cxn modelId="{2907106C-C974-4949-BB2C-72A01738E909}" type="presParOf" srcId="{2B56A037-F730-47AC-AB0B-7B55879E028C}" destId="{F51F3AB4-CD6F-43AB-8529-74AA86468660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93A7E63-809A-4BD8-BD95-88A9D93A21E9}" type="doc">
      <dgm:prSet loTypeId="urn:microsoft.com/office/officeart/2005/8/layout/bProcess3" loCatId="process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pt-BR"/>
        </a:p>
      </dgm:t>
    </dgm:pt>
    <dgm:pt modelId="{1D50C11E-9276-48FF-A0FB-E1C2956343FD}">
      <dgm:prSet custT="1"/>
      <dgm:spPr>
        <a:solidFill>
          <a:srgbClr val="FFC000"/>
        </a:solidFill>
      </dgm:spPr>
      <dgm:t>
        <a:bodyPr/>
        <a:lstStyle/>
        <a:p>
          <a:r>
            <a:rPr lang="pt-BR" sz="2000" b="1" i="0">
              <a:effectLst/>
              <a:latin typeface="Roboto" panose="02000000000000000000" pitchFamily="2" charset="0"/>
            </a:rPr>
            <a:t>Pedido inicial</a:t>
          </a:r>
          <a:br>
            <a:rPr lang="pt-BR" sz="2000" b="0" i="0">
              <a:effectLst/>
              <a:latin typeface="Roboto" panose="02000000000000000000" pitchFamily="2" charset="0"/>
            </a:rPr>
          </a:br>
          <a:br>
            <a:rPr lang="pt-BR" sz="2000" b="0" i="0">
              <a:effectLst/>
              <a:latin typeface="Roboto" panose="02000000000000000000" pitchFamily="2" charset="0"/>
            </a:rPr>
          </a:br>
          <a:r>
            <a:rPr lang="pt-BR" sz="1400" b="0" i="0">
              <a:effectLst/>
              <a:latin typeface="Roboto" panose="02000000000000000000" pitchFamily="2" charset="0"/>
            </a:rPr>
            <a:t>O solicitante envia um pedido de acesso a informação para um órgão ou entidade pública. </a:t>
          </a:r>
          <a:endParaRPr lang="pt-BR" sz="2000"/>
        </a:p>
      </dgm:t>
    </dgm:pt>
    <dgm:pt modelId="{A210B412-CE53-41AC-A8F4-2A097E5FDBE3}" type="parTrans" cxnId="{CCD43B22-28B7-4C0B-8E7F-01D21DE2FE52}">
      <dgm:prSet/>
      <dgm:spPr/>
      <dgm:t>
        <a:bodyPr/>
        <a:lstStyle/>
        <a:p>
          <a:endParaRPr lang="pt-BR" sz="3600">
            <a:solidFill>
              <a:schemeClr val="bg2"/>
            </a:solidFill>
          </a:endParaRPr>
        </a:p>
      </dgm:t>
    </dgm:pt>
    <dgm:pt modelId="{B38A8CBF-D0C2-46FD-975D-8E5E123C5F5B}" type="sibTrans" cxnId="{CCD43B22-28B7-4C0B-8E7F-01D21DE2FE52}">
      <dgm:prSet custT="1"/>
      <dgm:spPr>
        <a:ln w="28575"/>
      </dgm:spPr>
      <dgm:t>
        <a:bodyPr/>
        <a:lstStyle/>
        <a:p>
          <a:endParaRPr lang="pt-BR" sz="3600">
            <a:solidFill>
              <a:schemeClr val="bg2"/>
            </a:solidFill>
          </a:endParaRPr>
        </a:p>
      </dgm:t>
    </dgm:pt>
    <dgm:pt modelId="{4FC600A6-B6B9-4248-BA45-2BFEB2FF4A03}">
      <dgm:prSet custT="1"/>
      <dgm:spPr>
        <a:solidFill>
          <a:schemeClr val="accent4">
            <a:lumMod val="20000"/>
            <a:lumOff val="80000"/>
          </a:schemeClr>
        </a:solidFill>
      </dgm:spPr>
      <dgm:t>
        <a:bodyPr/>
        <a:lstStyle/>
        <a:p>
          <a:r>
            <a:rPr lang="pt-BR" sz="2000" b="1" i="0">
              <a:effectLst/>
              <a:latin typeface="Roboto" panose="02000000000000000000" pitchFamily="2" charset="0"/>
            </a:rPr>
            <a:t>Análise do pedido</a:t>
          </a:r>
          <a:br>
            <a:rPr lang="pt-BR" sz="2000" b="0" i="0">
              <a:effectLst/>
              <a:latin typeface="Roboto" panose="02000000000000000000" pitchFamily="2" charset="0"/>
            </a:rPr>
          </a:br>
          <a:br>
            <a:rPr lang="pt-BR" sz="2000" b="0" i="0">
              <a:effectLst/>
              <a:latin typeface="Roboto" panose="02000000000000000000" pitchFamily="2" charset="0"/>
            </a:rPr>
          </a:br>
          <a:r>
            <a:rPr lang="pt-BR" sz="1400" b="0" i="0">
              <a:effectLst/>
              <a:latin typeface="Roboto" panose="02000000000000000000" pitchFamily="2" charset="0"/>
            </a:rPr>
            <a:t>O órgão analisa o pedido. </a:t>
          </a:r>
        </a:p>
        <a:p>
          <a:r>
            <a:rPr lang="pt-BR" sz="1400" b="1" i="0">
              <a:effectLst/>
              <a:latin typeface="Roboto" panose="02000000000000000000" pitchFamily="2" charset="0"/>
            </a:rPr>
            <a:t>Em até 20 dias + 10</a:t>
          </a:r>
          <a:endParaRPr lang="pt-BR" sz="1400"/>
        </a:p>
      </dgm:t>
    </dgm:pt>
    <dgm:pt modelId="{0148A535-EC81-4751-8C32-DC1D02BAD039}" type="parTrans" cxnId="{442453B1-2C78-4B29-AB11-ADB0326D0A50}">
      <dgm:prSet/>
      <dgm:spPr/>
      <dgm:t>
        <a:bodyPr/>
        <a:lstStyle/>
        <a:p>
          <a:endParaRPr lang="pt-BR" sz="3600">
            <a:solidFill>
              <a:schemeClr val="bg2"/>
            </a:solidFill>
          </a:endParaRPr>
        </a:p>
      </dgm:t>
    </dgm:pt>
    <dgm:pt modelId="{D8AA3414-470D-4330-BFCF-B40E52C5C26A}" type="sibTrans" cxnId="{442453B1-2C78-4B29-AB11-ADB0326D0A50}">
      <dgm:prSet custT="1"/>
      <dgm:spPr>
        <a:ln w="28575"/>
      </dgm:spPr>
      <dgm:t>
        <a:bodyPr/>
        <a:lstStyle/>
        <a:p>
          <a:endParaRPr lang="pt-BR" sz="3600">
            <a:solidFill>
              <a:schemeClr val="bg2"/>
            </a:solidFill>
          </a:endParaRPr>
        </a:p>
      </dgm:t>
    </dgm:pt>
    <dgm:pt modelId="{674E95B1-FAF1-42BA-9506-43D8E2353A8D}">
      <dgm:prSet custT="1"/>
      <dgm:spPr>
        <a:solidFill>
          <a:schemeClr val="accent4">
            <a:lumMod val="20000"/>
            <a:lumOff val="80000"/>
          </a:schemeClr>
        </a:solidFill>
      </dgm:spPr>
      <dgm:t>
        <a:bodyPr/>
        <a:lstStyle/>
        <a:p>
          <a:r>
            <a:rPr lang="pt-BR" sz="2000" b="1" i="0">
              <a:effectLst/>
              <a:latin typeface="Roboto" panose="02000000000000000000" pitchFamily="2" charset="0"/>
            </a:rPr>
            <a:t>Resposta ao pedido</a:t>
          </a:r>
          <a:br>
            <a:rPr lang="pt-BR" sz="2000" b="0" i="0">
              <a:effectLst/>
              <a:latin typeface="Roboto" panose="02000000000000000000" pitchFamily="2" charset="0"/>
            </a:rPr>
          </a:br>
          <a:br>
            <a:rPr lang="pt-BR" sz="2000" b="0" i="0">
              <a:effectLst/>
              <a:latin typeface="Roboto" panose="02000000000000000000" pitchFamily="2" charset="0"/>
            </a:rPr>
          </a:br>
          <a:r>
            <a:rPr lang="pt-BR" sz="1400" b="0" i="0">
              <a:solidFill>
                <a:srgbClr val="202124"/>
              </a:solidFill>
              <a:effectLst/>
              <a:latin typeface="Roboto" panose="02000000000000000000" pitchFamily="2" charset="0"/>
            </a:rPr>
            <a:t>O órgão responde ao pedido, fornecendo a informação ou negando o acesso nos termos da LAI.</a:t>
          </a:r>
          <a:br>
            <a:rPr lang="pt-BR" sz="2000"/>
          </a:br>
          <a:endParaRPr lang="pt-BR" sz="1200"/>
        </a:p>
      </dgm:t>
    </dgm:pt>
    <dgm:pt modelId="{EF977832-279B-475D-8846-C1313913A278}" type="parTrans" cxnId="{D5EE3672-34DF-4F02-90D1-7737CB9CECBF}">
      <dgm:prSet/>
      <dgm:spPr/>
      <dgm:t>
        <a:bodyPr/>
        <a:lstStyle/>
        <a:p>
          <a:endParaRPr lang="pt-BR" sz="3600">
            <a:solidFill>
              <a:schemeClr val="bg2"/>
            </a:solidFill>
          </a:endParaRPr>
        </a:p>
      </dgm:t>
    </dgm:pt>
    <dgm:pt modelId="{953AE8E0-23D2-41E7-BC2D-0109F191C76F}" type="sibTrans" cxnId="{D5EE3672-34DF-4F02-90D1-7737CB9CECBF}">
      <dgm:prSet custT="1"/>
      <dgm:spPr>
        <a:ln w="28575"/>
      </dgm:spPr>
      <dgm:t>
        <a:bodyPr/>
        <a:lstStyle/>
        <a:p>
          <a:endParaRPr lang="pt-BR" sz="3600">
            <a:solidFill>
              <a:schemeClr val="bg2"/>
            </a:solidFill>
          </a:endParaRPr>
        </a:p>
      </dgm:t>
    </dgm:pt>
    <dgm:pt modelId="{93FAC7E6-97BF-450F-A18F-1B15D8457389}">
      <dgm:prSet custT="1"/>
      <dgm:spPr>
        <a:solidFill>
          <a:srgbClr val="FFC000"/>
        </a:solidFill>
      </dgm:spPr>
      <dgm:t>
        <a:bodyPr/>
        <a:lstStyle/>
        <a:p>
          <a:r>
            <a:rPr lang="pt-BR" sz="2000" b="1" i="0">
              <a:effectLst/>
              <a:latin typeface="Roboto" panose="02000000000000000000" pitchFamily="2" charset="0"/>
            </a:rPr>
            <a:t>Recurso</a:t>
          </a:r>
          <a:br>
            <a:rPr lang="pt-BR" sz="2000" b="0" i="0">
              <a:effectLst/>
              <a:latin typeface="Roboto" panose="02000000000000000000" pitchFamily="2" charset="0"/>
            </a:rPr>
          </a:br>
          <a:br>
            <a:rPr lang="pt-BR" sz="2000" b="0" i="0">
              <a:effectLst/>
              <a:latin typeface="Roboto" panose="02000000000000000000" pitchFamily="2" charset="0"/>
            </a:rPr>
          </a:br>
          <a:r>
            <a:rPr lang="pt-BR" sz="1400" b="0" i="0">
              <a:effectLst/>
              <a:latin typeface="Roboto" panose="02000000000000000000" pitchFamily="2" charset="0"/>
            </a:rPr>
            <a:t>Caso o solicitante não concorde com a resposta, ele </a:t>
          </a:r>
          <a:r>
            <a:rPr lang="pt-BR" sz="1400" b="1" i="0">
              <a:effectLst/>
              <a:latin typeface="Roboto" panose="02000000000000000000" pitchFamily="2" charset="0"/>
            </a:rPr>
            <a:t>tem 10 dias </a:t>
          </a:r>
          <a:r>
            <a:rPr lang="pt-BR" sz="1400" b="0" i="0">
              <a:effectLst/>
              <a:latin typeface="Roboto" panose="02000000000000000000" pitchFamily="2" charset="0"/>
            </a:rPr>
            <a:t>para apresentar um recurso.</a:t>
          </a:r>
          <a:endParaRPr lang="pt-BR" sz="1400"/>
        </a:p>
      </dgm:t>
    </dgm:pt>
    <dgm:pt modelId="{AFC66C96-0B5D-4C97-B3AB-BAEAFC737242}" type="parTrans" cxnId="{FBF7D974-68DD-4934-BC5E-0C7B30FE08FC}">
      <dgm:prSet/>
      <dgm:spPr/>
      <dgm:t>
        <a:bodyPr/>
        <a:lstStyle/>
        <a:p>
          <a:endParaRPr lang="pt-BR" sz="3600">
            <a:solidFill>
              <a:schemeClr val="bg2"/>
            </a:solidFill>
          </a:endParaRPr>
        </a:p>
      </dgm:t>
    </dgm:pt>
    <dgm:pt modelId="{90BBA765-2224-4340-8876-E55AB46D3575}" type="sibTrans" cxnId="{FBF7D974-68DD-4934-BC5E-0C7B30FE08FC}">
      <dgm:prSet custT="1"/>
      <dgm:spPr>
        <a:ln w="28575"/>
      </dgm:spPr>
      <dgm:t>
        <a:bodyPr/>
        <a:lstStyle/>
        <a:p>
          <a:endParaRPr lang="pt-BR" sz="3600">
            <a:solidFill>
              <a:schemeClr val="bg2"/>
            </a:solidFill>
          </a:endParaRPr>
        </a:p>
      </dgm:t>
    </dgm:pt>
    <dgm:pt modelId="{D45244D0-E17E-4149-A6BB-4F3BE7FAE0F3}">
      <dgm:prSet custT="1"/>
      <dgm:spPr>
        <a:solidFill>
          <a:schemeClr val="accent4">
            <a:lumMod val="20000"/>
            <a:lumOff val="80000"/>
          </a:schemeClr>
        </a:solidFill>
      </dgm:spPr>
      <dgm:t>
        <a:bodyPr/>
        <a:lstStyle/>
        <a:p>
          <a:r>
            <a:rPr lang="pt-BR" sz="2000" b="1" i="0">
              <a:effectLst/>
              <a:latin typeface="Roboto" panose="02000000000000000000" pitchFamily="2" charset="0"/>
            </a:rPr>
            <a:t>Análise do recurso</a:t>
          </a:r>
          <a:br>
            <a:rPr lang="pt-BR" sz="2000" b="0" i="0">
              <a:effectLst/>
              <a:latin typeface="Roboto" panose="02000000000000000000" pitchFamily="2" charset="0"/>
            </a:rPr>
          </a:br>
          <a:br>
            <a:rPr lang="pt-BR" sz="2000" b="0" i="0">
              <a:effectLst/>
              <a:latin typeface="Roboto" panose="02000000000000000000" pitchFamily="2" charset="0"/>
            </a:rPr>
          </a:br>
          <a:r>
            <a:rPr lang="pt-BR" sz="1400" b="0" i="0">
              <a:effectLst/>
              <a:latin typeface="Roboto" panose="02000000000000000000" pitchFamily="2" charset="0"/>
            </a:rPr>
            <a:t>O órgão analisa o recurso. </a:t>
          </a:r>
        </a:p>
        <a:p>
          <a:r>
            <a:rPr lang="pt-BR" sz="1400" b="1" i="0">
              <a:effectLst/>
              <a:latin typeface="Roboto" panose="02000000000000000000" pitchFamily="2" charset="0"/>
            </a:rPr>
            <a:t>Em até 5 dias</a:t>
          </a:r>
          <a:endParaRPr lang="pt-BR" sz="1400"/>
        </a:p>
      </dgm:t>
    </dgm:pt>
    <dgm:pt modelId="{AFA7B170-1A09-4A7F-9BB9-EE8E33BB3CB5}" type="parTrans" cxnId="{578F2FFC-9E7E-4988-BE3A-B426902099FC}">
      <dgm:prSet/>
      <dgm:spPr/>
      <dgm:t>
        <a:bodyPr/>
        <a:lstStyle/>
        <a:p>
          <a:endParaRPr lang="pt-BR" sz="3600">
            <a:solidFill>
              <a:schemeClr val="bg2"/>
            </a:solidFill>
          </a:endParaRPr>
        </a:p>
      </dgm:t>
    </dgm:pt>
    <dgm:pt modelId="{BA8B568A-E826-4C5B-9A3C-528A95AC9126}" type="sibTrans" cxnId="{578F2FFC-9E7E-4988-BE3A-B426902099FC}">
      <dgm:prSet/>
      <dgm:spPr>
        <a:ln w="28575"/>
      </dgm:spPr>
      <dgm:t>
        <a:bodyPr/>
        <a:lstStyle/>
        <a:p>
          <a:endParaRPr lang="pt-BR" sz="3600">
            <a:solidFill>
              <a:schemeClr val="bg2"/>
            </a:solidFill>
          </a:endParaRPr>
        </a:p>
      </dgm:t>
    </dgm:pt>
    <dgm:pt modelId="{2878EEA7-F5CD-4049-A11B-7885D0C321CE}">
      <dgm:prSet custT="1"/>
      <dgm:spPr>
        <a:solidFill>
          <a:schemeClr val="accent4">
            <a:lumMod val="20000"/>
            <a:lumOff val="80000"/>
          </a:schemeClr>
        </a:solidFill>
      </dgm:spPr>
      <dgm:t>
        <a:bodyPr/>
        <a:lstStyle/>
        <a:p>
          <a:r>
            <a:rPr lang="pt-BR" sz="2000" b="1"/>
            <a:t>Resposta ao Recurso</a:t>
          </a:r>
          <a:br>
            <a:rPr lang="pt-BR" sz="2000" b="1"/>
          </a:br>
          <a:br>
            <a:rPr lang="pt-BR" sz="1400"/>
          </a:br>
          <a:r>
            <a:rPr lang="pt-BR" sz="1400" b="0" i="0">
              <a:effectLst/>
              <a:latin typeface="Roboto" panose="02000000000000000000" pitchFamily="2" charset="0"/>
            </a:rPr>
            <a:t>O órgão responde ao recurso, dando provimento ou desprovimento </a:t>
          </a:r>
          <a:endParaRPr lang="pt-BR" sz="1400"/>
        </a:p>
      </dgm:t>
    </dgm:pt>
    <dgm:pt modelId="{F8CF08A2-169F-44CB-AEC5-F294B11C7C41}" type="parTrans" cxnId="{57E94B35-F41B-4264-B3E4-117F43E4DBBD}">
      <dgm:prSet/>
      <dgm:spPr/>
      <dgm:t>
        <a:bodyPr/>
        <a:lstStyle/>
        <a:p>
          <a:endParaRPr lang="pt-BR"/>
        </a:p>
      </dgm:t>
    </dgm:pt>
    <dgm:pt modelId="{0F7DA15D-C30D-447C-AA8F-27F0CBF9DE24}" type="sibTrans" cxnId="{57E94B35-F41B-4264-B3E4-117F43E4DBBD}">
      <dgm:prSet/>
      <dgm:spPr/>
      <dgm:t>
        <a:bodyPr/>
        <a:lstStyle/>
        <a:p>
          <a:endParaRPr lang="pt-BR"/>
        </a:p>
      </dgm:t>
    </dgm:pt>
    <dgm:pt modelId="{45802C7D-DBA6-48E6-8039-14D158902E7A}" type="pres">
      <dgm:prSet presAssocID="{893A7E63-809A-4BD8-BD95-88A9D93A21E9}" presName="Name0" presStyleCnt="0">
        <dgm:presLayoutVars>
          <dgm:dir/>
          <dgm:resizeHandles val="exact"/>
        </dgm:presLayoutVars>
      </dgm:prSet>
      <dgm:spPr/>
    </dgm:pt>
    <dgm:pt modelId="{09A28145-4E3C-4073-8502-3E2BF14004FE}" type="pres">
      <dgm:prSet presAssocID="{1D50C11E-9276-48FF-A0FB-E1C2956343FD}" presName="node" presStyleLbl="node1" presStyleIdx="0" presStyleCnt="6">
        <dgm:presLayoutVars>
          <dgm:bulletEnabled val="1"/>
        </dgm:presLayoutVars>
      </dgm:prSet>
      <dgm:spPr/>
    </dgm:pt>
    <dgm:pt modelId="{747FC10F-A59C-4737-A661-32C67B6A13EF}" type="pres">
      <dgm:prSet presAssocID="{B38A8CBF-D0C2-46FD-975D-8E5E123C5F5B}" presName="sibTrans" presStyleLbl="sibTrans1D1" presStyleIdx="0" presStyleCnt="5"/>
      <dgm:spPr/>
    </dgm:pt>
    <dgm:pt modelId="{09AEABF4-E75D-4AD6-A6B6-AC55B30ECAEF}" type="pres">
      <dgm:prSet presAssocID="{B38A8CBF-D0C2-46FD-975D-8E5E123C5F5B}" presName="connectorText" presStyleLbl="sibTrans1D1" presStyleIdx="0" presStyleCnt="5"/>
      <dgm:spPr/>
    </dgm:pt>
    <dgm:pt modelId="{14B3B35F-8AF2-4D37-9259-D4D80ACE3C90}" type="pres">
      <dgm:prSet presAssocID="{4FC600A6-B6B9-4248-BA45-2BFEB2FF4A03}" presName="node" presStyleLbl="node1" presStyleIdx="1" presStyleCnt="6">
        <dgm:presLayoutVars>
          <dgm:bulletEnabled val="1"/>
        </dgm:presLayoutVars>
      </dgm:prSet>
      <dgm:spPr/>
    </dgm:pt>
    <dgm:pt modelId="{A7ED7526-98C5-4509-BAA9-32BB9DB8D411}" type="pres">
      <dgm:prSet presAssocID="{D8AA3414-470D-4330-BFCF-B40E52C5C26A}" presName="sibTrans" presStyleLbl="sibTrans1D1" presStyleIdx="1" presStyleCnt="5"/>
      <dgm:spPr/>
    </dgm:pt>
    <dgm:pt modelId="{C2FFCBBD-64CE-430C-85C7-49078359496E}" type="pres">
      <dgm:prSet presAssocID="{D8AA3414-470D-4330-BFCF-B40E52C5C26A}" presName="connectorText" presStyleLbl="sibTrans1D1" presStyleIdx="1" presStyleCnt="5"/>
      <dgm:spPr/>
    </dgm:pt>
    <dgm:pt modelId="{3D303347-83E3-4D97-8ED0-672F82C503CC}" type="pres">
      <dgm:prSet presAssocID="{674E95B1-FAF1-42BA-9506-43D8E2353A8D}" presName="node" presStyleLbl="node1" presStyleIdx="2" presStyleCnt="6">
        <dgm:presLayoutVars>
          <dgm:bulletEnabled val="1"/>
        </dgm:presLayoutVars>
      </dgm:prSet>
      <dgm:spPr/>
    </dgm:pt>
    <dgm:pt modelId="{2138E09D-FC7F-453E-8179-ABA219DE43D2}" type="pres">
      <dgm:prSet presAssocID="{953AE8E0-23D2-41E7-BC2D-0109F191C76F}" presName="sibTrans" presStyleLbl="sibTrans1D1" presStyleIdx="2" presStyleCnt="5"/>
      <dgm:spPr/>
    </dgm:pt>
    <dgm:pt modelId="{B7287297-75F7-4D02-B4FA-94EF1A4CA23A}" type="pres">
      <dgm:prSet presAssocID="{953AE8E0-23D2-41E7-BC2D-0109F191C76F}" presName="connectorText" presStyleLbl="sibTrans1D1" presStyleIdx="2" presStyleCnt="5"/>
      <dgm:spPr/>
    </dgm:pt>
    <dgm:pt modelId="{BF52BB87-8DD5-44F4-B57A-7E9667E0E1C4}" type="pres">
      <dgm:prSet presAssocID="{93FAC7E6-97BF-450F-A18F-1B15D8457389}" presName="node" presStyleLbl="node1" presStyleIdx="3" presStyleCnt="6">
        <dgm:presLayoutVars>
          <dgm:bulletEnabled val="1"/>
        </dgm:presLayoutVars>
      </dgm:prSet>
      <dgm:spPr/>
    </dgm:pt>
    <dgm:pt modelId="{A11B0A08-E3BD-4B45-818A-F85AC66798AF}" type="pres">
      <dgm:prSet presAssocID="{90BBA765-2224-4340-8876-E55AB46D3575}" presName="sibTrans" presStyleLbl="sibTrans1D1" presStyleIdx="3" presStyleCnt="5"/>
      <dgm:spPr/>
    </dgm:pt>
    <dgm:pt modelId="{6571FA13-D14C-456B-B90F-4C58D2AD12A3}" type="pres">
      <dgm:prSet presAssocID="{90BBA765-2224-4340-8876-E55AB46D3575}" presName="connectorText" presStyleLbl="sibTrans1D1" presStyleIdx="3" presStyleCnt="5"/>
      <dgm:spPr/>
    </dgm:pt>
    <dgm:pt modelId="{CCFB5391-8D27-438E-92AE-5097F2E27F5A}" type="pres">
      <dgm:prSet presAssocID="{D45244D0-E17E-4149-A6BB-4F3BE7FAE0F3}" presName="node" presStyleLbl="node1" presStyleIdx="4" presStyleCnt="6">
        <dgm:presLayoutVars>
          <dgm:bulletEnabled val="1"/>
        </dgm:presLayoutVars>
      </dgm:prSet>
      <dgm:spPr/>
    </dgm:pt>
    <dgm:pt modelId="{9243D85D-1EA3-496F-8E58-1FD0A917EAAE}" type="pres">
      <dgm:prSet presAssocID="{BA8B568A-E826-4C5B-9A3C-528A95AC9126}" presName="sibTrans" presStyleLbl="sibTrans1D1" presStyleIdx="4" presStyleCnt="5"/>
      <dgm:spPr/>
    </dgm:pt>
    <dgm:pt modelId="{1E2CF905-A243-4A51-A5A2-9879AD836753}" type="pres">
      <dgm:prSet presAssocID="{BA8B568A-E826-4C5B-9A3C-528A95AC9126}" presName="connectorText" presStyleLbl="sibTrans1D1" presStyleIdx="4" presStyleCnt="5"/>
      <dgm:spPr/>
    </dgm:pt>
    <dgm:pt modelId="{7A504823-4F99-44B6-AAF8-2160719C92E5}" type="pres">
      <dgm:prSet presAssocID="{2878EEA7-F5CD-4049-A11B-7885D0C321CE}" presName="node" presStyleLbl="node1" presStyleIdx="5" presStyleCnt="6">
        <dgm:presLayoutVars>
          <dgm:bulletEnabled val="1"/>
        </dgm:presLayoutVars>
      </dgm:prSet>
      <dgm:spPr/>
    </dgm:pt>
  </dgm:ptLst>
  <dgm:cxnLst>
    <dgm:cxn modelId="{6B274B1F-5082-4813-8330-9746F6E6D303}" type="presOf" srcId="{B38A8CBF-D0C2-46FD-975D-8E5E123C5F5B}" destId="{09AEABF4-E75D-4AD6-A6B6-AC55B30ECAEF}" srcOrd="1" destOrd="0" presId="urn:microsoft.com/office/officeart/2005/8/layout/bProcess3"/>
    <dgm:cxn modelId="{CCD43B22-28B7-4C0B-8E7F-01D21DE2FE52}" srcId="{893A7E63-809A-4BD8-BD95-88A9D93A21E9}" destId="{1D50C11E-9276-48FF-A0FB-E1C2956343FD}" srcOrd="0" destOrd="0" parTransId="{A210B412-CE53-41AC-A8F4-2A097E5FDBE3}" sibTransId="{B38A8CBF-D0C2-46FD-975D-8E5E123C5F5B}"/>
    <dgm:cxn modelId="{6E84262B-95E9-48D3-A004-CAE64ADD5B85}" type="presOf" srcId="{90BBA765-2224-4340-8876-E55AB46D3575}" destId="{6571FA13-D14C-456B-B90F-4C58D2AD12A3}" srcOrd="1" destOrd="0" presId="urn:microsoft.com/office/officeart/2005/8/layout/bProcess3"/>
    <dgm:cxn modelId="{3E5A9532-445D-4BC3-94DC-5E269DB5053E}" type="presOf" srcId="{674E95B1-FAF1-42BA-9506-43D8E2353A8D}" destId="{3D303347-83E3-4D97-8ED0-672F82C503CC}" srcOrd="0" destOrd="0" presId="urn:microsoft.com/office/officeart/2005/8/layout/bProcess3"/>
    <dgm:cxn modelId="{57E94B35-F41B-4264-B3E4-117F43E4DBBD}" srcId="{893A7E63-809A-4BD8-BD95-88A9D93A21E9}" destId="{2878EEA7-F5CD-4049-A11B-7885D0C321CE}" srcOrd="5" destOrd="0" parTransId="{F8CF08A2-169F-44CB-AEC5-F294B11C7C41}" sibTransId="{0F7DA15D-C30D-447C-AA8F-27F0CBF9DE24}"/>
    <dgm:cxn modelId="{B293D736-4CFB-4BD1-8D92-C956997CB42F}" type="presOf" srcId="{D45244D0-E17E-4149-A6BB-4F3BE7FAE0F3}" destId="{CCFB5391-8D27-438E-92AE-5097F2E27F5A}" srcOrd="0" destOrd="0" presId="urn:microsoft.com/office/officeart/2005/8/layout/bProcess3"/>
    <dgm:cxn modelId="{8D8F0237-5DA0-4A06-9AF2-085AD81CB178}" type="presOf" srcId="{953AE8E0-23D2-41E7-BC2D-0109F191C76F}" destId="{B7287297-75F7-4D02-B4FA-94EF1A4CA23A}" srcOrd="1" destOrd="0" presId="urn:microsoft.com/office/officeart/2005/8/layout/bProcess3"/>
    <dgm:cxn modelId="{200FC668-77AC-4E2A-94F4-F7F7DD8B6204}" type="presOf" srcId="{2878EEA7-F5CD-4049-A11B-7885D0C321CE}" destId="{7A504823-4F99-44B6-AAF8-2160719C92E5}" srcOrd="0" destOrd="0" presId="urn:microsoft.com/office/officeart/2005/8/layout/bProcess3"/>
    <dgm:cxn modelId="{D5EE3672-34DF-4F02-90D1-7737CB9CECBF}" srcId="{893A7E63-809A-4BD8-BD95-88A9D93A21E9}" destId="{674E95B1-FAF1-42BA-9506-43D8E2353A8D}" srcOrd="2" destOrd="0" parTransId="{EF977832-279B-475D-8846-C1313913A278}" sibTransId="{953AE8E0-23D2-41E7-BC2D-0109F191C76F}"/>
    <dgm:cxn modelId="{E4CEC052-CC53-459A-9A1F-FCB50B467170}" type="presOf" srcId="{93FAC7E6-97BF-450F-A18F-1B15D8457389}" destId="{BF52BB87-8DD5-44F4-B57A-7E9667E0E1C4}" srcOrd="0" destOrd="0" presId="urn:microsoft.com/office/officeart/2005/8/layout/bProcess3"/>
    <dgm:cxn modelId="{FBF7D974-68DD-4934-BC5E-0C7B30FE08FC}" srcId="{893A7E63-809A-4BD8-BD95-88A9D93A21E9}" destId="{93FAC7E6-97BF-450F-A18F-1B15D8457389}" srcOrd="3" destOrd="0" parTransId="{AFC66C96-0B5D-4C97-B3AB-BAEAFC737242}" sibTransId="{90BBA765-2224-4340-8876-E55AB46D3575}"/>
    <dgm:cxn modelId="{27FB9F5A-24C3-4533-8294-58104323AC51}" type="presOf" srcId="{953AE8E0-23D2-41E7-BC2D-0109F191C76F}" destId="{2138E09D-FC7F-453E-8179-ABA219DE43D2}" srcOrd="0" destOrd="0" presId="urn:microsoft.com/office/officeart/2005/8/layout/bProcess3"/>
    <dgm:cxn modelId="{6528EF96-D952-410D-8A14-761886A7BB3B}" type="presOf" srcId="{B38A8CBF-D0C2-46FD-975D-8E5E123C5F5B}" destId="{747FC10F-A59C-4737-A661-32C67B6A13EF}" srcOrd="0" destOrd="0" presId="urn:microsoft.com/office/officeart/2005/8/layout/bProcess3"/>
    <dgm:cxn modelId="{923B9F98-0942-4FE9-B57C-C5F1C2F6BE71}" type="presOf" srcId="{1D50C11E-9276-48FF-A0FB-E1C2956343FD}" destId="{09A28145-4E3C-4073-8502-3E2BF14004FE}" srcOrd="0" destOrd="0" presId="urn:microsoft.com/office/officeart/2005/8/layout/bProcess3"/>
    <dgm:cxn modelId="{C91FD1AF-036E-44FB-B3F4-B660B41FC353}" type="presOf" srcId="{BA8B568A-E826-4C5B-9A3C-528A95AC9126}" destId="{9243D85D-1EA3-496F-8E58-1FD0A917EAAE}" srcOrd="0" destOrd="0" presId="urn:microsoft.com/office/officeart/2005/8/layout/bProcess3"/>
    <dgm:cxn modelId="{7B4AACB0-EE98-480F-AF49-CAD325061932}" type="presOf" srcId="{90BBA765-2224-4340-8876-E55AB46D3575}" destId="{A11B0A08-E3BD-4B45-818A-F85AC66798AF}" srcOrd="0" destOrd="0" presId="urn:microsoft.com/office/officeart/2005/8/layout/bProcess3"/>
    <dgm:cxn modelId="{442453B1-2C78-4B29-AB11-ADB0326D0A50}" srcId="{893A7E63-809A-4BD8-BD95-88A9D93A21E9}" destId="{4FC600A6-B6B9-4248-BA45-2BFEB2FF4A03}" srcOrd="1" destOrd="0" parTransId="{0148A535-EC81-4751-8C32-DC1D02BAD039}" sibTransId="{D8AA3414-470D-4330-BFCF-B40E52C5C26A}"/>
    <dgm:cxn modelId="{91BDBCBC-7694-4112-9CCF-6BD311054AC5}" type="presOf" srcId="{4FC600A6-B6B9-4248-BA45-2BFEB2FF4A03}" destId="{14B3B35F-8AF2-4D37-9259-D4D80ACE3C90}" srcOrd="0" destOrd="0" presId="urn:microsoft.com/office/officeart/2005/8/layout/bProcess3"/>
    <dgm:cxn modelId="{CCB03AC2-CD00-4E7B-BBB7-764EEAF342D2}" type="presOf" srcId="{D8AA3414-470D-4330-BFCF-B40E52C5C26A}" destId="{A7ED7526-98C5-4509-BAA9-32BB9DB8D411}" srcOrd="0" destOrd="0" presId="urn:microsoft.com/office/officeart/2005/8/layout/bProcess3"/>
    <dgm:cxn modelId="{9146FFD2-9DE2-435B-9DD2-69383E227ECF}" type="presOf" srcId="{D8AA3414-470D-4330-BFCF-B40E52C5C26A}" destId="{C2FFCBBD-64CE-430C-85C7-49078359496E}" srcOrd="1" destOrd="0" presId="urn:microsoft.com/office/officeart/2005/8/layout/bProcess3"/>
    <dgm:cxn modelId="{0AAE8BE9-6D3A-480F-A180-5E13AC553B7C}" type="presOf" srcId="{893A7E63-809A-4BD8-BD95-88A9D93A21E9}" destId="{45802C7D-DBA6-48E6-8039-14D158902E7A}" srcOrd="0" destOrd="0" presId="urn:microsoft.com/office/officeart/2005/8/layout/bProcess3"/>
    <dgm:cxn modelId="{578F2FFC-9E7E-4988-BE3A-B426902099FC}" srcId="{893A7E63-809A-4BD8-BD95-88A9D93A21E9}" destId="{D45244D0-E17E-4149-A6BB-4F3BE7FAE0F3}" srcOrd="4" destOrd="0" parTransId="{AFA7B170-1A09-4A7F-9BB9-EE8E33BB3CB5}" sibTransId="{BA8B568A-E826-4C5B-9A3C-528A95AC9126}"/>
    <dgm:cxn modelId="{821F3EFC-23BF-49B2-BED4-57DB79627CBC}" type="presOf" srcId="{BA8B568A-E826-4C5B-9A3C-528A95AC9126}" destId="{1E2CF905-A243-4A51-A5A2-9879AD836753}" srcOrd="1" destOrd="0" presId="urn:microsoft.com/office/officeart/2005/8/layout/bProcess3"/>
    <dgm:cxn modelId="{48246744-44AB-45DA-B414-D98FCCC9E3B7}" type="presParOf" srcId="{45802C7D-DBA6-48E6-8039-14D158902E7A}" destId="{09A28145-4E3C-4073-8502-3E2BF14004FE}" srcOrd="0" destOrd="0" presId="urn:microsoft.com/office/officeart/2005/8/layout/bProcess3"/>
    <dgm:cxn modelId="{F8B2C03B-1136-4DAD-B1EC-5926D6C68E7B}" type="presParOf" srcId="{45802C7D-DBA6-48E6-8039-14D158902E7A}" destId="{747FC10F-A59C-4737-A661-32C67B6A13EF}" srcOrd="1" destOrd="0" presId="urn:microsoft.com/office/officeart/2005/8/layout/bProcess3"/>
    <dgm:cxn modelId="{F640ACD1-0F8B-49AB-AD83-766C5A72332E}" type="presParOf" srcId="{747FC10F-A59C-4737-A661-32C67B6A13EF}" destId="{09AEABF4-E75D-4AD6-A6B6-AC55B30ECAEF}" srcOrd="0" destOrd="0" presId="urn:microsoft.com/office/officeart/2005/8/layout/bProcess3"/>
    <dgm:cxn modelId="{09B19EB6-931D-4EF9-9A84-E7641E689D42}" type="presParOf" srcId="{45802C7D-DBA6-48E6-8039-14D158902E7A}" destId="{14B3B35F-8AF2-4D37-9259-D4D80ACE3C90}" srcOrd="2" destOrd="0" presId="urn:microsoft.com/office/officeart/2005/8/layout/bProcess3"/>
    <dgm:cxn modelId="{EEE3AC57-4C8D-4BB7-9FE8-9FDAC0B43CBB}" type="presParOf" srcId="{45802C7D-DBA6-48E6-8039-14D158902E7A}" destId="{A7ED7526-98C5-4509-BAA9-32BB9DB8D411}" srcOrd="3" destOrd="0" presId="urn:microsoft.com/office/officeart/2005/8/layout/bProcess3"/>
    <dgm:cxn modelId="{74238307-A063-4B8A-B97A-3F03C8D83A56}" type="presParOf" srcId="{A7ED7526-98C5-4509-BAA9-32BB9DB8D411}" destId="{C2FFCBBD-64CE-430C-85C7-49078359496E}" srcOrd="0" destOrd="0" presId="urn:microsoft.com/office/officeart/2005/8/layout/bProcess3"/>
    <dgm:cxn modelId="{632CA090-7744-4032-AB19-D47851518907}" type="presParOf" srcId="{45802C7D-DBA6-48E6-8039-14D158902E7A}" destId="{3D303347-83E3-4D97-8ED0-672F82C503CC}" srcOrd="4" destOrd="0" presId="urn:microsoft.com/office/officeart/2005/8/layout/bProcess3"/>
    <dgm:cxn modelId="{A22AA35F-3EC7-4E9F-85C0-CE5D3AC59002}" type="presParOf" srcId="{45802C7D-DBA6-48E6-8039-14D158902E7A}" destId="{2138E09D-FC7F-453E-8179-ABA219DE43D2}" srcOrd="5" destOrd="0" presId="urn:microsoft.com/office/officeart/2005/8/layout/bProcess3"/>
    <dgm:cxn modelId="{B0B3AB87-9026-4F45-AF2B-2CB6590AB429}" type="presParOf" srcId="{2138E09D-FC7F-453E-8179-ABA219DE43D2}" destId="{B7287297-75F7-4D02-B4FA-94EF1A4CA23A}" srcOrd="0" destOrd="0" presId="urn:microsoft.com/office/officeart/2005/8/layout/bProcess3"/>
    <dgm:cxn modelId="{EE9F71CB-5462-42BA-AF5B-B5842570ADF7}" type="presParOf" srcId="{45802C7D-DBA6-48E6-8039-14D158902E7A}" destId="{BF52BB87-8DD5-44F4-B57A-7E9667E0E1C4}" srcOrd="6" destOrd="0" presId="urn:microsoft.com/office/officeart/2005/8/layout/bProcess3"/>
    <dgm:cxn modelId="{7FB9C2D3-3C7F-44AE-BB80-C59A4FCE9576}" type="presParOf" srcId="{45802C7D-DBA6-48E6-8039-14D158902E7A}" destId="{A11B0A08-E3BD-4B45-818A-F85AC66798AF}" srcOrd="7" destOrd="0" presId="urn:microsoft.com/office/officeart/2005/8/layout/bProcess3"/>
    <dgm:cxn modelId="{E277E4D7-3C1D-4EB9-BB67-21B101E5C457}" type="presParOf" srcId="{A11B0A08-E3BD-4B45-818A-F85AC66798AF}" destId="{6571FA13-D14C-456B-B90F-4C58D2AD12A3}" srcOrd="0" destOrd="0" presId="urn:microsoft.com/office/officeart/2005/8/layout/bProcess3"/>
    <dgm:cxn modelId="{B5D38923-064C-47C8-9102-8C8CB7D08837}" type="presParOf" srcId="{45802C7D-DBA6-48E6-8039-14D158902E7A}" destId="{CCFB5391-8D27-438E-92AE-5097F2E27F5A}" srcOrd="8" destOrd="0" presId="urn:microsoft.com/office/officeart/2005/8/layout/bProcess3"/>
    <dgm:cxn modelId="{1F3A54A8-0BCA-40B0-A298-97207F1B423E}" type="presParOf" srcId="{45802C7D-DBA6-48E6-8039-14D158902E7A}" destId="{9243D85D-1EA3-496F-8E58-1FD0A917EAAE}" srcOrd="9" destOrd="0" presId="urn:microsoft.com/office/officeart/2005/8/layout/bProcess3"/>
    <dgm:cxn modelId="{A9C41CAD-00A6-447C-8A50-F920B49D3C98}" type="presParOf" srcId="{9243D85D-1EA3-496F-8E58-1FD0A917EAAE}" destId="{1E2CF905-A243-4A51-A5A2-9879AD836753}" srcOrd="0" destOrd="0" presId="urn:microsoft.com/office/officeart/2005/8/layout/bProcess3"/>
    <dgm:cxn modelId="{E8DE617F-A5D8-4814-8740-6A3FAF63A508}" type="presParOf" srcId="{45802C7D-DBA6-48E6-8039-14D158902E7A}" destId="{7A504823-4F99-44B6-AAF8-2160719C92E5}" srcOrd="10" destOrd="0" presId="urn:microsoft.com/office/officeart/2005/8/layout/bProcess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436C717-665C-4898-A696-BED5980C4D99}" type="doc">
      <dgm:prSet loTypeId="urn:microsoft.com/office/officeart/2005/8/layout/pyramid1" loCatId="pyramid" qsTypeId="urn:microsoft.com/office/officeart/2005/8/quickstyle/simple3" qsCatId="simple" csTypeId="urn:microsoft.com/office/officeart/2005/8/colors/accent2_5" csCatId="accent2" phldr="1"/>
      <dgm:spPr/>
    </dgm:pt>
    <dgm:pt modelId="{9B0A9ACE-35F7-40D8-97DB-2292851CE05E}">
      <dgm:prSet phldrT="[Texto]" custT="1"/>
      <dgm:spPr>
        <a:solidFill>
          <a:srgbClr val="00518E"/>
        </a:solidFill>
      </dgm:spPr>
      <dgm:t>
        <a:bodyPr/>
        <a:lstStyle/>
        <a:p>
          <a:pPr>
            <a:spcBef>
              <a:spcPts val="1800"/>
            </a:spcBef>
            <a:spcAft>
              <a:spcPts val="600"/>
            </a:spcAft>
          </a:pPr>
          <a:endParaRPr lang="pt-BR" sz="2800" b="1">
            <a:solidFill>
              <a:schemeClr val="bg1"/>
            </a:solidFill>
          </a:endParaRPr>
        </a:p>
        <a:p>
          <a:pPr>
            <a:spcBef>
              <a:spcPts val="1800"/>
            </a:spcBef>
            <a:spcAft>
              <a:spcPts val="600"/>
            </a:spcAft>
          </a:pPr>
          <a:r>
            <a:rPr lang="pt-BR" sz="2800" b="1">
              <a:solidFill>
                <a:schemeClr val="bg1"/>
              </a:solidFill>
            </a:rPr>
            <a:t>CMRI</a:t>
          </a:r>
        </a:p>
      </dgm:t>
    </dgm:pt>
    <dgm:pt modelId="{03BA46EF-8159-4FDC-A1ED-D9AC2D208937}" type="parTrans" cxnId="{2CFF99ED-BF89-4E82-BB09-F81DCB816913}">
      <dgm:prSet/>
      <dgm:spPr/>
      <dgm:t>
        <a:bodyPr/>
        <a:lstStyle/>
        <a:p>
          <a:endParaRPr lang="pt-BR"/>
        </a:p>
      </dgm:t>
    </dgm:pt>
    <dgm:pt modelId="{2AF748D1-C41B-4165-9C69-FD8E92D8E645}" type="sibTrans" cxnId="{2CFF99ED-BF89-4E82-BB09-F81DCB816913}">
      <dgm:prSet/>
      <dgm:spPr/>
      <dgm:t>
        <a:bodyPr/>
        <a:lstStyle/>
        <a:p>
          <a:endParaRPr lang="pt-BR"/>
        </a:p>
      </dgm:t>
    </dgm:pt>
    <dgm:pt modelId="{FA62A988-72ED-4447-ADCB-38BD65B687BE}">
      <dgm:prSet phldrT="[Texto]" custT="1"/>
      <dgm:spPr>
        <a:solidFill>
          <a:srgbClr val="00518E"/>
        </a:solidFill>
        <a:ln>
          <a:solidFill>
            <a:schemeClr val="bg1"/>
          </a:solidFill>
        </a:ln>
      </dgm:spPr>
      <dgm:t>
        <a:bodyPr/>
        <a:lstStyle/>
        <a:p>
          <a:r>
            <a:rPr lang="pt-BR" sz="2800" b="1">
              <a:solidFill>
                <a:schemeClr val="bg1"/>
              </a:solidFill>
            </a:rPr>
            <a:t>CGU</a:t>
          </a:r>
        </a:p>
      </dgm:t>
    </dgm:pt>
    <dgm:pt modelId="{4A64C2F7-127B-433C-974B-71A49757BC3D}" type="parTrans" cxnId="{EE972C22-6317-471D-B490-5383CFD2E7BC}">
      <dgm:prSet/>
      <dgm:spPr/>
      <dgm:t>
        <a:bodyPr/>
        <a:lstStyle/>
        <a:p>
          <a:endParaRPr lang="pt-BR"/>
        </a:p>
      </dgm:t>
    </dgm:pt>
    <dgm:pt modelId="{43D1763F-238F-4117-B3DA-840EF66973CC}" type="sibTrans" cxnId="{EE972C22-6317-471D-B490-5383CFD2E7BC}">
      <dgm:prSet/>
      <dgm:spPr/>
      <dgm:t>
        <a:bodyPr/>
        <a:lstStyle/>
        <a:p>
          <a:endParaRPr lang="pt-BR"/>
        </a:p>
      </dgm:t>
    </dgm:pt>
    <dgm:pt modelId="{0DD5F2B0-E589-43AF-98BF-F162C735F576}">
      <dgm:prSet phldrT="[Texto]" custT="1"/>
      <dgm:spPr>
        <a:solidFill>
          <a:srgbClr val="FFC000"/>
        </a:solidFill>
      </dgm:spPr>
      <dgm:t>
        <a:bodyPr/>
        <a:lstStyle/>
        <a:p>
          <a:r>
            <a:rPr lang="pt-BR" sz="2800" b="1"/>
            <a:t>AUTORIDADE MÁXIMA</a:t>
          </a:r>
        </a:p>
      </dgm:t>
    </dgm:pt>
    <dgm:pt modelId="{89ACE156-A92A-4BFB-9E04-1B91EE9E433D}" type="parTrans" cxnId="{AECF8525-7290-4696-8EAB-E88BF10733F4}">
      <dgm:prSet/>
      <dgm:spPr/>
      <dgm:t>
        <a:bodyPr/>
        <a:lstStyle/>
        <a:p>
          <a:endParaRPr lang="pt-BR"/>
        </a:p>
      </dgm:t>
    </dgm:pt>
    <dgm:pt modelId="{AEA37A86-0936-44AD-863B-FEC82F7E87A4}" type="sibTrans" cxnId="{AECF8525-7290-4696-8EAB-E88BF10733F4}">
      <dgm:prSet/>
      <dgm:spPr/>
      <dgm:t>
        <a:bodyPr/>
        <a:lstStyle/>
        <a:p>
          <a:endParaRPr lang="pt-BR"/>
        </a:p>
      </dgm:t>
    </dgm:pt>
    <dgm:pt modelId="{66521380-5795-44FB-B3BF-4CCE8CBAB4D7}">
      <dgm:prSet phldrT="[Texto]" custT="1"/>
      <dgm:spPr>
        <a:solidFill>
          <a:srgbClr val="FFC000"/>
        </a:solidFill>
      </dgm:spPr>
      <dgm:t>
        <a:bodyPr/>
        <a:lstStyle/>
        <a:p>
          <a:r>
            <a:rPr lang="pt-BR" sz="2800" b="1"/>
            <a:t>CHEFE HIERÁRQUICO</a:t>
          </a:r>
        </a:p>
      </dgm:t>
    </dgm:pt>
    <dgm:pt modelId="{33162577-BC6C-40CA-A866-955E17D069D7}" type="parTrans" cxnId="{6019A069-80D2-469A-8FDB-7B49C0149E10}">
      <dgm:prSet/>
      <dgm:spPr/>
      <dgm:t>
        <a:bodyPr/>
        <a:lstStyle/>
        <a:p>
          <a:endParaRPr lang="pt-BR"/>
        </a:p>
      </dgm:t>
    </dgm:pt>
    <dgm:pt modelId="{441133EC-800B-43A7-8247-FB75C47201B6}" type="sibTrans" cxnId="{6019A069-80D2-469A-8FDB-7B49C0149E10}">
      <dgm:prSet/>
      <dgm:spPr/>
      <dgm:t>
        <a:bodyPr/>
        <a:lstStyle/>
        <a:p>
          <a:endParaRPr lang="pt-BR"/>
        </a:p>
      </dgm:t>
    </dgm:pt>
    <dgm:pt modelId="{4B55F42A-2C0A-4C68-93C9-20FC0A0A2C26}" type="pres">
      <dgm:prSet presAssocID="{C436C717-665C-4898-A696-BED5980C4D99}" presName="Name0" presStyleCnt="0">
        <dgm:presLayoutVars>
          <dgm:dir/>
          <dgm:animLvl val="lvl"/>
          <dgm:resizeHandles val="exact"/>
        </dgm:presLayoutVars>
      </dgm:prSet>
      <dgm:spPr/>
    </dgm:pt>
    <dgm:pt modelId="{9565FD55-4F77-4B26-A5C1-898C2C761FC8}" type="pres">
      <dgm:prSet presAssocID="{9B0A9ACE-35F7-40D8-97DB-2292851CE05E}" presName="Name8" presStyleCnt="0"/>
      <dgm:spPr/>
    </dgm:pt>
    <dgm:pt modelId="{FDB3FFD6-2309-4AE1-B596-9A2938FC9D0D}" type="pres">
      <dgm:prSet presAssocID="{9B0A9ACE-35F7-40D8-97DB-2292851CE05E}" presName="level" presStyleLbl="node1" presStyleIdx="0" presStyleCnt="4">
        <dgm:presLayoutVars>
          <dgm:chMax val="1"/>
          <dgm:bulletEnabled val="1"/>
        </dgm:presLayoutVars>
      </dgm:prSet>
      <dgm:spPr/>
    </dgm:pt>
    <dgm:pt modelId="{61E93CDF-9945-4267-96C0-CE5115E79A4F}" type="pres">
      <dgm:prSet presAssocID="{9B0A9ACE-35F7-40D8-97DB-2292851CE05E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645B8E22-B8C5-46E7-A276-1B5075372A64}" type="pres">
      <dgm:prSet presAssocID="{FA62A988-72ED-4447-ADCB-38BD65B687BE}" presName="Name8" presStyleCnt="0"/>
      <dgm:spPr/>
    </dgm:pt>
    <dgm:pt modelId="{7AF932AE-D802-42A4-AA7B-5218CB4F2702}" type="pres">
      <dgm:prSet presAssocID="{FA62A988-72ED-4447-ADCB-38BD65B687BE}" presName="level" presStyleLbl="node1" presStyleIdx="1" presStyleCnt="4">
        <dgm:presLayoutVars>
          <dgm:chMax val="1"/>
          <dgm:bulletEnabled val="1"/>
        </dgm:presLayoutVars>
      </dgm:prSet>
      <dgm:spPr/>
    </dgm:pt>
    <dgm:pt modelId="{8F9E121C-5831-442B-B44E-67848EA859AB}" type="pres">
      <dgm:prSet presAssocID="{FA62A988-72ED-4447-ADCB-38BD65B687BE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9B0EB6C0-02BF-438C-B7D0-BAEBBC629B92}" type="pres">
      <dgm:prSet presAssocID="{0DD5F2B0-E589-43AF-98BF-F162C735F576}" presName="Name8" presStyleCnt="0"/>
      <dgm:spPr/>
    </dgm:pt>
    <dgm:pt modelId="{F27E4552-ADB5-4BE1-AF84-C6063BD00C56}" type="pres">
      <dgm:prSet presAssocID="{0DD5F2B0-E589-43AF-98BF-F162C735F576}" presName="level" presStyleLbl="node1" presStyleIdx="2" presStyleCnt="4">
        <dgm:presLayoutVars>
          <dgm:chMax val="1"/>
          <dgm:bulletEnabled val="1"/>
        </dgm:presLayoutVars>
      </dgm:prSet>
      <dgm:spPr/>
    </dgm:pt>
    <dgm:pt modelId="{F3A7B341-0A22-4CEA-98A5-A1D0A06C4CA3}" type="pres">
      <dgm:prSet presAssocID="{0DD5F2B0-E589-43AF-98BF-F162C735F576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CE540C5B-84BF-4D40-AA3D-00E19F6B70C0}" type="pres">
      <dgm:prSet presAssocID="{66521380-5795-44FB-B3BF-4CCE8CBAB4D7}" presName="Name8" presStyleCnt="0"/>
      <dgm:spPr/>
    </dgm:pt>
    <dgm:pt modelId="{D9FAE164-83D8-455A-A441-6C0947420746}" type="pres">
      <dgm:prSet presAssocID="{66521380-5795-44FB-B3BF-4CCE8CBAB4D7}" presName="level" presStyleLbl="node1" presStyleIdx="3" presStyleCnt="4">
        <dgm:presLayoutVars>
          <dgm:chMax val="1"/>
          <dgm:bulletEnabled val="1"/>
        </dgm:presLayoutVars>
      </dgm:prSet>
      <dgm:spPr/>
    </dgm:pt>
    <dgm:pt modelId="{D9B6C27F-6FF2-4E4E-832D-9D53EA912A44}" type="pres">
      <dgm:prSet presAssocID="{66521380-5795-44FB-B3BF-4CCE8CBAB4D7}" presName="levelTx" presStyleLbl="revTx" presStyleIdx="0" presStyleCnt="0">
        <dgm:presLayoutVars>
          <dgm:chMax val="1"/>
          <dgm:bulletEnabled val="1"/>
        </dgm:presLayoutVars>
      </dgm:prSet>
      <dgm:spPr/>
    </dgm:pt>
  </dgm:ptLst>
  <dgm:cxnLst>
    <dgm:cxn modelId="{EE972C22-6317-471D-B490-5383CFD2E7BC}" srcId="{C436C717-665C-4898-A696-BED5980C4D99}" destId="{FA62A988-72ED-4447-ADCB-38BD65B687BE}" srcOrd="1" destOrd="0" parTransId="{4A64C2F7-127B-433C-974B-71A49757BC3D}" sibTransId="{43D1763F-238F-4117-B3DA-840EF66973CC}"/>
    <dgm:cxn modelId="{AECF8525-7290-4696-8EAB-E88BF10733F4}" srcId="{C436C717-665C-4898-A696-BED5980C4D99}" destId="{0DD5F2B0-E589-43AF-98BF-F162C735F576}" srcOrd="2" destOrd="0" parTransId="{89ACE156-A92A-4BFB-9E04-1B91EE9E433D}" sibTransId="{AEA37A86-0936-44AD-863B-FEC82F7E87A4}"/>
    <dgm:cxn modelId="{A0B7ED28-3AEC-4EDC-B1F4-0932E5627D2C}" type="presOf" srcId="{0DD5F2B0-E589-43AF-98BF-F162C735F576}" destId="{F3A7B341-0A22-4CEA-98A5-A1D0A06C4CA3}" srcOrd="1" destOrd="0" presId="urn:microsoft.com/office/officeart/2005/8/layout/pyramid1"/>
    <dgm:cxn modelId="{6FB62B42-D3F0-4BD4-8EE5-1DF9AF750450}" type="presOf" srcId="{FA62A988-72ED-4447-ADCB-38BD65B687BE}" destId="{7AF932AE-D802-42A4-AA7B-5218CB4F2702}" srcOrd="0" destOrd="0" presId="urn:microsoft.com/office/officeart/2005/8/layout/pyramid1"/>
    <dgm:cxn modelId="{0B1E5042-3CFE-473B-ADA7-E9481D1E583B}" type="presOf" srcId="{9B0A9ACE-35F7-40D8-97DB-2292851CE05E}" destId="{61E93CDF-9945-4267-96C0-CE5115E79A4F}" srcOrd="1" destOrd="0" presId="urn:microsoft.com/office/officeart/2005/8/layout/pyramid1"/>
    <dgm:cxn modelId="{233B4E49-F1CB-40E9-894D-E1FE6C10F0C2}" type="presOf" srcId="{9B0A9ACE-35F7-40D8-97DB-2292851CE05E}" destId="{FDB3FFD6-2309-4AE1-B596-9A2938FC9D0D}" srcOrd="0" destOrd="0" presId="urn:microsoft.com/office/officeart/2005/8/layout/pyramid1"/>
    <dgm:cxn modelId="{6019A069-80D2-469A-8FDB-7B49C0149E10}" srcId="{C436C717-665C-4898-A696-BED5980C4D99}" destId="{66521380-5795-44FB-B3BF-4CCE8CBAB4D7}" srcOrd="3" destOrd="0" parTransId="{33162577-BC6C-40CA-A866-955E17D069D7}" sibTransId="{441133EC-800B-43A7-8247-FB75C47201B6}"/>
    <dgm:cxn modelId="{95631886-0E78-41E0-8F88-FA7D728F7AFD}" type="presOf" srcId="{66521380-5795-44FB-B3BF-4CCE8CBAB4D7}" destId="{D9FAE164-83D8-455A-A441-6C0947420746}" srcOrd="0" destOrd="0" presId="urn:microsoft.com/office/officeart/2005/8/layout/pyramid1"/>
    <dgm:cxn modelId="{504066A8-6E6D-4235-A3E2-3F8761108AE4}" type="presOf" srcId="{66521380-5795-44FB-B3BF-4CCE8CBAB4D7}" destId="{D9B6C27F-6FF2-4E4E-832D-9D53EA912A44}" srcOrd="1" destOrd="0" presId="urn:microsoft.com/office/officeart/2005/8/layout/pyramid1"/>
    <dgm:cxn modelId="{05D82AB0-891C-47D9-8BCA-0A27DE9D2A2A}" type="presOf" srcId="{FA62A988-72ED-4447-ADCB-38BD65B687BE}" destId="{8F9E121C-5831-442B-B44E-67848EA859AB}" srcOrd="1" destOrd="0" presId="urn:microsoft.com/office/officeart/2005/8/layout/pyramid1"/>
    <dgm:cxn modelId="{C68A0ACA-F7B0-4252-A31D-94BB0B678B71}" type="presOf" srcId="{0DD5F2B0-E589-43AF-98BF-F162C735F576}" destId="{F27E4552-ADB5-4BE1-AF84-C6063BD00C56}" srcOrd="0" destOrd="0" presId="urn:microsoft.com/office/officeart/2005/8/layout/pyramid1"/>
    <dgm:cxn modelId="{302625EC-A79F-4B3E-A1A9-6ADFCFB42FB2}" type="presOf" srcId="{C436C717-665C-4898-A696-BED5980C4D99}" destId="{4B55F42A-2C0A-4C68-93C9-20FC0A0A2C26}" srcOrd="0" destOrd="0" presId="urn:microsoft.com/office/officeart/2005/8/layout/pyramid1"/>
    <dgm:cxn modelId="{2CFF99ED-BF89-4E82-BB09-F81DCB816913}" srcId="{C436C717-665C-4898-A696-BED5980C4D99}" destId="{9B0A9ACE-35F7-40D8-97DB-2292851CE05E}" srcOrd="0" destOrd="0" parTransId="{03BA46EF-8159-4FDC-A1ED-D9AC2D208937}" sibTransId="{2AF748D1-C41B-4165-9C69-FD8E92D8E645}"/>
    <dgm:cxn modelId="{49FE6D35-5393-45CD-B9B6-29F0C930DA93}" type="presParOf" srcId="{4B55F42A-2C0A-4C68-93C9-20FC0A0A2C26}" destId="{9565FD55-4F77-4B26-A5C1-898C2C761FC8}" srcOrd="0" destOrd="0" presId="urn:microsoft.com/office/officeart/2005/8/layout/pyramid1"/>
    <dgm:cxn modelId="{97970D1E-AFD8-4D99-9970-777E16127314}" type="presParOf" srcId="{9565FD55-4F77-4B26-A5C1-898C2C761FC8}" destId="{FDB3FFD6-2309-4AE1-B596-9A2938FC9D0D}" srcOrd="0" destOrd="0" presId="urn:microsoft.com/office/officeart/2005/8/layout/pyramid1"/>
    <dgm:cxn modelId="{64E84F47-91CC-493B-BF36-7CCE40B65DEF}" type="presParOf" srcId="{9565FD55-4F77-4B26-A5C1-898C2C761FC8}" destId="{61E93CDF-9945-4267-96C0-CE5115E79A4F}" srcOrd="1" destOrd="0" presId="urn:microsoft.com/office/officeart/2005/8/layout/pyramid1"/>
    <dgm:cxn modelId="{1C265229-5B80-4B69-AE24-5861B2BD996A}" type="presParOf" srcId="{4B55F42A-2C0A-4C68-93C9-20FC0A0A2C26}" destId="{645B8E22-B8C5-46E7-A276-1B5075372A64}" srcOrd="1" destOrd="0" presId="urn:microsoft.com/office/officeart/2005/8/layout/pyramid1"/>
    <dgm:cxn modelId="{469CE3CF-6E46-43F8-9D46-0B5A2E5A8464}" type="presParOf" srcId="{645B8E22-B8C5-46E7-A276-1B5075372A64}" destId="{7AF932AE-D802-42A4-AA7B-5218CB4F2702}" srcOrd="0" destOrd="0" presId="urn:microsoft.com/office/officeart/2005/8/layout/pyramid1"/>
    <dgm:cxn modelId="{D02D8FA7-35E9-471A-8FD1-D80BEBA0CC0B}" type="presParOf" srcId="{645B8E22-B8C5-46E7-A276-1B5075372A64}" destId="{8F9E121C-5831-442B-B44E-67848EA859AB}" srcOrd="1" destOrd="0" presId="urn:microsoft.com/office/officeart/2005/8/layout/pyramid1"/>
    <dgm:cxn modelId="{7E224871-A4BF-4D4E-9425-01AE28FC8391}" type="presParOf" srcId="{4B55F42A-2C0A-4C68-93C9-20FC0A0A2C26}" destId="{9B0EB6C0-02BF-438C-B7D0-BAEBBC629B92}" srcOrd="2" destOrd="0" presId="urn:microsoft.com/office/officeart/2005/8/layout/pyramid1"/>
    <dgm:cxn modelId="{CA0A8EA5-8FA6-498A-95CF-CAAD5679138D}" type="presParOf" srcId="{9B0EB6C0-02BF-438C-B7D0-BAEBBC629B92}" destId="{F27E4552-ADB5-4BE1-AF84-C6063BD00C56}" srcOrd="0" destOrd="0" presId="urn:microsoft.com/office/officeart/2005/8/layout/pyramid1"/>
    <dgm:cxn modelId="{36EE8820-281A-470E-8687-E0F9520F8FDE}" type="presParOf" srcId="{9B0EB6C0-02BF-438C-B7D0-BAEBBC629B92}" destId="{F3A7B341-0A22-4CEA-98A5-A1D0A06C4CA3}" srcOrd="1" destOrd="0" presId="urn:microsoft.com/office/officeart/2005/8/layout/pyramid1"/>
    <dgm:cxn modelId="{667618EF-9018-464E-BF37-673626E161D4}" type="presParOf" srcId="{4B55F42A-2C0A-4C68-93C9-20FC0A0A2C26}" destId="{CE540C5B-84BF-4D40-AA3D-00E19F6B70C0}" srcOrd="3" destOrd="0" presId="urn:microsoft.com/office/officeart/2005/8/layout/pyramid1"/>
    <dgm:cxn modelId="{0F5361B9-0B69-43A8-AAFA-B4D5BBC269AF}" type="presParOf" srcId="{CE540C5B-84BF-4D40-AA3D-00E19F6B70C0}" destId="{D9FAE164-83D8-455A-A441-6C0947420746}" srcOrd="0" destOrd="0" presId="urn:microsoft.com/office/officeart/2005/8/layout/pyramid1"/>
    <dgm:cxn modelId="{4CC1B512-9A5E-4735-B951-B4F81ED6CFB5}" type="presParOf" srcId="{CE540C5B-84BF-4D40-AA3D-00E19F6B70C0}" destId="{D9B6C27F-6FF2-4E4E-832D-9D53EA912A44}" srcOrd="1" destOrd="0" presId="urn:microsoft.com/office/officeart/2005/8/layout/pyramid1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7B15363-E43B-4B7F-8C4F-EF1C66A0A185}">
      <dsp:nvSpPr>
        <dsp:cNvPr id="0" name=""/>
        <dsp:cNvSpPr/>
      </dsp:nvSpPr>
      <dsp:spPr>
        <a:xfrm>
          <a:off x="3170" y="198883"/>
          <a:ext cx="3091276" cy="110462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89408" rIns="156464" bIns="89408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200" b="1" kern="1200" dirty="0"/>
            <a:t>Portaria de Nomeação de Grupo de Trabalho - GT</a:t>
          </a:r>
        </a:p>
      </dsp:txBody>
      <dsp:txXfrm>
        <a:off x="3170" y="198883"/>
        <a:ext cx="3091276" cy="1104623"/>
      </dsp:txXfrm>
    </dsp:sp>
    <dsp:sp modelId="{E7E85405-F76A-46EB-A5B8-33F7C948DDE7}">
      <dsp:nvSpPr>
        <dsp:cNvPr id="0" name=""/>
        <dsp:cNvSpPr/>
      </dsp:nvSpPr>
      <dsp:spPr>
        <a:xfrm>
          <a:off x="3170" y="1303506"/>
          <a:ext cx="3091276" cy="307989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7348" tIns="117348" rIns="156464" bIns="176022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None/>
          </a:pPr>
          <a:r>
            <a:rPr lang="pt-BR" sz="2200" kern="1200">
              <a:solidFill>
                <a:schemeClr val="accent1">
                  <a:lumMod val="50000"/>
                </a:schemeClr>
              </a:solidFill>
            </a:rPr>
            <a:t>   Indicação de integrantes para um grupo de trabalho local, responsáveis pela elaboração do Plano de Ação, interlocução com a CGU e monitoramento local do Time Brasil.</a:t>
          </a:r>
        </a:p>
      </dsp:txBody>
      <dsp:txXfrm>
        <a:off x="3170" y="1303506"/>
        <a:ext cx="3091276" cy="3079890"/>
      </dsp:txXfrm>
    </dsp:sp>
    <dsp:sp modelId="{09B94CF8-2834-472E-820D-FB91F4C15939}">
      <dsp:nvSpPr>
        <dsp:cNvPr id="0" name=""/>
        <dsp:cNvSpPr/>
      </dsp:nvSpPr>
      <dsp:spPr>
        <a:xfrm>
          <a:off x="3527225" y="198883"/>
          <a:ext cx="3091276" cy="110462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89408" rIns="156464" bIns="89408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200" b="1" kern="1200"/>
            <a:t>Plano de Ação</a:t>
          </a:r>
        </a:p>
      </dsp:txBody>
      <dsp:txXfrm>
        <a:off x="3527225" y="198883"/>
        <a:ext cx="3091276" cy="1104623"/>
      </dsp:txXfrm>
    </dsp:sp>
    <dsp:sp modelId="{28D2409A-6E87-4737-AB06-FC480541F1A0}">
      <dsp:nvSpPr>
        <dsp:cNvPr id="0" name=""/>
        <dsp:cNvSpPr/>
      </dsp:nvSpPr>
      <dsp:spPr>
        <a:xfrm>
          <a:off x="3527225" y="1303506"/>
          <a:ext cx="3091276" cy="307989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7348" tIns="117348" rIns="156464" bIns="176022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None/>
          </a:pPr>
          <a:r>
            <a:rPr lang="pt-BR" sz="2200" kern="1200" dirty="0">
              <a:solidFill>
                <a:schemeClr val="accent1">
                  <a:lumMod val="50000"/>
                </a:schemeClr>
              </a:solidFill>
            </a:rPr>
            <a:t>   Detalhamento dos compromissos assumidos pelo ente participante nos eixos de Transparência, Integridade e Participação Social – princípios de governo aberto.</a:t>
          </a:r>
        </a:p>
      </dsp:txBody>
      <dsp:txXfrm>
        <a:off x="3527225" y="1303506"/>
        <a:ext cx="3091276" cy="3079890"/>
      </dsp:txXfrm>
    </dsp:sp>
    <dsp:sp modelId="{4A80EE79-FA24-4A59-92FC-6864F7C4E0EC}">
      <dsp:nvSpPr>
        <dsp:cNvPr id="0" name=""/>
        <dsp:cNvSpPr/>
      </dsp:nvSpPr>
      <dsp:spPr>
        <a:xfrm>
          <a:off x="7051280" y="198883"/>
          <a:ext cx="3091276" cy="110462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89408" rIns="156464" bIns="89408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200" b="1" kern="1200"/>
            <a:t>Termo de Adesão</a:t>
          </a:r>
        </a:p>
      </dsp:txBody>
      <dsp:txXfrm>
        <a:off x="7051280" y="198883"/>
        <a:ext cx="3091276" cy="1104623"/>
      </dsp:txXfrm>
    </dsp:sp>
    <dsp:sp modelId="{F51F3AB4-CD6F-43AB-8529-74AA86468660}">
      <dsp:nvSpPr>
        <dsp:cNvPr id="0" name=""/>
        <dsp:cNvSpPr/>
      </dsp:nvSpPr>
      <dsp:spPr>
        <a:xfrm>
          <a:off x="7051280" y="1303506"/>
          <a:ext cx="3091276" cy="307989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7348" tIns="117348" rIns="156464" bIns="176022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None/>
          </a:pPr>
          <a:r>
            <a:rPr lang="pt-BR" sz="2200" kern="1200" dirty="0">
              <a:solidFill>
                <a:schemeClr val="accent1">
                  <a:lumMod val="50000"/>
                </a:schemeClr>
              </a:solidFill>
            </a:rPr>
            <a:t>   Documento em que a autoridade máxima do ente se compromete formalmente com o programa e o Plano de Ação.</a:t>
          </a:r>
        </a:p>
      </dsp:txBody>
      <dsp:txXfrm>
        <a:off x="7051280" y="1303506"/>
        <a:ext cx="3091276" cy="307989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47FC10F-A59C-4737-A661-32C67B6A13EF}">
      <dsp:nvSpPr>
        <dsp:cNvPr id="0" name=""/>
        <dsp:cNvSpPr/>
      </dsp:nvSpPr>
      <dsp:spPr>
        <a:xfrm>
          <a:off x="3067201" y="964348"/>
          <a:ext cx="673400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673400" y="45720"/>
              </a:lnTo>
            </a:path>
          </a:pathLst>
        </a:custGeom>
        <a:noFill/>
        <a:ln w="28575" cap="flat" cmpd="sng" algn="ctr">
          <a:solidFill>
            <a:scrgbClr r="0" g="0" b="0"/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3600" kern="1200">
            <a:solidFill>
              <a:schemeClr val="bg2"/>
            </a:solidFill>
          </a:endParaRPr>
        </a:p>
      </dsp:txBody>
      <dsp:txXfrm>
        <a:off x="3386301" y="1006548"/>
        <a:ext cx="35200" cy="7040"/>
      </dsp:txXfrm>
    </dsp:sp>
    <dsp:sp modelId="{09A28145-4E3C-4073-8502-3E2BF14004FE}">
      <dsp:nvSpPr>
        <dsp:cNvPr id="0" name=""/>
        <dsp:cNvSpPr/>
      </dsp:nvSpPr>
      <dsp:spPr>
        <a:xfrm>
          <a:off x="8131" y="91807"/>
          <a:ext cx="3060870" cy="1836522"/>
        </a:xfrm>
        <a:prstGeom prst="rect">
          <a:avLst/>
        </a:prstGeom>
        <a:solidFill>
          <a:srgbClr val="FFC000"/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i="0" kern="1200">
              <a:effectLst/>
              <a:latin typeface="Roboto" panose="02000000000000000000" pitchFamily="2" charset="0"/>
            </a:rPr>
            <a:t>Pedido inicial</a:t>
          </a:r>
          <a:br>
            <a:rPr lang="pt-BR" sz="2000" b="0" i="0" kern="1200">
              <a:effectLst/>
              <a:latin typeface="Roboto" panose="02000000000000000000" pitchFamily="2" charset="0"/>
            </a:rPr>
          </a:br>
          <a:br>
            <a:rPr lang="pt-BR" sz="2000" b="0" i="0" kern="1200">
              <a:effectLst/>
              <a:latin typeface="Roboto" panose="02000000000000000000" pitchFamily="2" charset="0"/>
            </a:rPr>
          </a:br>
          <a:r>
            <a:rPr lang="pt-BR" sz="1400" b="0" i="0" kern="1200">
              <a:effectLst/>
              <a:latin typeface="Roboto" panose="02000000000000000000" pitchFamily="2" charset="0"/>
            </a:rPr>
            <a:t>O solicitante envia um pedido de acesso a informação para um órgão ou entidade pública. </a:t>
          </a:r>
          <a:endParaRPr lang="pt-BR" sz="2000" kern="1200"/>
        </a:p>
      </dsp:txBody>
      <dsp:txXfrm>
        <a:off x="8131" y="91807"/>
        <a:ext cx="3060870" cy="1836522"/>
      </dsp:txXfrm>
    </dsp:sp>
    <dsp:sp modelId="{A7ED7526-98C5-4509-BAA9-32BB9DB8D411}">
      <dsp:nvSpPr>
        <dsp:cNvPr id="0" name=""/>
        <dsp:cNvSpPr/>
      </dsp:nvSpPr>
      <dsp:spPr>
        <a:xfrm>
          <a:off x="6832072" y="964348"/>
          <a:ext cx="673400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673400" y="45720"/>
              </a:lnTo>
            </a:path>
          </a:pathLst>
        </a:custGeom>
        <a:noFill/>
        <a:ln w="28575" cap="flat" cmpd="sng" algn="ctr">
          <a:solidFill>
            <a:scrgbClr r="0" g="0" b="0"/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3600" kern="1200">
            <a:solidFill>
              <a:schemeClr val="bg2"/>
            </a:solidFill>
          </a:endParaRPr>
        </a:p>
      </dsp:txBody>
      <dsp:txXfrm>
        <a:off x="7151172" y="1006548"/>
        <a:ext cx="35200" cy="7040"/>
      </dsp:txXfrm>
    </dsp:sp>
    <dsp:sp modelId="{14B3B35F-8AF2-4D37-9259-D4D80ACE3C90}">
      <dsp:nvSpPr>
        <dsp:cNvPr id="0" name=""/>
        <dsp:cNvSpPr/>
      </dsp:nvSpPr>
      <dsp:spPr>
        <a:xfrm>
          <a:off x="3773001" y="91807"/>
          <a:ext cx="3060870" cy="1836522"/>
        </a:xfrm>
        <a:prstGeom prst="rect">
          <a:avLst/>
        </a:prstGeom>
        <a:solidFill>
          <a:schemeClr val="accent4">
            <a:lumMod val="20000"/>
            <a:lumOff val="8000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i="0" kern="1200">
              <a:effectLst/>
              <a:latin typeface="Roboto" panose="02000000000000000000" pitchFamily="2" charset="0"/>
            </a:rPr>
            <a:t>Análise do pedido</a:t>
          </a:r>
          <a:br>
            <a:rPr lang="pt-BR" sz="2000" b="0" i="0" kern="1200">
              <a:effectLst/>
              <a:latin typeface="Roboto" panose="02000000000000000000" pitchFamily="2" charset="0"/>
            </a:rPr>
          </a:br>
          <a:br>
            <a:rPr lang="pt-BR" sz="2000" b="0" i="0" kern="1200">
              <a:effectLst/>
              <a:latin typeface="Roboto" panose="02000000000000000000" pitchFamily="2" charset="0"/>
            </a:rPr>
          </a:br>
          <a:r>
            <a:rPr lang="pt-BR" sz="1400" b="0" i="0" kern="1200">
              <a:effectLst/>
              <a:latin typeface="Roboto" panose="02000000000000000000" pitchFamily="2" charset="0"/>
            </a:rPr>
            <a:t>O órgão analisa o pedido. 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400" b="1" i="0" kern="1200">
              <a:effectLst/>
              <a:latin typeface="Roboto" panose="02000000000000000000" pitchFamily="2" charset="0"/>
            </a:rPr>
            <a:t>Em até 20 dias + 10</a:t>
          </a:r>
          <a:endParaRPr lang="pt-BR" sz="1400" kern="1200"/>
        </a:p>
      </dsp:txBody>
      <dsp:txXfrm>
        <a:off x="3773001" y="91807"/>
        <a:ext cx="3060870" cy="1836522"/>
      </dsp:txXfrm>
    </dsp:sp>
    <dsp:sp modelId="{2138E09D-FC7F-453E-8179-ABA219DE43D2}">
      <dsp:nvSpPr>
        <dsp:cNvPr id="0" name=""/>
        <dsp:cNvSpPr/>
      </dsp:nvSpPr>
      <dsp:spPr>
        <a:xfrm>
          <a:off x="1538566" y="1926529"/>
          <a:ext cx="7529741" cy="673400"/>
        </a:xfrm>
        <a:custGeom>
          <a:avLst/>
          <a:gdLst/>
          <a:ahLst/>
          <a:cxnLst/>
          <a:rect l="0" t="0" r="0" b="0"/>
          <a:pathLst>
            <a:path>
              <a:moveTo>
                <a:pt x="7529741" y="0"/>
              </a:moveTo>
              <a:lnTo>
                <a:pt x="7529741" y="353800"/>
              </a:lnTo>
              <a:lnTo>
                <a:pt x="0" y="353800"/>
              </a:lnTo>
              <a:lnTo>
                <a:pt x="0" y="673400"/>
              </a:lnTo>
            </a:path>
          </a:pathLst>
        </a:custGeom>
        <a:noFill/>
        <a:ln w="28575" cap="flat" cmpd="sng" algn="ctr">
          <a:solidFill>
            <a:scrgbClr r="0" g="0" b="0"/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3600" kern="1200">
            <a:solidFill>
              <a:schemeClr val="bg2"/>
            </a:solidFill>
          </a:endParaRPr>
        </a:p>
      </dsp:txBody>
      <dsp:txXfrm>
        <a:off x="5114372" y="2259709"/>
        <a:ext cx="378129" cy="7040"/>
      </dsp:txXfrm>
    </dsp:sp>
    <dsp:sp modelId="{3D303347-83E3-4D97-8ED0-672F82C503CC}">
      <dsp:nvSpPr>
        <dsp:cNvPr id="0" name=""/>
        <dsp:cNvSpPr/>
      </dsp:nvSpPr>
      <dsp:spPr>
        <a:xfrm>
          <a:off x="7537872" y="91807"/>
          <a:ext cx="3060870" cy="1836522"/>
        </a:xfrm>
        <a:prstGeom prst="rect">
          <a:avLst/>
        </a:prstGeom>
        <a:solidFill>
          <a:schemeClr val="accent4">
            <a:lumMod val="20000"/>
            <a:lumOff val="8000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i="0" kern="1200">
              <a:effectLst/>
              <a:latin typeface="Roboto" panose="02000000000000000000" pitchFamily="2" charset="0"/>
            </a:rPr>
            <a:t>Resposta ao pedido</a:t>
          </a:r>
          <a:br>
            <a:rPr lang="pt-BR" sz="2000" b="0" i="0" kern="1200">
              <a:effectLst/>
              <a:latin typeface="Roboto" panose="02000000000000000000" pitchFamily="2" charset="0"/>
            </a:rPr>
          </a:br>
          <a:br>
            <a:rPr lang="pt-BR" sz="2000" b="0" i="0" kern="1200">
              <a:effectLst/>
              <a:latin typeface="Roboto" panose="02000000000000000000" pitchFamily="2" charset="0"/>
            </a:rPr>
          </a:br>
          <a:r>
            <a:rPr lang="pt-BR" sz="1400" b="0" i="0" kern="1200">
              <a:solidFill>
                <a:srgbClr val="202124"/>
              </a:solidFill>
              <a:effectLst/>
              <a:latin typeface="Roboto" panose="02000000000000000000" pitchFamily="2" charset="0"/>
            </a:rPr>
            <a:t>O órgão responde ao pedido, fornecendo a informação ou negando o acesso nos termos da LAI.</a:t>
          </a:r>
          <a:br>
            <a:rPr lang="pt-BR" sz="2000" kern="1200"/>
          </a:br>
          <a:endParaRPr lang="pt-BR" sz="1200" kern="1200"/>
        </a:p>
      </dsp:txBody>
      <dsp:txXfrm>
        <a:off x="7537872" y="91807"/>
        <a:ext cx="3060870" cy="1836522"/>
      </dsp:txXfrm>
    </dsp:sp>
    <dsp:sp modelId="{A11B0A08-E3BD-4B45-818A-F85AC66798AF}">
      <dsp:nvSpPr>
        <dsp:cNvPr id="0" name=""/>
        <dsp:cNvSpPr/>
      </dsp:nvSpPr>
      <dsp:spPr>
        <a:xfrm>
          <a:off x="3067201" y="3504871"/>
          <a:ext cx="673400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673400" y="45720"/>
              </a:lnTo>
            </a:path>
          </a:pathLst>
        </a:custGeom>
        <a:noFill/>
        <a:ln w="28575" cap="flat" cmpd="sng" algn="ctr">
          <a:solidFill>
            <a:scrgbClr r="0" g="0" b="0"/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3600" kern="1200">
            <a:solidFill>
              <a:schemeClr val="bg2"/>
            </a:solidFill>
          </a:endParaRPr>
        </a:p>
      </dsp:txBody>
      <dsp:txXfrm>
        <a:off x="3386301" y="3547071"/>
        <a:ext cx="35200" cy="7040"/>
      </dsp:txXfrm>
    </dsp:sp>
    <dsp:sp modelId="{BF52BB87-8DD5-44F4-B57A-7E9667E0E1C4}">
      <dsp:nvSpPr>
        <dsp:cNvPr id="0" name=""/>
        <dsp:cNvSpPr/>
      </dsp:nvSpPr>
      <dsp:spPr>
        <a:xfrm>
          <a:off x="8131" y="2632330"/>
          <a:ext cx="3060870" cy="1836522"/>
        </a:xfrm>
        <a:prstGeom prst="rect">
          <a:avLst/>
        </a:prstGeom>
        <a:solidFill>
          <a:srgbClr val="FFC000"/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i="0" kern="1200">
              <a:effectLst/>
              <a:latin typeface="Roboto" panose="02000000000000000000" pitchFamily="2" charset="0"/>
            </a:rPr>
            <a:t>Recurso</a:t>
          </a:r>
          <a:br>
            <a:rPr lang="pt-BR" sz="2000" b="0" i="0" kern="1200">
              <a:effectLst/>
              <a:latin typeface="Roboto" panose="02000000000000000000" pitchFamily="2" charset="0"/>
            </a:rPr>
          </a:br>
          <a:br>
            <a:rPr lang="pt-BR" sz="2000" b="0" i="0" kern="1200">
              <a:effectLst/>
              <a:latin typeface="Roboto" panose="02000000000000000000" pitchFamily="2" charset="0"/>
            </a:rPr>
          </a:br>
          <a:r>
            <a:rPr lang="pt-BR" sz="1400" b="0" i="0" kern="1200">
              <a:effectLst/>
              <a:latin typeface="Roboto" panose="02000000000000000000" pitchFamily="2" charset="0"/>
            </a:rPr>
            <a:t>Caso o solicitante não concorde com a resposta, ele </a:t>
          </a:r>
          <a:r>
            <a:rPr lang="pt-BR" sz="1400" b="1" i="0" kern="1200">
              <a:effectLst/>
              <a:latin typeface="Roboto" panose="02000000000000000000" pitchFamily="2" charset="0"/>
            </a:rPr>
            <a:t>tem 10 dias </a:t>
          </a:r>
          <a:r>
            <a:rPr lang="pt-BR" sz="1400" b="0" i="0" kern="1200">
              <a:effectLst/>
              <a:latin typeface="Roboto" panose="02000000000000000000" pitchFamily="2" charset="0"/>
            </a:rPr>
            <a:t>para apresentar um recurso.</a:t>
          </a:r>
          <a:endParaRPr lang="pt-BR" sz="1400" kern="1200"/>
        </a:p>
      </dsp:txBody>
      <dsp:txXfrm>
        <a:off x="8131" y="2632330"/>
        <a:ext cx="3060870" cy="1836522"/>
      </dsp:txXfrm>
    </dsp:sp>
    <dsp:sp modelId="{9243D85D-1EA3-496F-8E58-1FD0A917EAAE}">
      <dsp:nvSpPr>
        <dsp:cNvPr id="0" name=""/>
        <dsp:cNvSpPr/>
      </dsp:nvSpPr>
      <dsp:spPr>
        <a:xfrm>
          <a:off x="6832072" y="3504871"/>
          <a:ext cx="673400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673400" y="45720"/>
              </a:lnTo>
            </a:path>
          </a:pathLst>
        </a:custGeom>
        <a:noFill/>
        <a:ln w="28575" cap="flat" cmpd="sng" algn="ctr">
          <a:solidFill>
            <a:scrgbClr r="0" g="0" b="0"/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500" kern="1200">
            <a:solidFill>
              <a:schemeClr val="bg2"/>
            </a:solidFill>
          </a:endParaRPr>
        </a:p>
      </dsp:txBody>
      <dsp:txXfrm>
        <a:off x="7151172" y="3547071"/>
        <a:ext cx="35200" cy="7040"/>
      </dsp:txXfrm>
    </dsp:sp>
    <dsp:sp modelId="{CCFB5391-8D27-438E-92AE-5097F2E27F5A}">
      <dsp:nvSpPr>
        <dsp:cNvPr id="0" name=""/>
        <dsp:cNvSpPr/>
      </dsp:nvSpPr>
      <dsp:spPr>
        <a:xfrm>
          <a:off x="3773001" y="2632330"/>
          <a:ext cx="3060870" cy="1836522"/>
        </a:xfrm>
        <a:prstGeom prst="rect">
          <a:avLst/>
        </a:prstGeom>
        <a:solidFill>
          <a:schemeClr val="accent4">
            <a:lumMod val="20000"/>
            <a:lumOff val="8000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i="0" kern="1200">
              <a:effectLst/>
              <a:latin typeface="Roboto" panose="02000000000000000000" pitchFamily="2" charset="0"/>
            </a:rPr>
            <a:t>Análise do recurso</a:t>
          </a:r>
          <a:br>
            <a:rPr lang="pt-BR" sz="2000" b="0" i="0" kern="1200">
              <a:effectLst/>
              <a:latin typeface="Roboto" panose="02000000000000000000" pitchFamily="2" charset="0"/>
            </a:rPr>
          </a:br>
          <a:br>
            <a:rPr lang="pt-BR" sz="2000" b="0" i="0" kern="1200">
              <a:effectLst/>
              <a:latin typeface="Roboto" panose="02000000000000000000" pitchFamily="2" charset="0"/>
            </a:rPr>
          </a:br>
          <a:r>
            <a:rPr lang="pt-BR" sz="1400" b="0" i="0" kern="1200">
              <a:effectLst/>
              <a:latin typeface="Roboto" panose="02000000000000000000" pitchFamily="2" charset="0"/>
            </a:rPr>
            <a:t>O órgão analisa o recurso. 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400" b="1" i="0" kern="1200">
              <a:effectLst/>
              <a:latin typeface="Roboto" panose="02000000000000000000" pitchFamily="2" charset="0"/>
            </a:rPr>
            <a:t>Em até 5 dias</a:t>
          </a:r>
          <a:endParaRPr lang="pt-BR" sz="1400" kern="1200"/>
        </a:p>
      </dsp:txBody>
      <dsp:txXfrm>
        <a:off x="3773001" y="2632330"/>
        <a:ext cx="3060870" cy="1836522"/>
      </dsp:txXfrm>
    </dsp:sp>
    <dsp:sp modelId="{7A504823-4F99-44B6-AAF8-2160719C92E5}">
      <dsp:nvSpPr>
        <dsp:cNvPr id="0" name=""/>
        <dsp:cNvSpPr/>
      </dsp:nvSpPr>
      <dsp:spPr>
        <a:xfrm>
          <a:off x="7537872" y="2632330"/>
          <a:ext cx="3060870" cy="1836522"/>
        </a:xfrm>
        <a:prstGeom prst="rect">
          <a:avLst/>
        </a:prstGeom>
        <a:solidFill>
          <a:schemeClr val="accent4">
            <a:lumMod val="20000"/>
            <a:lumOff val="8000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/>
            <a:t>Resposta ao Recurso</a:t>
          </a:r>
          <a:br>
            <a:rPr lang="pt-BR" sz="2000" b="1" kern="1200"/>
          </a:br>
          <a:br>
            <a:rPr lang="pt-BR" sz="1400" kern="1200"/>
          </a:br>
          <a:r>
            <a:rPr lang="pt-BR" sz="1400" b="0" i="0" kern="1200">
              <a:effectLst/>
              <a:latin typeface="Roboto" panose="02000000000000000000" pitchFamily="2" charset="0"/>
            </a:rPr>
            <a:t>O órgão responde ao recurso, dando provimento ou desprovimento </a:t>
          </a:r>
          <a:endParaRPr lang="pt-BR" sz="1400" kern="1200"/>
        </a:p>
      </dsp:txBody>
      <dsp:txXfrm>
        <a:off x="7537872" y="2632330"/>
        <a:ext cx="3060870" cy="183652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DB3FFD6-2309-4AE1-B596-9A2938FC9D0D}">
      <dsp:nvSpPr>
        <dsp:cNvPr id="0" name=""/>
        <dsp:cNvSpPr/>
      </dsp:nvSpPr>
      <dsp:spPr>
        <a:xfrm>
          <a:off x="2775942" y="0"/>
          <a:ext cx="1850628" cy="1223830"/>
        </a:xfrm>
        <a:prstGeom prst="trapezoid">
          <a:avLst>
            <a:gd name="adj" fmla="val 75608"/>
          </a:avLst>
        </a:prstGeom>
        <a:solidFill>
          <a:srgbClr val="00518E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ts val="600"/>
            </a:spcAft>
            <a:buNone/>
          </a:pPr>
          <a:endParaRPr lang="pt-BR" sz="2800" b="1" kern="1200">
            <a:solidFill>
              <a:schemeClr val="bg1"/>
            </a:solidFill>
          </a:endParaRPr>
        </a:p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ts val="600"/>
            </a:spcAft>
            <a:buNone/>
          </a:pPr>
          <a:r>
            <a:rPr lang="pt-BR" sz="2800" b="1" kern="1200">
              <a:solidFill>
                <a:schemeClr val="bg1"/>
              </a:solidFill>
            </a:rPr>
            <a:t>CMRI</a:t>
          </a:r>
        </a:p>
      </dsp:txBody>
      <dsp:txXfrm>
        <a:off x="2775942" y="0"/>
        <a:ext cx="1850628" cy="1223830"/>
      </dsp:txXfrm>
    </dsp:sp>
    <dsp:sp modelId="{7AF932AE-D802-42A4-AA7B-5218CB4F2702}">
      <dsp:nvSpPr>
        <dsp:cNvPr id="0" name=""/>
        <dsp:cNvSpPr/>
      </dsp:nvSpPr>
      <dsp:spPr>
        <a:xfrm>
          <a:off x="1850628" y="1223830"/>
          <a:ext cx="3701256" cy="1223830"/>
        </a:xfrm>
        <a:prstGeom prst="trapezoid">
          <a:avLst>
            <a:gd name="adj" fmla="val 75608"/>
          </a:avLst>
        </a:prstGeom>
        <a:solidFill>
          <a:srgbClr val="00518E"/>
        </a:solidFill>
        <a:ln>
          <a:solidFill>
            <a:schemeClr val="bg1"/>
          </a:solidFill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800" b="1" kern="1200">
              <a:solidFill>
                <a:schemeClr val="bg1"/>
              </a:solidFill>
            </a:rPr>
            <a:t>CGU</a:t>
          </a:r>
        </a:p>
      </dsp:txBody>
      <dsp:txXfrm>
        <a:off x="2498347" y="1223830"/>
        <a:ext cx="2405816" cy="1223830"/>
      </dsp:txXfrm>
    </dsp:sp>
    <dsp:sp modelId="{F27E4552-ADB5-4BE1-AF84-C6063BD00C56}">
      <dsp:nvSpPr>
        <dsp:cNvPr id="0" name=""/>
        <dsp:cNvSpPr/>
      </dsp:nvSpPr>
      <dsp:spPr>
        <a:xfrm>
          <a:off x="925313" y="2447660"/>
          <a:ext cx="5551884" cy="1223830"/>
        </a:xfrm>
        <a:prstGeom prst="trapezoid">
          <a:avLst>
            <a:gd name="adj" fmla="val 75608"/>
          </a:avLst>
        </a:prstGeom>
        <a:solidFill>
          <a:srgbClr val="FFC000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800" b="1" kern="1200"/>
            <a:t>AUTORIDADE MÁXIMA</a:t>
          </a:r>
        </a:p>
      </dsp:txBody>
      <dsp:txXfrm>
        <a:off x="1896893" y="2447660"/>
        <a:ext cx="3608724" cy="1223830"/>
      </dsp:txXfrm>
    </dsp:sp>
    <dsp:sp modelId="{D9FAE164-83D8-455A-A441-6C0947420746}">
      <dsp:nvSpPr>
        <dsp:cNvPr id="0" name=""/>
        <dsp:cNvSpPr/>
      </dsp:nvSpPr>
      <dsp:spPr>
        <a:xfrm>
          <a:off x="0" y="3671490"/>
          <a:ext cx="7402512" cy="1223830"/>
        </a:xfrm>
        <a:prstGeom prst="trapezoid">
          <a:avLst>
            <a:gd name="adj" fmla="val 75608"/>
          </a:avLst>
        </a:prstGeom>
        <a:solidFill>
          <a:srgbClr val="FFC000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800" b="1" kern="1200"/>
            <a:t>CHEFE HIERÁRQUICO</a:t>
          </a:r>
        </a:p>
      </dsp:txBody>
      <dsp:txXfrm>
        <a:off x="1295439" y="3671490"/>
        <a:ext cx="4811632" cy="122383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bProcess3">
  <dgm:title val=""/>
  <dgm:desc val=""/>
  <dgm:catLst>
    <dgm:cat type="process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21F20E-D89A-427E-B265-D78B883CEF33}" type="datetimeFigureOut">
              <a:rPr lang="pt-BR" smtClean="0"/>
              <a:t>12/03/2024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DFB53C-CF10-4F2A-9F3D-5CD058C4FF1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585616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lanalto.gov.br/ccivil_03/_ato2011-2014/2011/Lei/L12527.htm" TargetMode="External"/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alabr.cgu.gov.br/" TargetMode="External"/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A65053-B75A-4A3A-BEE7-09669C97EF3F}" type="slidenum">
              <a:rPr lang="pt-BR" smtClean="0"/>
              <a:pPr/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140732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/>
              <a:t>A) A LAI compreende o direito de </a:t>
            </a:r>
            <a:r>
              <a:rPr lang="pt-BR" b="1"/>
              <a:t>solicitar e receber informações públicas</a:t>
            </a:r>
            <a:r>
              <a:rPr lang="pt-BR"/>
              <a:t> </a:t>
            </a:r>
            <a:r>
              <a:rPr lang="pt-BR" b="1"/>
              <a:t>produzidas ou custodiadas pelos órgãos e entidades públicos</a:t>
            </a:r>
            <a:r>
              <a:rPr lang="pt-BR"/>
              <a:t>. A LAI também garante o direito de acesso às </a:t>
            </a:r>
            <a:r>
              <a:rPr lang="pt-BR" b="1"/>
              <a:t>informações produzidas ou custodiadas pelas entidades privadas sem fins lucrativos</a:t>
            </a:r>
            <a:r>
              <a:rPr lang="pt-BR"/>
              <a:t> que recebam recurso público para a realização de ações de interesse público.</a:t>
            </a:r>
            <a:endParaRPr lang="pt-BR">
              <a:ea typeface="Calibri"/>
              <a:cs typeface="Calibri"/>
            </a:endParaRPr>
          </a:p>
          <a:p>
            <a:r>
              <a:rPr lang="pt-BR">
                <a:ea typeface="Calibri"/>
                <a:cs typeface="Calibri"/>
              </a:rPr>
              <a:t>B)</a:t>
            </a:r>
            <a:r>
              <a:rPr lang="pt-BR"/>
              <a:t> </a:t>
            </a:r>
            <a:r>
              <a:rPr lang="pt-BR" b="1"/>
              <a:t>informação</a:t>
            </a:r>
            <a:r>
              <a:rPr lang="pt-BR"/>
              <a:t>: dados, processados ou não, que podem ser utilizados para </a:t>
            </a:r>
            <a:r>
              <a:rPr lang="pt-BR" b="1"/>
              <a:t>produção</a:t>
            </a:r>
            <a:r>
              <a:rPr lang="pt-BR"/>
              <a:t> e </a:t>
            </a:r>
            <a:r>
              <a:rPr lang="pt-BR" b="1"/>
              <a:t>transmissão de conhecimento,</a:t>
            </a:r>
            <a:r>
              <a:rPr lang="pt-BR"/>
              <a:t> contidos em qualquer meio, suporte ou formato</a:t>
            </a:r>
            <a:endParaRPr lang="pt-BR">
              <a:ea typeface="Calibri"/>
              <a:cs typeface="Calibri"/>
            </a:endParaRPr>
          </a:p>
          <a:p>
            <a:r>
              <a:rPr lang="pt-BR">
                <a:ea typeface="Calibri"/>
                <a:cs typeface="Calibri"/>
              </a:rPr>
              <a:t> </a:t>
            </a:r>
            <a:r>
              <a:rPr lang="pt-BR"/>
              <a:t>C) Existem </a:t>
            </a:r>
            <a:r>
              <a:rPr lang="pt-BR" b="1"/>
              <a:t>informações que podem ser disponibilizadas sem nenhuma restrição e outras que devem ser protegidas </a:t>
            </a:r>
            <a:r>
              <a:rPr lang="pt-BR"/>
              <a:t>por seu caráter sigiloso ou por se tratarem de informações pessoais sensíveis, hipóteses que avaliaremos ao longo da nossa oficina. </a:t>
            </a:r>
            <a:endParaRPr lang="pt-BR">
              <a:ea typeface="Calibri"/>
              <a:cs typeface="Calibri"/>
            </a:endParaRPr>
          </a:p>
          <a:p>
            <a:r>
              <a:rPr lang="pt-BR"/>
              <a:t>D) art. 7º, de forma </a:t>
            </a:r>
            <a:r>
              <a:rPr lang="pt-BR" b="1"/>
              <a:t>exemplificativa</a:t>
            </a:r>
            <a:r>
              <a:rPr lang="pt-BR"/>
              <a:t>, o que é possível de se obter a partir de um pedido de acesso. Essa lista pode e deve ser ampliada diante de novas demandas por transparência, ou seja, não é uma lista exaustiva:</a:t>
            </a:r>
            <a:endParaRPr lang="pt-BR">
              <a:ea typeface="Calibri"/>
              <a:cs typeface="Calibri"/>
            </a:endParaRPr>
          </a:p>
          <a:p>
            <a:r>
              <a:rPr lang="pt-BR"/>
              <a:t>E) Além disso, podem ser solicitadas informações produzidas pela própria Administração e aquelas produzidas por terceiros, mas acumuladas pela Administração. Informação acumulada é aquela que está sob a posse de uma determinada instituição pública, muito embora não necessariamente tenha sido produzida pela Administração. </a:t>
            </a:r>
            <a:r>
              <a:rPr lang="pt-BR" b="1"/>
              <a:t>Custódia:</a:t>
            </a:r>
            <a:r>
              <a:rPr lang="pt-BR"/>
              <a:t> Responsabilidade jurídica de guarda e proteção de arquivos, independentemente de vínculo de propriedade. (BRASIL. Dicionário brasileiro de terminologia arquivística. Rio de Janeiro: Arquivo Nacional, 2005, p. 62).</a:t>
            </a:r>
            <a:endParaRPr lang="pt-BR">
              <a:ea typeface="Calibri"/>
              <a:cs typeface="Calibri"/>
            </a:endParaRPr>
          </a:p>
          <a:p>
            <a:r>
              <a:rPr lang="pt-BR" sz="3400"/>
              <a:t> </a:t>
            </a:r>
            <a:endParaRPr lang="pt-BR" sz="2100">
              <a:ea typeface="Calibri"/>
              <a:cs typeface="Calibri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719969-A7CF-47A8-A39E-FF81EEBB1BBC}" type="slidenum">
              <a:rPr lang="pt-BR" smtClean="0"/>
              <a:t>34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335634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 defTabSz="966155">
              <a:defRPr/>
            </a:pPr>
            <a:r>
              <a:rPr lang="pt-BR" b="1" dirty="0"/>
              <a:t>A) Em regra</a:t>
            </a:r>
            <a:r>
              <a:rPr lang="pt-BR" dirty="0"/>
              <a:t>, </a:t>
            </a:r>
            <a:r>
              <a:rPr lang="pt-BR" b="1" dirty="0"/>
              <a:t>a concessão da informação deve ser imediata -</a:t>
            </a:r>
            <a:r>
              <a:rPr lang="pt-BR" dirty="0"/>
              <a:t>recebido o pedido de acesso à informação e estando a informação disponível, o acesso deverá ser concedido imediatamente (art. 15 do Decreto 7724/2012). Somente em casos de </a:t>
            </a:r>
            <a:r>
              <a:rPr lang="pt-BR" b="1" dirty="0"/>
              <a:t>impossibilidade de concessão imediata</a:t>
            </a:r>
            <a:r>
              <a:rPr lang="pt-BR" dirty="0"/>
              <a:t> é que o órgão pode se valer do</a:t>
            </a:r>
            <a:r>
              <a:rPr lang="pt-BR" b="1" dirty="0"/>
              <a:t> prazo de 20 (vinte dias), prorrogáveis por mais 10 (dez)</a:t>
            </a:r>
            <a:r>
              <a:rPr lang="pt-BR" dirty="0"/>
              <a:t>, para a entrega da informação. Por isso, </a:t>
            </a:r>
            <a:r>
              <a:rPr lang="pt-BR" b="1" dirty="0"/>
              <a:t>é esperado que os órgãos aprimorem os fluxos de gestão da informação para a disponibilização da informação com a máxima celeridade;</a:t>
            </a:r>
            <a:endParaRPr lang="pt-BR" b="1" dirty="0">
              <a:ea typeface="Calibri"/>
              <a:cs typeface="Calibri"/>
            </a:endParaRPr>
          </a:p>
          <a:p>
            <a:pPr algn="just" defTabSz="966155">
              <a:defRPr/>
            </a:pPr>
            <a:r>
              <a:rPr lang="pt-BR" dirty="0"/>
              <a:t>B) Da mesma forma, </a:t>
            </a:r>
            <a:r>
              <a:rPr lang="pt-BR" b="1" dirty="0"/>
              <a:t>caso a informação já esteja em transparência ativa</a:t>
            </a:r>
            <a:r>
              <a:rPr lang="pt-BR" dirty="0"/>
              <a:t>, o órgão deve orientar, com precisão, onde ela se encontra, indicando o endereço específico no qual essa informação se encontra ou, ainda, um passo-a-passo sobre como localizá-la;</a:t>
            </a:r>
            <a:endParaRPr lang="pt-BR" dirty="0">
              <a:ea typeface="Calibri"/>
              <a:cs typeface="Calibri"/>
            </a:endParaRPr>
          </a:p>
          <a:p>
            <a:pPr algn="just" defTabSz="966155">
              <a:defRPr/>
            </a:pPr>
            <a:r>
              <a:rPr lang="pt-BR" dirty="0"/>
              <a:t>C) Caso o cidadão</a:t>
            </a:r>
            <a:r>
              <a:rPr lang="pt-BR" b="1" dirty="0"/>
              <a:t> requeira acesso a diversas informações que estão dispersas em uma série de documentos, cabe à Administração disponibilizá-los para que ele realize sua pesquisa</a:t>
            </a:r>
            <a:r>
              <a:rPr lang="pt-BR" dirty="0"/>
              <a:t>, zelando por sua integridade. Igualmente, devem ser informados ao cidadão, por escrito, o lugar e a forma pela qual se poderá consultá-los, obtê-los ou reproduzi-los.  Assim, o órgão deve oferecer meios para que o próprio cidadão possa pesquisar a informação de que necessita, sem, contudo, descuidar-se da informação. </a:t>
            </a:r>
            <a:endParaRPr lang="pt-BR" dirty="0">
              <a:ea typeface="Calibri" panose="020F0502020204030204"/>
              <a:cs typeface="Calibri" panose="020F0502020204030204"/>
            </a:endParaRPr>
          </a:p>
          <a:p>
            <a:pPr algn="just" defTabSz="966155">
              <a:defRPr/>
            </a:pPr>
            <a:r>
              <a:rPr lang="pt-BR" b="1" dirty="0"/>
              <a:t>D) Justificativas para a prorrogação de prazo (art. 11 § 2º da LA): </a:t>
            </a:r>
            <a:r>
              <a:rPr lang="pt-BR" dirty="0"/>
              <a:t>Vale destacar que a justificativa para comprovar a inviabilidade operacional de atendimento imediato de pedido de informação varia conforme as especificidades de cada órgão. Assim, para justificar a prorrogação do prazo, o órgão poderá, por exemplo, </a:t>
            </a:r>
            <a:r>
              <a:rPr lang="pt-BR" u="sng" dirty="0"/>
              <a:t>considerar quantas pessoas tem na unidade; quantas pessoas seriam alocadas para a realização da demanda; qual o impacto que a demanda provocaria no setor</a:t>
            </a:r>
            <a:r>
              <a:rPr lang="pt-BR" dirty="0"/>
              <a:t>; dentre outras. </a:t>
            </a:r>
            <a:endParaRPr lang="pt-BR" dirty="0">
              <a:ea typeface="Calibri"/>
              <a:cs typeface="Calibri"/>
            </a:endParaRPr>
          </a:p>
          <a:p>
            <a:pPr algn="just" defTabSz="966155">
              <a:defRPr/>
            </a:pPr>
            <a:r>
              <a:rPr lang="pt-BR" b="1" dirty="0">
                <a:ea typeface="Calibri"/>
                <a:cs typeface="Calibri"/>
              </a:rPr>
              <a:t>E) BOAS PRÁTICAS</a:t>
            </a:r>
            <a:endParaRPr lang="pt-BR" dirty="0">
              <a:ea typeface="Calibri"/>
              <a:cs typeface="Calibri"/>
            </a:endParaRPr>
          </a:p>
          <a:p>
            <a:pPr defTabSz="966155">
              <a:defRPr/>
            </a:pPr>
            <a:r>
              <a:rPr lang="pt-BR" b="1" dirty="0"/>
              <a:t>Várias demandas: </a:t>
            </a:r>
            <a:r>
              <a:rPr lang="pt-BR" dirty="0"/>
              <a:t>Verificar se todas as informações solicitadas estão sendo respondidas</a:t>
            </a:r>
            <a:endParaRPr lang="en-US" dirty="0">
              <a:ea typeface="Calibri"/>
              <a:cs typeface="Calibri"/>
            </a:endParaRPr>
          </a:p>
          <a:p>
            <a:pPr defTabSz="966155">
              <a:defRPr/>
            </a:pPr>
            <a:r>
              <a:rPr lang="pt-BR" b="1" dirty="0"/>
              <a:t>Transparência por desenho – </a:t>
            </a:r>
            <a:r>
              <a:rPr lang="pt-BR" dirty="0"/>
              <a:t>reavalie os fluxos de gestão da informação, identifique as informações que requerem proteção e faça o tratamento</a:t>
            </a:r>
            <a:endParaRPr lang="en-US" dirty="0">
              <a:ea typeface="Calibri" panose="020F0502020204030204"/>
              <a:cs typeface="Calibri" panose="020F0502020204030204"/>
            </a:endParaRPr>
          </a:p>
          <a:p>
            <a:pPr defTabSz="966155">
              <a:defRPr/>
            </a:pPr>
            <a:r>
              <a:rPr lang="pt-BR" b="1" dirty="0"/>
              <a:t>Linguagem Adequada </a:t>
            </a:r>
            <a:r>
              <a:rPr lang="pt-BR" dirty="0"/>
              <a:t>- linguagem clara, objetiva, simples e compreensível, evitando o uso de siglas, jargões, tecnicismos e estrangeirismos.</a:t>
            </a:r>
            <a:endParaRPr lang="en-US" dirty="0">
              <a:ea typeface="Calibri" panose="020F0502020204030204"/>
              <a:cs typeface="Calibri" panose="020F0502020204030204"/>
            </a:endParaRPr>
          </a:p>
          <a:p>
            <a:pPr defTabSz="966155">
              <a:defRPr/>
            </a:pPr>
            <a:endParaRPr lang="pt-BR" sz="1500" dirty="0">
              <a:ea typeface="Calibri"/>
              <a:cs typeface="Calibri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719969-A7CF-47A8-A39E-FF81EEBB1BBC}" type="slidenum">
              <a:rPr lang="pt-BR" smtClean="0"/>
              <a:t>35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77311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2100" b="1">
                <a:ea typeface="Calibri"/>
                <a:cs typeface="Calibri"/>
              </a:rPr>
              <a:t>A) Prazo para manifestação da CMRI:</a:t>
            </a:r>
            <a:r>
              <a:rPr lang="pt-BR" sz="2100">
                <a:ea typeface="Calibri"/>
                <a:cs typeface="Calibri"/>
              </a:rPr>
              <a:t> até a 3ª reunião após o recebimento do recurso (Art. 50 Decreto 7.724/2012)</a:t>
            </a:r>
          </a:p>
          <a:p>
            <a:r>
              <a:rPr lang="pt-BR"/>
              <a:t>B) Quem é a CMRI? Comissão Mista de Reavaliação de Informações: é a última instância recursal administrativa na análise de negativas de acesso à informação. A CMRI foi criada pela LAI e regulamentada pelo Decreto nº 7.724/2012. Trata-se de um órgão colegiado composto por dez ministérios.</a:t>
            </a:r>
            <a:endParaRPr lang="pt-BR">
              <a:ea typeface="Calibri"/>
              <a:cs typeface="Calibri"/>
            </a:endParaRPr>
          </a:p>
          <a:p>
            <a:pPr algn="just"/>
            <a:r>
              <a:rPr lang="pt-BR">
                <a:ea typeface="Calibri"/>
                <a:cs typeface="Calibri"/>
              </a:rPr>
              <a:t>Decreto 7.724/2012: </a:t>
            </a:r>
            <a:r>
              <a:rPr lang="pt-BR"/>
              <a:t>Art. 47. Compete à Comissão Mista de Reavaliação de Informações : V - </a:t>
            </a:r>
            <a:r>
              <a:rPr lang="pt-BR" b="1"/>
              <a:t>estabelecer orientações normativas</a:t>
            </a:r>
            <a:r>
              <a:rPr lang="pt-BR"/>
              <a:t> de caráter geral a fim de suprir eventuais lacunas na aplicação da </a:t>
            </a:r>
            <a:r>
              <a:rPr lang="pt-BR">
                <a:hlinkClick r:id="rId3"/>
              </a:rPr>
              <a:t>Lei nº 12.527, de 2011.</a:t>
            </a:r>
            <a:endParaRPr lang="pt-BR">
              <a:ea typeface="Calibri"/>
              <a:cs typeface="Calibri"/>
            </a:endParaRPr>
          </a:p>
          <a:p>
            <a:pPr algn="just"/>
            <a:r>
              <a:rPr lang="pt-BR"/>
              <a:t>LAI - Art. 35. (VETADO).</a:t>
            </a:r>
            <a:endParaRPr lang="pt-BR">
              <a:ea typeface="Calibri"/>
              <a:cs typeface="Calibri"/>
            </a:endParaRPr>
          </a:p>
          <a:p>
            <a:pPr algn="just"/>
            <a:r>
              <a:rPr lang="pt-BR"/>
              <a:t>§ 1º É instituída a </a:t>
            </a:r>
            <a:r>
              <a:rPr lang="pt-BR" b="1"/>
              <a:t>Comissão Mista de Reavaliação de Informações</a:t>
            </a:r>
            <a:r>
              <a:rPr lang="pt-BR"/>
              <a:t>, que </a:t>
            </a:r>
            <a:r>
              <a:rPr lang="pt-BR" b="1"/>
              <a:t>decidirá</a:t>
            </a:r>
            <a:r>
              <a:rPr lang="pt-BR"/>
              <a:t>, no âmbito da administração pública federal, sobre o tratamento e a classificação de informações sigilosas e terá competência para: § 5º </a:t>
            </a:r>
            <a:r>
              <a:rPr lang="pt-BR" b="1"/>
              <a:t>Regulamento</a:t>
            </a:r>
            <a:r>
              <a:rPr lang="pt-BR"/>
              <a:t> disporá sobre a composição, organização e funcionamento da Comissão Mista de Reavaliação de Informações, observado o mandato de 2 (dois) anos para seus integrantes e demais disposições desta Lei.    </a:t>
            </a:r>
            <a:endParaRPr lang="pt-BR">
              <a:ea typeface="Calibri"/>
              <a:cs typeface="Calibri"/>
            </a:endParaRPr>
          </a:p>
          <a:p>
            <a:r>
              <a:rPr lang="pt-BR" b="1"/>
              <a:t>Prazo CGU:</a:t>
            </a:r>
            <a:r>
              <a:rPr lang="pt-BR"/>
              <a:t> Em recursos de menor complexidade, é possível decidir em 5 dias. Entretanto, nos casos de maior complexidade, o Decreto nº 7.724/2012 faculta à CGU solicitar esclarecimentos adicionais aos órgãos/entidades recorridos. Nessas situações, a Lei do Processo Administrativo Federal17 pode ser aplicada, adotando-se o prazo de 30 dias após o recebimento dos esclarecimentos adicionais considerados satisfatórios para decidir o recurso</a:t>
            </a:r>
          </a:p>
          <a:p>
            <a:endParaRPr lang="pt-BR">
              <a:ea typeface="Calibri"/>
              <a:cs typeface="Calibri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719969-A7CF-47A8-A39E-FF81EEBB1BBC}" type="slidenum">
              <a:rPr lang="pt-BR" smtClean="0"/>
              <a:t>36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2396401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1"/>
              <a:t>Destacar que o foco é Transparência Passiva: </a:t>
            </a:r>
            <a:r>
              <a:rPr lang="pt-BR"/>
              <a:t>(disponibilização de informações públicas em atendimento a demandas específicas apresentadas como pedidos de informação por pessoa física ou jurídica). </a:t>
            </a:r>
            <a:endParaRPr lang="pt-BR" sz="1500" b="1">
              <a:ea typeface="Calibri" panose="020F0502020204030204"/>
              <a:cs typeface="Calibri" panose="020F0502020204030204"/>
            </a:endParaRPr>
          </a:p>
          <a:p>
            <a:pPr marL="342900" indent="-342900">
              <a:buAutoNum type="arabicPeriod"/>
            </a:pPr>
            <a:r>
              <a:rPr lang="pt-BR" sz="1500" b="1"/>
              <a:t>Visão geral </a:t>
            </a:r>
            <a:endParaRPr lang="pt-BR" sz="1500">
              <a:ea typeface="Calibri" panose="020F0502020204030204"/>
              <a:cs typeface="Calibri" panose="020F0502020204030204"/>
            </a:endParaRPr>
          </a:p>
          <a:p>
            <a:pPr marL="301625" indent="-301625">
              <a:buFont typeface="Arial" panose="020B0604020202020204" pitchFamily="34" charset="0"/>
              <a:buChar char="•"/>
            </a:pPr>
            <a:r>
              <a:rPr lang="pt-BR" sz="1500"/>
              <a:t>Direito fundamental – regulamentação </a:t>
            </a:r>
            <a:endParaRPr lang="pt-BR" sz="1500">
              <a:ea typeface="Calibri"/>
              <a:cs typeface="Calibri"/>
            </a:endParaRPr>
          </a:p>
          <a:p>
            <a:pPr marL="301625" indent="-301625">
              <a:buFont typeface="Arial" panose="020B0604020202020204" pitchFamily="34" charset="0"/>
              <a:buChar char="•"/>
            </a:pPr>
            <a:r>
              <a:rPr lang="pt-BR" sz="1500"/>
              <a:t>Principais aspectos </a:t>
            </a:r>
            <a:endParaRPr lang="pt-BR" sz="1500">
              <a:ea typeface="Calibri"/>
              <a:cs typeface="Calibri"/>
            </a:endParaRPr>
          </a:p>
          <a:p>
            <a:pPr marL="301625" indent="-301625">
              <a:buFont typeface="Arial" panose="020B0604020202020204" pitchFamily="34" charset="0"/>
              <a:buChar char="•"/>
            </a:pPr>
            <a:r>
              <a:rPr lang="pt-BR" sz="1500"/>
              <a:t>Abrangência</a:t>
            </a:r>
            <a:endParaRPr lang="pt-BR" sz="1500">
              <a:ea typeface="Calibri"/>
              <a:cs typeface="Calibri"/>
            </a:endParaRPr>
          </a:p>
          <a:p>
            <a:pPr marL="301625" indent="-301625">
              <a:buFont typeface="Arial" panose="020B0604020202020204" pitchFamily="34" charset="0"/>
              <a:buChar char="•"/>
            </a:pPr>
            <a:r>
              <a:rPr lang="pt-BR" sz="1500"/>
              <a:t>Escopo</a:t>
            </a:r>
            <a:endParaRPr lang="pt-BR" sz="1500">
              <a:ea typeface="Calibri"/>
              <a:cs typeface="Calibri"/>
            </a:endParaRPr>
          </a:p>
          <a:p>
            <a:endParaRPr lang="pt-BR" sz="1500">
              <a:ea typeface="Calibri"/>
              <a:cs typeface="Calibri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719969-A7CF-47A8-A39E-FF81EEBB1BBC}" type="slidenum">
              <a:rPr lang="pt-BR" smtClean="0"/>
              <a:t>37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2233010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1"/>
              <a:t>Destacar que o foco é Transparência Passiva: </a:t>
            </a:r>
            <a:r>
              <a:rPr lang="pt-BR"/>
              <a:t>(disponibilização de informações públicas em atendimento a demandas específicas apresentadas como pedidos de informação por pessoa física ou jurídica). </a:t>
            </a:r>
            <a:endParaRPr lang="pt-BR" sz="1500" b="1">
              <a:ea typeface="Calibri" panose="020F0502020204030204"/>
              <a:cs typeface="Calibri" panose="020F0502020204030204"/>
            </a:endParaRPr>
          </a:p>
          <a:p>
            <a:pPr marL="342900" indent="-342900">
              <a:buAutoNum type="arabicPeriod"/>
            </a:pPr>
            <a:r>
              <a:rPr lang="pt-BR" sz="1500" b="1"/>
              <a:t>Visão geral </a:t>
            </a:r>
            <a:endParaRPr lang="pt-BR" sz="1500">
              <a:ea typeface="Calibri" panose="020F0502020204030204"/>
              <a:cs typeface="Calibri" panose="020F0502020204030204"/>
            </a:endParaRPr>
          </a:p>
          <a:p>
            <a:pPr marL="301625" indent="-301625">
              <a:buFont typeface="Arial" panose="020B0604020202020204" pitchFamily="34" charset="0"/>
              <a:buChar char="•"/>
            </a:pPr>
            <a:r>
              <a:rPr lang="pt-BR" sz="1500"/>
              <a:t>Direito fundamental – regulamentação </a:t>
            </a:r>
            <a:endParaRPr lang="pt-BR" sz="1500">
              <a:ea typeface="Calibri"/>
              <a:cs typeface="Calibri"/>
            </a:endParaRPr>
          </a:p>
          <a:p>
            <a:pPr marL="301625" indent="-301625">
              <a:buFont typeface="Arial" panose="020B0604020202020204" pitchFamily="34" charset="0"/>
              <a:buChar char="•"/>
            </a:pPr>
            <a:r>
              <a:rPr lang="pt-BR" sz="1500"/>
              <a:t>Principais aspectos </a:t>
            </a:r>
            <a:endParaRPr lang="pt-BR" sz="1500">
              <a:ea typeface="Calibri"/>
              <a:cs typeface="Calibri"/>
            </a:endParaRPr>
          </a:p>
          <a:p>
            <a:pPr marL="301625" indent="-301625">
              <a:buFont typeface="Arial" panose="020B0604020202020204" pitchFamily="34" charset="0"/>
              <a:buChar char="•"/>
            </a:pPr>
            <a:r>
              <a:rPr lang="pt-BR" sz="1500"/>
              <a:t>Abrangência</a:t>
            </a:r>
            <a:endParaRPr lang="pt-BR" sz="1500">
              <a:ea typeface="Calibri"/>
              <a:cs typeface="Calibri"/>
            </a:endParaRPr>
          </a:p>
          <a:p>
            <a:pPr marL="301625" indent="-301625">
              <a:buFont typeface="Arial" panose="020B0604020202020204" pitchFamily="34" charset="0"/>
              <a:buChar char="•"/>
            </a:pPr>
            <a:r>
              <a:rPr lang="pt-BR" sz="1500"/>
              <a:t>Escopo</a:t>
            </a:r>
            <a:endParaRPr lang="pt-BR" sz="1500">
              <a:ea typeface="Calibri"/>
              <a:cs typeface="Calibri"/>
            </a:endParaRPr>
          </a:p>
          <a:p>
            <a:endParaRPr lang="pt-BR" sz="1500">
              <a:ea typeface="Calibri"/>
              <a:cs typeface="Calibri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719969-A7CF-47A8-A39E-FF81EEBB1BBC}" type="slidenum">
              <a:rPr lang="pt-BR" smtClean="0"/>
              <a:t>38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1832224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1"/>
              <a:t>Destacar que o foco é Transparência Passiva: </a:t>
            </a:r>
            <a:r>
              <a:rPr lang="pt-BR"/>
              <a:t>(disponibilização de informações públicas em atendimento a demandas específicas apresentadas como pedidos de informação por pessoa física ou jurídica). </a:t>
            </a:r>
            <a:endParaRPr lang="pt-BR" sz="1500" b="1">
              <a:ea typeface="Calibri" panose="020F0502020204030204"/>
              <a:cs typeface="Calibri" panose="020F0502020204030204"/>
            </a:endParaRPr>
          </a:p>
          <a:p>
            <a:pPr marL="342900" indent="-342900">
              <a:buAutoNum type="arabicPeriod"/>
            </a:pPr>
            <a:r>
              <a:rPr lang="pt-BR" sz="1500" b="1"/>
              <a:t>Visão geral </a:t>
            </a:r>
            <a:endParaRPr lang="pt-BR" sz="1500">
              <a:ea typeface="Calibri" panose="020F0502020204030204"/>
              <a:cs typeface="Calibri" panose="020F0502020204030204"/>
            </a:endParaRPr>
          </a:p>
          <a:p>
            <a:pPr marL="301625" indent="-301625">
              <a:buFont typeface="Arial" panose="020B0604020202020204" pitchFamily="34" charset="0"/>
              <a:buChar char="•"/>
            </a:pPr>
            <a:r>
              <a:rPr lang="pt-BR" sz="1500"/>
              <a:t>Direito fundamental – regulamentação </a:t>
            </a:r>
            <a:endParaRPr lang="pt-BR" sz="1500">
              <a:ea typeface="Calibri"/>
              <a:cs typeface="Calibri"/>
            </a:endParaRPr>
          </a:p>
          <a:p>
            <a:pPr marL="301625" indent="-301625">
              <a:buFont typeface="Arial" panose="020B0604020202020204" pitchFamily="34" charset="0"/>
              <a:buChar char="•"/>
            </a:pPr>
            <a:r>
              <a:rPr lang="pt-BR" sz="1500"/>
              <a:t>Principais aspectos </a:t>
            </a:r>
            <a:endParaRPr lang="pt-BR" sz="1500">
              <a:ea typeface="Calibri"/>
              <a:cs typeface="Calibri"/>
            </a:endParaRPr>
          </a:p>
          <a:p>
            <a:pPr marL="301625" indent="-301625">
              <a:buFont typeface="Arial" panose="020B0604020202020204" pitchFamily="34" charset="0"/>
              <a:buChar char="•"/>
            </a:pPr>
            <a:r>
              <a:rPr lang="pt-BR" sz="1500"/>
              <a:t>Abrangência</a:t>
            </a:r>
            <a:endParaRPr lang="pt-BR" sz="1500">
              <a:ea typeface="Calibri"/>
              <a:cs typeface="Calibri"/>
            </a:endParaRPr>
          </a:p>
          <a:p>
            <a:pPr marL="301625" indent="-301625">
              <a:buFont typeface="Arial" panose="020B0604020202020204" pitchFamily="34" charset="0"/>
              <a:buChar char="•"/>
            </a:pPr>
            <a:r>
              <a:rPr lang="pt-BR" sz="1500"/>
              <a:t>Escopo</a:t>
            </a:r>
            <a:endParaRPr lang="pt-BR" sz="1500">
              <a:ea typeface="Calibri"/>
              <a:cs typeface="Calibri"/>
            </a:endParaRPr>
          </a:p>
          <a:p>
            <a:endParaRPr lang="pt-BR" sz="1500">
              <a:ea typeface="Calibri"/>
              <a:cs typeface="Calibri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719969-A7CF-47A8-A39E-FF81EEBB1BBC}" type="slidenum">
              <a:rPr lang="pt-BR" smtClean="0"/>
              <a:t>39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0386566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1"/>
              <a:t>Destacar que o foco é Transparência Passiva: </a:t>
            </a:r>
            <a:r>
              <a:rPr lang="pt-BR"/>
              <a:t>(disponibilização de informações públicas em atendimento a demandas específicas apresentadas como pedidos de informação por pessoa física ou jurídica). </a:t>
            </a:r>
            <a:endParaRPr lang="pt-BR" sz="1500" b="1">
              <a:ea typeface="Calibri" panose="020F0502020204030204"/>
              <a:cs typeface="Calibri" panose="020F0502020204030204"/>
            </a:endParaRPr>
          </a:p>
          <a:p>
            <a:pPr marL="342900" indent="-342900">
              <a:buAutoNum type="arabicPeriod"/>
            </a:pPr>
            <a:r>
              <a:rPr lang="pt-BR" sz="1500" b="1"/>
              <a:t>Visão geral </a:t>
            </a:r>
            <a:endParaRPr lang="pt-BR" sz="1500">
              <a:ea typeface="Calibri" panose="020F0502020204030204"/>
              <a:cs typeface="Calibri" panose="020F0502020204030204"/>
            </a:endParaRPr>
          </a:p>
          <a:p>
            <a:pPr marL="301625" indent="-301625">
              <a:buFont typeface="Arial" panose="020B0604020202020204" pitchFamily="34" charset="0"/>
              <a:buChar char="•"/>
            </a:pPr>
            <a:r>
              <a:rPr lang="pt-BR" sz="1500"/>
              <a:t>Direito fundamental – regulamentação </a:t>
            </a:r>
            <a:endParaRPr lang="pt-BR" sz="1500">
              <a:ea typeface="Calibri"/>
              <a:cs typeface="Calibri"/>
            </a:endParaRPr>
          </a:p>
          <a:p>
            <a:pPr marL="301625" indent="-301625">
              <a:buFont typeface="Arial" panose="020B0604020202020204" pitchFamily="34" charset="0"/>
              <a:buChar char="•"/>
            </a:pPr>
            <a:r>
              <a:rPr lang="pt-BR" sz="1500"/>
              <a:t>Principais aspectos </a:t>
            </a:r>
            <a:endParaRPr lang="pt-BR" sz="1500">
              <a:ea typeface="Calibri"/>
              <a:cs typeface="Calibri"/>
            </a:endParaRPr>
          </a:p>
          <a:p>
            <a:pPr marL="301625" indent="-301625">
              <a:buFont typeface="Arial" panose="020B0604020202020204" pitchFamily="34" charset="0"/>
              <a:buChar char="•"/>
            </a:pPr>
            <a:r>
              <a:rPr lang="pt-BR" sz="1500"/>
              <a:t>Abrangência</a:t>
            </a:r>
            <a:endParaRPr lang="pt-BR" sz="1500">
              <a:ea typeface="Calibri"/>
              <a:cs typeface="Calibri"/>
            </a:endParaRPr>
          </a:p>
          <a:p>
            <a:pPr marL="301625" indent="-301625">
              <a:buFont typeface="Arial" panose="020B0604020202020204" pitchFamily="34" charset="0"/>
              <a:buChar char="•"/>
            </a:pPr>
            <a:r>
              <a:rPr lang="pt-BR" sz="1500"/>
              <a:t>Escopo</a:t>
            </a:r>
            <a:endParaRPr lang="pt-BR" sz="1500">
              <a:ea typeface="Calibri"/>
              <a:cs typeface="Calibri"/>
            </a:endParaRPr>
          </a:p>
          <a:p>
            <a:endParaRPr lang="pt-BR" sz="1500">
              <a:ea typeface="Calibri"/>
              <a:cs typeface="Calibri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719969-A7CF-47A8-A39E-FF81EEBB1BBC}" type="slidenum">
              <a:rPr lang="pt-BR" smtClean="0"/>
              <a:t>40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3737326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1"/>
              <a:t>Destacar que o foco é Transparência Passiva: </a:t>
            </a:r>
            <a:r>
              <a:rPr lang="pt-BR"/>
              <a:t>(disponibilização de informações públicas em atendimento a demandas específicas apresentadas como pedidos de informação por pessoa física ou jurídica). </a:t>
            </a:r>
            <a:endParaRPr lang="pt-BR" sz="1500" b="1">
              <a:ea typeface="Calibri" panose="020F0502020204030204"/>
              <a:cs typeface="Calibri" panose="020F0502020204030204"/>
            </a:endParaRPr>
          </a:p>
          <a:p>
            <a:pPr marL="342900" indent="-342900">
              <a:buAutoNum type="arabicPeriod"/>
            </a:pPr>
            <a:r>
              <a:rPr lang="pt-BR" sz="1500" b="1"/>
              <a:t>Visão geral </a:t>
            </a:r>
            <a:endParaRPr lang="pt-BR" sz="1500">
              <a:ea typeface="Calibri" panose="020F0502020204030204"/>
              <a:cs typeface="Calibri" panose="020F0502020204030204"/>
            </a:endParaRPr>
          </a:p>
          <a:p>
            <a:pPr marL="301625" indent="-301625">
              <a:buFont typeface="Arial" panose="020B0604020202020204" pitchFamily="34" charset="0"/>
              <a:buChar char="•"/>
            </a:pPr>
            <a:r>
              <a:rPr lang="pt-BR" sz="1500"/>
              <a:t>Direito fundamental – regulamentação </a:t>
            </a:r>
            <a:endParaRPr lang="pt-BR" sz="1500">
              <a:ea typeface="Calibri"/>
              <a:cs typeface="Calibri"/>
            </a:endParaRPr>
          </a:p>
          <a:p>
            <a:pPr marL="301625" indent="-301625">
              <a:buFont typeface="Arial" panose="020B0604020202020204" pitchFamily="34" charset="0"/>
              <a:buChar char="•"/>
            </a:pPr>
            <a:r>
              <a:rPr lang="pt-BR" sz="1500"/>
              <a:t>Principais aspectos </a:t>
            </a:r>
            <a:endParaRPr lang="pt-BR" sz="1500">
              <a:ea typeface="Calibri"/>
              <a:cs typeface="Calibri"/>
            </a:endParaRPr>
          </a:p>
          <a:p>
            <a:pPr marL="301625" indent="-301625">
              <a:buFont typeface="Arial" panose="020B0604020202020204" pitchFamily="34" charset="0"/>
              <a:buChar char="•"/>
            </a:pPr>
            <a:r>
              <a:rPr lang="pt-BR" sz="1500"/>
              <a:t>Abrangência</a:t>
            </a:r>
            <a:endParaRPr lang="pt-BR" sz="1500">
              <a:ea typeface="Calibri"/>
              <a:cs typeface="Calibri"/>
            </a:endParaRPr>
          </a:p>
          <a:p>
            <a:pPr marL="301625" indent="-301625">
              <a:buFont typeface="Arial" panose="020B0604020202020204" pitchFamily="34" charset="0"/>
              <a:buChar char="•"/>
            </a:pPr>
            <a:r>
              <a:rPr lang="pt-BR" sz="1500"/>
              <a:t>Escopo</a:t>
            </a:r>
            <a:endParaRPr lang="pt-BR" sz="1500">
              <a:ea typeface="Calibri"/>
              <a:cs typeface="Calibri"/>
            </a:endParaRPr>
          </a:p>
          <a:p>
            <a:endParaRPr lang="pt-BR" sz="1500">
              <a:ea typeface="Calibri"/>
              <a:cs typeface="Calibri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719969-A7CF-47A8-A39E-FF81EEBB1BBC}" type="slidenum">
              <a:rPr lang="pt-BR" smtClean="0"/>
              <a:t>41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6160249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1"/>
              <a:t>Destacar que o foco é Transparência Passiva: </a:t>
            </a:r>
            <a:r>
              <a:rPr lang="pt-BR"/>
              <a:t>(disponibilização de informações públicas em atendimento a demandas específicas apresentadas como pedidos de informação por pessoa física ou jurídica). </a:t>
            </a:r>
            <a:endParaRPr lang="pt-BR" sz="1500" b="1">
              <a:ea typeface="Calibri" panose="020F0502020204030204"/>
              <a:cs typeface="Calibri" panose="020F0502020204030204"/>
            </a:endParaRPr>
          </a:p>
          <a:p>
            <a:pPr marL="342900" indent="-342900">
              <a:buAutoNum type="arabicPeriod"/>
            </a:pPr>
            <a:r>
              <a:rPr lang="pt-BR" sz="1500" b="1"/>
              <a:t>Visão geral </a:t>
            </a:r>
            <a:endParaRPr lang="pt-BR" sz="1500">
              <a:ea typeface="Calibri" panose="020F0502020204030204"/>
              <a:cs typeface="Calibri" panose="020F0502020204030204"/>
            </a:endParaRPr>
          </a:p>
          <a:p>
            <a:pPr marL="301625" indent="-301625">
              <a:buFont typeface="Arial" panose="020B0604020202020204" pitchFamily="34" charset="0"/>
              <a:buChar char="•"/>
            </a:pPr>
            <a:r>
              <a:rPr lang="pt-BR" sz="1500"/>
              <a:t>Direito fundamental – regulamentação </a:t>
            </a:r>
            <a:endParaRPr lang="pt-BR" sz="1500">
              <a:ea typeface="Calibri"/>
              <a:cs typeface="Calibri"/>
            </a:endParaRPr>
          </a:p>
          <a:p>
            <a:pPr marL="301625" indent="-301625">
              <a:buFont typeface="Arial" panose="020B0604020202020204" pitchFamily="34" charset="0"/>
              <a:buChar char="•"/>
            </a:pPr>
            <a:r>
              <a:rPr lang="pt-BR" sz="1500"/>
              <a:t>Principais aspectos </a:t>
            </a:r>
            <a:endParaRPr lang="pt-BR" sz="1500">
              <a:ea typeface="Calibri"/>
              <a:cs typeface="Calibri"/>
            </a:endParaRPr>
          </a:p>
          <a:p>
            <a:pPr marL="301625" indent="-301625">
              <a:buFont typeface="Arial" panose="020B0604020202020204" pitchFamily="34" charset="0"/>
              <a:buChar char="•"/>
            </a:pPr>
            <a:r>
              <a:rPr lang="pt-BR" sz="1500"/>
              <a:t>Abrangência</a:t>
            </a:r>
            <a:endParaRPr lang="pt-BR" sz="1500">
              <a:ea typeface="Calibri"/>
              <a:cs typeface="Calibri"/>
            </a:endParaRPr>
          </a:p>
          <a:p>
            <a:pPr marL="301625" indent="-301625">
              <a:buFont typeface="Arial" panose="020B0604020202020204" pitchFamily="34" charset="0"/>
              <a:buChar char="•"/>
            </a:pPr>
            <a:r>
              <a:rPr lang="pt-BR" sz="1500"/>
              <a:t>Escopo</a:t>
            </a:r>
            <a:endParaRPr lang="pt-BR" sz="1500">
              <a:ea typeface="Calibri"/>
              <a:cs typeface="Calibri"/>
            </a:endParaRPr>
          </a:p>
          <a:p>
            <a:endParaRPr lang="pt-BR" sz="1500">
              <a:ea typeface="Calibri"/>
              <a:cs typeface="Calibri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719969-A7CF-47A8-A39E-FF81EEBB1BBC}" type="slidenum">
              <a:rPr lang="pt-BR" smtClean="0"/>
              <a:t>42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554388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1"/>
              <a:t>Destacar que o foco é Transparência Passiva: </a:t>
            </a:r>
            <a:r>
              <a:rPr lang="pt-BR"/>
              <a:t>(disponibilização de informações públicas em atendimento a demandas específicas apresentadas como pedidos de informação por pessoa física ou jurídica). </a:t>
            </a:r>
            <a:endParaRPr lang="pt-BR" sz="1500" b="1">
              <a:ea typeface="Calibri" panose="020F0502020204030204"/>
              <a:cs typeface="Calibri" panose="020F0502020204030204"/>
            </a:endParaRPr>
          </a:p>
          <a:p>
            <a:pPr marL="342900" indent="-342900">
              <a:buAutoNum type="arabicPeriod"/>
            </a:pPr>
            <a:r>
              <a:rPr lang="pt-BR" sz="1500" b="1"/>
              <a:t>Visão geral </a:t>
            </a:r>
            <a:endParaRPr lang="pt-BR" sz="1500">
              <a:ea typeface="Calibri" panose="020F0502020204030204"/>
              <a:cs typeface="Calibri" panose="020F0502020204030204"/>
            </a:endParaRPr>
          </a:p>
          <a:p>
            <a:pPr marL="301625" indent="-301625">
              <a:buFont typeface="Arial" panose="020B0604020202020204" pitchFamily="34" charset="0"/>
              <a:buChar char="•"/>
            </a:pPr>
            <a:r>
              <a:rPr lang="pt-BR" sz="1500"/>
              <a:t>Direito fundamental – regulamentação </a:t>
            </a:r>
            <a:endParaRPr lang="pt-BR" sz="1500">
              <a:ea typeface="Calibri"/>
              <a:cs typeface="Calibri"/>
            </a:endParaRPr>
          </a:p>
          <a:p>
            <a:pPr marL="301625" indent="-301625">
              <a:buFont typeface="Arial" panose="020B0604020202020204" pitchFamily="34" charset="0"/>
              <a:buChar char="•"/>
            </a:pPr>
            <a:r>
              <a:rPr lang="pt-BR" sz="1500"/>
              <a:t>Principais aspectos </a:t>
            </a:r>
            <a:endParaRPr lang="pt-BR" sz="1500">
              <a:ea typeface="Calibri"/>
              <a:cs typeface="Calibri"/>
            </a:endParaRPr>
          </a:p>
          <a:p>
            <a:pPr marL="301625" indent="-301625">
              <a:buFont typeface="Arial" panose="020B0604020202020204" pitchFamily="34" charset="0"/>
              <a:buChar char="•"/>
            </a:pPr>
            <a:r>
              <a:rPr lang="pt-BR" sz="1500"/>
              <a:t>Abrangência</a:t>
            </a:r>
            <a:endParaRPr lang="pt-BR" sz="1500">
              <a:ea typeface="Calibri"/>
              <a:cs typeface="Calibri"/>
            </a:endParaRPr>
          </a:p>
          <a:p>
            <a:pPr marL="301625" indent="-301625">
              <a:buFont typeface="Arial" panose="020B0604020202020204" pitchFamily="34" charset="0"/>
              <a:buChar char="•"/>
            </a:pPr>
            <a:r>
              <a:rPr lang="pt-BR" sz="1500"/>
              <a:t>Escopo</a:t>
            </a:r>
            <a:endParaRPr lang="pt-BR" sz="1500">
              <a:ea typeface="Calibri"/>
              <a:cs typeface="Calibri"/>
            </a:endParaRPr>
          </a:p>
          <a:p>
            <a:endParaRPr lang="pt-BR" sz="1500">
              <a:ea typeface="Calibri"/>
              <a:cs typeface="Calibri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719969-A7CF-47A8-A39E-FF81EEBB1BBC}" type="slidenum">
              <a:rPr lang="pt-BR" smtClean="0"/>
              <a:t>43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953829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A65053-B75A-4A3A-BEE7-09669C97EF3F}" type="slidenum">
              <a:rPr lang="pt-BR" smtClean="0"/>
              <a:pPr/>
              <a:t>15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6667505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1"/>
              <a:t>Destacar que o foco é Transparência Passiva: </a:t>
            </a:r>
            <a:r>
              <a:rPr lang="pt-BR"/>
              <a:t>(disponibilização de informações públicas em atendimento a demandas específicas apresentadas como pedidos de informação por pessoa física ou jurídica). </a:t>
            </a:r>
            <a:endParaRPr lang="pt-BR" sz="1500" b="1">
              <a:ea typeface="Calibri" panose="020F0502020204030204"/>
              <a:cs typeface="Calibri" panose="020F0502020204030204"/>
            </a:endParaRPr>
          </a:p>
          <a:p>
            <a:pPr marL="342900" indent="-342900">
              <a:buAutoNum type="arabicPeriod"/>
            </a:pPr>
            <a:r>
              <a:rPr lang="pt-BR" sz="1500" b="1"/>
              <a:t>Visão geral </a:t>
            </a:r>
            <a:endParaRPr lang="pt-BR" sz="1500">
              <a:ea typeface="Calibri" panose="020F0502020204030204"/>
              <a:cs typeface="Calibri" panose="020F0502020204030204"/>
            </a:endParaRPr>
          </a:p>
          <a:p>
            <a:pPr marL="301625" indent="-301625">
              <a:buFont typeface="Arial" panose="020B0604020202020204" pitchFamily="34" charset="0"/>
              <a:buChar char="•"/>
            </a:pPr>
            <a:r>
              <a:rPr lang="pt-BR" sz="1500"/>
              <a:t>Direito fundamental – regulamentação </a:t>
            </a:r>
            <a:endParaRPr lang="pt-BR" sz="1500">
              <a:ea typeface="Calibri"/>
              <a:cs typeface="Calibri"/>
            </a:endParaRPr>
          </a:p>
          <a:p>
            <a:pPr marL="301625" indent="-301625">
              <a:buFont typeface="Arial" panose="020B0604020202020204" pitchFamily="34" charset="0"/>
              <a:buChar char="•"/>
            </a:pPr>
            <a:r>
              <a:rPr lang="pt-BR" sz="1500"/>
              <a:t>Principais aspectos </a:t>
            </a:r>
            <a:endParaRPr lang="pt-BR" sz="1500">
              <a:ea typeface="Calibri"/>
              <a:cs typeface="Calibri"/>
            </a:endParaRPr>
          </a:p>
          <a:p>
            <a:pPr marL="301625" indent="-301625">
              <a:buFont typeface="Arial" panose="020B0604020202020204" pitchFamily="34" charset="0"/>
              <a:buChar char="•"/>
            </a:pPr>
            <a:r>
              <a:rPr lang="pt-BR" sz="1500"/>
              <a:t>Abrangência</a:t>
            </a:r>
            <a:endParaRPr lang="pt-BR" sz="1500">
              <a:ea typeface="Calibri"/>
              <a:cs typeface="Calibri"/>
            </a:endParaRPr>
          </a:p>
          <a:p>
            <a:pPr marL="301625" indent="-301625">
              <a:buFont typeface="Arial" panose="020B0604020202020204" pitchFamily="34" charset="0"/>
              <a:buChar char="•"/>
            </a:pPr>
            <a:r>
              <a:rPr lang="pt-BR" sz="1500"/>
              <a:t>Escopo</a:t>
            </a:r>
            <a:endParaRPr lang="pt-BR" sz="1500">
              <a:ea typeface="Calibri"/>
              <a:cs typeface="Calibri"/>
            </a:endParaRPr>
          </a:p>
          <a:p>
            <a:endParaRPr lang="pt-BR" sz="1500">
              <a:ea typeface="Calibri"/>
              <a:cs typeface="Calibri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719969-A7CF-47A8-A39E-FF81EEBB1BBC}" type="slidenum">
              <a:rPr lang="pt-BR" smtClean="0"/>
              <a:t>44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663428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1"/>
              <a:t>Destacar que o foco é Transparência Passiva: </a:t>
            </a:r>
            <a:r>
              <a:rPr lang="pt-BR"/>
              <a:t>(disponibilização de informações públicas em atendimento a demandas específicas apresentadas como pedidos de informação por pessoa física ou jurídica). </a:t>
            </a:r>
            <a:endParaRPr lang="pt-BR" sz="1500" b="1">
              <a:ea typeface="Calibri" panose="020F0502020204030204"/>
              <a:cs typeface="Calibri" panose="020F0502020204030204"/>
            </a:endParaRPr>
          </a:p>
          <a:p>
            <a:pPr marL="342900" indent="-342900">
              <a:buAutoNum type="arabicPeriod"/>
            </a:pPr>
            <a:r>
              <a:rPr lang="pt-BR" sz="1500" b="1"/>
              <a:t>Visão geral </a:t>
            </a:r>
            <a:endParaRPr lang="pt-BR" sz="1500">
              <a:ea typeface="Calibri" panose="020F0502020204030204"/>
              <a:cs typeface="Calibri" panose="020F0502020204030204"/>
            </a:endParaRPr>
          </a:p>
          <a:p>
            <a:pPr marL="301625" indent="-301625">
              <a:buFont typeface="Arial" panose="020B0604020202020204" pitchFamily="34" charset="0"/>
              <a:buChar char="•"/>
            </a:pPr>
            <a:r>
              <a:rPr lang="pt-BR" sz="1500"/>
              <a:t>Direito fundamental – regulamentação </a:t>
            </a:r>
            <a:endParaRPr lang="pt-BR" sz="1500">
              <a:ea typeface="Calibri"/>
              <a:cs typeface="Calibri"/>
            </a:endParaRPr>
          </a:p>
          <a:p>
            <a:pPr marL="301625" indent="-301625">
              <a:buFont typeface="Arial" panose="020B0604020202020204" pitchFamily="34" charset="0"/>
              <a:buChar char="•"/>
            </a:pPr>
            <a:r>
              <a:rPr lang="pt-BR" sz="1500"/>
              <a:t>Principais aspectos </a:t>
            </a:r>
            <a:endParaRPr lang="pt-BR" sz="1500">
              <a:ea typeface="Calibri"/>
              <a:cs typeface="Calibri"/>
            </a:endParaRPr>
          </a:p>
          <a:p>
            <a:pPr marL="301625" indent="-301625">
              <a:buFont typeface="Arial" panose="020B0604020202020204" pitchFamily="34" charset="0"/>
              <a:buChar char="•"/>
            </a:pPr>
            <a:r>
              <a:rPr lang="pt-BR" sz="1500"/>
              <a:t>Abrangência</a:t>
            </a:r>
            <a:endParaRPr lang="pt-BR" sz="1500">
              <a:ea typeface="Calibri"/>
              <a:cs typeface="Calibri"/>
            </a:endParaRPr>
          </a:p>
          <a:p>
            <a:pPr marL="301625" indent="-301625">
              <a:buFont typeface="Arial" panose="020B0604020202020204" pitchFamily="34" charset="0"/>
              <a:buChar char="•"/>
            </a:pPr>
            <a:r>
              <a:rPr lang="pt-BR" sz="1500"/>
              <a:t>Escopo</a:t>
            </a:r>
            <a:endParaRPr lang="pt-BR" sz="1500">
              <a:ea typeface="Calibri"/>
              <a:cs typeface="Calibri"/>
            </a:endParaRPr>
          </a:p>
          <a:p>
            <a:endParaRPr lang="pt-BR" sz="1500">
              <a:ea typeface="Calibri"/>
              <a:cs typeface="Calibri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719969-A7CF-47A8-A39E-FF81EEBB1BBC}" type="slidenum">
              <a:rPr lang="pt-BR" smtClean="0"/>
              <a:t>45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4039142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1"/>
              <a:t>Destacar que o foco é Transparência Passiva: </a:t>
            </a:r>
            <a:r>
              <a:rPr lang="pt-BR"/>
              <a:t>(disponibilização de informações públicas em atendimento a demandas específicas apresentadas como pedidos de informação por pessoa física ou jurídica). </a:t>
            </a:r>
            <a:endParaRPr lang="pt-BR" sz="1500" b="1">
              <a:ea typeface="Calibri" panose="020F0502020204030204"/>
              <a:cs typeface="Calibri" panose="020F0502020204030204"/>
            </a:endParaRPr>
          </a:p>
          <a:p>
            <a:pPr marL="342900" indent="-342900">
              <a:buAutoNum type="arabicPeriod"/>
            </a:pPr>
            <a:r>
              <a:rPr lang="pt-BR" sz="1500" b="1"/>
              <a:t>Visão geral </a:t>
            </a:r>
            <a:endParaRPr lang="pt-BR" sz="1500">
              <a:ea typeface="Calibri" panose="020F0502020204030204"/>
              <a:cs typeface="Calibri" panose="020F0502020204030204"/>
            </a:endParaRPr>
          </a:p>
          <a:p>
            <a:pPr marL="301625" indent="-301625">
              <a:buFont typeface="Arial" panose="020B0604020202020204" pitchFamily="34" charset="0"/>
              <a:buChar char="•"/>
            </a:pPr>
            <a:r>
              <a:rPr lang="pt-BR" sz="1500"/>
              <a:t>Direito fundamental – regulamentação </a:t>
            </a:r>
            <a:endParaRPr lang="pt-BR" sz="1500">
              <a:ea typeface="Calibri"/>
              <a:cs typeface="Calibri"/>
            </a:endParaRPr>
          </a:p>
          <a:p>
            <a:pPr marL="301625" indent="-301625">
              <a:buFont typeface="Arial" panose="020B0604020202020204" pitchFamily="34" charset="0"/>
              <a:buChar char="•"/>
            </a:pPr>
            <a:r>
              <a:rPr lang="pt-BR" sz="1500"/>
              <a:t>Principais aspectos </a:t>
            </a:r>
            <a:endParaRPr lang="pt-BR" sz="1500">
              <a:ea typeface="Calibri"/>
              <a:cs typeface="Calibri"/>
            </a:endParaRPr>
          </a:p>
          <a:p>
            <a:pPr marL="301625" indent="-301625">
              <a:buFont typeface="Arial" panose="020B0604020202020204" pitchFamily="34" charset="0"/>
              <a:buChar char="•"/>
            </a:pPr>
            <a:r>
              <a:rPr lang="pt-BR" sz="1500"/>
              <a:t>Abrangência</a:t>
            </a:r>
            <a:endParaRPr lang="pt-BR" sz="1500">
              <a:ea typeface="Calibri"/>
              <a:cs typeface="Calibri"/>
            </a:endParaRPr>
          </a:p>
          <a:p>
            <a:pPr marL="301625" indent="-301625">
              <a:buFont typeface="Arial" panose="020B0604020202020204" pitchFamily="34" charset="0"/>
              <a:buChar char="•"/>
            </a:pPr>
            <a:r>
              <a:rPr lang="pt-BR" sz="1500"/>
              <a:t>Escopo</a:t>
            </a:r>
            <a:endParaRPr lang="pt-BR" sz="1500">
              <a:ea typeface="Calibri"/>
              <a:cs typeface="Calibri"/>
            </a:endParaRPr>
          </a:p>
          <a:p>
            <a:endParaRPr lang="pt-BR" sz="1500">
              <a:ea typeface="Calibri"/>
              <a:cs typeface="Calibri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719969-A7CF-47A8-A39E-FF81EEBB1BBC}" type="slidenum">
              <a:rPr lang="pt-BR" smtClean="0"/>
              <a:t>46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5383528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1"/>
              <a:t>Destacar que o foco é Transparência Passiva: </a:t>
            </a:r>
            <a:r>
              <a:rPr lang="pt-BR"/>
              <a:t>(disponibilização de informações públicas em atendimento a demandas específicas apresentadas como pedidos de informação por pessoa física ou jurídica). </a:t>
            </a:r>
            <a:endParaRPr lang="pt-BR" sz="1500" b="1">
              <a:ea typeface="Calibri" panose="020F0502020204030204"/>
              <a:cs typeface="Calibri" panose="020F0502020204030204"/>
            </a:endParaRPr>
          </a:p>
          <a:p>
            <a:pPr marL="342900" indent="-342900">
              <a:buAutoNum type="arabicPeriod"/>
            </a:pPr>
            <a:r>
              <a:rPr lang="pt-BR" sz="1500" b="1"/>
              <a:t>Visão geral </a:t>
            </a:r>
            <a:endParaRPr lang="pt-BR" sz="1500">
              <a:ea typeface="Calibri" panose="020F0502020204030204"/>
              <a:cs typeface="Calibri" panose="020F0502020204030204"/>
            </a:endParaRPr>
          </a:p>
          <a:p>
            <a:pPr marL="301625" indent="-301625">
              <a:buFont typeface="Arial" panose="020B0604020202020204" pitchFamily="34" charset="0"/>
              <a:buChar char="•"/>
            </a:pPr>
            <a:r>
              <a:rPr lang="pt-BR" sz="1500"/>
              <a:t>Direito fundamental – regulamentação </a:t>
            </a:r>
            <a:endParaRPr lang="pt-BR" sz="1500">
              <a:ea typeface="Calibri"/>
              <a:cs typeface="Calibri"/>
            </a:endParaRPr>
          </a:p>
          <a:p>
            <a:pPr marL="301625" indent="-301625">
              <a:buFont typeface="Arial" panose="020B0604020202020204" pitchFamily="34" charset="0"/>
              <a:buChar char="•"/>
            </a:pPr>
            <a:r>
              <a:rPr lang="pt-BR" sz="1500"/>
              <a:t>Principais aspectos </a:t>
            </a:r>
            <a:endParaRPr lang="pt-BR" sz="1500">
              <a:ea typeface="Calibri"/>
              <a:cs typeface="Calibri"/>
            </a:endParaRPr>
          </a:p>
          <a:p>
            <a:pPr marL="301625" indent="-301625">
              <a:buFont typeface="Arial" panose="020B0604020202020204" pitchFamily="34" charset="0"/>
              <a:buChar char="•"/>
            </a:pPr>
            <a:r>
              <a:rPr lang="pt-BR" sz="1500"/>
              <a:t>Abrangência</a:t>
            </a:r>
            <a:endParaRPr lang="pt-BR" sz="1500">
              <a:ea typeface="Calibri"/>
              <a:cs typeface="Calibri"/>
            </a:endParaRPr>
          </a:p>
          <a:p>
            <a:pPr marL="301625" indent="-301625">
              <a:buFont typeface="Arial" panose="020B0604020202020204" pitchFamily="34" charset="0"/>
              <a:buChar char="•"/>
            </a:pPr>
            <a:r>
              <a:rPr lang="pt-BR" sz="1500"/>
              <a:t>Escopo</a:t>
            </a:r>
            <a:endParaRPr lang="pt-BR" sz="1500">
              <a:ea typeface="Calibri"/>
              <a:cs typeface="Calibri"/>
            </a:endParaRPr>
          </a:p>
          <a:p>
            <a:endParaRPr lang="pt-BR" sz="1500">
              <a:ea typeface="Calibri"/>
              <a:cs typeface="Calibri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719969-A7CF-47A8-A39E-FF81EEBB1BBC}" type="slidenum">
              <a:rPr lang="pt-BR" smtClean="0"/>
              <a:t>47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0941176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1"/>
              <a:t>Destacar que o foco é Transparência Passiva: </a:t>
            </a:r>
            <a:r>
              <a:rPr lang="pt-BR"/>
              <a:t>(disponibilização de informações públicas em atendimento a demandas específicas apresentadas como pedidos de informação por pessoa física ou jurídica). </a:t>
            </a:r>
            <a:endParaRPr lang="pt-BR" sz="1500" b="1">
              <a:ea typeface="Calibri" panose="020F0502020204030204"/>
              <a:cs typeface="Calibri" panose="020F0502020204030204"/>
            </a:endParaRPr>
          </a:p>
          <a:p>
            <a:pPr marL="342900" indent="-342900">
              <a:buAutoNum type="arabicPeriod"/>
            </a:pPr>
            <a:r>
              <a:rPr lang="pt-BR" sz="1500" b="1"/>
              <a:t>Visão geral </a:t>
            </a:r>
            <a:endParaRPr lang="pt-BR" sz="1500">
              <a:ea typeface="Calibri" panose="020F0502020204030204"/>
              <a:cs typeface="Calibri" panose="020F0502020204030204"/>
            </a:endParaRPr>
          </a:p>
          <a:p>
            <a:pPr marL="301625" indent="-301625">
              <a:buFont typeface="Arial" panose="020B0604020202020204" pitchFamily="34" charset="0"/>
              <a:buChar char="•"/>
            </a:pPr>
            <a:r>
              <a:rPr lang="pt-BR" sz="1500"/>
              <a:t>Direito fundamental – regulamentação </a:t>
            </a:r>
            <a:endParaRPr lang="pt-BR" sz="1500">
              <a:ea typeface="Calibri"/>
              <a:cs typeface="Calibri"/>
            </a:endParaRPr>
          </a:p>
          <a:p>
            <a:pPr marL="301625" indent="-301625">
              <a:buFont typeface="Arial" panose="020B0604020202020204" pitchFamily="34" charset="0"/>
              <a:buChar char="•"/>
            </a:pPr>
            <a:r>
              <a:rPr lang="pt-BR" sz="1500"/>
              <a:t>Principais aspectos </a:t>
            </a:r>
            <a:endParaRPr lang="pt-BR" sz="1500">
              <a:ea typeface="Calibri"/>
              <a:cs typeface="Calibri"/>
            </a:endParaRPr>
          </a:p>
          <a:p>
            <a:pPr marL="301625" indent="-301625">
              <a:buFont typeface="Arial" panose="020B0604020202020204" pitchFamily="34" charset="0"/>
              <a:buChar char="•"/>
            </a:pPr>
            <a:r>
              <a:rPr lang="pt-BR" sz="1500"/>
              <a:t>Abrangência</a:t>
            </a:r>
            <a:endParaRPr lang="pt-BR" sz="1500">
              <a:ea typeface="Calibri"/>
              <a:cs typeface="Calibri"/>
            </a:endParaRPr>
          </a:p>
          <a:p>
            <a:pPr marL="301625" indent="-301625">
              <a:buFont typeface="Arial" panose="020B0604020202020204" pitchFamily="34" charset="0"/>
              <a:buChar char="•"/>
            </a:pPr>
            <a:r>
              <a:rPr lang="pt-BR" sz="1500"/>
              <a:t>Escopo</a:t>
            </a:r>
            <a:endParaRPr lang="pt-BR" sz="1500">
              <a:ea typeface="Calibri"/>
              <a:cs typeface="Calibri"/>
            </a:endParaRPr>
          </a:p>
          <a:p>
            <a:endParaRPr lang="pt-BR" sz="1500">
              <a:ea typeface="Calibri"/>
              <a:cs typeface="Calibri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719969-A7CF-47A8-A39E-FF81EEBB1BBC}" type="slidenum">
              <a:rPr lang="pt-BR" smtClean="0"/>
              <a:t>48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3184571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1"/>
              <a:t>Destacar que o foco é Transparência Passiva: </a:t>
            </a:r>
            <a:r>
              <a:rPr lang="pt-BR"/>
              <a:t>(disponibilização de informações públicas em atendimento a demandas específicas apresentadas como pedidos de informação por pessoa física ou jurídica). </a:t>
            </a:r>
            <a:endParaRPr lang="pt-BR" sz="1500" b="1">
              <a:ea typeface="Calibri" panose="020F0502020204030204"/>
              <a:cs typeface="Calibri" panose="020F0502020204030204"/>
            </a:endParaRPr>
          </a:p>
          <a:p>
            <a:pPr marL="342900" indent="-342900">
              <a:buAutoNum type="arabicPeriod"/>
            </a:pPr>
            <a:r>
              <a:rPr lang="pt-BR" sz="1500" b="1"/>
              <a:t>Visão geral </a:t>
            </a:r>
            <a:endParaRPr lang="pt-BR" sz="1500">
              <a:ea typeface="Calibri" panose="020F0502020204030204"/>
              <a:cs typeface="Calibri" panose="020F0502020204030204"/>
            </a:endParaRPr>
          </a:p>
          <a:p>
            <a:pPr marL="301625" indent="-301625">
              <a:buFont typeface="Arial" panose="020B0604020202020204" pitchFamily="34" charset="0"/>
              <a:buChar char="•"/>
            </a:pPr>
            <a:r>
              <a:rPr lang="pt-BR" sz="1500"/>
              <a:t>Direito fundamental – regulamentação </a:t>
            </a:r>
            <a:endParaRPr lang="pt-BR" sz="1500">
              <a:ea typeface="Calibri"/>
              <a:cs typeface="Calibri"/>
            </a:endParaRPr>
          </a:p>
          <a:p>
            <a:pPr marL="301625" indent="-301625">
              <a:buFont typeface="Arial" panose="020B0604020202020204" pitchFamily="34" charset="0"/>
              <a:buChar char="•"/>
            </a:pPr>
            <a:r>
              <a:rPr lang="pt-BR" sz="1500"/>
              <a:t>Principais aspectos </a:t>
            </a:r>
            <a:endParaRPr lang="pt-BR" sz="1500">
              <a:ea typeface="Calibri"/>
              <a:cs typeface="Calibri"/>
            </a:endParaRPr>
          </a:p>
          <a:p>
            <a:pPr marL="301625" indent="-301625">
              <a:buFont typeface="Arial" panose="020B0604020202020204" pitchFamily="34" charset="0"/>
              <a:buChar char="•"/>
            </a:pPr>
            <a:r>
              <a:rPr lang="pt-BR" sz="1500"/>
              <a:t>Abrangência</a:t>
            </a:r>
            <a:endParaRPr lang="pt-BR" sz="1500">
              <a:ea typeface="Calibri"/>
              <a:cs typeface="Calibri"/>
            </a:endParaRPr>
          </a:p>
          <a:p>
            <a:pPr marL="301625" indent="-301625">
              <a:buFont typeface="Arial" panose="020B0604020202020204" pitchFamily="34" charset="0"/>
              <a:buChar char="•"/>
            </a:pPr>
            <a:r>
              <a:rPr lang="pt-BR" sz="1500"/>
              <a:t>Escopo</a:t>
            </a:r>
            <a:endParaRPr lang="pt-BR" sz="1500">
              <a:ea typeface="Calibri"/>
              <a:cs typeface="Calibri"/>
            </a:endParaRPr>
          </a:p>
          <a:p>
            <a:endParaRPr lang="pt-BR" sz="1500">
              <a:ea typeface="Calibri"/>
              <a:cs typeface="Calibri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719969-A7CF-47A8-A39E-FF81EEBB1BBC}" type="slidenum">
              <a:rPr lang="pt-BR" smtClean="0"/>
              <a:t>49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4896219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1"/>
              <a:t>Destacar que o foco é Transparência Passiva: </a:t>
            </a:r>
            <a:r>
              <a:rPr lang="pt-BR"/>
              <a:t>(disponibilização de informações públicas em atendimento a demandas específicas apresentadas como pedidos de informação por pessoa física ou jurídica). </a:t>
            </a:r>
            <a:endParaRPr lang="pt-BR" sz="1500" b="1">
              <a:ea typeface="Calibri" panose="020F0502020204030204"/>
              <a:cs typeface="Calibri" panose="020F0502020204030204"/>
            </a:endParaRPr>
          </a:p>
          <a:p>
            <a:pPr marL="342900" indent="-342900">
              <a:buAutoNum type="arabicPeriod"/>
            </a:pPr>
            <a:r>
              <a:rPr lang="pt-BR" sz="1500" b="1"/>
              <a:t>Visão geral </a:t>
            </a:r>
            <a:endParaRPr lang="pt-BR" sz="1500">
              <a:ea typeface="Calibri" panose="020F0502020204030204"/>
              <a:cs typeface="Calibri" panose="020F0502020204030204"/>
            </a:endParaRPr>
          </a:p>
          <a:p>
            <a:pPr marL="301625" indent="-301625">
              <a:buFont typeface="Arial" panose="020B0604020202020204" pitchFamily="34" charset="0"/>
              <a:buChar char="•"/>
            </a:pPr>
            <a:r>
              <a:rPr lang="pt-BR" sz="1500"/>
              <a:t>Direito fundamental – regulamentação </a:t>
            </a:r>
            <a:endParaRPr lang="pt-BR" sz="1500">
              <a:ea typeface="Calibri"/>
              <a:cs typeface="Calibri"/>
            </a:endParaRPr>
          </a:p>
          <a:p>
            <a:pPr marL="301625" indent="-301625">
              <a:buFont typeface="Arial" panose="020B0604020202020204" pitchFamily="34" charset="0"/>
              <a:buChar char="•"/>
            </a:pPr>
            <a:r>
              <a:rPr lang="pt-BR" sz="1500"/>
              <a:t>Principais aspectos </a:t>
            </a:r>
            <a:endParaRPr lang="pt-BR" sz="1500">
              <a:ea typeface="Calibri"/>
              <a:cs typeface="Calibri"/>
            </a:endParaRPr>
          </a:p>
          <a:p>
            <a:pPr marL="301625" indent="-301625">
              <a:buFont typeface="Arial" panose="020B0604020202020204" pitchFamily="34" charset="0"/>
              <a:buChar char="•"/>
            </a:pPr>
            <a:r>
              <a:rPr lang="pt-BR" sz="1500"/>
              <a:t>Abrangência</a:t>
            </a:r>
            <a:endParaRPr lang="pt-BR" sz="1500">
              <a:ea typeface="Calibri"/>
              <a:cs typeface="Calibri"/>
            </a:endParaRPr>
          </a:p>
          <a:p>
            <a:pPr marL="301625" indent="-301625">
              <a:buFont typeface="Arial" panose="020B0604020202020204" pitchFamily="34" charset="0"/>
              <a:buChar char="•"/>
            </a:pPr>
            <a:r>
              <a:rPr lang="pt-BR" sz="1500"/>
              <a:t>Escopo</a:t>
            </a:r>
            <a:endParaRPr lang="pt-BR" sz="1500">
              <a:ea typeface="Calibri"/>
              <a:cs typeface="Calibri"/>
            </a:endParaRPr>
          </a:p>
          <a:p>
            <a:endParaRPr lang="pt-BR" sz="1500">
              <a:ea typeface="Calibri"/>
              <a:cs typeface="Calibri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719969-A7CF-47A8-A39E-FF81EEBB1BBC}" type="slidenum">
              <a:rPr lang="pt-BR" smtClean="0"/>
              <a:t>50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6084706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1"/>
              <a:t>Destacar que o foco é Transparência Passiva: </a:t>
            </a:r>
            <a:r>
              <a:rPr lang="pt-BR"/>
              <a:t>(disponibilização de informações públicas em atendimento a demandas específicas apresentadas como pedidos de informação por pessoa física ou jurídica). </a:t>
            </a:r>
            <a:endParaRPr lang="pt-BR" sz="1500" b="1">
              <a:ea typeface="Calibri" panose="020F0502020204030204"/>
              <a:cs typeface="Calibri" panose="020F0502020204030204"/>
            </a:endParaRPr>
          </a:p>
          <a:p>
            <a:pPr marL="342900" indent="-342900">
              <a:buAutoNum type="arabicPeriod"/>
            </a:pPr>
            <a:r>
              <a:rPr lang="pt-BR" sz="1500" b="1"/>
              <a:t>Visão geral </a:t>
            </a:r>
            <a:endParaRPr lang="pt-BR" sz="1500">
              <a:ea typeface="Calibri" panose="020F0502020204030204"/>
              <a:cs typeface="Calibri" panose="020F0502020204030204"/>
            </a:endParaRPr>
          </a:p>
          <a:p>
            <a:pPr marL="301625" indent="-301625">
              <a:buFont typeface="Arial" panose="020B0604020202020204" pitchFamily="34" charset="0"/>
              <a:buChar char="•"/>
            </a:pPr>
            <a:r>
              <a:rPr lang="pt-BR" sz="1500"/>
              <a:t>Direito fundamental – regulamentação </a:t>
            </a:r>
            <a:endParaRPr lang="pt-BR" sz="1500">
              <a:ea typeface="Calibri"/>
              <a:cs typeface="Calibri"/>
            </a:endParaRPr>
          </a:p>
          <a:p>
            <a:pPr marL="301625" indent="-301625">
              <a:buFont typeface="Arial" panose="020B0604020202020204" pitchFamily="34" charset="0"/>
              <a:buChar char="•"/>
            </a:pPr>
            <a:r>
              <a:rPr lang="pt-BR" sz="1500"/>
              <a:t>Principais aspectos </a:t>
            </a:r>
            <a:endParaRPr lang="pt-BR" sz="1500">
              <a:ea typeface="Calibri"/>
              <a:cs typeface="Calibri"/>
            </a:endParaRPr>
          </a:p>
          <a:p>
            <a:pPr marL="301625" indent="-301625">
              <a:buFont typeface="Arial" panose="020B0604020202020204" pitchFamily="34" charset="0"/>
              <a:buChar char="•"/>
            </a:pPr>
            <a:r>
              <a:rPr lang="pt-BR" sz="1500"/>
              <a:t>Abrangência</a:t>
            </a:r>
            <a:endParaRPr lang="pt-BR" sz="1500">
              <a:ea typeface="Calibri"/>
              <a:cs typeface="Calibri"/>
            </a:endParaRPr>
          </a:p>
          <a:p>
            <a:pPr marL="301625" indent="-301625">
              <a:buFont typeface="Arial" panose="020B0604020202020204" pitchFamily="34" charset="0"/>
              <a:buChar char="•"/>
            </a:pPr>
            <a:r>
              <a:rPr lang="pt-BR" sz="1500"/>
              <a:t>Escopo</a:t>
            </a:r>
            <a:endParaRPr lang="pt-BR" sz="1500">
              <a:ea typeface="Calibri"/>
              <a:cs typeface="Calibri"/>
            </a:endParaRPr>
          </a:p>
          <a:p>
            <a:endParaRPr lang="pt-BR" sz="1500">
              <a:ea typeface="Calibri"/>
              <a:cs typeface="Calibri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719969-A7CF-47A8-A39E-FF81EEBB1BBC}" type="slidenum">
              <a:rPr lang="pt-BR" smtClean="0"/>
              <a:t>51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7990269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1"/>
              <a:t>Destacar que o foco é Transparência Passiva: </a:t>
            </a:r>
            <a:r>
              <a:rPr lang="pt-BR"/>
              <a:t>(disponibilização de informações públicas em atendimento a demandas específicas apresentadas como pedidos de informação por pessoa física ou jurídica). </a:t>
            </a:r>
            <a:endParaRPr lang="pt-BR" sz="1500" b="1">
              <a:ea typeface="Calibri" panose="020F0502020204030204"/>
              <a:cs typeface="Calibri" panose="020F0502020204030204"/>
            </a:endParaRPr>
          </a:p>
          <a:p>
            <a:pPr marL="342900" indent="-342900">
              <a:buAutoNum type="arabicPeriod"/>
            </a:pPr>
            <a:r>
              <a:rPr lang="pt-BR" sz="1500" b="1"/>
              <a:t>Visão geral </a:t>
            </a:r>
            <a:endParaRPr lang="pt-BR" sz="1500">
              <a:ea typeface="Calibri" panose="020F0502020204030204"/>
              <a:cs typeface="Calibri" panose="020F0502020204030204"/>
            </a:endParaRPr>
          </a:p>
          <a:p>
            <a:pPr marL="301625" indent="-301625">
              <a:buFont typeface="Arial" panose="020B0604020202020204" pitchFamily="34" charset="0"/>
              <a:buChar char="•"/>
            </a:pPr>
            <a:r>
              <a:rPr lang="pt-BR" sz="1500"/>
              <a:t>Direito fundamental – regulamentação </a:t>
            </a:r>
            <a:endParaRPr lang="pt-BR" sz="1500">
              <a:ea typeface="Calibri"/>
              <a:cs typeface="Calibri"/>
            </a:endParaRPr>
          </a:p>
          <a:p>
            <a:pPr marL="301625" indent="-301625">
              <a:buFont typeface="Arial" panose="020B0604020202020204" pitchFamily="34" charset="0"/>
              <a:buChar char="•"/>
            </a:pPr>
            <a:r>
              <a:rPr lang="pt-BR" sz="1500"/>
              <a:t>Principais aspectos </a:t>
            </a:r>
            <a:endParaRPr lang="pt-BR" sz="1500">
              <a:ea typeface="Calibri"/>
              <a:cs typeface="Calibri"/>
            </a:endParaRPr>
          </a:p>
          <a:p>
            <a:pPr marL="301625" indent="-301625">
              <a:buFont typeface="Arial" panose="020B0604020202020204" pitchFamily="34" charset="0"/>
              <a:buChar char="•"/>
            </a:pPr>
            <a:r>
              <a:rPr lang="pt-BR" sz="1500"/>
              <a:t>Abrangência</a:t>
            </a:r>
            <a:endParaRPr lang="pt-BR" sz="1500">
              <a:ea typeface="Calibri"/>
              <a:cs typeface="Calibri"/>
            </a:endParaRPr>
          </a:p>
          <a:p>
            <a:pPr marL="301625" indent="-301625">
              <a:buFont typeface="Arial" panose="020B0604020202020204" pitchFamily="34" charset="0"/>
              <a:buChar char="•"/>
            </a:pPr>
            <a:r>
              <a:rPr lang="pt-BR" sz="1500"/>
              <a:t>Escopo</a:t>
            </a:r>
            <a:endParaRPr lang="pt-BR" sz="1500">
              <a:ea typeface="Calibri"/>
              <a:cs typeface="Calibri"/>
            </a:endParaRPr>
          </a:p>
          <a:p>
            <a:endParaRPr lang="pt-BR" sz="1500">
              <a:ea typeface="Calibri"/>
              <a:cs typeface="Calibri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719969-A7CF-47A8-A39E-FF81EEBB1BBC}" type="slidenum">
              <a:rPr lang="pt-BR" smtClean="0"/>
              <a:t>52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1880525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1"/>
              <a:t>Destacar que o foco é Transparência Passiva: </a:t>
            </a:r>
            <a:r>
              <a:rPr lang="pt-BR"/>
              <a:t>(disponibilização de informações públicas em atendimento a demandas específicas apresentadas como pedidos de informação por pessoa física ou jurídica). </a:t>
            </a:r>
            <a:endParaRPr lang="pt-BR" sz="1500" b="1">
              <a:ea typeface="Calibri" panose="020F0502020204030204"/>
              <a:cs typeface="Calibri" panose="020F0502020204030204"/>
            </a:endParaRPr>
          </a:p>
          <a:p>
            <a:pPr marL="342900" indent="-342900">
              <a:buAutoNum type="arabicPeriod"/>
            </a:pPr>
            <a:r>
              <a:rPr lang="pt-BR" sz="1500" b="1"/>
              <a:t>Visão geral </a:t>
            </a:r>
            <a:endParaRPr lang="pt-BR" sz="1500">
              <a:ea typeface="Calibri" panose="020F0502020204030204"/>
              <a:cs typeface="Calibri" panose="020F0502020204030204"/>
            </a:endParaRPr>
          </a:p>
          <a:p>
            <a:pPr marL="301625" indent="-301625">
              <a:buFont typeface="Arial" panose="020B0604020202020204" pitchFamily="34" charset="0"/>
              <a:buChar char="•"/>
            </a:pPr>
            <a:r>
              <a:rPr lang="pt-BR" sz="1500"/>
              <a:t>Direito fundamental – regulamentação </a:t>
            </a:r>
            <a:endParaRPr lang="pt-BR" sz="1500">
              <a:ea typeface="Calibri"/>
              <a:cs typeface="Calibri"/>
            </a:endParaRPr>
          </a:p>
          <a:p>
            <a:pPr marL="301625" indent="-301625">
              <a:buFont typeface="Arial" panose="020B0604020202020204" pitchFamily="34" charset="0"/>
              <a:buChar char="•"/>
            </a:pPr>
            <a:r>
              <a:rPr lang="pt-BR" sz="1500"/>
              <a:t>Principais aspectos </a:t>
            </a:r>
            <a:endParaRPr lang="pt-BR" sz="1500">
              <a:ea typeface="Calibri"/>
              <a:cs typeface="Calibri"/>
            </a:endParaRPr>
          </a:p>
          <a:p>
            <a:pPr marL="301625" indent="-301625">
              <a:buFont typeface="Arial" panose="020B0604020202020204" pitchFamily="34" charset="0"/>
              <a:buChar char="•"/>
            </a:pPr>
            <a:r>
              <a:rPr lang="pt-BR" sz="1500"/>
              <a:t>Abrangência</a:t>
            </a:r>
            <a:endParaRPr lang="pt-BR" sz="1500">
              <a:ea typeface="Calibri"/>
              <a:cs typeface="Calibri"/>
            </a:endParaRPr>
          </a:p>
          <a:p>
            <a:pPr marL="301625" indent="-301625">
              <a:buFont typeface="Arial" panose="020B0604020202020204" pitchFamily="34" charset="0"/>
              <a:buChar char="•"/>
            </a:pPr>
            <a:r>
              <a:rPr lang="pt-BR" sz="1500"/>
              <a:t>Escopo</a:t>
            </a:r>
            <a:endParaRPr lang="pt-BR" sz="1500">
              <a:ea typeface="Calibri"/>
              <a:cs typeface="Calibri"/>
            </a:endParaRPr>
          </a:p>
          <a:p>
            <a:endParaRPr lang="pt-BR" sz="1500">
              <a:ea typeface="Calibri"/>
              <a:cs typeface="Calibri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719969-A7CF-47A8-A39E-FF81EEBB1BBC}" type="slidenum">
              <a:rPr lang="pt-BR" smtClean="0"/>
              <a:t>53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041901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A65053-B75A-4A3A-BEE7-09669C97EF3F}" type="slidenum">
              <a:rPr lang="pt-BR" smtClean="0"/>
              <a:pPr/>
              <a:t>16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3348386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1"/>
              <a:t>Destacar que o foco é Transparência Passiva: </a:t>
            </a:r>
            <a:r>
              <a:rPr lang="pt-BR"/>
              <a:t>(disponibilização de informações públicas em atendimento a demandas específicas apresentadas como pedidos de informação por pessoa física ou jurídica). </a:t>
            </a:r>
            <a:endParaRPr lang="pt-BR" sz="1500" b="1">
              <a:ea typeface="Calibri" panose="020F0502020204030204"/>
              <a:cs typeface="Calibri" panose="020F0502020204030204"/>
            </a:endParaRPr>
          </a:p>
          <a:p>
            <a:pPr marL="342900" indent="-342900">
              <a:buAutoNum type="arabicPeriod"/>
            </a:pPr>
            <a:r>
              <a:rPr lang="pt-BR" sz="1500" b="1"/>
              <a:t>Visão geral </a:t>
            </a:r>
            <a:endParaRPr lang="pt-BR" sz="1500">
              <a:ea typeface="Calibri" panose="020F0502020204030204"/>
              <a:cs typeface="Calibri" panose="020F0502020204030204"/>
            </a:endParaRPr>
          </a:p>
          <a:p>
            <a:pPr marL="301625" indent="-301625">
              <a:buFont typeface="Arial" panose="020B0604020202020204" pitchFamily="34" charset="0"/>
              <a:buChar char="•"/>
            </a:pPr>
            <a:r>
              <a:rPr lang="pt-BR" sz="1500"/>
              <a:t>Direito fundamental – regulamentação </a:t>
            </a:r>
            <a:endParaRPr lang="pt-BR" sz="1500">
              <a:ea typeface="Calibri"/>
              <a:cs typeface="Calibri"/>
            </a:endParaRPr>
          </a:p>
          <a:p>
            <a:pPr marL="301625" indent="-301625">
              <a:buFont typeface="Arial" panose="020B0604020202020204" pitchFamily="34" charset="0"/>
              <a:buChar char="•"/>
            </a:pPr>
            <a:r>
              <a:rPr lang="pt-BR" sz="1500"/>
              <a:t>Principais aspectos </a:t>
            </a:r>
            <a:endParaRPr lang="pt-BR" sz="1500">
              <a:ea typeface="Calibri"/>
              <a:cs typeface="Calibri"/>
            </a:endParaRPr>
          </a:p>
          <a:p>
            <a:pPr marL="301625" indent="-301625">
              <a:buFont typeface="Arial" panose="020B0604020202020204" pitchFamily="34" charset="0"/>
              <a:buChar char="•"/>
            </a:pPr>
            <a:r>
              <a:rPr lang="pt-BR" sz="1500"/>
              <a:t>Abrangência</a:t>
            </a:r>
            <a:endParaRPr lang="pt-BR" sz="1500">
              <a:ea typeface="Calibri"/>
              <a:cs typeface="Calibri"/>
            </a:endParaRPr>
          </a:p>
          <a:p>
            <a:pPr marL="301625" indent="-301625">
              <a:buFont typeface="Arial" panose="020B0604020202020204" pitchFamily="34" charset="0"/>
              <a:buChar char="•"/>
            </a:pPr>
            <a:r>
              <a:rPr lang="pt-BR" sz="1500"/>
              <a:t>Escopo</a:t>
            </a:r>
            <a:endParaRPr lang="pt-BR" sz="1500">
              <a:ea typeface="Calibri"/>
              <a:cs typeface="Calibri"/>
            </a:endParaRPr>
          </a:p>
          <a:p>
            <a:endParaRPr lang="pt-BR" sz="1500">
              <a:ea typeface="Calibri"/>
              <a:cs typeface="Calibri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719969-A7CF-47A8-A39E-FF81EEBB1BBC}" type="slidenum">
              <a:rPr lang="pt-BR" smtClean="0"/>
              <a:t>54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1732599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1"/>
              <a:t>Destacar que o foco é Transparência Passiva: </a:t>
            </a:r>
            <a:r>
              <a:rPr lang="pt-BR"/>
              <a:t>(disponibilização de informações públicas em atendimento a demandas específicas apresentadas como pedidos de informação por pessoa física ou jurídica). </a:t>
            </a:r>
            <a:endParaRPr lang="pt-BR" sz="1500" b="1">
              <a:ea typeface="Calibri" panose="020F0502020204030204"/>
              <a:cs typeface="Calibri" panose="020F0502020204030204"/>
            </a:endParaRPr>
          </a:p>
          <a:p>
            <a:pPr marL="342900" indent="-342900">
              <a:buAutoNum type="arabicPeriod"/>
            </a:pPr>
            <a:r>
              <a:rPr lang="pt-BR" sz="1500" b="1"/>
              <a:t>Visão geral </a:t>
            </a:r>
            <a:endParaRPr lang="pt-BR" sz="1500">
              <a:ea typeface="Calibri" panose="020F0502020204030204"/>
              <a:cs typeface="Calibri" panose="020F0502020204030204"/>
            </a:endParaRPr>
          </a:p>
          <a:p>
            <a:pPr marL="301625" indent="-301625">
              <a:buFont typeface="Arial" panose="020B0604020202020204" pitchFamily="34" charset="0"/>
              <a:buChar char="•"/>
            </a:pPr>
            <a:r>
              <a:rPr lang="pt-BR" sz="1500"/>
              <a:t>Direito fundamental – regulamentação </a:t>
            </a:r>
            <a:endParaRPr lang="pt-BR" sz="1500">
              <a:ea typeface="Calibri"/>
              <a:cs typeface="Calibri"/>
            </a:endParaRPr>
          </a:p>
          <a:p>
            <a:pPr marL="301625" indent="-301625">
              <a:buFont typeface="Arial" panose="020B0604020202020204" pitchFamily="34" charset="0"/>
              <a:buChar char="•"/>
            </a:pPr>
            <a:r>
              <a:rPr lang="pt-BR" sz="1500"/>
              <a:t>Principais aspectos </a:t>
            </a:r>
            <a:endParaRPr lang="pt-BR" sz="1500">
              <a:ea typeface="Calibri"/>
              <a:cs typeface="Calibri"/>
            </a:endParaRPr>
          </a:p>
          <a:p>
            <a:pPr marL="301625" indent="-301625">
              <a:buFont typeface="Arial" panose="020B0604020202020204" pitchFamily="34" charset="0"/>
              <a:buChar char="•"/>
            </a:pPr>
            <a:r>
              <a:rPr lang="pt-BR" sz="1500"/>
              <a:t>Abrangência</a:t>
            </a:r>
            <a:endParaRPr lang="pt-BR" sz="1500">
              <a:ea typeface="Calibri"/>
              <a:cs typeface="Calibri"/>
            </a:endParaRPr>
          </a:p>
          <a:p>
            <a:pPr marL="301625" indent="-301625">
              <a:buFont typeface="Arial" panose="020B0604020202020204" pitchFamily="34" charset="0"/>
              <a:buChar char="•"/>
            </a:pPr>
            <a:r>
              <a:rPr lang="pt-BR" sz="1500"/>
              <a:t>Escopo</a:t>
            </a:r>
            <a:endParaRPr lang="pt-BR" sz="1500">
              <a:ea typeface="Calibri"/>
              <a:cs typeface="Calibri"/>
            </a:endParaRPr>
          </a:p>
          <a:p>
            <a:endParaRPr lang="pt-BR" sz="1500">
              <a:ea typeface="Calibri"/>
              <a:cs typeface="Calibri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719969-A7CF-47A8-A39E-FF81EEBB1BBC}" type="slidenum">
              <a:rPr lang="pt-BR" smtClean="0"/>
              <a:t>55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1216154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1"/>
              <a:t>Destacar que o foco é Transparência Passiva: </a:t>
            </a:r>
            <a:r>
              <a:rPr lang="pt-BR"/>
              <a:t>(disponibilização de informações públicas em atendimento a demandas específicas apresentadas como pedidos de informação por pessoa física ou jurídica). </a:t>
            </a:r>
            <a:endParaRPr lang="pt-BR" sz="1500" b="1">
              <a:ea typeface="Calibri" panose="020F0502020204030204"/>
              <a:cs typeface="Calibri" panose="020F0502020204030204"/>
            </a:endParaRPr>
          </a:p>
          <a:p>
            <a:pPr marL="342900" indent="-342900">
              <a:buAutoNum type="arabicPeriod"/>
            </a:pPr>
            <a:r>
              <a:rPr lang="pt-BR" sz="1500" b="1"/>
              <a:t>Visão geral </a:t>
            </a:r>
            <a:endParaRPr lang="pt-BR" sz="1500">
              <a:ea typeface="Calibri" panose="020F0502020204030204"/>
              <a:cs typeface="Calibri" panose="020F0502020204030204"/>
            </a:endParaRPr>
          </a:p>
          <a:p>
            <a:pPr marL="301625" indent="-301625">
              <a:buFont typeface="Arial" panose="020B0604020202020204" pitchFamily="34" charset="0"/>
              <a:buChar char="•"/>
            </a:pPr>
            <a:r>
              <a:rPr lang="pt-BR" sz="1500"/>
              <a:t>Direito fundamental – regulamentação </a:t>
            </a:r>
            <a:endParaRPr lang="pt-BR" sz="1500">
              <a:ea typeface="Calibri"/>
              <a:cs typeface="Calibri"/>
            </a:endParaRPr>
          </a:p>
          <a:p>
            <a:pPr marL="301625" indent="-301625">
              <a:buFont typeface="Arial" panose="020B0604020202020204" pitchFamily="34" charset="0"/>
              <a:buChar char="•"/>
            </a:pPr>
            <a:r>
              <a:rPr lang="pt-BR" sz="1500"/>
              <a:t>Principais aspectos </a:t>
            </a:r>
            <a:endParaRPr lang="pt-BR" sz="1500">
              <a:ea typeface="Calibri"/>
              <a:cs typeface="Calibri"/>
            </a:endParaRPr>
          </a:p>
          <a:p>
            <a:pPr marL="301625" indent="-301625">
              <a:buFont typeface="Arial" panose="020B0604020202020204" pitchFamily="34" charset="0"/>
              <a:buChar char="•"/>
            </a:pPr>
            <a:r>
              <a:rPr lang="pt-BR" sz="1500"/>
              <a:t>Abrangência</a:t>
            </a:r>
            <a:endParaRPr lang="pt-BR" sz="1500">
              <a:ea typeface="Calibri"/>
              <a:cs typeface="Calibri"/>
            </a:endParaRPr>
          </a:p>
          <a:p>
            <a:pPr marL="301625" indent="-301625">
              <a:buFont typeface="Arial" panose="020B0604020202020204" pitchFamily="34" charset="0"/>
              <a:buChar char="•"/>
            </a:pPr>
            <a:r>
              <a:rPr lang="pt-BR" sz="1500"/>
              <a:t>Escopo</a:t>
            </a:r>
            <a:endParaRPr lang="pt-BR" sz="1500">
              <a:ea typeface="Calibri"/>
              <a:cs typeface="Calibri"/>
            </a:endParaRPr>
          </a:p>
          <a:p>
            <a:endParaRPr lang="pt-BR" sz="1500">
              <a:ea typeface="Calibri"/>
              <a:cs typeface="Calibri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719969-A7CF-47A8-A39E-FF81EEBB1BBC}" type="slidenum">
              <a:rPr lang="pt-BR" smtClean="0"/>
              <a:t>56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1082893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1"/>
              <a:t>Destacar que o foco é Transparência Passiva: </a:t>
            </a:r>
            <a:r>
              <a:rPr lang="pt-BR"/>
              <a:t>(disponibilização de informações públicas em atendimento a demandas específicas apresentadas como pedidos de informação por pessoa física ou jurídica). </a:t>
            </a:r>
            <a:endParaRPr lang="pt-BR" sz="1500" b="1">
              <a:ea typeface="Calibri" panose="020F0502020204030204"/>
              <a:cs typeface="Calibri" panose="020F0502020204030204"/>
            </a:endParaRPr>
          </a:p>
          <a:p>
            <a:pPr marL="342900" indent="-342900">
              <a:buAutoNum type="arabicPeriod"/>
            </a:pPr>
            <a:r>
              <a:rPr lang="pt-BR" sz="1500" b="1"/>
              <a:t>Visão geral </a:t>
            </a:r>
            <a:endParaRPr lang="pt-BR" sz="1500">
              <a:ea typeface="Calibri" panose="020F0502020204030204"/>
              <a:cs typeface="Calibri" panose="020F0502020204030204"/>
            </a:endParaRPr>
          </a:p>
          <a:p>
            <a:pPr marL="301625" indent="-301625">
              <a:buFont typeface="Arial" panose="020B0604020202020204" pitchFamily="34" charset="0"/>
              <a:buChar char="•"/>
            </a:pPr>
            <a:r>
              <a:rPr lang="pt-BR" sz="1500"/>
              <a:t>Direito fundamental – regulamentação </a:t>
            </a:r>
            <a:endParaRPr lang="pt-BR" sz="1500">
              <a:ea typeface="Calibri"/>
              <a:cs typeface="Calibri"/>
            </a:endParaRPr>
          </a:p>
          <a:p>
            <a:pPr marL="301625" indent="-301625">
              <a:buFont typeface="Arial" panose="020B0604020202020204" pitchFamily="34" charset="0"/>
              <a:buChar char="•"/>
            </a:pPr>
            <a:r>
              <a:rPr lang="pt-BR" sz="1500"/>
              <a:t>Principais aspectos </a:t>
            </a:r>
            <a:endParaRPr lang="pt-BR" sz="1500">
              <a:ea typeface="Calibri"/>
              <a:cs typeface="Calibri"/>
            </a:endParaRPr>
          </a:p>
          <a:p>
            <a:pPr marL="301625" indent="-301625">
              <a:buFont typeface="Arial" panose="020B0604020202020204" pitchFamily="34" charset="0"/>
              <a:buChar char="•"/>
            </a:pPr>
            <a:r>
              <a:rPr lang="pt-BR" sz="1500"/>
              <a:t>Abrangência</a:t>
            </a:r>
            <a:endParaRPr lang="pt-BR" sz="1500">
              <a:ea typeface="Calibri"/>
              <a:cs typeface="Calibri"/>
            </a:endParaRPr>
          </a:p>
          <a:p>
            <a:pPr marL="301625" indent="-301625">
              <a:buFont typeface="Arial" panose="020B0604020202020204" pitchFamily="34" charset="0"/>
              <a:buChar char="•"/>
            </a:pPr>
            <a:r>
              <a:rPr lang="pt-BR" sz="1500"/>
              <a:t>Escopo</a:t>
            </a:r>
            <a:endParaRPr lang="pt-BR" sz="1500">
              <a:ea typeface="Calibri"/>
              <a:cs typeface="Calibri"/>
            </a:endParaRPr>
          </a:p>
          <a:p>
            <a:endParaRPr lang="pt-BR" sz="1500">
              <a:ea typeface="Calibri"/>
              <a:cs typeface="Calibri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719969-A7CF-47A8-A39E-FF81EEBB1BBC}" type="slidenum">
              <a:rPr lang="pt-BR" smtClean="0"/>
              <a:t>57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6845907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1"/>
              <a:t>Destacar que o foco é Transparência Passiva: </a:t>
            </a:r>
            <a:r>
              <a:rPr lang="pt-BR"/>
              <a:t>(disponibilização de informações públicas em atendimento a demandas específicas apresentadas como pedidos de informação por pessoa física ou jurídica). </a:t>
            </a:r>
            <a:endParaRPr lang="pt-BR" sz="1500" b="1">
              <a:ea typeface="Calibri" panose="020F0502020204030204"/>
              <a:cs typeface="Calibri" panose="020F0502020204030204"/>
            </a:endParaRPr>
          </a:p>
          <a:p>
            <a:pPr marL="342900" indent="-342900">
              <a:buAutoNum type="arabicPeriod"/>
            </a:pPr>
            <a:r>
              <a:rPr lang="pt-BR" sz="1500" b="1"/>
              <a:t>Visão geral </a:t>
            </a:r>
            <a:endParaRPr lang="pt-BR" sz="1500">
              <a:ea typeface="Calibri" panose="020F0502020204030204"/>
              <a:cs typeface="Calibri" panose="020F0502020204030204"/>
            </a:endParaRPr>
          </a:p>
          <a:p>
            <a:pPr marL="301625" indent="-301625">
              <a:buFont typeface="Arial" panose="020B0604020202020204" pitchFamily="34" charset="0"/>
              <a:buChar char="•"/>
            </a:pPr>
            <a:r>
              <a:rPr lang="pt-BR" sz="1500"/>
              <a:t>Direito fundamental – regulamentação </a:t>
            </a:r>
            <a:endParaRPr lang="pt-BR" sz="1500">
              <a:ea typeface="Calibri"/>
              <a:cs typeface="Calibri"/>
            </a:endParaRPr>
          </a:p>
          <a:p>
            <a:pPr marL="301625" indent="-301625">
              <a:buFont typeface="Arial" panose="020B0604020202020204" pitchFamily="34" charset="0"/>
              <a:buChar char="•"/>
            </a:pPr>
            <a:r>
              <a:rPr lang="pt-BR" sz="1500"/>
              <a:t>Principais aspectos </a:t>
            </a:r>
            <a:endParaRPr lang="pt-BR" sz="1500">
              <a:ea typeface="Calibri"/>
              <a:cs typeface="Calibri"/>
            </a:endParaRPr>
          </a:p>
          <a:p>
            <a:pPr marL="301625" indent="-301625">
              <a:buFont typeface="Arial" panose="020B0604020202020204" pitchFamily="34" charset="0"/>
              <a:buChar char="•"/>
            </a:pPr>
            <a:r>
              <a:rPr lang="pt-BR" sz="1500"/>
              <a:t>Abrangência</a:t>
            </a:r>
            <a:endParaRPr lang="pt-BR" sz="1500">
              <a:ea typeface="Calibri"/>
              <a:cs typeface="Calibri"/>
            </a:endParaRPr>
          </a:p>
          <a:p>
            <a:pPr marL="301625" indent="-301625">
              <a:buFont typeface="Arial" panose="020B0604020202020204" pitchFamily="34" charset="0"/>
              <a:buChar char="•"/>
            </a:pPr>
            <a:r>
              <a:rPr lang="pt-BR" sz="1500"/>
              <a:t>Escopo</a:t>
            </a:r>
            <a:endParaRPr lang="pt-BR" sz="1500">
              <a:ea typeface="Calibri"/>
              <a:cs typeface="Calibri"/>
            </a:endParaRPr>
          </a:p>
          <a:p>
            <a:endParaRPr lang="pt-BR" sz="1500">
              <a:ea typeface="Calibri"/>
              <a:cs typeface="Calibri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719969-A7CF-47A8-A39E-FF81EEBB1BBC}" type="slidenum">
              <a:rPr lang="pt-BR" smtClean="0"/>
              <a:t>58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1954813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1"/>
              <a:t>Destacar que o foco é Transparência Passiva: </a:t>
            </a:r>
            <a:r>
              <a:rPr lang="pt-BR"/>
              <a:t>(disponibilização de informações públicas em atendimento a demandas específicas apresentadas como pedidos de informação por pessoa física ou jurídica). </a:t>
            </a:r>
            <a:endParaRPr lang="pt-BR" sz="1500" b="1">
              <a:ea typeface="Calibri" panose="020F0502020204030204"/>
              <a:cs typeface="Calibri" panose="020F0502020204030204"/>
            </a:endParaRPr>
          </a:p>
          <a:p>
            <a:pPr marL="342900" indent="-342900">
              <a:buAutoNum type="arabicPeriod"/>
            </a:pPr>
            <a:r>
              <a:rPr lang="pt-BR" sz="1500" b="1"/>
              <a:t>Visão geral </a:t>
            </a:r>
            <a:endParaRPr lang="pt-BR" sz="1500">
              <a:ea typeface="Calibri" panose="020F0502020204030204"/>
              <a:cs typeface="Calibri" panose="020F0502020204030204"/>
            </a:endParaRPr>
          </a:p>
          <a:p>
            <a:pPr marL="301625" indent="-301625">
              <a:buFont typeface="Arial" panose="020B0604020202020204" pitchFamily="34" charset="0"/>
              <a:buChar char="•"/>
            </a:pPr>
            <a:r>
              <a:rPr lang="pt-BR" sz="1500"/>
              <a:t>Direito fundamental – regulamentação </a:t>
            </a:r>
            <a:endParaRPr lang="pt-BR" sz="1500">
              <a:ea typeface="Calibri"/>
              <a:cs typeface="Calibri"/>
            </a:endParaRPr>
          </a:p>
          <a:p>
            <a:pPr marL="301625" indent="-301625">
              <a:buFont typeface="Arial" panose="020B0604020202020204" pitchFamily="34" charset="0"/>
              <a:buChar char="•"/>
            </a:pPr>
            <a:r>
              <a:rPr lang="pt-BR" sz="1500"/>
              <a:t>Principais aspectos </a:t>
            </a:r>
            <a:endParaRPr lang="pt-BR" sz="1500">
              <a:ea typeface="Calibri"/>
              <a:cs typeface="Calibri"/>
            </a:endParaRPr>
          </a:p>
          <a:p>
            <a:pPr marL="301625" indent="-301625">
              <a:buFont typeface="Arial" panose="020B0604020202020204" pitchFamily="34" charset="0"/>
              <a:buChar char="•"/>
            </a:pPr>
            <a:r>
              <a:rPr lang="pt-BR" sz="1500"/>
              <a:t>Abrangência</a:t>
            </a:r>
            <a:endParaRPr lang="pt-BR" sz="1500">
              <a:ea typeface="Calibri"/>
              <a:cs typeface="Calibri"/>
            </a:endParaRPr>
          </a:p>
          <a:p>
            <a:pPr marL="301625" indent="-301625">
              <a:buFont typeface="Arial" panose="020B0604020202020204" pitchFamily="34" charset="0"/>
              <a:buChar char="•"/>
            </a:pPr>
            <a:r>
              <a:rPr lang="pt-BR" sz="1500"/>
              <a:t>Escopo</a:t>
            </a:r>
            <a:endParaRPr lang="pt-BR" sz="1500">
              <a:ea typeface="Calibri"/>
              <a:cs typeface="Calibri"/>
            </a:endParaRPr>
          </a:p>
          <a:p>
            <a:endParaRPr lang="pt-BR" sz="1500">
              <a:ea typeface="Calibri"/>
              <a:cs typeface="Calibri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719969-A7CF-47A8-A39E-FF81EEBB1BBC}" type="slidenum">
              <a:rPr lang="pt-BR" smtClean="0"/>
              <a:t>59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2817560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59F058-6D83-44E1-B36E-C3ECA2EA7117}" type="slidenum">
              <a:rPr lang="pt-BR" smtClean="0"/>
              <a:t>60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5374294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r>
              <a:rPr lang="pt-BR" b="1">
                <a:solidFill>
                  <a:srgbClr val="000000"/>
                </a:solidFill>
              </a:rPr>
              <a:t>O que é uma informação pública?</a:t>
            </a:r>
            <a:r>
              <a:rPr lang="pt-BR">
                <a:solidFill>
                  <a:srgbClr val="000000"/>
                </a:solidFill>
              </a:rPr>
              <a:t> No âmbito da LAI, informação são </a:t>
            </a:r>
            <a:r>
              <a:rPr lang="pt-BR" b="1">
                <a:solidFill>
                  <a:srgbClr val="000000"/>
                </a:solidFill>
              </a:rPr>
              <a:t>dados</a:t>
            </a:r>
            <a:r>
              <a:rPr lang="pt-BR">
                <a:solidFill>
                  <a:srgbClr val="000000"/>
                </a:solidFill>
              </a:rPr>
              <a:t>, processados ou não, que podem ser utilizados para produção e </a:t>
            </a:r>
            <a:r>
              <a:rPr lang="pt-BR" b="1">
                <a:solidFill>
                  <a:srgbClr val="000000"/>
                </a:solidFill>
              </a:rPr>
              <a:t>transmissão de conhecimento</a:t>
            </a:r>
            <a:r>
              <a:rPr lang="pt-BR">
                <a:solidFill>
                  <a:srgbClr val="000000"/>
                </a:solidFill>
              </a:rPr>
              <a:t>, contidos em qualquer meio, suporte ou formato (art. 4º da LAI). O acesso à informação de que trata a LAI compreende, entre outros, os direitos de obter Informação contida em registros ou documentos, produzidos ou acumulados por seus órgãos ou entidades, recolhidos ou não a arquivos públicos (art. 7º da LAI).</a:t>
            </a:r>
            <a:endParaRPr lang="pt-BR"/>
          </a:p>
          <a:p>
            <a:pPr marL="171450" indent="-171450">
              <a:buFont typeface="Arial"/>
              <a:buChar char="•"/>
            </a:pPr>
            <a:r>
              <a:rPr lang="pt-BR" b="1">
                <a:solidFill>
                  <a:srgbClr val="000000"/>
                </a:solidFill>
              </a:rPr>
              <a:t>O que pode ser solicitado?</a:t>
            </a:r>
            <a:r>
              <a:rPr lang="pt-BR">
                <a:solidFill>
                  <a:srgbClr val="000000"/>
                </a:solidFill>
              </a:rPr>
              <a:t> Informações produzidas, coletadas acumuladas ou custodiadas pelos órgãos e entidades. Nós não iremos abordar as restrições nesse momento. Cada uma das hipóteses de restrição será devidamente tratada na próxima apresentação. O importante é deixar essa ideia registrada de que algumas informações estão sujeitas a restrições. Essas hipóteses são limitadas e legalmente estabelecidas.</a:t>
            </a:r>
            <a:endParaRPr lang="pt-BR"/>
          </a:p>
          <a:p>
            <a:endParaRPr lang="pt-BR">
              <a:solidFill>
                <a:srgbClr val="000000"/>
              </a:solidFill>
              <a:ea typeface="Calibri"/>
              <a:cs typeface="Calibri"/>
            </a:endParaRPr>
          </a:p>
          <a:p>
            <a:endParaRPr lang="pt-BR">
              <a:ea typeface="Calibri"/>
              <a:cs typeface="Calibri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719969-A7CF-47A8-A39E-FF81EEBB1BBC}" type="slidenum">
              <a:rPr lang="pt-BR" smtClean="0"/>
              <a:t>61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7689655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155">
              <a:defRPr/>
            </a:pPr>
            <a:r>
              <a:rPr lang="pt-BR" sz="1500">
                <a:ea typeface="Calibri"/>
                <a:cs typeface="Calibri"/>
              </a:rPr>
              <a:t>Não será pedido de informação quando o objeto da demanda não está amparado no art. 4º (dados processados ou não que podem ser usados para a produção e transmissão de CONHECIMENTO) e pelo rol exemplificativo do art.7º, ou seja, quando o interessado não quer uma informação propriamente dita.</a:t>
            </a:r>
            <a:endParaRPr lang="pt-BR" sz="1500"/>
          </a:p>
          <a:p>
            <a:pPr defTabSz="966155">
              <a:defRPr/>
            </a:pPr>
            <a:r>
              <a:rPr lang="pt-BR" sz="1500"/>
              <a:t>A manifestação é uma forma de o cidadão expressar seus anseios, angústias, dúvidas, opiniões e sua satisfação com um atendimento ou serviço recebido.</a:t>
            </a:r>
            <a:endParaRPr lang="pt-BR"/>
          </a:p>
          <a:p>
            <a:pPr defTabSz="966155">
              <a:defRPr/>
            </a:pPr>
            <a:r>
              <a:rPr lang="pt-BR" sz="1500" b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DENÚNCIA: </a:t>
            </a:r>
            <a:r>
              <a:rPr lang="pt-BR" sz="15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comunicação de prática de ato ilícito cuja solução dependa da atuação de órgão de controle interno ou externo.​</a:t>
            </a:r>
          </a:p>
          <a:p>
            <a:pPr defTabSz="966155">
              <a:defRPr/>
            </a:pPr>
            <a:r>
              <a:rPr lang="pt-BR" sz="1500" b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RECLAMAÇÃO: </a:t>
            </a:r>
            <a:r>
              <a:rPr lang="pt-BR" sz="15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demonstração de insatisfação relativa a serviço público.​ Desabafos. </a:t>
            </a:r>
            <a:endParaRPr lang="pt-BR" sz="1500">
              <a:solidFill>
                <a:srgbClr val="000000"/>
              </a:solidFill>
              <a:latin typeface="Segoe UI" panose="020B0502040204020203" pitchFamily="34" charset="0"/>
            </a:endParaRPr>
          </a:p>
          <a:p>
            <a:pPr defTabSz="966155">
              <a:defRPr/>
            </a:pPr>
            <a:r>
              <a:rPr lang="pt-BR" sz="1500" b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SOLICITAÇÃO: </a:t>
            </a:r>
            <a:r>
              <a:rPr lang="pt-BR" sz="15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requerimento de adoção de providência por parte da Administração. </a:t>
            </a:r>
            <a:br>
              <a:rPr lang="pt-BR" sz="1500">
                <a:latin typeface="Calibri" panose="020F0502020204030204" pitchFamily="34" charset="0"/>
                <a:cs typeface="Calibri"/>
              </a:rPr>
            </a:br>
            <a:r>
              <a:rPr lang="pt-BR" altLang="pt-BR" sz="1500" b="1">
                <a:solidFill>
                  <a:srgbClr val="000000"/>
                </a:solidFill>
                <a:highlight>
                  <a:srgbClr val="FFFF00"/>
                </a:highlight>
                <a:latin typeface="Segoe UI"/>
                <a:cs typeface="Segoe UI"/>
              </a:rPr>
              <a:t>Consultas sobre a aplicação de legislação</a:t>
            </a:r>
            <a:r>
              <a:rPr lang="pt-BR" altLang="pt-BR" sz="1500" b="1">
                <a:solidFill>
                  <a:srgbClr val="000000"/>
                </a:solidFill>
                <a:latin typeface="Segoe UI"/>
                <a:cs typeface="Segoe UI"/>
              </a:rPr>
              <a:t>, </a:t>
            </a:r>
            <a:r>
              <a:rPr lang="pt-BR" altLang="pt-BR" sz="1500">
                <a:solidFill>
                  <a:srgbClr val="000000"/>
                </a:solidFill>
                <a:latin typeface="Segoe UI"/>
                <a:cs typeface="Segoe UI"/>
              </a:rPr>
              <a:t>salvo se o órgão tiver documento sobre o caso específico</a:t>
            </a:r>
            <a:br>
              <a:rPr lang="pt-BR" altLang="pt-BR" sz="1500">
                <a:latin typeface="Calibri" panose="020F0502020204030204" pitchFamily="34" charset="0"/>
                <a:cs typeface="Calibri"/>
              </a:rPr>
            </a:br>
            <a:r>
              <a:rPr lang="pt-BR" altLang="pt-BR" sz="1500" b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Pedido de opinião</a:t>
            </a:r>
            <a:r>
              <a:rPr lang="pt-BR" sz="1500" b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​</a:t>
            </a:r>
          </a:p>
          <a:p>
            <a:pPr defTabSz="966155">
              <a:defRPr/>
            </a:pPr>
            <a:r>
              <a:rPr lang="pt-BR" sz="1500" b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SUGESTÃO: </a:t>
            </a:r>
            <a:r>
              <a:rPr lang="pt-BR" sz="15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Apresentação de proposta de melhoria dos serviços públicos.​</a:t>
            </a:r>
          </a:p>
          <a:p>
            <a:pPr defTabSz="966155">
              <a:defRPr/>
            </a:pPr>
            <a:r>
              <a:rPr lang="pt-BR" sz="1500" b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ELOGIO:  </a:t>
            </a:r>
            <a:r>
              <a:rPr lang="pt-BR" sz="15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demonstração satisfação com atendimento ou serviço.</a:t>
            </a:r>
            <a:endParaRPr lang="pt-BR" sz="800">
              <a:latin typeface="Calibri"/>
              <a:ea typeface="Calibri"/>
              <a:cs typeface="Calibri"/>
            </a:endParaRPr>
          </a:p>
          <a:p>
            <a:endParaRPr lang="pt-BR" sz="150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719969-A7CF-47A8-A39E-FF81EEBB1BBC}" type="slidenum">
              <a:rPr lang="pt-BR" smtClean="0"/>
              <a:t>62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0992158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pt-BR" b="1">
                <a:ea typeface="Calibri"/>
                <a:cs typeface="Calibri"/>
              </a:rPr>
              <a:t>SIC físico: </a:t>
            </a:r>
            <a:r>
              <a:rPr lang="pt-BR"/>
              <a:t>em </a:t>
            </a:r>
            <a:r>
              <a:rPr lang="pt-BR" b="1"/>
              <a:t>local com condições apropriadas</a:t>
            </a:r>
            <a:r>
              <a:rPr lang="pt-BR"/>
              <a:t> para o recebimento dos pedidos e para orientação das pessoas quanto ao acesso. (Art. 9º da LAI)</a:t>
            </a:r>
          </a:p>
          <a:p>
            <a:pPr>
              <a:defRPr/>
            </a:pPr>
            <a:endParaRPr lang="pt-BR" b="1">
              <a:ea typeface="Calibri"/>
              <a:cs typeface="Calibri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719969-A7CF-47A8-A39E-FF81EEBB1BBC}" type="slidenum">
              <a:rPr lang="pt-BR" smtClean="0"/>
              <a:t>63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22670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A65053-B75A-4A3A-BEE7-09669C97EF3F}" type="slidenum">
              <a:rPr lang="pt-BR" smtClean="0"/>
              <a:pPr/>
              <a:t>17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8980696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 fontAlgn="base"/>
            <a:r>
              <a:rPr lang="pt-BR" sz="180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 Decreto nº 11.527/2023, altera o Decreto nº 7.724/2012, estabelece a obrigatoriedade de utilização de Sistema eletrônico específico, criado e mantido pela CGU, para o registro e o atendimento aos pedidos de acesso à informação</a:t>
            </a:r>
            <a:endParaRPr lang="pt-BR" sz="2100" b="1"/>
          </a:p>
          <a:p>
            <a:pPr defTabSz="966155">
              <a:defRPr/>
            </a:pPr>
            <a:endParaRPr lang="pt-BR" sz="2100" b="1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defTabSz="966155">
              <a:defRPr/>
            </a:pPr>
            <a:r>
              <a:rPr lang="pt-BR" sz="2100" b="1">
                <a:solidFill>
                  <a:srgbClr val="000000"/>
                </a:solidFill>
                <a:latin typeface="Calibri" panose="020F0502020204030204" pitchFamily="34" charset="0"/>
              </a:rPr>
              <a:t>O Fala.BR – Plataforma Integrada de Ouvidoria e Acesso à Informação (</a:t>
            </a:r>
            <a:r>
              <a:rPr lang="pt-BR" sz="2100" b="1" u="sng">
                <a:solidFill>
                  <a:srgbClr val="000000"/>
                </a:solidFill>
                <a:latin typeface="Calibri" panose="020F0502020204030204" pitchFamily="34" charset="0"/>
                <a:hlinkClick r:id="rId3"/>
              </a:rPr>
              <a:t>www.falabr.cgu.gov.br</a:t>
            </a:r>
            <a:r>
              <a:rPr lang="pt-BR" sz="2100" b="1">
                <a:solidFill>
                  <a:srgbClr val="000000"/>
                </a:solidFill>
                <a:latin typeface="Calibri" panose="020F0502020204030204" pitchFamily="34" charset="0"/>
              </a:rPr>
              <a:t>) </a:t>
            </a:r>
            <a:endParaRPr lang="pt-BR" sz="2100"/>
          </a:p>
          <a:p>
            <a:pPr algn="l" rtl="0" fontAlgn="base"/>
            <a:endParaRPr lang="pt-BR" sz="2100">
              <a:solidFill>
                <a:srgbClr val="000000"/>
              </a:solidFill>
              <a:latin typeface="Segoe UI" panose="020B0502040204020203" pitchFamily="34" charset="0"/>
            </a:endParaRPr>
          </a:p>
          <a:p>
            <a:pPr marL="483078" indent="-483078" fontAlgn="base">
              <a:buFont typeface="Arial" panose="020B0604020202020204" pitchFamily="34" charset="0"/>
              <a:buChar char="•"/>
            </a:pPr>
            <a:r>
              <a:rPr lang="pt-BR" sz="2100"/>
              <a:t>Sistema eletrônico central para atendimento aos pedidos de LAI do Poder Executivo federal</a:t>
            </a:r>
          </a:p>
          <a:p>
            <a:pPr marL="483078" indent="-483078" fontAlgn="base">
              <a:buFont typeface="Arial" panose="020B0604020202020204" pitchFamily="34" charset="0"/>
              <a:buChar char="•"/>
            </a:pPr>
            <a:r>
              <a:rPr lang="pt-BR" sz="2100"/>
              <a:t>Canal eletrônico de solicitações, respostas e recursos</a:t>
            </a:r>
          </a:p>
          <a:p>
            <a:pPr marL="483078" indent="-483078" fontAlgn="base">
              <a:buFont typeface="Arial" panose="020B0604020202020204" pitchFamily="34" charset="0"/>
              <a:buChar char="•"/>
            </a:pPr>
            <a:r>
              <a:rPr lang="pt-BR" sz="2100"/>
              <a:t>Uso obrigatório</a:t>
            </a:r>
          </a:p>
          <a:p>
            <a:pPr marL="483078" indent="-483078" fontAlgn="base">
              <a:buFont typeface="Arial" panose="020B0604020202020204" pitchFamily="34" charset="0"/>
              <a:buChar char="•"/>
            </a:pPr>
            <a:r>
              <a:rPr lang="pt-BR" sz="2100"/>
              <a:t>Todos pedidos devem ser incluídos no Sistema</a:t>
            </a:r>
          </a:p>
          <a:p>
            <a:pPr marL="483078" indent="-483078" fontAlgn="base">
              <a:buFont typeface="Arial" panose="020B0604020202020204" pitchFamily="34" charset="0"/>
              <a:buChar char="•"/>
            </a:pPr>
            <a:r>
              <a:rPr lang="pt-BR" sz="2100"/>
              <a:t>Ferramenta de gestão da LAI</a:t>
            </a:r>
          </a:p>
          <a:p>
            <a:pPr marL="483078" indent="-483078" fontAlgn="base">
              <a:buFont typeface="Arial" panose="020B0604020202020204" pitchFamily="34" charset="0"/>
              <a:buChar char="•"/>
            </a:pPr>
            <a:endParaRPr lang="pt-BR" sz="210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719969-A7CF-47A8-A39E-FF81EEBB1BBC}" type="slidenum">
              <a:rPr lang="pt-BR" smtClean="0"/>
              <a:t>64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5070863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59F058-6D83-44E1-B36E-C3ECA2EA7117}" type="slidenum">
              <a:rPr lang="pt-BR" smtClean="0"/>
              <a:t>65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2613307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59F058-6D83-44E1-B36E-C3ECA2EA7117}" type="slidenum">
              <a:rPr lang="pt-BR" smtClean="0"/>
              <a:t>66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4547823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sz="150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719969-A7CF-47A8-A39E-FF81EEBB1BBC}" type="slidenum">
              <a:rPr lang="pt-BR" smtClean="0"/>
              <a:t>67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2391880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155">
              <a:defRPr/>
            </a:pPr>
            <a:endParaRPr lang="pt-BR" sz="340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719969-A7CF-47A8-A39E-FF81EEBB1BBC}" type="slidenum">
              <a:rPr lang="pt-BR" smtClean="0"/>
              <a:t>68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238265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A65053-B75A-4A3A-BEE7-09669C97EF3F}" type="slidenum">
              <a:rPr lang="pt-BR" smtClean="0"/>
              <a:pPr/>
              <a:t>18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66367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A65053-B75A-4A3A-BEE7-09669C97EF3F}" type="slidenum">
              <a:rPr lang="pt-BR" smtClean="0"/>
              <a:pPr/>
              <a:t>19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018086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A65053-B75A-4A3A-BEE7-09669C97EF3F}" type="slidenum">
              <a:rPr lang="pt-BR" smtClean="0"/>
              <a:pPr/>
              <a:t>30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336532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>
                <a:ea typeface="Calibri"/>
                <a:cs typeface="Calibri"/>
              </a:rPr>
              <a:t>Abertura; apresentação dos participantes</a:t>
            </a:r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59F058-6D83-44E1-B36E-C3ECA2EA7117}" type="slidenum">
              <a:rPr lang="pt-BR" smtClean="0"/>
              <a:t>32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011663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/>
              <a:t>A </a:t>
            </a:r>
            <a:r>
              <a:rPr lang="pt-BR" b="1"/>
              <a:t>LAI é uma lei nacional</a:t>
            </a:r>
            <a:r>
              <a:rPr lang="pt-BR"/>
              <a:t>, ou seja, deve ser observada por todas as esferas de todos os poderes da administração direta e indireta  - incluindo os tribunais de contas - e Judiciário, além do Ministério Público e Defensorias Públicas, devem atender à LAI. </a:t>
            </a:r>
          </a:p>
          <a:p>
            <a:pPr algn="just"/>
            <a:r>
              <a:rPr lang="pt-BR" b="1"/>
              <a:t>Entidades privadas sem fins lucrativos</a:t>
            </a:r>
            <a:r>
              <a:rPr lang="pt-BR"/>
              <a:t> -  Os pedidos de acesso à informação referentes a convênios, contratos, termos de parcerias, acordos, ajustes ou instrumentos congêneres deverão ser</a:t>
            </a:r>
            <a:r>
              <a:rPr lang="pt-BR" u="sng"/>
              <a:t> apresentados diretamente aos órgãos e entidades responsáveis pelo repasse de recursos</a:t>
            </a:r>
            <a:r>
              <a:rPr lang="pt-BR"/>
              <a:t>, nos termos do art. 64 do referido Decreto;</a:t>
            </a:r>
            <a:endParaRPr lang="pt-BR">
              <a:ea typeface="Calibri" panose="020F0502020204030204"/>
              <a:cs typeface="Calibri" panose="020F0502020204030204"/>
            </a:endParaRPr>
          </a:p>
          <a:p>
            <a:pPr algn="just"/>
            <a:r>
              <a:rPr lang="pt-BR"/>
              <a:t>Entidades privadas sem fins lucrativos constituídas sob a forma de </a:t>
            </a:r>
            <a:r>
              <a:rPr lang="pt-BR" b="1"/>
              <a:t>serviço social autônomo</a:t>
            </a:r>
            <a:r>
              <a:rPr lang="pt-BR"/>
              <a:t>, destinatárias de contribuições, são diretamente responsáveis por fornecer as informações referentes à </a:t>
            </a:r>
            <a:r>
              <a:rPr lang="pt-BR" b="1"/>
              <a:t>parcela dos recursos provenientes das contribuições</a:t>
            </a:r>
            <a:r>
              <a:rPr lang="pt-BR"/>
              <a:t> e dos demais recursos públicos recebidos. Além disso, essas entidades também devem criar </a:t>
            </a:r>
            <a:r>
              <a:rPr lang="pt-BR" b="1"/>
              <a:t>Serviço de Informações ao Cidadão – SIC</a:t>
            </a:r>
            <a:r>
              <a:rPr lang="pt-BR"/>
              <a:t> e se submetem a determinadas sanções, previstas no Decreto, em caso de descumprimento das normas de acesso à informação.</a:t>
            </a:r>
            <a:endParaRPr lang="pt-BR">
              <a:ea typeface="Calibri" panose="020F0502020204030204"/>
              <a:cs typeface="Calibri" panose="020F0502020204030204"/>
            </a:endParaRPr>
          </a:p>
          <a:p>
            <a:endParaRPr lang="pt-BR">
              <a:ea typeface="Calibri" panose="020F0502020204030204"/>
              <a:cs typeface="Calibri" panose="020F0502020204030204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59F058-6D83-44E1-B36E-C3ECA2EA7117}" type="slidenum">
              <a:rPr lang="pt-BR" smtClean="0"/>
              <a:t>33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793555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27F80EB-E4D7-9B95-DC48-DDB36D57C9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E3590C0A-4F50-F43E-2107-7195719159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C721A5B-3864-3874-8D27-4BFCDC023E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FBDEF-50DE-4D45-BC65-AB81243B8F42}" type="datetimeFigureOut">
              <a:rPr lang="pt-BR" smtClean="0"/>
              <a:t>12/03/2024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F6A02B7-4C8A-491E-A17F-1BD92190C5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DF71BC5-96BF-182F-B208-3ECA97C89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2E0F0-0FDE-5847-BF9B-66A412151613}" type="slidenum">
              <a:rPr lang="pt-BR" smtClean="0"/>
              <a:t>‹nº›</a:t>
            </a:fld>
            <a:endParaRPr lang="pt-BR"/>
          </a:p>
        </p:txBody>
      </p:sp>
      <p:pic>
        <p:nvPicPr>
          <p:cNvPr id="7" name="Imagem 6" descr="Logotipo&#10;&#10;Descrição gerada automaticamente">
            <a:extLst>
              <a:ext uri="{FF2B5EF4-FFF2-40B4-BE49-F238E27FC236}">
                <a16:creationId xmlns:a16="http://schemas.microsoft.com/office/drawing/2014/main" id="{CB928595-52C9-B143-4EFD-001BC28EB4B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24089" y="0"/>
            <a:ext cx="1967911" cy="1377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802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BE6EB3D-11A7-7098-404C-2802D4CE39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821C79D5-70D5-7CA3-09E4-16A5B4E64A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694029A-B313-4FE8-A962-4CC3674D60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FBDEF-50DE-4D45-BC65-AB81243B8F42}" type="datetimeFigureOut">
              <a:rPr lang="pt-BR" smtClean="0"/>
              <a:t>12/03/2024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5F5CAFB-99D8-9D71-B274-DC5E84223A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4296BCB-154A-C129-EF42-FAAA81E59D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2E0F0-0FDE-5847-BF9B-66A412151613}" type="slidenum">
              <a:rPr lang="pt-BR" smtClean="0"/>
              <a:t>‹nº›</a:t>
            </a:fld>
            <a:endParaRPr lang="pt-BR"/>
          </a:p>
        </p:txBody>
      </p:sp>
      <p:pic>
        <p:nvPicPr>
          <p:cNvPr id="7" name="Imagem 6" descr="Logotipo&#10;&#10;Descrição gerada automaticamente">
            <a:extLst>
              <a:ext uri="{FF2B5EF4-FFF2-40B4-BE49-F238E27FC236}">
                <a16:creationId xmlns:a16="http://schemas.microsoft.com/office/drawing/2014/main" id="{2D88AAFD-A1C6-A6B5-BEB3-6DA50C5CEE2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24089" y="0"/>
            <a:ext cx="1967911" cy="1377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0471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E48EE8CC-87CD-49FF-6F7E-8C8F401045E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B2EEA049-6646-C5EE-6085-4B6D0F18C3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2B63644-3CF2-81DA-B098-DA9F21C92C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FBDEF-50DE-4D45-BC65-AB81243B8F42}" type="datetimeFigureOut">
              <a:rPr lang="pt-BR" smtClean="0"/>
              <a:t>12/03/2024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0A50E15-20FB-C033-ED2C-B0BB470DBA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8B58877-13B4-5DB6-FD87-4E94C43EEE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2E0F0-0FDE-5847-BF9B-66A412151613}" type="slidenum">
              <a:rPr lang="pt-BR" smtClean="0"/>
              <a:t>‹nº›</a:t>
            </a:fld>
            <a:endParaRPr lang="pt-BR"/>
          </a:p>
        </p:txBody>
      </p:sp>
      <p:pic>
        <p:nvPicPr>
          <p:cNvPr id="7" name="Imagem 6" descr="Logotipo&#10;&#10;Descrição gerada automaticamente">
            <a:extLst>
              <a:ext uri="{FF2B5EF4-FFF2-40B4-BE49-F238E27FC236}">
                <a16:creationId xmlns:a16="http://schemas.microsoft.com/office/drawing/2014/main" id="{51F2F864-5048-64B7-54F1-EE7C46F96B0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24089" y="0"/>
            <a:ext cx="1967911" cy="1377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0471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AA02317-1DEF-B1E1-0C03-2C89C3E8D5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F3DCC0A-925C-9EDD-93C5-D8E72EF07A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2706D95-0060-74C5-F77E-28308E2412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FBDEF-50DE-4D45-BC65-AB81243B8F42}" type="datetimeFigureOut">
              <a:rPr lang="pt-BR" smtClean="0"/>
              <a:t>12/03/2024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C0E0ECA-4FB8-DD1A-57F2-67101D9659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910E603F-5DE3-8006-2559-65F1DB23D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2E0F0-0FDE-5847-BF9B-66A412151613}" type="slidenum">
              <a:rPr lang="pt-BR" smtClean="0"/>
              <a:t>‹nº›</a:t>
            </a:fld>
            <a:endParaRPr lang="pt-BR"/>
          </a:p>
        </p:txBody>
      </p:sp>
      <p:pic>
        <p:nvPicPr>
          <p:cNvPr id="7" name="Imagem 6" descr="Logotipo&#10;&#10;Descrição gerada automaticamente">
            <a:extLst>
              <a:ext uri="{FF2B5EF4-FFF2-40B4-BE49-F238E27FC236}">
                <a16:creationId xmlns:a16="http://schemas.microsoft.com/office/drawing/2014/main" id="{28F079C8-9EF6-7B59-7512-DD5BB9194EE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24089" y="0"/>
            <a:ext cx="1967911" cy="1377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7566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F15125A-535F-81B2-D963-551B1EFA50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4B276B1E-6215-C8A6-FE7E-D93F6F7C84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205D8378-0D3C-6F53-0EE1-DF6658BAA0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FBDEF-50DE-4D45-BC65-AB81243B8F42}" type="datetimeFigureOut">
              <a:rPr lang="pt-BR" smtClean="0"/>
              <a:t>12/03/2024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1EE34DC-D6F9-8F99-7399-0BF08AFC38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3930DD9-5DCA-3A7A-0504-0D6EAAD35C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2E0F0-0FDE-5847-BF9B-66A412151613}" type="slidenum">
              <a:rPr lang="pt-BR" smtClean="0"/>
              <a:t>‹nº›</a:t>
            </a:fld>
            <a:endParaRPr lang="pt-BR"/>
          </a:p>
        </p:txBody>
      </p:sp>
      <p:pic>
        <p:nvPicPr>
          <p:cNvPr id="7" name="Imagem 6" descr="Logotipo&#10;&#10;Descrição gerada automaticamente">
            <a:extLst>
              <a:ext uri="{FF2B5EF4-FFF2-40B4-BE49-F238E27FC236}">
                <a16:creationId xmlns:a16="http://schemas.microsoft.com/office/drawing/2014/main" id="{6DC58941-E00A-2DE4-4D94-7C26F3E349E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24089" y="0"/>
            <a:ext cx="1967911" cy="1377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6795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154BD2F-3833-D2B2-2AE7-31CDF9338C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F654A88-9B2B-66E7-362C-27067F79044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3A06C1C2-7FE7-AD02-FE14-D8B958625C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8C8DAE3B-C68C-12D8-CB0A-237F71DAFF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FBDEF-50DE-4D45-BC65-AB81243B8F42}" type="datetimeFigureOut">
              <a:rPr lang="pt-BR" smtClean="0"/>
              <a:t>12/03/2024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D9DAD87B-22B1-0BAD-D847-88D8B9F430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D7924018-3B19-32AB-25EB-2D983A72A6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2E0F0-0FDE-5847-BF9B-66A41215161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933963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8191E87-C0BE-347B-DBD4-917A1E8478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DC2F800D-78AE-550A-BFBA-4615BD356E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267F2F20-E7B3-1377-F41F-6025C3D4C0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FE0292CC-B0EB-32C8-0BD3-C9A45E40883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72FCEC06-40C1-1BE9-0B28-A1A873C67A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0FE95021-3D29-BC4D-997C-B1C5005A10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FBDEF-50DE-4D45-BC65-AB81243B8F42}" type="datetimeFigureOut">
              <a:rPr lang="pt-BR" smtClean="0"/>
              <a:t>12/03/2024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D4837E68-3410-82CF-B2D2-E35A44459D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607F87BC-901A-6E29-ADFB-24F3A69BA3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2E0F0-0FDE-5847-BF9B-66A41215161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164669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13DB028-C064-74E6-0429-5736CAFFBE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E2E162ED-3F2D-D065-88DE-3B2FDF98BD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FBDEF-50DE-4D45-BC65-AB81243B8F42}" type="datetimeFigureOut">
              <a:rPr lang="pt-BR" smtClean="0"/>
              <a:t>12/03/2024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00360280-E801-781B-3249-95D3DA9768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25A3AC6F-F94E-B2E0-A6C2-4FC9DD2E82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2E0F0-0FDE-5847-BF9B-66A412151613}" type="slidenum">
              <a:rPr lang="pt-BR" smtClean="0"/>
              <a:t>‹nº›</a:t>
            </a:fld>
            <a:endParaRPr lang="pt-BR"/>
          </a:p>
        </p:txBody>
      </p:sp>
      <p:pic>
        <p:nvPicPr>
          <p:cNvPr id="6" name="Imagem 5" descr="Logotipo&#10;&#10;Descrição gerada automaticamente">
            <a:extLst>
              <a:ext uri="{FF2B5EF4-FFF2-40B4-BE49-F238E27FC236}">
                <a16:creationId xmlns:a16="http://schemas.microsoft.com/office/drawing/2014/main" id="{0A240E3F-B9F5-3A90-496C-799A81D1984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24089" y="0"/>
            <a:ext cx="1967911" cy="1377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4226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Logotipo&#10;&#10;Descrição gerada automaticamente">
            <a:extLst>
              <a:ext uri="{FF2B5EF4-FFF2-40B4-BE49-F238E27FC236}">
                <a16:creationId xmlns:a16="http://schemas.microsoft.com/office/drawing/2014/main" id="{74A2550B-6798-C4E8-95BF-657E80C98CC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24089" y="0"/>
            <a:ext cx="1967911" cy="1377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2645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6805804-B655-FED4-F6FB-C793D35E49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9159032-3C3A-EC84-8249-F20DB774DA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91C9A1E2-5113-9D3B-BE99-479BE58893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D1D62243-7158-0D20-8F8C-9BA6BE73D6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FBDEF-50DE-4D45-BC65-AB81243B8F42}" type="datetimeFigureOut">
              <a:rPr lang="pt-BR" smtClean="0"/>
              <a:t>12/03/2024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CD2CF880-917F-E6EB-027F-49A571F429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55C8D8F9-A01F-AC6B-802E-1413B0011B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2E0F0-0FDE-5847-BF9B-66A412151613}" type="slidenum">
              <a:rPr lang="pt-BR" smtClean="0"/>
              <a:t>‹nº›</a:t>
            </a:fld>
            <a:endParaRPr lang="pt-BR"/>
          </a:p>
        </p:txBody>
      </p:sp>
      <p:pic>
        <p:nvPicPr>
          <p:cNvPr id="8" name="Imagem 7" descr="Logotipo&#10;&#10;Descrição gerada automaticamente">
            <a:extLst>
              <a:ext uri="{FF2B5EF4-FFF2-40B4-BE49-F238E27FC236}">
                <a16:creationId xmlns:a16="http://schemas.microsoft.com/office/drawing/2014/main" id="{EDA9C555-E267-70C5-7F53-DE5FA4690A1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24089" y="0"/>
            <a:ext cx="1967911" cy="1377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804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31AA2A9-B801-1CC0-A50C-4C3DB65A62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F8D7952D-F041-98F5-65E8-63BB4644FA0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9F5EA79D-38BC-4C63-D7C5-81BC6DE103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4F9522E6-9BCC-A6C0-6730-6714C01C26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FBDEF-50DE-4D45-BC65-AB81243B8F42}" type="datetimeFigureOut">
              <a:rPr lang="pt-BR" smtClean="0"/>
              <a:t>12/03/2024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B370350B-D9A0-5683-9FC3-563AB33282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F17215BF-6572-4561-85D0-57C77701B7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2E0F0-0FDE-5847-BF9B-66A412151613}" type="slidenum">
              <a:rPr lang="pt-BR" smtClean="0"/>
              <a:t>‹nº›</a:t>
            </a:fld>
            <a:endParaRPr lang="pt-BR"/>
          </a:p>
        </p:txBody>
      </p:sp>
      <p:pic>
        <p:nvPicPr>
          <p:cNvPr id="8" name="Imagem 7" descr="Logotipo&#10;&#10;Descrição gerada automaticamente">
            <a:extLst>
              <a:ext uri="{FF2B5EF4-FFF2-40B4-BE49-F238E27FC236}">
                <a16:creationId xmlns:a16="http://schemas.microsoft.com/office/drawing/2014/main" id="{985C30DB-27BC-3FA3-24B6-BDE9439F4D0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24089" y="0"/>
            <a:ext cx="1967911" cy="1377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0993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79A0B882-BC13-1AE8-D195-DBF06F9C0E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424ECE5-35F4-CB83-F0E3-C715D70637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2646097-4364-CD95-CE20-B7B8C4DE6CE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0FBDEF-50DE-4D45-BC65-AB81243B8F42}" type="datetimeFigureOut">
              <a:rPr lang="pt-BR" smtClean="0"/>
              <a:t>12/03/2024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424C14A-E67D-11E3-164C-BCFC6F79A6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A92D389-BABD-D485-41F4-57B2C796A2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32E0F0-0FDE-5847-BF9B-66A41215161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771590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s://www.gov.br/cgu/pt-br/governo-aberto/governo-aberto-e-a-ocde" TargetMode="Externa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v.br/cgu/pt-br/governo-aberto/time-brasil" TargetMode="External"/><Relationship Id="rId2" Type="http://schemas.openxmlformats.org/officeDocument/2006/relationships/hyperlink" Target="https://www.gov.br/cgu/pt-br/assuntos/transparencia-publica/time-brasil" TargetMode="Externa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gov.br/cgu/pt-br/educacao-cidada/cgu-nos-estados/cgu-nos-estados-1" TargetMode="External"/><Relationship Id="rId4" Type="http://schemas.openxmlformats.org/officeDocument/2006/relationships/hyperlink" Target="https://www.youtube.com/playlist?list=PLfcgNxuoKmUEJGClA4ZL4wC7LGsp9DgfT" TargetMode="Externa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31.pn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microsoft.com/office/2007/relationships/hdphoto" Target="../media/hdphoto1.wdp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5.png"/><Relationship Id="rId4" Type="http://schemas.openxmlformats.org/officeDocument/2006/relationships/image" Target="../media/image37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69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png"/><Relationship Id="rId5" Type="http://schemas.openxmlformats.org/officeDocument/2006/relationships/image" Target="../media/image34.png"/><Relationship Id="rId4" Type="http://schemas.openxmlformats.org/officeDocument/2006/relationships/image" Target="../media/image31.png"/><Relationship Id="rId9" Type="http://schemas.openxmlformats.org/officeDocument/2006/relationships/image" Target="../media/image62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hyperlink" Target="https://buscalai.cgu.gov.br/" TargetMode="External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1.png"/><Relationship Id="rId5" Type="http://schemas.openxmlformats.org/officeDocument/2006/relationships/hyperlink" Target="https://buscaprecedentes.cgu.gov.br/" TargetMode="External"/><Relationship Id="rId4" Type="http://schemas.openxmlformats.org/officeDocument/2006/relationships/image" Target="../media/image70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Interface gráfica do usuário, Aplicativo&#10;&#10;Descrição gerada automaticamente">
            <a:extLst>
              <a:ext uri="{FF2B5EF4-FFF2-40B4-BE49-F238E27FC236}">
                <a16:creationId xmlns:a16="http://schemas.microsoft.com/office/drawing/2014/main" id="{435EE003-9B58-CA16-D20B-CE4EA8E8AE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ED93BEE9-519F-57B5-FA4A-5293CCED0C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76300" y="4394200"/>
            <a:ext cx="10439400" cy="1422400"/>
          </a:xfrm>
        </p:spPr>
        <p:txBody>
          <a:bodyPr>
            <a:normAutofit fontScale="90000"/>
          </a:bodyPr>
          <a:lstStyle/>
          <a:p>
            <a:r>
              <a:rPr lang="pt-BR" sz="5400" b="1" dirty="0">
                <a:solidFill>
                  <a:schemeClr val="bg1"/>
                </a:solidFill>
                <a:latin typeface="+mn-lt"/>
              </a:rPr>
              <a:t>Integridade e Transparência na Gestão Municipal</a:t>
            </a:r>
            <a:br>
              <a:rPr lang="pt-BR" dirty="0"/>
            </a:br>
            <a:r>
              <a:rPr lang="pt-BR" sz="3200" dirty="0">
                <a:solidFill>
                  <a:schemeClr val="bg1"/>
                </a:solidFill>
              </a:rPr>
              <a:t>Nelton Martins Yin Filho, Superintendente da CGU em Alagoas</a:t>
            </a:r>
            <a:br>
              <a:rPr lang="pt-BR" sz="3200" dirty="0">
                <a:solidFill>
                  <a:schemeClr val="bg1"/>
                </a:solidFill>
              </a:rPr>
            </a:br>
            <a:r>
              <a:rPr lang="pt-BR" sz="3200" dirty="0">
                <a:solidFill>
                  <a:schemeClr val="bg1"/>
                </a:solidFill>
              </a:rPr>
              <a:t>Evento: Orientações para Fim de Mandato, AMA, 12 de abril de 2024</a:t>
            </a:r>
            <a:endParaRPr lang="pt-B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45330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1921BAD7-A577-4A18-AC68-7F8374B8CF45}"/>
              </a:ext>
            </a:extLst>
          </p:cNvPr>
          <p:cNvSpPr/>
          <p:nvPr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rgbClr val="113F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F7AA4FC-125C-42C6-BF0C-C8585D0175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8882" y="423882"/>
            <a:ext cx="5617117" cy="4858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E69D6785-8B73-420E-B827-BFC654F2A1D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31619" y="0"/>
            <a:ext cx="4560381" cy="4631821"/>
          </a:xfrm>
          <a:prstGeom prst="rect">
            <a:avLst/>
          </a:prstGeom>
        </p:spPr>
      </p:pic>
      <p:sp>
        <p:nvSpPr>
          <p:cNvPr id="9" name="Retângulo 8">
            <a:extLst>
              <a:ext uri="{FF2B5EF4-FFF2-40B4-BE49-F238E27FC236}">
                <a16:creationId xmlns:a16="http://schemas.microsoft.com/office/drawing/2014/main" id="{D4BC6557-9309-46A7-B240-1D3CCBEE7506}"/>
              </a:ext>
            </a:extLst>
          </p:cNvPr>
          <p:cNvSpPr/>
          <p:nvPr/>
        </p:nvSpPr>
        <p:spPr>
          <a:xfrm>
            <a:off x="4251115" y="257138"/>
            <a:ext cx="2869532" cy="1571662"/>
          </a:xfrm>
          <a:prstGeom prst="rect">
            <a:avLst/>
          </a:prstGeom>
          <a:solidFill>
            <a:srgbClr val="113F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757591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26939"/>
            <a:ext cx="10515600" cy="63981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r>
              <a:rPr lang="pt-BR" sz="6000" b="1" dirty="0">
                <a:solidFill>
                  <a:schemeClr val="tx2">
                    <a:lumMod val="90000"/>
                  </a:schemeClr>
                </a:solidFill>
              </a:rPr>
              <a:t>O que é o Time Brasil</a:t>
            </a:r>
          </a:p>
        </p:txBody>
      </p:sp>
      <p:cxnSp>
        <p:nvCxnSpPr>
          <p:cNvPr id="14" name="Conector reto 13">
            <a:extLst>
              <a:ext uri="{FF2B5EF4-FFF2-40B4-BE49-F238E27FC236}">
                <a16:creationId xmlns:a16="http://schemas.microsoft.com/office/drawing/2014/main" id="{8BBBE04C-65CC-44A6-93EB-2D8CEAACD03B}"/>
              </a:ext>
            </a:extLst>
          </p:cNvPr>
          <p:cNvCxnSpPr/>
          <p:nvPr/>
        </p:nvCxnSpPr>
        <p:spPr>
          <a:xfrm>
            <a:off x="838200" y="1083683"/>
            <a:ext cx="4647471" cy="0"/>
          </a:xfrm>
          <a:prstGeom prst="line">
            <a:avLst/>
          </a:prstGeom>
          <a:ln/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5" name="Espaço Reservado para Conteúdo 4">
            <a:extLst>
              <a:ext uri="{FF2B5EF4-FFF2-40B4-BE49-F238E27FC236}">
                <a16:creationId xmlns:a16="http://schemas.microsoft.com/office/drawing/2014/main" id="{47E53A59-1A57-4EF9-9A35-41A3C60366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3331"/>
            <a:ext cx="10515600" cy="4351338"/>
          </a:xfrm>
        </p:spPr>
        <p:txBody>
          <a:bodyPr>
            <a:normAutofit lnSpcReduction="10000"/>
          </a:bodyPr>
          <a:lstStyle/>
          <a:p>
            <a:pPr marL="449580" indent="0" algn="just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None/>
            </a:pPr>
            <a:r>
              <a:rPr lang="pt-BR" sz="40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Time Brasil é o programa da Controladoria-Geral da União para fomentar </a:t>
            </a:r>
            <a:r>
              <a:rPr lang="pt-BR" sz="4000" b="1" u="sng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ações de governo aberto</a:t>
            </a:r>
            <a:r>
              <a:rPr lang="pt-BR" sz="40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em estados e municípios brasileiros, dando a estes a possibilidade de aprimorar suas políticas e serviços, aumentar a confiança junto aos cidadãos e atuar com mais eficiência e eficácia.</a:t>
            </a:r>
          </a:p>
          <a:p>
            <a:pPr marL="449580" indent="0" algn="just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None/>
            </a:pPr>
            <a:endParaRPr lang="pt-BR" sz="400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  <a:p>
            <a:pPr marL="0" indent="0">
              <a:buNone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788687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2964701-5916-48BF-BAF0-1223F4128F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6000" b="1" dirty="0">
                <a:solidFill>
                  <a:schemeClr val="tx2">
                    <a:lumMod val="90000"/>
                  </a:schemeClr>
                </a:solidFill>
              </a:rPr>
              <a:t>O que é governo aberto</a:t>
            </a: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81716DA8-DCAD-4D4B-8DF3-33FBE200107A}"/>
              </a:ext>
            </a:extLst>
          </p:cNvPr>
          <p:cNvSpPr txBox="1">
            <a:spLocks/>
          </p:cNvSpPr>
          <p:nvPr/>
        </p:nvSpPr>
        <p:spPr>
          <a:xfrm>
            <a:off x="448056" y="1771018"/>
            <a:ext cx="10301007" cy="3705655"/>
          </a:xfrm>
          <a:prstGeom prst="rect">
            <a:avLst/>
          </a:prstGeom>
        </p:spPr>
        <p:txBody>
          <a:bodyPr vert="horz" wrap="square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i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49580" algn="just">
              <a:lnSpc>
                <a:spcPct val="107000"/>
              </a:lnSpc>
              <a:spcAft>
                <a:spcPts val="800"/>
              </a:spcAft>
            </a:pPr>
            <a:r>
              <a:rPr lang="pt-BR" sz="4000" i="0" dirty="0"/>
              <a:t>Um governo aberto é mais acessível, mais responsivo, mais transparente e responsável para seus cidadãos, e melhorar a relação entre pessoas e seus governos traz benefícios de longo prazo para todos.</a:t>
            </a:r>
          </a:p>
        </p:txBody>
      </p:sp>
      <p:sp>
        <p:nvSpPr>
          <p:cNvPr id="5" name="Subtítulo 2">
            <a:extLst>
              <a:ext uri="{FF2B5EF4-FFF2-40B4-BE49-F238E27FC236}">
                <a16:creationId xmlns:a16="http://schemas.microsoft.com/office/drawing/2014/main" id="{B32FF6D4-D1AC-4880-8BC4-928DF7289FAB}"/>
              </a:ext>
            </a:extLst>
          </p:cNvPr>
          <p:cNvSpPr txBox="1">
            <a:spLocks/>
          </p:cNvSpPr>
          <p:nvPr/>
        </p:nvSpPr>
        <p:spPr>
          <a:xfrm>
            <a:off x="448056" y="5983401"/>
            <a:ext cx="11176497" cy="485799"/>
          </a:xfrm>
          <a:prstGeom prst="rect">
            <a:avLst/>
          </a:prstGeom>
        </p:spPr>
        <p:txBody>
          <a:bodyPr vert="horz" wrap="square" lIns="0" tIns="0" rIns="91440" bIns="0" rtlCol="0">
            <a:normAutofit/>
          </a:bodyPr>
          <a:lstStyle>
            <a:lvl1pPr marL="450000" indent="-448056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Calibri Light" panose="020F0302020204030204" pitchFamily="34" charset="0"/>
              <a:buChar char="→"/>
              <a:defRPr sz="2200" kern="1200">
                <a:solidFill>
                  <a:schemeClr val="tx2">
                    <a:alpha val="5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900000" indent="-448056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Calibri Light" panose="020F0302020204030204" pitchFamily="34" charset="0"/>
              <a:buChar char="→"/>
              <a:defRPr sz="2200" kern="1200">
                <a:solidFill>
                  <a:schemeClr val="tx2">
                    <a:alpha val="5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350000" indent="-448056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Calibri Light" panose="020F0302020204030204" pitchFamily="34" charset="0"/>
              <a:buChar char="→"/>
              <a:defRPr sz="2200" kern="1200">
                <a:solidFill>
                  <a:schemeClr val="tx2">
                    <a:alpha val="5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00000" indent="-448056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Calibri Light" panose="020F0302020204030204" pitchFamily="34" charset="0"/>
              <a:buChar char="→"/>
              <a:defRPr sz="2200" kern="1200">
                <a:solidFill>
                  <a:schemeClr val="tx2">
                    <a:alpha val="5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250000" indent="-448056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Calibri Light" panose="020F0302020204030204" pitchFamily="34" charset="0"/>
              <a:buChar char="→"/>
              <a:defRPr sz="2200" kern="1200">
                <a:solidFill>
                  <a:schemeClr val="tx2">
                    <a:alpha val="5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944" indent="0" algn="r">
              <a:buNone/>
            </a:pPr>
            <a:r>
              <a:rPr lang="pt-BR" dirty="0">
                <a:solidFill>
                  <a:schemeClr val="tx2">
                    <a:lumMod val="75000"/>
                    <a:alpha val="55000"/>
                  </a:schemeClr>
                </a:solidFill>
              </a:rPr>
              <a:t>Parceria para Governo Aberto (OGP)</a:t>
            </a:r>
          </a:p>
        </p:txBody>
      </p:sp>
      <p:cxnSp>
        <p:nvCxnSpPr>
          <p:cNvPr id="7" name="Conector reto 6">
            <a:extLst>
              <a:ext uri="{FF2B5EF4-FFF2-40B4-BE49-F238E27FC236}">
                <a16:creationId xmlns:a16="http://schemas.microsoft.com/office/drawing/2014/main" id="{AC0E3D2A-B606-44DC-9049-303CB3F5C7A6}"/>
              </a:ext>
            </a:extLst>
          </p:cNvPr>
          <p:cNvCxnSpPr>
            <a:cxnSpLocks/>
          </p:cNvCxnSpPr>
          <p:nvPr/>
        </p:nvCxnSpPr>
        <p:spPr>
          <a:xfrm>
            <a:off x="359923" y="1381327"/>
            <a:ext cx="10758792" cy="0"/>
          </a:xfrm>
          <a:prstGeom prst="line">
            <a:avLst/>
          </a:prstGeom>
          <a:ln w="28575">
            <a:solidFill>
              <a:schemeClr val="tx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154318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Jovem empresário">
            <a:extLst>
              <a:ext uri="{FF2B5EF4-FFF2-40B4-BE49-F238E27FC236}">
                <a16:creationId xmlns:a16="http://schemas.microsoft.com/office/drawing/2014/main" id="{B85E61FB-AEDA-411D-96D8-95217A1C2AC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87" r="42381"/>
          <a:stretch/>
        </p:blipFill>
        <p:spPr>
          <a:xfrm>
            <a:off x="0" y="-1"/>
            <a:ext cx="2275058" cy="6858000"/>
          </a:xfrm>
          <a:prstGeom prst="rect">
            <a:avLst/>
          </a:prstGeom>
        </p:spPr>
      </p:pic>
      <p:pic>
        <p:nvPicPr>
          <p:cNvPr id="5" name="Imagem 4" descr="Empresária de terno preto">
            <a:extLst>
              <a:ext uri="{FF2B5EF4-FFF2-40B4-BE49-F238E27FC236}">
                <a16:creationId xmlns:a16="http://schemas.microsoft.com/office/drawing/2014/main" id="{EC8A619D-C236-4D1D-AE37-2C6D060C642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16" r="38591"/>
          <a:stretch/>
        </p:blipFill>
        <p:spPr>
          <a:xfrm>
            <a:off x="9935182" y="0"/>
            <a:ext cx="2256818" cy="6858000"/>
          </a:xfrm>
          <a:prstGeom prst="rect">
            <a:avLst/>
          </a:prstGeom>
        </p:spPr>
      </p:pic>
      <p:pic>
        <p:nvPicPr>
          <p:cNvPr id="9" name="Imagem 8" descr="Alunos de química fazendo um experimento">
            <a:extLst>
              <a:ext uri="{FF2B5EF4-FFF2-40B4-BE49-F238E27FC236}">
                <a16:creationId xmlns:a16="http://schemas.microsoft.com/office/drawing/2014/main" id="{08DAE0DD-0477-4B88-9279-8DCD20E74B2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78" r="32240"/>
          <a:stretch/>
        </p:blipFill>
        <p:spPr>
          <a:xfrm>
            <a:off x="2508113" y="-1"/>
            <a:ext cx="2275057" cy="6858000"/>
          </a:xfrm>
          <a:prstGeom prst="rect">
            <a:avLst/>
          </a:prstGeom>
        </p:spPr>
      </p:pic>
      <p:pic>
        <p:nvPicPr>
          <p:cNvPr id="13" name="Imagem 12" descr="Voluntários distribuindo comida na cozinha">
            <a:extLst>
              <a:ext uri="{FF2B5EF4-FFF2-40B4-BE49-F238E27FC236}">
                <a16:creationId xmlns:a16="http://schemas.microsoft.com/office/drawing/2014/main" id="{6F4702D0-6C60-4E38-954A-81C2A933E75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69" t="12494" r="38498" b="14717"/>
          <a:stretch/>
        </p:blipFill>
        <p:spPr>
          <a:xfrm>
            <a:off x="5043657" y="0"/>
            <a:ext cx="2141159" cy="6858000"/>
          </a:xfrm>
          <a:prstGeom prst="rect">
            <a:avLst/>
          </a:prstGeom>
        </p:spPr>
      </p:pic>
      <p:sp>
        <p:nvSpPr>
          <p:cNvPr id="17" name="Retângulo 16">
            <a:extLst>
              <a:ext uri="{FF2B5EF4-FFF2-40B4-BE49-F238E27FC236}">
                <a16:creationId xmlns:a16="http://schemas.microsoft.com/office/drawing/2014/main" id="{01CCA92B-552C-4F08-80C2-8AB02A1F15A6}"/>
              </a:ext>
            </a:extLst>
          </p:cNvPr>
          <p:cNvSpPr/>
          <p:nvPr/>
        </p:nvSpPr>
        <p:spPr>
          <a:xfrm>
            <a:off x="9935181" y="0"/>
            <a:ext cx="2256819" cy="6858001"/>
          </a:xfrm>
          <a:prstGeom prst="rect">
            <a:avLst/>
          </a:prstGeom>
          <a:solidFill>
            <a:srgbClr val="D33D56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Retângulo 17">
            <a:extLst>
              <a:ext uri="{FF2B5EF4-FFF2-40B4-BE49-F238E27FC236}">
                <a16:creationId xmlns:a16="http://schemas.microsoft.com/office/drawing/2014/main" id="{0C4AB56C-E6AD-477B-8670-1798D0344DC3}"/>
              </a:ext>
            </a:extLst>
          </p:cNvPr>
          <p:cNvSpPr/>
          <p:nvPr/>
        </p:nvSpPr>
        <p:spPr>
          <a:xfrm>
            <a:off x="5040844" y="0"/>
            <a:ext cx="2141159" cy="6858001"/>
          </a:xfrm>
          <a:prstGeom prst="rect">
            <a:avLst/>
          </a:prstGeom>
          <a:solidFill>
            <a:schemeClr val="tx2">
              <a:lumMod val="25000"/>
              <a:alpha val="6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Retângulo 18">
            <a:extLst>
              <a:ext uri="{FF2B5EF4-FFF2-40B4-BE49-F238E27FC236}">
                <a16:creationId xmlns:a16="http://schemas.microsoft.com/office/drawing/2014/main" id="{FD88184B-806A-4585-9475-2EB9786E45A8}"/>
              </a:ext>
            </a:extLst>
          </p:cNvPr>
          <p:cNvSpPr/>
          <p:nvPr/>
        </p:nvSpPr>
        <p:spPr>
          <a:xfrm>
            <a:off x="2508113" y="0"/>
            <a:ext cx="2275057" cy="6858001"/>
          </a:xfrm>
          <a:prstGeom prst="rect">
            <a:avLst/>
          </a:prstGeom>
          <a:solidFill>
            <a:schemeClr val="accent5">
              <a:lumMod val="75000"/>
              <a:alpha val="6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Retângulo 19">
            <a:extLst>
              <a:ext uri="{FF2B5EF4-FFF2-40B4-BE49-F238E27FC236}">
                <a16:creationId xmlns:a16="http://schemas.microsoft.com/office/drawing/2014/main" id="{783C05FD-48EE-4744-841E-C6A8C68E2BDD}"/>
              </a:ext>
            </a:extLst>
          </p:cNvPr>
          <p:cNvSpPr/>
          <p:nvPr/>
        </p:nvSpPr>
        <p:spPr>
          <a:xfrm>
            <a:off x="-2" y="0"/>
            <a:ext cx="2275057" cy="6858001"/>
          </a:xfrm>
          <a:prstGeom prst="rect">
            <a:avLst/>
          </a:prstGeom>
          <a:solidFill>
            <a:srgbClr val="724508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4" name="Imagem 3" descr="Homem idoso segurando tapete de ioga">
            <a:extLst>
              <a:ext uri="{FF2B5EF4-FFF2-40B4-BE49-F238E27FC236}">
                <a16:creationId xmlns:a16="http://schemas.microsoft.com/office/drawing/2014/main" id="{C4ACA675-36E2-456E-85E7-DFBB430EBA8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97" r="20965"/>
          <a:stretch/>
        </p:blipFill>
        <p:spPr>
          <a:xfrm>
            <a:off x="7405986" y="0"/>
            <a:ext cx="2256818" cy="6858000"/>
          </a:xfrm>
          <a:prstGeom prst="rect">
            <a:avLst/>
          </a:prstGeom>
        </p:spPr>
      </p:pic>
      <p:sp>
        <p:nvSpPr>
          <p:cNvPr id="22" name="Retângulo 21">
            <a:extLst>
              <a:ext uri="{FF2B5EF4-FFF2-40B4-BE49-F238E27FC236}">
                <a16:creationId xmlns:a16="http://schemas.microsoft.com/office/drawing/2014/main" id="{5EBBF34D-A2F0-4DC3-8C5B-398D22EE9B21}"/>
              </a:ext>
            </a:extLst>
          </p:cNvPr>
          <p:cNvSpPr/>
          <p:nvPr/>
        </p:nvSpPr>
        <p:spPr>
          <a:xfrm>
            <a:off x="7405988" y="0"/>
            <a:ext cx="2256815" cy="6858001"/>
          </a:xfrm>
          <a:prstGeom prst="rect">
            <a:avLst/>
          </a:prstGeom>
          <a:solidFill>
            <a:srgbClr val="05829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Título 1">
            <a:extLst>
              <a:ext uri="{FF2B5EF4-FFF2-40B4-BE49-F238E27FC236}">
                <a16:creationId xmlns:a16="http://schemas.microsoft.com/office/drawing/2014/main" id="{A09B3B93-9AA6-4FB8-AB32-A6F2BBD98AC6}"/>
              </a:ext>
            </a:extLst>
          </p:cNvPr>
          <p:cNvSpPr txBox="1">
            <a:spLocks/>
          </p:cNvSpPr>
          <p:nvPr/>
        </p:nvSpPr>
        <p:spPr>
          <a:xfrm>
            <a:off x="-4" y="3064212"/>
            <a:ext cx="2169269" cy="1215957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i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3600" b="1" dirty="0">
                <a:solidFill>
                  <a:schemeClr val="tx1"/>
                </a:solidFill>
              </a:rPr>
              <a:t>Governos</a:t>
            </a:r>
          </a:p>
        </p:txBody>
      </p:sp>
      <p:sp>
        <p:nvSpPr>
          <p:cNvPr id="23" name="Título 1">
            <a:extLst>
              <a:ext uri="{FF2B5EF4-FFF2-40B4-BE49-F238E27FC236}">
                <a16:creationId xmlns:a16="http://schemas.microsoft.com/office/drawing/2014/main" id="{AB1B4517-86EC-4247-A8F3-7736BFD2FCDE}"/>
              </a:ext>
            </a:extLst>
          </p:cNvPr>
          <p:cNvSpPr txBox="1">
            <a:spLocks/>
          </p:cNvSpPr>
          <p:nvPr/>
        </p:nvSpPr>
        <p:spPr>
          <a:xfrm>
            <a:off x="2496225" y="3064212"/>
            <a:ext cx="2275056" cy="1215957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i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3600" b="1" dirty="0">
                <a:solidFill>
                  <a:schemeClr val="tx1"/>
                </a:solidFill>
              </a:rPr>
              <a:t>Academia</a:t>
            </a:r>
          </a:p>
        </p:txBody>
      </p:sp>
      <p:sp>
        <p:nvSpPr>
          <p:cNvPr id="24" name="Título 1">
            <a:extLst>
              <a:ext uri="{FF2B5EF4-FFF2-40B4-BE49-F238E27FC236}">
                <a16:creationId xmlns:a16="http://schemas.microsoft.com/office/drawing/2014/main" id="{58604FDA-3384-445D-A073-D750A0ADCD45}"/>
              </a:ext>
            </a:extLst>
          </p:cNvPr>
          <p:cNvSpPr txBox="1">
            <a:spLocks/>
          </p:cNvSpPr>
          <p:nvPr/>
        </p:nvSpPr>
        <p:spPr>
          <a:xfrm>
            <a:off x="5004337" y="3064212"/>
            <a:ext cx="2055781" cy="1215957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i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2800" b="1" dirty="0">
                <a:solidFill>
                  <a:schemeClr val="tx1"/>
                </a:solidFill>
              </a:rPr>
              <a:t>Sociedade organizada</a:t>
            </a:r>
          </a:p>
        </p:txBody>
      </p:sp>
      <p:sp>
        <p:nvSpPr>
          <p:cNvPr id="25" name="Título 1">
            <a:extLst>
              <a:ext uri="{FF2B5EF4-FFF2-40B4-BE49-F238E27FC236}">
                <a16:creationId xmlns:a16="http://schemas.microsoft.com/office/drawing/2014/main" id="{808F6FE0-9DE2-467C-836C-514423CF71D8}"/>
              </a:ext>
            </a:extLst>
          </p:cNvPr>
          <p:cNvSpPr txBox="1">
            <a:spLocks/>
          </p:cNvSpPr>
          <p:nvPr/>
        </p:nvSpPr>
        <p:spPr>
          <a:xfrm>
            <a:off x="9935180" y="3064212"/>
            <a:ext cx="2256820" cy="1215957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i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3600" b="1" dirty="0">
                <a:solidFill>
                  <a:schemeClr val="tx1"/>
                </a:solidFill>
              </a:rPr>
              <a:t>Setor Privado</a:t>
            </a:r>
          </a:p>
        </p:txBody>
      </p:sp>
      <p:sp>
        <p:nvSpPr>
          <p:cNvPr id="26" name="Título 1">
            <a:extLst>
              <a:ext uri="{FF2B5EF4-FFF2-40B4-BE49-F238E27FC236}">
                <a16:creationId xmlns:a16="http://schemas.microsoft.com/office/drawing/2014/main" id="{8C8852B2-DB07-4E89-BF9C-737C6C8F73B0}"/>
              </a:ext>
            </a:extLst>
          </p:cNvPr>
          <p:cNvSpPr txBox="1">
            <a:spLocks/>
          </p:cNvSpPr>
          <p:nvPr/>
        </p:nvSpPr>
        <p:spPr>
          <a:xfrm>
            <a:off x="7405983" y="3064212"/>
            <a:ext cx="2256820" cy="1215957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i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3600" b="1" dirty="0">
                <a:solidFill>
                  <a:schemeClr val="tx1"/>
                </a:solidFill>
              </a:rPr>
              <a:t>Cidadãos</a:t>
            </a:r>
          </a:p>
        </p:txBody>
      </p:sp>
      <p:sp>
        <p:nvSpPr>
          <p:cNvPr id="27" name="CaixaDeTexto 26">
            <a:extLst>
              <a:ext uri="{FF2B5EF4-FFF2-40B4-BE49-F238E27FC236}">
                <a16:creationId xmlns:a16="http://schemas.microsoft.com/office/drawing/2014/main" id="{16068AA7-4C63-45EE-A666-35C570FB4AA5}"/>
              </a:ext>
            </a:extLst>
          </p:cNvPr>
          <p:cNvSpPr txBox="1"/>
          <p:nvPr/>
        </p:nvSpPr>
        <p:spPr>
          <a:xfrm>
            <a:off x="-384517" y="4599588"/>
            <a:ext cx="12576517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6000" b="1" dirty="0">
                <a:solidFill>
                  <a:schemeClr val="accent4"/>
                </a:solidFill>
              </a:rPr>
              <a:t>Solução conjunta para problemas complexos</a:t>
            </a:r>
          </a:p>
        </p:txBody>
      </p:sp>
    </p:spTree>
    <p:extLst>
      <p:ext uri="{BB962C8B-B14F-4D97-AF65-F5344CB8AC3E}">
        <p14:creationId xmlns:p14="http://schemas.microsoft.com/office/powerpoint/2010/main" val="5809864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2964701-5916-48BF-BAF0-1223F4128F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6000" b="1" dirty="0">
                <a:solidFill>
                  <a:schemeClr val="accent1">
                    <a:lumMod val="50000"/>
                  </a:schemeClr>
                </a:solidFill>
              </a:rPr>
              <a:t>Benefícios de governo aberto</a:t>
            </a:r>
            <a:endParaRPr lang="pt-BR" sz="6000" b="1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81716DA8-DCAD-4D4B-8DF3-33FBE200107A}"/>
              </a:ext>
            </a:extLst>
          </p:cNvPr>
          <p:cNvSpPr txBox="1">
            <a:spLocks/>
          </p:cNvSpPr>
          <p:nvPr/>
        </p:nvSpPr>
        <p:spPr>
          <a:xfrm>
            <a:off x="817708" y="1712958"/>
            <a:ext cx="10301007" cy="4094456"/>
          </a:xfrm>
          <a:prstGeom prst="rect">
            <a:avLst/>
          </a:prstGeom>
        </p:spPr>
        <p:txBody>
          <a:bodyPr vert="horz" wrap="square" lIns="0" tIns="0" rIns="0" bIns="0" numCol="2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i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021080" indent="-571500">
              <a:lnSpc>
                <a:spcPct val="107000"/>
              </a:lnSpc>
              <a:spcAft>
                <a:spcPts val="2400"/>
              </a:spcAft>
              <a:buSzPct val="70000"/>
              <a:buFont typeface="Wingdings" panose="05000000000000000000" pitchFamily="2" charset="2"/>
              <a:buChar char="v"/>
            </a:pPr>
            <a:r>
              <a:rPr lang="pt-BR" sz="2800" i="0" dirty="0"/>
              <a:t>Eficiência</a:t>
            </a:r>
          </a:p>
          <a:p>
            <a:pPr marL="1021080" indent="-571500">
              <a:lnSpc>
                <a:spcPct val="107000"/>
              </a:lnSpc>
              <a:spcAft>
                <a:spcPts val="2400"/>
              </a:spcAft>
              <a:buSzPct val="70000"/>
              <a:buFont typeface="Wingdings" panose="05000000000000000000" pitchFamily="2" charset="2"/>
              <a:buChar char="v"/>
            </a:pPr>
            <a:r>
              <a:rPr lang="pt-BR" sz="2800" i="0" dirty="0"/>
              <a:t>Inovação</a:t>
            </a:r>
          </a:p>
          <a:p>
            <a:pPr marL="1021080" indent="-571500">
              <a:lnSpc>
                <a:spcPct val="107000"/>
              </a:lnSpc>
              <a:spcAft>
                <a:spcPts val="2400"/>
              </a:spcAft>
              <a:buSzPct val="70000"/>
              <a:buFont typeface="Wingdings" panose="05000000000000000000" pitchFamily="2" charset="2"/>
              <a:buChar char="v"/>
            </a:pPr>
            <a:r>
              <a:rPr lang="pt-BR" sz="2800" i="0" dirty="0"/>
              <a:t>Confiança</a:t>
            </a:r>
          </a:p>
          <a:p>
            <a:pPr marL="1021080" indent="-571500">
              <a:lnSpc>
                <a:spcPct val="107000"/>
              </a:lnSpc>
              <a:spcAft>
                <a:spcPts val="2400"/>
              </a:spcAft>
              <a:buSzPct val="70000"/>
              <a:buFont typeface="Wingdings" panose="05000000000000000000" pitchFamily="2" charset="2"/>
              <a:buChar char="v"/>
            </a:pPr>
            <a:r>
              <a:rPr lang="pt-BR" sz="2800" i="0" dirty="0"/>
              <a:t>Maior capacidades</a:t>
            </a:r>
          </a:p>
          <a:p>
            <a:pPr marL="1021080" indent="-571500">
              <a:lnSpc>
                <a:spcPct val="107000"/>
              </a:lnSpc>
              <a:spcAft>
                <a:spcPts val="2400"/>
              </a:spcAft>
              <a:buSzPct val="70000"/>
              <a:buFont typeface="Wingdings" panose="05000000000000000000" pitchFamily="2" charset="2"/>
              <a:buChar char="v"/>
            </a:pPr>
            <a:r>
              <a:rPr lang="pt-BR" sz="2800" i="0" dirty="0"/>
              <a:t>Fortalecer mercados</a:t>
            </a:r>
          </a:p>
          <a:p>
            <a:pPr marL="1021080" indent="-571500">
              <a:lnSpc>
                <a:spcPct val="107000"/>
              </a:lnSpc>
              <a:spcAft>
                <a:spcPts val="2400"/>
              </a:spcAft>
              <a:buSzPct val="70000"/>
              <a:buFont typeface="Wingdings" panose="05000000000000000000" pitchFamily="2" charset="2"/>
              <a:buChar char="v"/>
            </a:pPr>
            <a:r>
              <a:rPr lang="pt-BR" sz="2800" i="0" dirty="0"/>
              <a:t>Melhores serviços e políticas</a:t>
            </a:r>
          </a:p>
          <a:p>
            <a:pPr marL="1021080" indent="-571500">
              <a:lnSpc>
                <a:spcPct val="107000"/>
              </a:lnSpc>
              <a:spcAft>
                <a:spcPts val="2400"/>
              </a:spcAft>
              <a:buSzPct val="70000"/>
              <a:buFont typeface="Wingdings" panose="05000000000000000000" pitchFamily="2" charset="2"/>
              <a:buChar char="v"/>
            </a:pPr>
            <a:r>
              <a:rPr lang="pt-BR" sz="2800" i="0" dirty="0"/>
              <a:t>Oportunidades de negócio</a:t>
            </a:r>
          </a:p>
          <a:p>
            <a:pPr marL="1021080" indent="-571500">
              <a:lnSpc>
                <a:spcPct val="107000"/>
              </a:lnSpc>
              <a:spcAft>
                <a:spcPts val="2400"/>
              </a:spcAft>
              <a:buSzPct val="70000"/>
              <a:buFont typeface="Wingdings" panose="05000000000000000000" pitchFamily="2" charset="2"/>
              <a:buChar char="v"/>
            </a:pPr>
            <a:r>
              <a:rPr lang="pt-BR" sz="2800" i="0" dirty="0"/>
              <a:t>Mais inclusão</a:t>
            </a:r>
          </a:p>
          <a:p>
            <a:pPr marL="1021080" indent="-571500">
              <a:lnSpc>
                <a:spcPct val="107000"/>
              </a:lnSpc>
              <a:spcAft>
                <a:spcPts val="2400"/>
              </a:spcAft>
              <a:buSzPct val="70000"/>
              <a:buFont typeface="Wingdings" panose="05000000000000000000" pitchFamily="2" charset="2"/>
              <a:buChar char="v"/>
            </a:pPr>
            <a:r>
              <a:rPr lang="pt-BR" sz="2800" i="0" dirty="0"/>
              <a:t>Governos melhores</a:t>
            </a:r>
          </a:p>
          <a:p>
            <a:pPr marL="1021080" indent="-571500">
              <a:lnSpc>
                <a:spcPct val="107000"/>
              </a:lnSpc>
              <a:spcAft>
                <a:spcPts val="2400"/>
              </a:spcAft>
              <a:buSzPct val="70000"/>
              <a:buFont typeface="Wingdings" panose="05000000000000000000" pitchFamily="2" charset="2"/>
              <a:buChar char="v"/>
            </a:pPr>
            <a:r>
              <a:rPr lang="pt-BR" sz="2800" i="0" dirty="0"/>
              <a:t>Democracia mais forte</a:t>
            </a:r>
          </a:p>
        </p:txBody>
      </p:sp>
      <p:cxnSp>
        <p:nvCxnSpPr>
          <p:cNvPr id="7" name="Conector reto 6">
            <a:extLst>
              <a:ext uri="{FF2B5EF4-FFF2-40B4-BE49-F238E27FC236}">
                <a16:creationId xmlns:a16="http://schemas.microsoft.com/office/drawing/2014/main" id="{AC0E3D2A-B606-44DC-9049-303CB3F5C7A6}"/>
              </a:ext>
            </a:extLst>
          </p:cNvPr>
          <p:cNvCxnSpPr>
            <a:cxnSpLocks/>
          </p:cNvCxnSpPr>
          <p:nvPr/>
        </p:nvCxnSpPr>
        <p:spPr>
          <a:xfrm>
            <a:off x="359923" y="1381327"/>
            <a:ext cx="10758792" cy="0"/>
          </a:xfrm>
          <a:prstGeom prst="line">
            <a:avLst/>
          </a:prstGeom>
          <a:ln w="28575"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42621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26939"/>
            <a:ext cx="10515600" cy="63981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r>
              <a:rPr lang="pt-BR" sz="6000" b="1" dirty="0">
                <a:solidFill>
                  <a:schemeClr val="accent1">
                    <a:lumMod val="50000"/>
                  </a:schemeClr>
                </a:solidFill>
              </a:rPr>
              <a:t>Como participar do Time Brasil </a:t>
            </a:r>
          </a:p>
        </p:txBody>
      </p:sp>
      <p:cxnSp>
        <p:nvCxnSpPr>
          <p:cNvPr id="14" name="Conector reto 13">
            <a:extLst>
              <a:ext uri="{FF2B5EF4-FFF2-40B4-BE49-F238E27FC236}">
                <a16:creationId xmlns:a16="http://schemas.microsoft.com/office/drawing/2014/main" id="{8BBBE04C-65CC-44A6-93EB-2D8CEAACD03B}"/>
              </a:ext>
            </a:extLst>
          </p:cNvPr>
          <p:cNvCxnSpPr/>
          <p:nvPr/>
        </p:nvCxnSpPr>
        <p:spPr>
          <a:xfrm>
            <a:off x="838200" y="1083683"/>
            <a:ext cx="4647471" cy="0"/>
          </a:xfrm>
          <a:prstGeom prst="line">
            <a:avLst/>
          </a:prstGeom>
          <a:ln/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5" name="Espaço Reservado para Conteúdo 4">
            <a:extLst>
              <a:ext uri="{FF2B5EF4-FFF2-40B4-BE49-F238E27FC236}">
                <a16:creationId xmlns:a16="http://schemas.microsoft.com/office/drawing/2014/main" id="{47E53A59-1A57-4EF9-9A35-41A3C60366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3331"/>
            <a:ext cx="10515600" cy="4351338"/>
          </a:xfrm>
        </p:spPr>
        <p:txBody>
          <a:bodyPr/>
          <a:lstStyle/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r>
              <a:rPr lang="pt-BR" dirty="0">
                <a:solidFill>
                  <a:schemeClr val="tx2"/>
                </a:solidFill>
              </a:rPr>
              <a:t>A participação no Time Brasil é voluntária e realizada com a elaboração de um autodiagnóstico e um posterior Plano de Ação, assinado pela autoridade máxima do Poder Executivo local - governador(a) ou prefeito(a).</a:t>
            </a:r>
          </a:p>
          <a:p>
            <a:pPr marL="0" indent="0">
              <a:buNone/>
            </a:pPr>
            <a:endParaRPr lang="pt-BR" dirty="0">
              <a:solidFill>
                <a:schemeClr val="tx2"/>
              </a:solidFill>
            </a:endParaRPr>
          </a:p>
          <a:p>
            <a:pPr marL="0" indent="0">
              <a:buNone/>
            </a:pPr>
            <a:r>
              <a:rPr lang="pt-BR" dirty="0">
                <a:solidFill>
                  <a:schemeClr val="tx2"/>
                </a:solidFill>
              </a:rPr>
              <a:t>Para apoio aos aderentes e implementação das ações, a CGU fornece capacitações e recursos didáticos, sistemas e serviços digitais, promoção de boas práticas, troca de experiências e apoio técnico para a administração local e sociedade civil. 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0372236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26939"/>
            <a:ext cx="10515600" cy="63981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r>
              <a:rPr lang="pt-BR" sz="4000">
                <a:solidFill>
                  <a:schemeClr val="accent1">
                    <a:lumMod val="50000"/>
                  </a:schemeClr>
                </a:solidFill>
                <a:latin typeface="+mn-lt"/>
              </a:rPr>
              <a:t>Objetivos do Time Brasil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38200" y="1253331"/>
            <a:ext cx="10261349" cy="4351338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marL="342900" indent="-342900">
              <a:lnSpc>
                <a:spcPct val="100000"/>
              </a:lnSpc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pt-BR" dirty="0">
                <a:solidFill>
                  <a:schemeClr val="accent1">
                    <a:lumMod val="50000"/>
                  </a:schemeClr>
                </a:solidFill>
              </a:rPr>
              <a:t>Promover o fortalecimento da </a:t>
            </a:r>
            <a:r>
              <a:rPr lang="pt-BR" b="1" dirty="0">
                <a:solidFill>
                  <a:schemeClr val="accent1">
                    <a:lumMod val="50000"/>
                  </a:schemeClr>
                </a:solidFill>
              </a:rPr>
              <a:t>integridade pública</a:t>
            </a:r>
            <a:r>
              <a:rPr lang="pt-BR" dirty="0">
                <a:solidFill>
                  <a:schemeClr val="accent1">
                    <a:lumMod val="50000"/>
                  </a:schemeClr>
                </a:solidFill>
              </a:rPr>
              <a:t>,</a:t>
            </a:r>
            <a:r>
              <a:rPr lang="pt-BR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pt-BR" dirty="0">
                <a:solidFill>
                  <a:schemeClr val="accent1">
                    <a:lumMod val="50000"/>
                  </a:schemeClr>
                </a:solidFill>
              </a:rPr>
              <a:t>o aprimoramento dos espaços de </a:t>
            </a:r>
            <a:r>
              <a:rPr lang="pt-BR" b="1" dirty="0">
                <a:solidFill>
                  <a:schemeClr val="accent1">
                    <a:lumMod val="50000"/>
                  </a:schemeClr>
                </a:solidFill>
              </a:rPr>
              <a:t>participação social </a:t>
            </a:r>
            <a:r>
              <a:rPr lang="pt-BR" dirty="0">
                <a:solidFill>
                  <a:schemeClr val="accent1">
                    <a:lumMod val="50000"/>
                  </a:schemeClr>
                </a:solidFill>
              </a:rPr>
              <a:t>e a adoção de medidas para a implementação da </a:t>
            </a:r>
            <a:r>
              <a:rPr lang="pt-BR" b="1" dirty="0">
                <a:solidFill>
                  <a:schemeClr val="accent1">
                    <a:lumMod val="50000"/>
                  </a:schemeClr>
                </a:solidFill>
              </a:rPr>
              <a:t>transparência pública;</a:t>
            </a:r>
          </a:p>
          <a:p>
            <a:pPr marL="342900" indent="-342900">
              <a:lnSpc>
                <a:spcPct val="100000"/>
              </a:lnSpc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pt-BR" dirty="0">
                <a:solidFill>
                  <a:schemeClr val="accent1">
                    <a:lumMod val="50000"/>
                  </a:schemeClr>
                </a:solidFill>
              </a:rPr>
              <a:t>Fomentar a </a:t>
            </a:r>
            <a:r>
              <a:rPr lang="pt-BR" b="1" dirty="0">
                <a:solidFill>
                  <a:schemeClr val="accent1">
                    <a:lumMod val="50000"/>
                  </a:schemeClr>
                </a:solidFill>
              </a:rPr>
              <a:t>publicação de dados públicos em formato aberto;</a:t>
            </a:r>
          </a:p>
          <a:p>
            <a:pPr marL="342900" indent="-342900">
              <a:lnSpc>
                <a:spcPct val="100000"/>
              </a:lnSpc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pt-BR" b="1" dirty="0">
                <a:solidFill>
                  <a:schemeClr val="accent1">
                    <a:lumMod val="50000"/>
                  </a:schemeClr>
                </a:solidFill>
              </a:rPr>
              <a:t>Capacitar servidores públicos </a:t>
            </a:r>
            <a:r>
              <a:rPr lang="pt-BR" dirty="0">
                <a:solidFill>
                  <a:schemeClr val="accent1">
                    <a:lumMod val="50000"/>
                  </a:schemeClr>
                </a:solidFill>
              </a:rPr>
              <a:t>para que atuem como agentes de mudança na promoção de uma cultura de transparência, integridade e participação social</a:t>
            </a:r>
            <a:r>
              <a:rPr lang="pt-BR" b="1" dirty="0">
                <a:solidFill>
                  <a:schemeClr val="accent1">
                    <a:lumMod val="50000"/>
                  </a:schemeClr>
                </a:solidFill>
              </a:rPr>
              <a:t>;</a:t>
            </a:r>
          </a:p>
        </p:txBody>
      </p:sp>
      <p:cxnSp>
        <p:nvCxnSpPr>
          <p:cNvPr id="14" name="Conector reto 13">
            <a:extLst>
              <a:ext uri="{FF2B5EF4-FFF2-40B4-BE49-F238E27FC236}">
                <a16:creationId xmlns:a16="http://schemas.microsoft.com/office/drawing/2014/main" id="{8BBBE04C-65CC-44A6-93EB-2D8CEAACD03B}"/>
              </a:ext>
            </a:extLst>
          </p:cNvPr>
          <p:cNvCxnSpPr/>
          <p:nvPr/>
        </p:nvCxnSpPr>
        <p:spPr>
          <a:xfrm>
            <a:off x="838200" y="1083683"/>
            <a:ext cx="4647471" cy="0"/>
          </a:xfrm>
          <a:prstGeom prst="line">
            <a:avLst/>
          </a:prstGeom>
          <a:ln/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22316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26939"/>
            <a:ext cx="10515600" cy="63981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r>
              <a:rPr lang="pt-BR" sz="4000">
                <a:solidFill>
                  <a:schemeClr val="accent1">
                    <a:lumMod val="50000"/>
                  </a:schemeClr>
                </a:solidFill>
                <a:latin typeface="+mn-lt"/>
              </a:rPr>
              <a:t>Objetivos do Time Brasil</a:t>
            </a:r>
          </a:p>
        </p:txBody>
      </p:sp>
      <p:cxnSp>
        <p:nvCxnSpPr>
          <p:cNvPr id="14" name="Conector reto 13">
            <a:extLst>
              <a:ext uri="{FF2B5EF4-FFF2-40B4-BE49-F238E27FC236}">
                <a16:creationId xmlns:a16="http://schemas.microsoft.com/office/drawing/2014/main" id="{8BBBE04C-65CC-44A6-93EB-2D8CEAACD03B}"/>
              </a:ext>
            </a:extLst>
          </p:cNvPr>
          <p:cNvCxnSpPr/>
          <p:nvPr/>
        </p:nvCxnSpPr>
        <p:spPr>
          <a:xfrm>
            <a:off x="838200" y="1083683"/>
            <a:ext cx="4647471" cy="0"/>
          </a:xfrm>
          <a:prstGeom prst="line">
            <a:avLst/>
          </a:prstGeom>
          <a:ln/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8" name="CaixaDeTexto 7">
            <a:extLst>
              <a:ext uri="{FF2B5EF4-FFF2-40B4-BE49-F238E27FC236}">
                <a16:creationId xmlns:a16="http://schemas.microsoft.com/office/drawing/2014/main" id="{5B8FD1BC-1F08-414B-9C74-3FA116F400CB}"/>
              </a:ext>
            </a:extLst>
          </p:cNvPr>
          <p:cNvSpPr txBox="1"/>
          <p:nvPr/>
        </p:nvSpPr>
        <p:spPr>
          <a:xfrm>
            <a:off x="838200" y="1643896"/>
            <a:ext cx="10177463" cy="35702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00000"/>
              </a:lnSpc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pt-BR" sz="2800" dirty="0">
                <a:solidFill>
                  <a:schemeClr val="accent1">
                    <a:lumMod val="50000"/>
                  </a:schemeClr>
                </a:solidFill>
              </a:rPr>
              <a:t>Difundir o uso de </a:t>
            </a:r>
            <a:r>
              <a:rPr lang="pt-BR" sz="2800" b="1" dirty="0">
                <a:solidFill>
                  <a:schemeClr val="accent1">
                    <a:lumMod val="50000"/>
                  </a:schemeClr>
                </a:solidFill>
              </a:rPr>
              <a:t>novas tecnologias e soluções criativas e inovadoras </a:t>
            </a:r>
            <a:r>
              <a:rPr lang="pt-BR" sz="2800" dirty="0">
                <a:solidFill>
                  <a:schemeClr val="accent1">
                    <a:lumMod val="50000"/>
                  </a:schemeClr>
                </a:solidFill>
              </a:rPr>
              <a:t>nas ações de </a:t>
            </a:r>
            <a:r>
              <a:rPr lang="pt-BR" sz="2800" b="1" dirty="0">
                <a:solidFill>
                  <a:schemeClr val="accent1">
                    <a:lumMod val="50000"/>
                  </a:schemeClr>
                </a:solidFill>
              </a:rPr>
              <a:t>Governo Aberto;</a:t>
            </a:r>
          </a:p>
          <a:p>
            <a:pPr marL="342900" indent="-342900">
              <a:lnSpc>
                <a:spcPct val="100000"/>
              </a:lnSpc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pt-BR" sz="2800" dirty="0">
                <a:solidFill>
                  <a:schemeClr val="accent1">
                    <a:lumMod val="50000"/>
                  </a:schemeClr>
                </a:solidFill>
              </a:rPr>
              <a:t>Fomentar o trabalho dos </a:t>
            </a:r>
            <a:r>
              <a:rPr lang="pt-BR" sz="2800" b="1" dirty="0">
                <a:solidFill>
                  <a:schemeClr val="accent1">
                    <a:lumMod val="50000"/>
                  </a:schemeClr>
                </a:solidFill>
              </a:rPr>
              <a:t>conselhos de políticas públicas;</a:t>
            </a:r>
          </a:p>
          <a:p>
            <a:pPr marL="342900" indent="-342900">
              <a:lnSpc>
                <a:spcPct val="100000"/>
              </a:lnSpc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pt-BR" sz="2800" dirty="0">
                <a:solidFill>
                  <a:schemeClr val="accent1">
                    <a:lumMod val="50000"/>
                  </a:schemeClr>
                </a:solidFill>
              </a:rPr>
              <a:t>Promover o </a:t>
            </a:r>
            <a:r>
              <a:rPr lang="pt-BR" sz="2800" b="1" dirty="0">
                <a:solidFill>
                  <a:schemeClr val="accent1">
                    <a:lumMod val="50000"/>
                  </a:schemeClr>
                </a:solidFill>
              </a:rPr>
              <a:t>intercâmbio de informações e experiências </a:t>
            </a:r>
            <a:r>
              <a:rPr lang="pt-BR" sz="2800" dirty="0">
                <a:solidFill>
                  <a:schemeClr val="accent1">
                    <a:lumMod val="50000"/>
                  </a:schemeClr>
                </a:solidFill>
              </a:rPr>
              <a:t>relevantes ao fortalecimento das ações de Governo Aberto;</a:t>
            </a:r>
          </a:p>
          <a:p>
            <a:pPr marL="342900" indent="-342900">
              <a:lnSpc>
                <a:spcPct val="100000"/>
              </a:lnSpc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pt-BR" sz="2800" dirty="0">
                <a:solidFill>
                  <a:schemeClr val="accent1">
                    <a:lumMod val="50000"/>
                  </a:schemeClr>
                </a:solidFill>
              </a:rPr>
              <a:t>Fortalecer as </a:t>
            </a:r>
            <a:r>
              <a:rPr lang="pt-BR" sz="2800" b="1" dirty="0">
                <a:solidFill>
                  <a:schemeClr val="accent1">
                    <a:lumMod val="50000"/>
                  </a:schemeClr>
                </a:solidFill>
              </a:rPr>
              <a:t>funções de controladoria </a:t>
            </a:r>
            <a:r>
              <a:rPr lang="pt-BR" sz="2800" dirty="0">
                <a:solidFill>
                  <a:schemeClr val="accent1">
                    <a:lumMod val="50000"/>
                  </a:schemeClr>
                </a:solidFill>
              </a:rPr>
              <a:t>da administração pública nos entes federados subnacionais</a:t>
            </a:r>
            <a:r>
              <a:rPr lang="pt-BR" sz="2800" b="1" dirty="0">
                <a:solidFill>
                  <a:schemeClr val="accent1">
                    <a:lumMod val="50000"/>
                  </a:schemeClr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032172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26939"/>
            <a:ext cx="10515600" cy="63981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r>
              <a:rPr lang="pt-BR" sz="4000">
                <a:solidFill>
                  <a:schemeClr val="accent1">
                    <a:lumMod val="50000"/>
                  </a:schemeClr>
                </a:solidFill>
                <a:latin typeface="+mn-lt"/>
              </a:rPr>
              <a:t>Linhas gerais do Time Brasil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38200" y="1374422"/>
            <a:ext cx="10261349" cy="4109155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marL="342900" indent="-342900">
              <a:lnSpc>
                <a:spcPct val="100000"/>
              </a:lnSpc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pt-BR" b="1" dirty="0">
                <a:solidFill>
                  <a:schemeClr val="accent1">
                    <a:lumMod val="50000"/>
                  </a:schemeClr>
                </a:solidFill>
              </a:rPr>
              <a:t>Adesão voluntária </a:t>
            </a:r>
            <a:r>
              <a:rPr lang="pt-BR" dirty="0">
                <a:solidFill>
                  <a:schemeClr val="accent1">
                    <a:lumMod val="50000"/>
                  </a:schemeClr>
                </a:solidFill>
              </a:rPr>
              <a:t>por entes federados;</a:t>
            </a:r>
          </a:p>
          <a:p>
            <a:pPr marL="342900" indent="-342900">
              <a:lnSpc>
                <a:spcPct val="100000"/>
              </a:lnSpc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pt-BR" b="1" dirty="0">
                <a:solidFill>
                  <a:schemeClr val="accent1">
                    <a:lumMod val="50000"/>
                  </a:schemeClr>
                </a:solidFill>
              </a:rPr>
              <a:t>Compromisso </a:t>
            </a:r>
            <a:r>
              <a:rPr lang="pt-BR" dirty="0">
                <a:solidFill>
                  <a:schemeClr val="accent1">
                    <a:lumMod val="50000"/>
                  </a:schemeClr>
                </a:solidFill>
              </a:rPr>
              <a:t>de implementação das metas pactuadas através de um Plano de Ação;</a:t>
            </a:r>
          </a:p>
          <a:p>
            <a:pPr marL="342900" indent="-342900">
              <a:lnSpc>
                <a:spcPct val="100000"/>
              </a:lnSpc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pt-BR" b="1" dirty="0">
                <a:solidFill>
                  <a:schemeClr val="accent1">
                    <a:lumMod val="50000"/>
                  </a:schemeClr>
                </a:solidFill>
              </a:rPr>
              <a:t>Apoio da CGU e de parceiros </a:t>
            </a:r>
            <a:r>
              <a:rPr lang="pt-BR" dirty="0">
                <a:solidFill>
                  <a:schemeClr val="accent1">
                    <a:lumMod val="50000"/>
                  </a:schemeClr>
                </a:solidFill>
              </a:rPr>
              <a:t>na execução do Plano de Ação;</a:t>
            </a:r>
          </a:p>
          <a:p>
            <a:pPr marL="342900" indent="-342900">
              <a:lnSpc>
                <a:spcPct val="100000"/>
              </a:lnSpc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pt-BR" b="1" dirty="0">
                <a:solidFill>
                  <a:schemeClr val="accent1">
                    <a:lumMod val="50000"/>
                  </a:schemeClr>
                </a:solidFill>
              </a:rPr>
              <a:t>Monitoramento dos compromissos</a:t>
            </a:r>
            <a:r>
              <a:rPr lang="pt-BR" dirty="0">
                <a:solidFill>
                  <a:schemeClr val="accent1">
                    <a:lumMod val="50000"/>
                  </a:schemeClr>
                </a:solidFill>
              </a:rPr>
              <a:t> em página na internet;</a:t>
            </a:r>
          </a:p>
          <a:p>
            <a:pPr marL="342900" indent="-342900">
              <a:lnSpc>
                <a:spcPct val="100000"/>
              </a:lnSpc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pt-BR" b="1" dirty="0">
                <a:solidFill>
                  <a:schemeClr val="accent1">
                    <a:lumMod val="50000"/>
                  </a:schemeClr>
                </a:solidFill>
              </a:rPr>
              <a:t>Envolvimento</a:t>
            </a:r>
            <a:r>
              <a:rPr lang="pt-BR" dirty="0">
                <a:solidFill>
                  <a:schemeClr val="accent1">
                    <a:lumMod val="50000"/>
                  </a:schemeClr>
                </a:solidFill>
              </a:rPr>
              <a:t> da sociedade e de parceiros locais.</a:t>
            </a:r>
          </a:p>
        </p:txBody>
      </p:sp>
      <p:cxnSp>
        <p:nvCxnSpPr>
          <p:cNvPr id="14" name="Conector reto 13">
            <a:extLst>
              <a:ext uri="{FF2B5EF4-FFF2-40B4-BE49-F238E27FC236}">
                <a16:creationId xmlns:a16="http://schemas.microsoft.com/office/drawing/2014/main" id="{8BBBE04C-65CC-44A6-93EB-2D8CEAACD03B}"/>
              </a:ext>
            </a:extLst>
          </p:cNvPr>
          <p:cNvCxnSpPr/>
          <p:nvPr/>
        </p:nvCxnSpPr>
        <p:spPr>
          <a:xfrm>
            <a:off x="838200" y="1083683"/>
            <a:ext cx="4647471" cy="0"/>
          </a:xfrm>
          <a:prstGeom prst="line">
            <a:avLst/>
          </a:prstGeom>
          <a:ln/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724079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123971"/>
            <a:ext cx="10515600" cy="63981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r>
              <a:rPr lang="pt-BR" sz="4000">
                <a:solidFill>
                  <a:schemeClr val="accent1">
                    <a:lumMod val="50000"/>
                  </a:schemeClr>
                </a:solidFill>
                <a:latin typeface="+mn-lt"/>
              </a:rPr>
              <a:t>Responsabilidades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38200" y="1253331"/>
            <a:ext cx="10261349" cy="4351338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pt-BR" sz="2350" b="1" dirty="0">
                <a:solidFill>
                  <a:schemeClr val="accent1">
                    <a:lumMod val="50000"/>
                  </a:schemeClr>
                </a:solidFill>
              </a:rPr>
              <a:t>Aderente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pt-BR" sz="2350" dirty="0">
                <a:solidFill>
                  <a:schemeClr val="accent1">
                    <a:lumMod val="50000"/>
                  </a:schemeClr>
                </a:solidFill>
              </a:rPr>
              <a:t>• Publicar e implementar o Plano de Ação;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pt-BR" sz="2350" dirty="0">
                <a:solidFill>
                  <a:schemeClr val="accent1">
                    <a:lumMod val="50000"/>
                  </a:schemeClr>
                </a:solidFill>
              </a:rPr>
              <a:t>• Manter atualizado o andamento do Plano de Ação;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pt-BR" sz="2350" dirty="0">
                <a:solidFill>
                  <a:schemeClr val="accent1">
                    <a:lumMod val="50000"/>
                  </a:schemeClr>
                </a:solidFill>
              </a:rPr>
              <a:t>• Submeter-se a processo de monitoramento e avaliação;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pt-BR" sz="2350" dirty="0">
                <a:solidFill>
                  <a:schemeClr val="accent1">
                    <a:lumMod val="50000"/>
                  </a:schemeClr>
                </a:solidFill>
              </a:rPr>
              <a:t>• Promover diálogo com a sociedade sobre o Plano de Ação.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pt-BR" sz="2350" b="1" dirty="0">
                <a:solidFill>
                  <a:schemeClr val="accent1">
                    <a:lumMod val="50000"/>
                  </a:schemeClr>
                </a:solidFill>
              </a:rPr>
              <a:t>CGU e parceiros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pt-BR" sz="2350" dirty="0">
                <a:solidFill>
                  <a:schemeClr val="accent1">
                    <a:lumMod val="50000"/>
                  </a:schemeClr>
                </a:solidFill>
              </a:rPr>
              <a:t>• Apoiar os aderentes na implementação dos Planos de Ação, fornecendo capacitações, modelos de legislação, manuais técnicos e sistemas informatizados, dentro de sua disponibilidade.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pt-BR" sz="2350" dirty="0">
                <a:solidFill>
                  <a:schemeClr val="accent1">
                    <a:lumMod val="50000"/>
                  </a:schemeClr>
                </a:solidFill>
              </a:rPr>
              <a:t>• Dar ampla publicidade às ações, recomendações e relatórios do Programa.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pt-BR" sz="2350" dirty="0">
                <a:solidFill>
                  <a:schemeClr val="accent1">
                    <a:lumMod val="50000"/>
                  </a:schemeClr>
                </a:solidFill>
              </a:rPr>
              <a:t>• Divulgar e disseminar boas práticas dos aderentes.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pt-BR" sz="2400" dirty="0">
              <a:solidFill>
                <a:schemeClr val="accent1">
                  <a:lumMod val="50000"/>
                </a:schemeClr>
              </a:solidFill>
            </a:endParaRPr>
          </a:p>
        </p:txBody>
      </p:sp>
      <p:cxnSp>
        <p:nvCxnSpPr>
          <p:cNvPr id="14" name="Conector reto 13">
            <a:extLst>
              <a:ext uri="{FF2B5EF4-FFF2-40B4-BE49-F238E27FC236}">
                <a16:creationId xmlns:a16="http://schemas.microsoft.com/office/drawing/2014/main" id="{8BBBE04C-65CC-44A6-93EB-2D8CEAACD03B}"/>
              </a:ext>
            </a:extLst>
          </p:cNvPr>
          <p:cNvCxnSpPr/>
          <p:nvPr/>
        </p:nvCxnSpPr>
        <p:spPr>
          <a:xfrm>
            <a:off x="838200" y="763781"/>
            <a:ext cx="4647471" cy="0"/>
          </a:xfrm>
          <a:prstGeom prst="line">
            <a:avLst/>
          </a:prstGeom>
          <a:ln/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690583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Espaço Reservado para Conteúdo 14">
            <a:extLst>
              <a:ext uri="{FF2B5EF4-FFF2-40B4-BE49-F238E27FC236}">
                <a16:creationId xmlns:a16="http://schemas.microsoft.com/office/drawing/2014/main" id="{F6B84746-FBED-5E60-CB25-BEC830CDF3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0310" y="357051"/>
            <a:ext cx="9855122" cy="6091646"/>
          </a:xfrm>
        </p:spPr>
      </p:pic>
    </p:spTree>
    <p:extLst>
      <p:ext uri="{BB962C8B-B14F-4D97-AF65-F5344CB8AC3E}">
        <p14:creationId xmlns:p14="http://schemas.microsoft.com/office/powerpoint/2010/main" val="8900845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O ente entra em contato com o Núcleo de Ação de Ouvidoria e Prevenção (Naop) em seu estado, manifestando interesse em aderir ao Time Brasil e envia por e-mail sua autoavaliação.">
            <a:extLst>
              <a:ext uri="{FF2B5EF4-FFF2-40B4-BE49-F238E27FC236}">
                <a16:creationId xmlns:a16="http://schemas.microsoft.com/office/drawing/2014/main" id="{8C365D9A-6ECC-4D34-A419-127C78F69D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187" y="1354059"/>
            <a:ext cx="3857625" cy="445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455267" y="134623"/>
            <a:ext cx="5429485" cy="911618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l"/>
            <a:r>
              <a:rPr lang="pt-BR" sz="4000">
                <a:solidFill>
                  <a:schemeClr val="accent1">
                    <a:lumMod val="50000"/>
                  </a:schemeClr>
                </a:solidFill>
                <a:latin typeface="+mn-lt"/>
              </a:rPr>
              <a:t>Passos para adesão</a:t>
            </a:r>
          </a:p>
        </p:txBody>
      </p:sp>
      <p:cxnSp>
        <p:nvCxnSpPr>
          <p:cNvPr id="14" name="Conector reto 13">
            <a:extLst>
              <a:ext uri="{FF2B5EF4-FFF2-40B4-BE49-F238E27FC236}">
                <a16:creationId xmlns:a16="http://schemas.microsoft.com/office/drawing/2014/main" id="{8BBBE04C-65CC-44A6-93EB-2D8CEAACD03B}"/>
              </a:ext>
            </a:extLst>
          </p:cNvPr>
          <p:cNvCxnSpPr/>
          <p:nvPr/>
        </p:nvCxnSpPr>
        <p:spPr>
          <a:xfrm>
            <a:off x="549231" y="1036235"/>
            <a:ext cx="4647471" cy="0"/>
          </a:xfrm>
          <a:prstGeom prst="line">
            <a:avLst/>
          </a:prstGeom>
          <a:ln/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pic>
        <p:nvPicPr>
          <p:cNvPr id="2050" name="Picture 2" descr="Através da Matriz “Transparência, Integridade e Participação”  (Matriz TIP), os entes interessados realizam sua autoavaliação, indicando quais itens dos eixos transparência, integridade e participação ele já possui, não possui, ou possui mas gostaria de melhorar.">
            <a:extLst>
              <a:ext uri="{FF2B5EF4-FFF2-40B4-BE49-F238E27FC236}">
                <a16:creationId xmlns:a16="http://schemas.microsoft.com/office/drawing/2014/main" id="{D9F63B0E-1621-4931-A6F7-A053C77004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231" y="1354059"/>
            <a:ext cx="3857625" cy="445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onsiderando os critérios locais, o Naop responderá a manifestação, informando se o processo de adesão poderá continuar ou não. ">
            <a:extLst>
              <a:ext uri="{FF2B5EF4-FFF2-40B4-BE49-F238E27FC236}">
                <a16:creationId xmlns:a16="http://schemas.microsoft.com/office/drawing/2014/main" id="{945B1CFE-F17D-4EC1-88DB-F22269E6AB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5144" y="1354059"/>
            <a:ext cx="3857625" cy="445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97223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A autoridade máxima do ente irá designar formalmente um Grupo de Trabalho para acompanhar a implementação do programa.">
            <a:extLst>
              <a:ext uri="{FF2B5EF4-FFF2-40B4-BE49-F238E27FC236}">
                <a16:creationId xmlns:a16="http://schemas.microsoft.com/office/drawing/2014/main" id="{09939926-F327-46B6-836E-AF0B278BD1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532" y="1348099"/>
            <a:ext cx="3857625" cy="445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767442" y="291455"/>
            <a:ext cx="9144000" cy="715487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l"/>
            <a:r>
              <a:rPr lang="pt-BR" sz="3800">
                <a:solidFill>
                  <a:schemeClr val="accent1">
                    <a:lumMod val="50000"/>
                  </a:schemeClr>
                </a:solidFill>
                <a:latin typeface="+mn-lt"/>
              </a:rPr>
              <a:t>Passos para adesão</a:t>
            </a:r>
          </a:p>
        </p:txBody>
      </p:sp>
      <p:cxnSp>
        <p:nvCxnSpPr>
          <p:cNvPr id="14" name="Conector reto 13">
            <a:extLst>
              <a:ext uri="{FF2B5EF4-FFF2-40B4-BE49-F238E27FC236}">
                <a16:creationId xmlns:a16="http://schemas.microsoft.com/office/drawing/2014/main" id="{8BBBE04C-65CC-44A6-93EB-2D8CEAACD03B}"/>
              </a:ext>
            </a:extLst>
          </p:cNvPr>
          <p:cNvCxnSpPr/>
          <p:nvPr/>
        </p:nvCxnSpPr>
        <p:spPr>
          <a:xfrm>
            <a:off x="845583" y="1177520"/>
            <a:ext cx="4647471" cy="0"/>
          </a:xfrm>
          <a:prstGeom prst="line">
            <a:avLst/>
          </a:prstGeom>
          <a:ln/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pic>
        <p:nvPicPr>
          <p:cNvPr id="3074" name="Picture 2" descr=" Com base na autoavaliação, o ente irá elaborar seu Plano de Ação, sob orientação do Naop. ">
            <a:extLst>
              <a:ext uri="{FF2B5EF4-FFF2-40B4-BE49-F238E27FC236}">
                <a16:creationId xmlns:a16="http://schemas.microsoft.com/office/drawing/2014/main" id="{568A4306-46A9-482D-AB9F-68EBA106B5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614" y="1348099"/>
            <a:ext cx="3857625" cy="445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O governador(a) ou prefeito(a) assina o Termo de Adesão ao Programa Time Brasil.">
            <a:extLst>
              <a:ext uri="{FF2B5EF4-FFF2-40B4-BE49-F238E27FC236}">
                <a16:creationId xmlns:a16="http://schemas.microsoft.com/office/drawing/2014/main" id="{9B661177-81B4-4B1A-AC5C-7D57AA56DE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7450" y="1354059"/>
            <a:ext cx="3857625" cy="445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30479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B84BDA6E-E18F-4FCE-9B87-39C4E75E121B}"/>
              </a:ext>
            </a:extLst>
          </p:cNvPr>
          <p:cNvGraphicFramePr/>
          <p:nvPr/>
        </p:nvGraphicFramePr>
        <p:xfrm>
          <a:off x="1023136" y="1104139"/>
          <a:ext cx="10145728" cy="45822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351785" y="234330"/>
            <a:ext cx="9144000" cy="764171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l"/>
            <a:r>
              <a:rPr lang="pt-BR" sz="4267">
                <a:solidFill>
                  <a:schemeClr val="accent1">
                    <a:lumMod val="50000"/>
                  </a:schemeClr>
                </a:solidFill>
                <a:latin typeface="+mn-lt"/>
              </a:rPr>
              <a:t>Documentos para adesão</a:t>
            </a:r>
          </a:p>
        </p:txBody>
      </p:sp>
      <p:cxnSp>
        <p:nvCxnSpPr>
          <p:cNvPr id="14" name="Conector reto 13">
            <a:extLst>
              <a:ext uri="{FF2B5EF4-FFF2-40B4-BE49-F238E27FC236}">
                <a16:creationId xmlns:a16="http://schemas.microsoft.com/office/drawing/2014/main" id="{8BBBE04C-65CC-44A6-93EB-2D8CEAACD03B}"/>
              </a:ext>
            </a:extLst>
          </p:cNvPr>
          <p:cNvCxnSpPr/>
          <p:nvPr/>
        </p:nvCxnSpPr>
        <p:spPr>
          <a:xfrm>
            <a:off x="432666" y="1006216"/>
            <a:ext cx="4647471" cy="0"/>
          </a:xfrm>
          <a:prstGeom prst="line">
            <a:avLst/>
          </a:prstGeom>
          <a:ln/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7189128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BC6D91B-3698-797E-A15F-F67DCF8400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5915" y="314967"/>
            <a:ext cx="10522085" cy="871807"/>
          </a:xfrm>
        </p:spPr>
        <p:txBody>
          <a:bodyPr>
            <a:normAutofit fontScale="90000"/>
          </a:bodyPr>
          <a:lstStyle/>
          <a:p>
            <a:pPr algn="l"/>
            <a:r>
              <a:rPr lang="pt-BR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TRANSPARÊNCIA</a:t>
            </a: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2DC00052-F814-A713-F178-B261AA7C0915}"/>
              </a:ext>
            </a:extLst>
          </p:cNvPr>
          <p:cNvSpPr txBox="1">
            <a:spLocks/>
          </p:cNvSpPr>
          <p:nvPr/>
        </p:nvSpPr>
        <p:spPr>
          <a:xfrm>
            <a:off x="1721796" y="1558668"/>
            <a:ext cx="10068128" cy="152356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400" i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Sociedade consegue solicitar informações e obter respostas, nos termos da Lei 12.527 e encontrar as informações de transparência ativa obrigatórias por lei</a:t>
            </a:r>
            <a:endParaRPr lang="pt-BR" sz="72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27909E06-671A-B445-119E-FF4271E7DAE5}"/>
              </a:ext>
            </a:extLst>
          </p:cNvPr>
          <p:cNvSpPr txBox="1">
            <a:spLocks/>
          </p:cNvSpPr>
          <p:nvPr/>
        </p:nvSpPr>
        <p:spPr>
          <a:xfrm>
            <a:off x="1721796" y="3248059"/>
            <a:ext cx="10068128" cy="152356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400" i="1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Sociedade tem informações que permitem acompanhar e contribuir para melhorar a gestão, os serviços e as políticas públicas de todas as áreas</a:t>
            </a:r>
            <a:endParaRPr lang="pt-BR" sz="72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88E2B2A2-EA48-0C91-E8E7-292583B767E6}"/>
              </a:ext>
            </a:extLst>
          </p:cNvPr>
          <p:cNvSpPr txBox="1">
            <a:spLocks/>
          </p:cNvSpPr>
          <p:nvPr/>
        </p:nvSpPr>
        <p:spPr>
          <a:xfrm>
            <a:off x="1721796" y="4937450"/>
            <a:ext cx="10068128" cy="1523561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400" i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Sociedade consegue tomar melhores decisões com bases nas informações fornecidas pelas ações de transparência de toda a administração</a:t>
            </a:r>
            <a:endParaRPr lang="pt-BR" sz="7200" dirty="0">
              <a:solidFill>
                <a:schemeClr val="bg1"/>
              </a:solidFill>
            </a:endParaRPr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0B01B27A-84E6-839B-1741-45C974E98A33}"/>
              </a:ext>
            </a:extLst>
          </p:cNvPr>
          <p:cNvSpPr txBox="1">
            <a:spLocks/>
          </p:cNvSpPr>
          <p:nvPr/>
        </p:nvSpPr>
        <p:spPr>
          <a:xfrm>
            <a:off x="243191" y="1558668"/>
            <a:ext cx="1381328" cy="152356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i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T1</a:t>
            </a:r>
            <a:endParaRPr lang="pt-BR" sz="239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id="{588FE7C0-D468-AD2C-32EF-182B3FE1029D}"/>
              </a:ext>
            </a:extLst>
          </p:cNvPr>
          <p:cNvSpPr txBox="1">
            <a:spLocks/>
          </p:cNvSpPr>
          <p:nvPr/>
        </p:nvSpPr>
        <p:spPr>
          <a:xfrm>
            <a:off x="243191" y="3248059"/>
            <a:ext cx="1381328" cy="152356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i="1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T2</a:t>
            </a:r>
            <a:endParaRPr lang="pt-BR" sz="239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id="{4CF24D3A-4284-18FC-95C5-6F0B611B76AD}"/>
              </a:ext>
            </a:extLst>
          </p:cNvPr>
          <p:cNvSpPr txBox="1">
            <a:spLocks/>
          </p:cNvSpPr>
          <p:nvPr/>
        </p:nvSpPr>
        <p:spPr>
          <a:xfrm>
            <a:off x="243191" y="4937450"/>
            <a:ext cx="1381328" cy="1523561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i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T3</a:t>
            </a:r>
            <a:endParaRPr lang="pt-BR" sz="23900" dirty="0">
              <a:solidFill>
                <a:schemeClr val="bg1"/>
              </a:solidFill>
            </a:endParaRPr>
          </a:p>
        </p:txBody>
      </p:sp>
      <p:sp>
        <p:nvSpPr>
          <p:cNvPr id="10" name="Título 1">
            <a:extLst>
              <a:ext uri="{FF2B5EF4-FFF2-40B4-BE49-F238E27FC236}">
                <a16:creationId xmlns:a16="http://schemas.microsoft.com/office/drawing/2014/main" id="{D019E6A5-33FE-4E4C-998B-D85AB2ADD3BE}"/>
              </a:ext>
            </a:extLst>
          </p:cNvPr>
          <p:cNvSpPr txBox="1">
            <a:spLocks/>
          </p:cNvSpPr>
          <p:nvPr/>
        </p:nvSpPr>
        <p:spPr>
          <a:xfrm>
            <a:off x="5286020" y="396989"/>
            <a:ext cx="6080675" cy="764171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50000"/>
              </a:lnSpc>
            </a:pPr>
            <a:r>
              <a:rPr lang="pt-BR" sz="240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Matriz TIP - Documento base para construir o Plano de Ação</a:t>
            </a:r>
          </a:p>
        </p:txBody>
      </p:sp>
    </p:spTree>
    <p:extLst>
      <p:ext uri="{BB962C8B-B14F-4D97-AF65-F5344CB8AC3E}">
        <p14:creationId xmlns:p14="http://schemas.microsoft.com/office/powerpoint/2010/main" val="25179804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BC6D91B-3698-797E-A15F-F67DCF8400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5915" y="314967"/>
            <a:ext cx="10522085" cy="871807"/>
          </a:xfrm>
        </p:spPr>
        <p:txBody>
          <a:bodyPr>
            <a:normAutofit fontScale="90000"/>
          </a:bodyPr>
          <a:lstStyle/>
          <a:p>
            <a:pPr algn="l"/>
            <a:r>
              <a:rPr lang="pt-BR" b="1" dirty="0">
                <a:solidFill>
                  <a:srgbClr val="7030A0"/>
                </a:solidFill>
                <a:latin typeface="+mn-lt"/>
              </a:rPr>
              <a:t>INTEGRIDADE</a:t>
            </a:r>
          </a:p>
        </p:txBody>
      </p:sp>
      <p:sp>
        <p:nvSpPr>
          <p:cNvPr id="10" name="Título 1">
            <a:extLst>
              <a:ext uri="{FF2B5EF4-FFF2-40B4-BE49-F238E27FC236}">
                <a16:creationId xmlns:a16="http://schemas.microsoft.com/office/drawing/2014/main" id="{F0752E3F-8AD6-C86E-3C13-2F66136B9580}"/>
              </a:ext>
            </a:extLst>
          </p:cNvPr>
          <p:cNvSpPr txBox="1">
            <a:spLocks/>
          </p:cNvSpPr>
          <p:nvPr/>
        </p:nvSpPr>
        <p:spPr>
          <a:xfrm>
            <a:off x="1721796" y="1610988"/>
            <a:ext cx="10068128" cy="1523561"/>
          </a:xfrm>
          <a:prstGeom prst="rect">
            <a:avLst/>
          </a:prstGeom>
          <a:solidFill>
            <a:srgbClr val="F6ECFA"/>
          </a:solidFill>
        </p:spPr>
        <p:txBody>
          <a:bodyPr vert="horz" lIns="91440" tIns="45720" rIns="91440" bIns="45720" rtlCol="0" anchor="ctr">
            <a:normAutofit/>
          </a:bodyPr>
          <a:lstStyle>
            <a:defPPr>
              <a:defRPr lang="pt-BR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i="1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defRPr>
            </a:lvl1pPr>
          </a:lstStyle>
          <a:p>
            <a:r>
              <a:rPr lang="pt-BR" sz="2400" dirty="0"/>
              <a:t>Sociedade e agentes públicos contam com as regras básicas e instituições que promovem a integridade no setor público</a:t>
            </a:r>
          </a:p>
        </p:txBody>
      </p:sp>
      <p:sp>
        <p:nvSpPr>
          <p:cNvPr id="11" name="Título 1">
            <a:extLst>
              <a:ext uri="{FF2B5EF4-FFF2-40B4-BE49-F238E27FC236}">
                <a16:creationId xmlns:a16="http://schemas.microsoft.com/office/drawing/2014/main" id="{90A88631-A444-DCD5-8E59-D4753E549CFC}"/>
              </a:ext>
            </a:extLst>
          </p:cNvPr>
          <p:cNvSpPr txBox="1">
            <a:spLocks/>
          </p:cNvSpPr>
          <p:nvPr/>
        </p:nvSpPr>
        <p:spPr>
          <a:xfrm>
            <a:off x="243191" y="1610988"/>
            <a:ext cx="1381328" cy="1523561"/>
          </a:xfrm>
          <a:prstGeom prst="rect">
            <a:avLst/>
          </a:prstGeom>
          <a:solidFill>
            <a:srgbClr val="F6ECFA"/>
          </a:solidFill>
        </p:spPr>
        <p:txBody>
          <a:bodyPr vert="horz" lIns="91440" tIns="45720" rIns="91440" bIns="45720" rtlCol="0" anchor="ctr">
            <a:normAutofit/>
          </a:bodyPr>
          <a:lstStyle>
            <a:defPPr>
              <a:defRPr lang="pt-BR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i="1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defRPr>
            </a:lvl1pPr>
          </a:lstStyle>
          <a:p>
            <a:r>
              <a:rPr lang="pt-BR" sz="6000" dirty="0"/>
              <a:t>I1</a:t>
            </a:r>
          </a:p>
        </p:txBody>
      </p:sp>
      <p:sp>
        <p:nvSpPr>
          <p:cNvPr id="12" name="Título 1">
            <a:extLst>
              <a:ext uri="{FF2B5EF4-FFF2-40B4-BE49-F238E27FC236}">
                <a16:creationId xmlns:a16="http://schemas.microsoft.com/office/drawing/2014/main" id="{525E1675-82BC-097E-4AAF-9ED5AB4571B5}"/>
              </a:ext>
            </a:extLst>
          </p:cNvPr>
          <p:cNvSpPr txBox="1">
            <a:spLocks/>
          </p:cNvSpPr>
          <p:nvPr/>
        </p:nvSpPr>
        <p:spPr>
          <a:xfrm>
            <a:off x="1721796" y="3274219"/>
            <a:ext cx="10068128" cy="1523561"/>
          </a:xfrm>
          <a:prstGeom prst="rect">
            <a:avLst/>
          </a:prstGeom>
          <a:solidFill>
            <a:srgbClr val="E6CAF2"/>
          </a:solidFill>
        </p:spPr>
        <p:txBody>
          <a:bodyPr vert="horz" lIns="91440" tIns="45720" rIns="91440" bIns="45720" rtlCol="0" anchor="ctr">
            <a:normAutofit/>
          </a:bodyPr>
          <a:lstStyle>
            <a:defPPr>
              <a:defRPr lang="pt-BR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i="1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defRPr>
            </a:lvl1pPr>
          </a:lstStyle>
          <a:p>
            <a:r>
              <a:rPr lang="pt-BR" sz="2400" dirty="0"/>
              <a:t>Sociedade promove o controle no setor público e servidores contam com planos e processos claros e dinâmicos</a:t>
            </a:r>
          </a:p>
        </p:txBody>
      </p:sp>
      <p:sp>
        <p:nvSpPr>
          <p:cNvPr id="13" name="Título 1">
            <a:extLst>
              <a:ext uri="{FF2B5EF4-FFF2-40B4-BE49-F238E27FC236}">
                <a16:creationId xmlns:a16="http://schemas.microsoft.com/office/drawing/2014/main" id="{04CD16C5-33B5-1F3B-BBE8-B8434E5C495B}"/>
              </a:ext>
            </a:extLst>
          </p:cNvPr>
          <p:cNvSpPr txBox="1">
            <a:spLocks/>
          </p:cNvSpPr>
          <p:nvPr/>
        </p:nvSpPr>
        <p:spPr>
          <a:xfrm>
            <a:off x="243191" y="3274219"/>
            <a:ext cx="1381328" cy="1523561"/>
          </a:xfrm>
          <a:prstGeom prst="rect">
            <a:avLst/>
          </a:prstGeom>
          <a:solidFill>
            <a:srgbClr val="E6CAF2"/>
          </a:solidFill>
        </p:spPr>
        <p:txBody>
          <a:bodyPr vert="horz" lIns="91440" tIns="45720" rIns="91440" bIns="45720" rtlCol="0" anchor="ctr">
            <a:normAutofit/>
          </a:bodyPr>
          <a:lstStyle>
            <a:defPPr>
              <a:defRPr lang="pt-BR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i="1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defRPr>
            </a:lvl1pPr>
          </a:lstStyle>
          <a:p>
            <a:r>
              <a:rPr lang="pt-BR" sz="6000" dirty="0"/>
              <a:t>I2</a:t>
            </a:r>
          </a:p>
        </p:txBody>
      </p:sp>
      <p:sp>
        <p:nvSpPr>
          <p:cNvPr id="14" name="Título 1">
            <a:extLst>
              <a:ext uri="{FF2B5EF4-FFF2-40B4-BE49-F238E27FC236}">
                <a16:creationId xmlns:a16="http://schemas.microsoft.com/office/drawing/2014/main" id="{CFA4C8F4-BE7D-7A5E-DBD1-9CCF893A6D74}"/>
              </a:ext>
            </a:extLst>
          </p:cNvPr>
          <p:cNvSpPr txBox="1">
            <a:spLocks/>
          </p:cNvSpPr>
          <p:nvPr/>
        </p:nvSpPr>
        <p:spPr>
          <a:xfrm>
            <a:off x="1721796" y="4937450"/>
            <a:ext cx="10068128" cy="1523561"/>
          </a:xfrm>
          <a:prstGeom prst="rect">
            <a:avLst/>
          </a:prstGeom>
          <a:solidFill>
            <a:srgbClr val="800080"/>
          </a:solidFill>
        </p:spPr>
        <p:txBody>
          <a:bodyPr vert="horz" lIns="91440" tIns="45720" rIns="91440" bIns="45720" rtlCol="0" anchor="ctr">
            <a:normAutofit/>
          </a:bodyPr>
          <a:lstStyle>
            <a:defPPr>
              <a:defRPr lang="pt-BR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i="1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pt-BR" sz="2400" dirty="0"/>
              <a:t>Sociedade e governo trabalham juntos para a promoção da integridade</a:t>
            </a:r>
          </a:p>
        </p:txBody>
      </p:sp>
      <p:sp>
        <p:nvSpPr>
          <p:cNvPr id="15" name="Título 1">
            <a:extLst>
              <a:ext uri="{FF2B5EF4-FFF2-40B4-BE49-F238E27FC236}">
                <a16:creationId xmlns:a16="http://schemas.microsoft.com/office/drawing/2014/main" id="{F85B9E7E-C13E-E58A-ECE6-619F1AF3630B}"/>
              </a:ext>
            </a:extLst>
          </p:cNvPr>
          <p:cNvSpPr txBox="1">
            <a:spLocks/>
          </p:cNvSpPr>
          <p:nvPr/>
        </p:nvSpPr>
        <p:spPr>
          <a:xfrm>
            <a:off x="243191" y="4937450"/>
            <a:ext cx="1381328" cy="1523561"/>
          </a:xfrm>
          <a:prstGeom prst="rect">
            <a:avLst/>
          </a:prstGeom>
          <a:solidFill>
            <a:srgbClr val="800080"/>
          </a:solidFill>
        </p:spPr>
        <p:txBody>
          <a:bodyPr vert="horz" lIns="91440" tIns="45720" rIns="91440" bIns="45720" rtlCol="0" anchor="ctr">
            <a:normAutofit/>
          </a:bodyPr>
          <a:lstStyle>
            <a:defPPr>
              <a:defRPr lang="pt-BR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i="1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pt-BR" sz="6000" dirty="0"/>
              <a:t>I3</a:t>
            </a:r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id="{0E09693D-F95C-436D-9C9E-6AA264A12C77}"/>
              </a:ext>
            </a:extLst>
          </p:cNvPr>
          <p:cNvSpPr txBox="1">
            <a:spLocks/>
          </p:cNvSpPr>
          <p:nvPr/>
        </p:nvSpPr>
        <p:spPr>
          <a:xfrm>
            <a:off x="5286020" y="396989"/>
            <a:ext cx="6080675" cy="764171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50000"/>
              </a:lnSpc>
            </a:pPr>
            <a:r>
              <a:rPr lang="pt-BR" sz="240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Matriz TIP - Documento base para construir o Plano de Ação</a:t>
            </a:r>
          </a:p>
        </p:txBody>
      </p:sp>
    </p:spTree>
    <p:extLst>
      <p:ext uri="{BB962C8B-B14F-4D97-AF65-F5344CB8AC3E}">
        <p14:creationId xmlns:p14="http://schemas.microsoft.com/office/powerpoint/2010/main" val="46027064"/>
      </p:ext>
    </p:extLst>
  </p:cSld>
  <p:clrMapOvr>
    <a:masterClrMapping/>
  </p:clrMapOvr>
  <p:transition spd="slow">
    <p:cover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4617ABE-C5D8-E202-CBF9-7E763E0F10E4}"/>
              </a:ext>
            </a:extLst>
          </p:cNvPr>
          <p:cNvSpPr txBox="1">
            <a:spLocks/>
          </p:cNvSpPr>
          <p:nvPr/>
        </p:nvSpPr>
        <p:spPr>
          <a:xfrm>
            <a:off x="1721796" y="1905439"/>
            <a:ext cx="10068128" cy="152356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400" i="1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Sociedade consegue participar de forma efetiva pelos canais e oportunidades previstos em lei e tem respostas desses processos</a:t>
            </a:r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3A179FAE-971E-BEC7-DC42-075EEE353C1D}"/>
              </a:ext>
            </a:extLst>
          </p:cNvPr>
          <p:cNvSpPr txBox="1">
            <a:spLocks/>
          </p:cNvSpPr>
          <p:nvPr/>
        </p:nvSpPr>
        <p:spPr>
          <a:xfrm>
            <a:off x="243191" y="1905439"/>
            <a:ext cx="1381328" cy="152356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i="1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P1</a:t>
            </a:r>
            <a:endParaRPr lang="pt-BR" sz="239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4767B0FA-42D3-881E-F641-B893A3406624}"/>
              </a:ext>
            </a:extLst>
          </p:cNvPr>
          <p:cNvSpPr txBox="1">
            <a:spLocks/>
          </p:cNvSpPr>
          <p:nvPr/>
        </p:nvSpPr>
        <p:spPr>
          <a:xfrm>
            <a:off x="1721796" y="3587777"/>
            <a:ext cx="10068128" cy="1523561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400" i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Sociedade tem oportunidades para contribuir efetivamente para a melhoria dos gastos, dos serviços e das políticas públicas – e conta com propostas do governo para dar respostas a essas demandas</a:t>
            </a:r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560971EE-670A-5582-C717-B00B2A46BB95}"/>
              </a:ext>
            </a:extLst>
          </p:cNvPr>
          <p:cNvSpPr txBox="1">
            <a:spLocks/>
          </p:cNvSpPr>
          <p:nvPr/>
        </p:nvSpPr>
        <p:spPr>
          <a:xfrm>
            <a:off x="243191" y="3587777"/>
            <a:ext cx="1381328" cy="1523561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i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P2</a:t>
            </a:r>
            <a:endParaRPr lang="pt-BR" sz="23900" dirty="0">
              <a:solidFill>
                <a:schemeClr val="bg1"/>
              </a:solidFill>
            </a:endParaRPr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9587D712-C804-773C-BAC3-CC36AA1297D3}"/>
              </a:ext>
            </a:extLst>
          </p:cNvPr>
          <p:cNvSpPr txBox="1">
            <a:spLocks/>
          </p:cNvSpPr>
          <p:nvPr/>
        </p:nvSpPr>
        <p:spPr>
          <a:xfrm>
            <a:off x="1721796" y="5270115"/>
            <a:ext cx="10068128" cy="1523561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400" i="1" dirty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Sociedade, em parceria com o governo, prioriza ações, cria soluções para problemas e oferece serviços</a:t>
            </a:r>
            <a:endParaRPr lang="pt-BR" sz="800" dirty="0">
              <a:solidFill>
                <a:schemeClr val="bg1"/>
              </a:solidFill>
            </a:endParaRPr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A2D5CBCC-DA54-B2B1-0CFE-BBF71BE4EA04}"/>
              </a:ext>
            </a:extLst>
          </p:cNvPr>
          <p:cNvSpPr txBox="1">
            <a:spLocks/>
          </p:cNvSpPr>
          <p:nvPr/>
        </p:nvSpPr>
        <p:spPr>
          <a:xfrm>
            <a:off x="243191" y="5270115"/>
            <a:ext cx="1381328" cy="1523561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i="1" dirty="0">
                <a:solidFill>
                  <a:schemeClr val="bg1"/>
                </a:solidFill>
                <a:latin typeface="+mn-lt"/>
              </a:rPr>
              <a:t>P3</a:t>
            </a:r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id="{3E3EA2DA-C90A-60F8-0EA4-E1EE1CEA415E}"/>
              </a:ext>
            </a:extLst>
          </p:cNvPr>
          <p:cNvSpPr txBox="1">
            <a:spLocks/>
          </p:cNvSpPr>
          <p:nvPr/>
        </p:nvSpPr>
        <p:spPr>
          <a:xfrm>
            <a:off x="145915" y="141696"/>
            <a:ext cx="10522085" cy="115616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b="1" dirty="0">
                <a:solidFill>
                  <a:srgbClr val="339966"/>
                </a:solidFill>
                <a:latin typeface="+mn-lt"/>
              </a:rPr>
              <a:t>PARTICIPAÇÃO</a:t>
            </a:r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id="{371F0F4E-4184-4978-8CEB-89C1D5711887}"/>
              </a:ext>
            </a:extLst>
          </p:cNvPr>
          <p:cNvSpPr txBox="1">
            <a:spLocks/>
          </p:cNvSpPr>
          <p:nvPr/>
        </p:nvSpPr>
        <p:spPr>
          <a:xfrm>
            <a:off x="5286020" y="396989"/>
            <a:ext cx="6080675" cy="764171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50000"/>
              </a:lnSpc>
            </a:pPr>
            <a:r>
              <a:rPr lang="pt-BR" sz="240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Matriz TIP - Documento base para construir o Plano de Ação</a:t>
            </a:r>
          </a:p>
        </p:txBody>
      </p:sp>
    </p:spTree>
    <p:extLst>
      <p:ext uri="{BB962C8B-B14F-4D97-AF65-F5344CB8AC3E}">
        <p14:creationId xmlns:p14="http://schemas.microsoft.com/office/powerpoint/2010/main" val="1664499019"/>
      </p:ext>
    </p:extLst>
  </p:cSld>
  <p:clrMapOvr>
    <a:masterClrMapping/>
  </p:clrMapOvr>
  <p:transition spd="slow">
    <p:cover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643D399-6979-CBEF-1BBA-2D8FD5DB9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1905" y="2128439"/>
            <a:ext cx="3143250" cy="2601119"/>
          </a:xfrm>
        </p:spPr>
        <p:txBody>
          <a:bodyPr anchor="t">
            <a:normAutofit fontScale="90000"/>
          </a:bodyPr>
          <a:lstStyle/>
          <a:p>
            <a:pPr algn="ctr"/>
            <a:br>
              <a:rPr lang="pt-BR" sz="4000" b="1" dirty="0"/>
            </a:br>
            <a:br>
              <a:rPr lang="pt-BR" sz="4000" b="1" dirty="0"/>
            </a:br>
            <a:r>
              <a:rPr lang="pt-BR" sz="4000" b="1" kern="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Transparência</a:t>
            </a:r>
            <a:br>
              <a:rPr lang="pt-BR" sz="4000" b="1" dirty="0"/>
            </a:br>
            <a:br>
              <a:rPr lang="pt-BR" sz="4000" b="1" dirty="0"/>
            </a:br>
            <a:endParaRPr lang="pt-BR" sz="4000" b="1" dirty="0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86B95ACA-6163-C74C-08E8-ED6F380D53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7288" y="2081714"/>
            <a:ext cx="1573428" cy="1079695"/>
          </a:xfrm>
          <a:prstGeom prst="rect">
            <a:avLst/>
          </a:prstGeom>
        </p:spPr>
      </p:pic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6BF9186-DF88-D9A8-E001-AEEB554955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00652" y="277091"/>
            <a:ext cx="7852803" cy="6414654"/>
          </a:xfrm>
        </p:spPr>
        <p:txBody>
          <a:bodyPr anchor="ctr">
            <a:normAutofit lnSpcReduction="10000"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pt-BR" sz="2000" b="1" kern="0" dirty="0">
                <a:effectLst/>
                <a:latin typeface="Abadi" panose="020B0604020104020204" pitchFamily="34" charset="0"/>
                <a:ea typeface="Times New Roman" panose="02020603050405020304" pitchFamily="18" charset="0"/>
              </a:rPr>
              <a:t>Transparência</a:t>
            </a:r>
            <a:r>
              <a:rPr lang="pt-BR" sz="1800" b="1" kern="0" dirty="0">
                <a:effectLst/>
                <a:latin typeface="Abadi" panose="020B0604020104020204" pitchFamily="34" charset="0"/>
                <a:ea typeface="Times New Roman" panose="02020603050405020304" pitchFamily="18" charset="0"/>
              </a:rPr>
              <a:t> </a:t>
            </a:r>
            <a:r>
              <a:rPr lang="pt-BR" sz="1800" kern="0" dirty="0">
                <a:effectLst/>
                <a:latin typeface="Abadi" panose="020B0604020104020204" pitchFamily="34" charset="0"/>
                <a:ea typeface="Times New Roman" panose="02020603050405020304" pitchFamily="18" charset="0"/>
              </a:rPr>
              <a:t>- </a:t>
            </a:r>
            <a:r>
              <a:rPr lang="pt-BR" sz="1800" dirty="0">
                <a:effectLst/>
                <a:latin typeface="Abadi" panose="020B0604020104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Ações que fomentam a facilidade de acesso às informações, a abrangência e atualização das informações e, a implementação dos normativos de transparência e acesso à informação.</a:t>
            </a:r>
          </a:p>
          <a:p>
            <a:pPr algn="just">
              <a:lnSpc>
                <a:spcPct val="150000"/>
              </a:lnSpc>
            </a:pPr>
            <a:r>
              <a:rPr lang="pt-BR" sz="1800" dirty="0">
                <a:effectLst/>
                <a:latin typeface="Abadi" panose="020B0604020104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Portal de transparência atualizado;</a:t>
            </a:r>
          </a:p>
          <a:p>
            <a:pPr algn="just">
              <a:lnSpc>
                <a:spcPct val="150000"/>
              </a:lnSpc>
            </a:pPr>
            <a:r>
              <a:rPr lang="pt-BR" sz="1800" dirty="0">
                <a:effectLst/>
                <a:latin typeface="Abadi" panose="020B0604020104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Regulamentação e aplicação da Lei de Acesso à Informação</a:t>
            </a:r>
            <a:r>
              <a:rPr lang="pt-BR" sz="1800" dirty="0">
                <a:latin typeface="Abadi" panose="020B0604020104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;</a:t>
            </a:r>
          </a:p>
          <a:p>
            <a:pPr algn="just">
              <a:lnSpc>
                <a:spcPct val="150000"/>
              </a:lnSpc>
            </a:pPr>
            <a:r>
              <a:rPr lang="pt-BR" sz="1800" kern="0" dirty="0">
                <a:solidFill>
                  <a:srgbClr val="000000"/>
                </a:solidFill>
                <a:effectLst/>
                <a:latin typeface="Abadi" panose="020B0604020104020204" pitchFamily="34" charset="0"/>
                <a:ea typeface="Aptos" panose="020B0004020202020204" pitchFamily="34" charset="0"/>
                <a:cs typeface="Humanst521 Lt BT"/>
              </a:rPr>
              <a:t>Disponibilização de canal virtual para o recebimento de pedidos de acesso à informação;</a:t>
            </a:r>
            <a:endParaRPr lang="pt-BR" sz="1800" kern="100" dirty="0">
              <a:effectLst/>
              <a:latin typeface="Abadi" panose="020B0604020104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BR" sz="1800" kern="0" dirty="0">
                <a:solidFill>
                  <a:srgbClr val="000000"/>
                </a:solidFill>
                <a:effectLst/>
                <a:latin typeface="Abadi" panose="020B0604020104020204" pitchFamily="34" charset="0"/>
                <a:ea typeface="Aptos" panose="020B0004020202020204" pitchFamily="34" charset="0"/>
                <a:cs typeface="Humanst521 Lt BT"/>
              </a:rPr>
              <a:t>Definição de responsáveis pela transparência em cada órgão;</a:t>
            </a:r>
            <a:endParaRPr lang="pt-BR" sz="1800" kern="100" dirty="0">
              <a:effectLst/>
              <a:latin typeface="Abadi" panose="020B0604020104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BR" sz="1800" kern="0" dirty="0">
                <a:solidFill>
                  <a:srgbClr val="000000"/>
                </a:solidFill>
                <a:latin typeface="Abadi" panose="020B0604020104020204" pitchFamily="34" charset="0"/>
              </a:rPr>
              <a:t>Transparência de agendas das autoridades, presentes a servidores e viagens de agentes públicos;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BR" sz="1800" kern="0" dirty="0">
                <a:solidFill>
                  <a:srgbClr val="000000"/>
                </a:solidFill>
                <a:effectLst/>
                <a:latin typeface="Abadi" panose="020B0604020104020204" pitchFamily="34" charset="0"/>
                <a:ea typeface="Aptos" panose="020B0004020202020204" pitchFamily="34" charset="0"/>
                <a:cs typeface="Humanst521 Lt BT"/>
              </a:rPr>
              <a:t>Mecanismos de acessibilidade para facilitar o acesso a informação;</a:t>
            </a:r>
            <a:endParaRPr lang="pt-BR" sz="1800" kern="100" dirty="0">
              <a:effectLst/>
              <a:latin typeface="Abadi" panose="020B0604020104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BR" sz="1800" kern="0" dirty="0">
                <a:solidFill>
                  <a:srgbClr val="000000"/>
                </a:solidFill>
                <a:effectLst/>
                <a:latin typeface="Abadi" panose="020B0604020104020204" pitchFamily="34" charset="0"/>
                <a:ea typeface="Aptos" panose="020B0004020202020204" pitchFamily="34" charset="0"/>
                <a:cs typeface="Humanst521 Lt BT"/>
              </a:rPr>
              <a:t>Avaliação qualitativa e periódica da aplicação da LAI;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BR" sz="1800" dirty="0">
                <a:effectLst/>
                <a:latin typeface="Abadi" panose="020B0604020104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Capacitação de servidores sobre o tema Transparência (abrangendo, no mínimo, todos os servidores responsáveis por transparência no município).</a:t>
            </a:r>
            <a:endParaRPr lang="pt-BR" sz="1800" kern="0" dirty="0">
              <a:effectLst/>
              <a:latin typeface="Abadi" panose="020B0604020104020204" pitchFamily="34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05859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643D399-6979-CBEF-1BBA-2D8FD5DB9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2836" y="2964873"/>
            <a:ext cx="2438399" cy="1152686"/>
          </a:xfrm>
        </p:spPr>
        <p:txBody>
          <a:bodyPr anchor="t">
            <a:normAutofit fontScale="90000"/>
          </a:bodyPr>
          <a:lstStyle/>
          <a:p>
            <a:pPr algn="ctr"/>
            <a:br>
              <a:rPr lang="pt-BR" sz="4000" b="1" dirty="0"/>
            </a:br>
            <a:r>
              <a:rPr lang="pt-BR" sz="4000" b="1" kern="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Integridade</a:t>
            </a:r>
            <a:br>
              <a:rPr lang="pt-BR" sz="4000" b="1" dirty="0"/>
            </a:br>
            <a:br>
              <a:rPr lang="pt-BR" sz="4000" b="1" dirty="0"/>
            </a:br>
            <a:endParaRPr lang="pt-BR" sz="4000" b="1" dirty="0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86B95ACA-6163-C74C-08E8-ED6F380D53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8842" y="2425025"/>
            <a:ext cx="1573428" cy="1079695"/>
          </a:xfrm>
          <a:prstGeom prst="rect">
            <a:avLst/>
          </a:prstGeom>
        </p:spPr>
      </p:pic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6BF9186-DF88-D9A8-E001-AEEB554955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57241" y="471055"/>
            <a:ext cx="8342874" cy="6121334"/>
          </a:xfrm>
        </p:spPr>
        <p:txBody>
          <a:bodyPr anchor="ctr">
            <a:normAutofit fontScale="32500" lnSpcReduction="20000"/>
          </a:bodyPr>
          <a:lstStyle/>
          <a:p>
            <a:pPr marL="0" indent="0" algn="just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pt-BR" sz="5000" b="1" kern="0" dirty="0">
                <a:effectLst/>
                <a:latin typeface="Abadi" panose="020B0604020104020204" pitchFamily="34" charset="0"/>
                <a:ea typeface="Times New Roman" panose="02020603050405020304" pitchFamily="18" charset="0"/>
              </a:rPr>
              <a:t>Integridade </a:t>
            </a:r>
            <a:r>
              <a:rPr lang="pt-BR" sz="5000" kern="0" dirty="0">
                <a:effectLst/>
                <a:latin typeface="Abadi" panose="020B0604020104020204" pitchFamily="34" charset="0"/>
                <a:ea typeface="Times New Roman" panose="02020603050405020304" pitchFamily="18" charset="0"/>
              </a:rPr>
              <a:t>– Governo, agentes públicos e sociedade trabalham juntos para a promoção da integridade por meio da implementação de princípios e regulamentos que promovam o controle no setor público</a:t>
            </a:r>
            <a:r>
              <a:rPr lang="pt-BR" sz="5000" dirty="0">
                <a:effectLst/>
                <a:latin typeface="Abadi" panose="020B0604020104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 São ações que contribuem para a promoção da integridade: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None/>
            </a:pPr>
            <a:endParaRPr lang="pt-BR" sz="5000" dirty="0">
              <a:effectLst/>
              <a:latin typeface="Abadi" panose="020B0604020104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</a:pPr>
            <a:r>
              <a:rPr lang="pt-BR" sz="5000" kern="0" dirty="0">
                <a:latin typeface="Abadi" panose="020B0604020104020204" pitchFamily="34" charset="0"/>
              </a:rPr>
              <a:t>Instituição de ouvidoria e mecanismos para acompanhamento de manifestações e denúncias;</a:t>
            </a:r>
          </a:p>
          <a:p>
            <a:pPr algn="just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</a:pPr>
            <a:r>
              <a:rPr lang="pt-BR" sz="5000" kern="0" dirty="0">
                <a:latin typeface="Abadi" panose="020B0604020104020204" pitchFamily="34" charset="0"/>
              </a:rPr>
              <a:t>Designação de setor responsável pela prevenção da corrupção;</a:t>
            </a:r>
          </a:p>
          <a:p>
            <a:pPr algn="just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</a:pPr>
            <a:r>
              <a:rPr lang="pt-BR" sz="5000" kern="0" dirty="0">
                <a:latin typeface="Abadi" panose="020B0604020104020204" pitchFamily="34" charset="0"/>
              </a:rPr>
              <a:t>Instituição de um código de Ética dos servidores públicos;</a:t>
            </a:r>
          </a:p>
          <a:p>
            <a:pPr algn="just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</a:pPr>
            <a:r>
              <a:rPr lang="pt-BR" sz="5000" kern="0" dirty="0">
                <a:latin typeface="Abadi" panose="020B0604020104020204" pitchFamily="34" charset="0"/>
              </a:rPr>
              <a:t>Regulamentação da proibição do nepotismo;</a:t>
            </a:r>
          </a:p>
          <a:p>
            <a:pPr algn="just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</a:pPr>
            <a:r>
              <a:rPr lang="pt-BR" sz="5000" kern="0" dirty="0">
                <a:latin typeface="Abadi" panose="020B0604020104020204" pitchFamily="34" charset="0"/>
              </a:rPr>
              <a:t>Escolha de agentes públicos por concurso; </a:t>
            </a:r>
          </a:p>
          <a:p>
            <a:pPr algn="just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</a:pPr>
            <a:r>
              <a:rPr lang="pt-BR" sz="5000" kern="0" dirty="0">
                <a:latin typeface="Abadi" panose="020B0604020104020204" pitchFamily="34" charset="0"/>
              </a:rPr>
              <a:t>Promoção de ações de capacitação e disseminação de informações em ética e integridade;</a:t>
            </a:r>
          </a:p>
          <a:p>
            <a:pPr algn="just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</a:pPr>
            <a:r>
              <a:rPr lang="pt-BR" sz="5000" kern="0" dirty="0">
                <a:latin typeface="Abadi" panose="020B0604020104020204" pitchFamily="34" charset="0"/>
              </a:rPr>
              <a:t>Mapeamento de riscos à integridade nos órgãos;</a:t>
            </a:r>
          </a:p>
          <a:p>
            <a:pPr algn="just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</a:pPr>
            <a:r>
              <a:rPr lang="pt-BR" sz="5000" kern="0" dirty="0">
                <a:latin typeface="Abadi" panose="020B0604020104020204" pitchFamily="34" charset="0"/>
              </a:rPr>
              <a:t>Capacitação de servidores responsáveis pela implementação de políticas e medidas de integridade;</a:t>
            </a:r>
          </a:p>
          <a:p>
            <a:pPr algn="just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</a:pPr>
            <a:r>
              <a:rPr lang="pt-BR" sz="5000" kern="0" dirty="0">
                <a:latin typeface="Abadi" panose="020B0604020104020204" pitchFamily="34" charset="0"/>
              </a:rPr>
              <a:t>Publicação de manual sobre gestão do patrimônio público e transferências voluntárias;</a:t>
            </a:r>
          </a:p>
          <a:p>
            <a:pPr algn="just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</a:pPr>
            <a:r>
              <a:rPr lang="pt-BR" sz="5000" kern="0" dirty="0">
                <a:latin typeface="Abadi" panose="020B0604020104020204" pitchFamily="34" charset="0"/>
              </a:rPr>
              <a:t>Transparência das punições dadas a empresas e </a:t>
            </a:r>
            <a:r>
              <a:rPr lang="pt-BR" sz="5000" kern="0" dirty="0" err="1">
                <a:latin typeface="Abadi" panose="020B0604020104020204" pitchFamily="34" charset="0"/>
              </a:rPr>
              <a:t>OSCs</a:t>
            </a:r>
            <a:r>
              <a:rPr lang="pt-BR" sz="5000" kern="0" dirty="0">
                <a:latin typeface="Abadi" panose="020B0604020104020204" pitchFamily="34" charset="0"/>
              </a:rPr>
              <a:t>;</a:t>
            </a:r>
          </a:p>
          <a:p>
            <a:pPr algn="just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</a:pPr>
            <a:r>
              <a:rPr lang="pt-BR" sz="5000" kern="0" dirty="0">
                <a:latin typeface="Abadi" panose="020B0604020104020204" pitchFamily="34" charset="0"/>
              </a:rPr>
              <a:t>Campanha para estímulo ao Controle Social.</a:t>
            </a:r>
          </a:p>
        </p:txBody>
      </p:sp>
    </p:spTree>
    <p:extLst>
      <p:ext uri="{BB962C8B-B14F-4D97-AF65-F5344CB8AC3E}">
        <p14:creationId xmlns:p14="http://schemas.microsoft.com/office/powerpoint/2010/main" val="41587553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643D399-6979-CBEF-1BBA-2D8FD5DB9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437" y="2928377"/>
            <a:ext cx="2599090" cy="2031550"/>
          </a:xfrm>
        </p:spPr>
        <p:txBody>
          <a:bodyPr anchor="t">
            <a:normAutofit fontScale="90000"/>
          </a:bodyPr>
          <a:lstStyle/>
          <a:p>
            <a:pPr algn="ctr"/>
            <a:br>
              <a:rPr lang="pt-BR" sz="4000" b="1" dirty="0"/>
            </a:br>
            <a:r>
              <a:rPr lang="pt-BR" sz="4000" b="1" kern="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Participação Social</a:t>
            </a:r>
            <a:br>
              <a:rPr lang="pt-BR" sz="4000" b="1" dirty="0"/>
            </a:br>
            <a:br>
              <a:rPr lang="pt-BR" sz="4000" b="1" dirty="0"/>
            </a:br>
            <a:endParaRPr lang="pt-BR" sz="4000" b="1" dirty="0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86B95ACA-6163-C74C-08E8-ED6F380D53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8842" y="2425025"/>
            <a:ext cx="1573428" cy="1079695"/>
          </a:xfrm>
          <a:prstGeom prst="rect">
            <a:avLst/>
          </a:prstGeom>
        </p:spPr>
      </p:pic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6BF9186-DF88-D9A8-E001-AEEB554955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9851" y="560476"/>
            <a:ext cx="8260476" cy="5587775"/>
          </a:xfrm>
        </p:spPr>
        <p:txBody>
          <a:bodyPr anchor="ctr">
            <a:noAutofit/>
          </a:bodyPr>
          <a:lstStyle/>
          <a:p>
            <a:pPr marL="0" indent="0" algn="just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pt-BR" sz="1800" b="1" kern="0" dirty="0">
                <a:effectLst/>
                <a:latin typeface="Abadi" panose="020B0604020104020204" pitchFamily="34" charset="0"/>
                <a:ea typeface="Times New Roman" panose="02020603050405020304" pitchFamily="18" charset="0"/>
              </a:rPr>
              <a:t>Participação social  </a:t>
            </a:r>
            <a:r>
              <a:rPr lang="pt-BR" sz="1800" kern="0" dirty="0">
                <a:effectLst/>
                <a:latin typeface="Abadi" panose="020B0604020104020204" pitchFamily="34" charset="0"/>
                <a:ea typeface="Times New Roman" panose="02020603050405020304" pitchFamily="18" charset="0"/>
              </a:rPr>
              <a:t>– A sociedade consegue, em parceria com o governo, participar e contribuir para melhoria dos gastos, dos serviços e das políticas públicas. São ações que contribuem para o </a:t>
            </a:r>
            <a:r>
              <a:rPr lang="pt-BR" sz="1800" kern="0" dirty="0">
                <a:latin typeface="Abadi" panose="020B0604020104020204" pitchFamily="34" charset="0"/>
                <a:ea typeface="Times New Roman" panose="02020603050405020304" pitchFamily="18" charset="0"/>
              </a:rPr>
              <a:t>aprimoramento d</a:t>
            </a:r>
            <a:r>
              <a:rPr lang="pt-BR" sz="1800" kern="0" dirty="0">
                <a:effectLst/>
                <a:latin typeface="Abadi" panose="020B0604020104020204" pitchFamily="34" charset="0"/>
                <a:ea typeface="Times New Roman" panose="02020603050405020304" pitchFamily="18" charset="0"/>
              </a:rPr>
              <a:t>a participação social:</a:t>
            </a:r>
          </a:p>
          <a:p>
            <a:pPr algn="just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</a:pPr>
            <a:r>
              <a:rPr lang="pt-BR" sz="1800" kern="0" dirty="0">
                <a:latin typeface="Abadi" panose="020B0604020104020204" pitchFamily="34" charset="0"/>
              </a:rPr>
              <a:t>Realização de audiências públicas na construção do orçamento, nos termos do inciso I do § 1.º do art. 48 da LC n.º 101/2000;</a:t>
            </a:r>
          </a:p>
          <a:p>
            <a:pPr algn="just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</a:pPr>
            <a:r>
              <a:rPr lang="pt-BR" sz="1800" kern="0" dirty="0">
                <a:latin typeface="Abadi" panose="020B0604020104020204" pitchFamily="34" charset="0"/>
              </a:rPr>
              <a:t>Capacitação da sociedade civil para o controle social sobre os gastos e ações do Poder Público;</a:t>
            </a:r>
          </a:p>
          <a:p>
            <a:pPr algn="just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</a:pPr>
            <a:r>
              <a:rPr lang="pt-BR" sz="1800" kern="0" dirty="0">
                <a:latin typeface="Abadi" panose="020B0604020104020204" pitchFamily="34" charset="0"/>
              </a:rPr>
              <a:t>Capacitação de gestores e servidores sobre processos participativos e sobre os benefícios da participação social no ciclo de políticas públicas e na prestação de serviços públicos;</a:t>
            </a:r>
          </a:p>
          <a:p>
            <a:pPr algn="just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</a:pPr>
            <a:r>
              <a:rPr lang="pt-BR" sz="1800" kern="0" dirty="0">
                <a:latin typeface="Abadi" panose="020B0604020104020204" pitchFamily="34" charset="0"/>
              </a:rPr>
              <a:t>Publicação de carta de serviços ao usuário;</a:t>
            </a:r>
          </a:p>
          <a:p>
            <a:pPr algn="just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</a:pPr>
            <a:r>
              <a:rPr lang="pt-BR" sz="1800" kern="0" dirty="0">
                <a:latin typeface="Abadi" panose="020B0604020104020204" pitchFamily="34" charset="0"/>
              </a:rPr>
              <a:t>Divulgação de oportunidades de participação;</a:t>
            </a:r>
          </a:p>
          <a:p>
            <a:pPr algn="just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</a:pPr>
            <a:r>
              <a:rPr lang="pt-BR" sz="1800" kern="0" dirty="0">
                <a:latin typeface="Abadi" panose="020B0604020104020204" pitchFamily="34" charset="0"/>
              </a:rPr>
              <a:t>Estímulo ao controle social e à participação social nos canais oficiais de governo;</a:t>
            </a:r>
          </a:p>
          <a:p>
            <a:pPr algn="just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</a:pPr>
            <a:r>
              <a:rPr lang="pt-BR" sz="1800" kern="0" dirty="0">
                <a:latin typeface="Abadi" panose="020B0604020104020204" pitchFamily="34" charset="0"/>
              </a:rPr>
              <a:t>Implementação de modelo de orçamento participativo.</a:t>
            </a:r>
          </a:p>
        </p:txBody>
      </p:sp>
    </p:spTree>
    <p:extLst>
      <p:ext uri="{BB962C8B-B14F-4D97-AF65-F5344CB8AC3E}">
        <p14:creationId xmlns:p14="http://schemas.microsoft.com/office/powerpoint/2010/main" val="270691747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643D399-6979-CBEF-1BBA-2D8FD5DB9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6689" y="3114767"/>
            <a:ext cx="2405127" cy="1530927"/>
          </a:xfrm>
        </p:spPr>
        <p:txBody>
          <a:bodyPr anchor="t">
            <a:normAutofit fontScale="90000"/>
          </a:bodyPr>
          <a:lstStyle/>
          <a:p>
            <a:pPr algn="ctr"/>
            <a:br>
              <a:rPr lang="pt-BR" sz="4000" b="1" dirty="0"/>
            </a:br>
            <a:r>
              <a:rPr lang="pt-BR" sz="4000" b="1" kern="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Benefícios esperados </a:t>
            </a:r>
            <a:br>
              <a:rPr lang="pt-BR" sz="4000" b="1" dirty="0"/>
            </a:br>
            <a:br>
              <a:rPr lang="pt-BR" sz="4000" b="1" dirty="0"/>
            </a:br>
            <a:endParaRPr lang="pt-BR" sz="4000" b="1" dirty="0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86B95ACA-6163-C74C-08E8-ED6F380D53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0987" y="2357639"/>
            <a:ext cx="1573428" cy="1079695"/>
          </a:xfrm>
          <a:prstGeom prst="rect">
            <a:avLst/>
          </a:prstGeom>
        </p:spPr>
      </p:pic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6BF9186-DF88-D9A8-E001-AEEB554955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91221" y="813025"/>
            <a:ext cx="8179106" cy="6262254"/>
          </a:xfrm>
        </p:spPr>
        <p:txBody>
          <a:bodyPr anchor="ctr">
            <a:normAutofit/>
          </a:bodyPr>
          <a:lstStyle/>
          <a:p>
            <a:pPr marL="0" indent="0" algn="just">
              <a:lnSpc>
                <a:spcPct val="150000"/>
              </a:lnSpc>
              <a:buNone/>
            </a:pPr>
            <a:endParaRPr lang="pt-BR" sz="800" b="1" kern="0" dirty="0">
              <a:effectLst/>
              <a:latin typeface="Abadi" panose="020B0604020104020204" pitchFamily="34" charset="0"/>
              <a:ea typeface="Times New Roman" panose="02020603050405020304" pitchFamily="18" charset="0"/>
            </a:endParaRPr>
          </a:p>
          <a:p>
            <a:pPr marL="0" indent="0" algn="just">
              <a:lnSpc>
                <a:spcPct val="150000"/>
              </a:lnSpc>
              <a:buNone/>
            </a:pPr>
            <a:endParaRPr lang="pt-BR" sz="800" b="1" kern="0" dirty="0">
              <a:effectLst/>
              <a:latin typeface="Abadi" panose="020B0604020104020204" pitchFamily="34" charset="0"/>
              <a:ea typeface="Times New Roman" panose="02020603050405020304" pitchFamily="18" charset="0"/>
            </a:endParaRPr>
          </a:p>
          <a:p>
            <a:pPr algn="just" rtl="0" fontAlgn="base">
              <a:buFont typeface="Arial" panose="020B0604020202020204" pitchFamily="34" charset="0"/>
              <a:buChar char="•"/>
            </a:pPr>
            <a:r>
              <a:rPr lang="pt-BR" sz="2200" b="0" i="0" dirty="0">
                <a:solidFill>
                  <a:srgbClr val="000000"/>
                </a:solidFill>
                <a:effectLst/>
                <a:latin typeface="Abadi" panose="020B0604020104020204" pitchFamily="34" charset="0"/>
              </a:rPr>
              <a:t>Aumento da confiança da sociedade na gestão pública; </a:t>
            </a:r>
          </a:p>
          <a:p>
            <a:pPr algn="just" rtl="0" fontAlgn="base">
              <a:buFont typeface="Arial" panose="020B0604020202020204" pitchFamily="34" charset="0"/>
              <a:buChar char="•"/>
            </a:pPr>
            <a:r>
              <a:rPr lang="pt-BR" sz="2200" b="0" i="0" dirty="0">
                <a:solidFill>
                  <a:srgbClr val="000000"/>
                </a:solidFill>
                <a:effectLst/>
                <a:latin typeface="Abadi" panose="020B0604020104020204" pitchFamily="34" charset="0"/>
              </a:rPr>
              <a:t>Maior transparência da gestão pública; </a:t>
            </a:r>
          </a:p>
          <a:p>
            <a:pPr algn="just" rtl="0" fontAlgn="base">
              <a:buFont typeface="Arial" panose="020B0604020202020204" pitchFamily="34" charset="0"/>
              <a:buChar char="•"/>
            </a:pPr>
            <a:r>
              <a:rPr lang="pt-BR" sz="2200" b="0" i="0" dirty="0">
                <a:solidFill>
                  <a:srgbClr val="000000"/>
                </a:solidFill>
                <a:effectLst/>
                <a:latin typeface="Abadi" panose="020B0604020104020204" pitchFamily="34" charset="0"/>
              </a:rPr>
              <a:t>Integração da sociedade no planejamento e na execução das políticas públicas; </a:t>
            </a:r>
          </a:p>
          <a:p>
            <a:pPr algn="just" rtl="0" fontAlgn="base">
              <a:buFont typeface="Arial" panose="020B0604020202020204" pitchFamily="34" charset="0"/>
              <a:buChar char="•"/>
            </a:pPr>
            <a:r>
              <a:rPr lang="pt-BR" sz="2200" b="0" i="0" dirty="0">
                <a:solidFill>
                  <a:srgbClr val="000000"/>
                </a:solidFill>
                <a:effectLst/>
                <a:latin typeface="Abadi" panose="020B0604020104020204" pitchFamily="34" charset="0"/>
              </a:rPr>
              <a:t>Atendimento mais efetivo das necessidades da população; </a:t>
            </a:r>
          </a:p>
          <a:p>
            <a:pPr algn="just" rtl="0" fontAlgn="base">
              <a:buFont typeface="Arial" panose="020B0604020202020204" pitchFamily="34" charset="0"/>
              <a:buChar char="•"/>
            </a:pPr>
            <a:r>
              <a:rPr lang="pt-BR" sz="2200" b="0" i="0" dirty="0">
                <a:solidFill>
                  <a:srgbClr val="000000"/>
                </a:solidFill>
                <a:effectLst/>
                <a:latin typeface="Abadi" panose="020B0604020104020204" pitchFamily="34" charset="0"/>
              </a:rPr>
              <a:t>Inovação da gestão pública na solução dos problemas, inclusive com a implementação de novas tecnologias; </a:t>
            </a:r>
          </a:p>
          <a:p>
            <a:pPr algn="just" rtl="0" fontAlgn="base">
              <a:buFont typeface="Arial" panose="020B0604020202020204" pitchFamily="34" charset="0"/>
              <a:buChar char="•"/>
            </a:pPr>
            <a:r>
              <a:rPr lang="pt-BR" sz="2200" b="0" i="0" dirty="0">
                <a:solidFill>
                  <a:srgbClr val="000000"/>
                </a:solidFill>
                <a:effectLst/>
                <a:latin typeface="Abadi" panose="020B0604020104020204" pitchFamily="34" charset="0"/>
              </a:rPr>
              <a:t>Redução da possibilidade de ocorrência de ilícitos; </a:t>
            </a:r>
          </a:p>
          <a:p>
            <a:pPr algn="just" rtl="0" fontAlgn="base">
              <a:buFont typeface="Arial" panose="020B0604020202020204" pitchFamily="34" charset="0"/>
              <a:buChar char="•"/>
            </a:pPr>
            <a:r>
              <a:rPr lang="pt-BR" sz="2200" b="0" i="0" dirty="0">
                <a:solidFill>
                  <a:srgbClr val="000000"/>
                </a:solidFill>
                <a:effectLst/>
                <a:latin typeface="Abadi" panose="020B0604020104020204" pitchFamily="34" charset="0"/>
              </a:rPr>
              <a:t>Possibilidade de atração de investimentos, por meio de uma administração pública mais estável e confiável; e </a:t>
            </a:r>
          </a:p>
          <a:p>
            <a:pPr algn="just" rtl="0" fontAlgn="base">
              <a:buFont typeface="Arial" panose="020B0604020202020204" pitchFamily="34" charset="0"/>
              <a:buChar char="•"/>
            </a:pPr>
            <a:r>
              <a:rPr lang="pt-BR" sz="2200" b="0" i="0" dirty="0">
                <a:solidFill>
                  <a:srgbClr val="000000"/>
                </a:solidFill>
                <a:effectLst/>
                <a:latin typeface="Abadi" panose="020B0604020104020204" pitchFamily="34" charset="0"/>
              </a:rPr>
              <a:t>Fortalecimento da Democracia. </a:t>
            </a:r>
          </a:p>
          <a:p>
            <a:pPr marL="0" indent="0" algn="just">
              <a:lnSpc>
                <a:spcPct val="150000"/>
              </a:lnSpc>
              <a:buNone/>
            </a:pPr>
            <a:endParaRPr lang="pt-BR" sz="800" dirty="0">
              <a:effectLst/>
              <a:latin typeface="Abadi" panose="020B0604020104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50000"/>
              </a:lnSpc>
              <a:buNone/>
            </a:pPr>
            <a:endParaRPr lang="pt-BR" sz="800" dirty="0">
              <a:effectLst/>
              <a:latin typeface="Abadi" panose="020B0604020104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50000"/>
              </a:lnSpc>
              <a:buNone/>
            </a:pPr>
            <a:endParaRPr lang="pt-BR" sz="700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89712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F3F0106-30C9-17A8-B9F5-3147D05E73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dirty="0"/>
              <a:t>OCDE e Governo Aberto</a:t>
            </a:r>
            <a:br>
              <a:rPr lang="pt-BR" dirty="0"/>
            </a:br>
            <a:r>
              <a:rPr lang="pt-BR" sz="2700" dirty="0">
                <a:hlinkClick r:id="rId2"/>
              </a:rPr>
              <a:t>https://www.gov.br/cgu/pt-br/governo-aberto/governo-aberto-e-a-ocde</a:t>
            </a:r>
            <a:endParaRPr lang="pt-BR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6C93FED-B4BF-F777-15C7-E3BAF34DDF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pt-BR" dirty="0"/>
              <a:t>“A Organização para a Cooperação e Desenvolvimento Econômico (OCDE) entende Governo Aberto como uma cultura de governança que promove os princípios de </a:t>
            </a:r>
            <a:r>
              <a:rPr lang="pt-BR" b="1" u="sng" dirty="0">
                <a:solidFill>
                  <a:srgbClr val="0070C0"/>
                </a:solidFill>
              </a:rPr>
              <a:t>transparência</a:t>
            </a:r>
            <a:r>
              <a:rPr lang="pt-BR" dirty="0"/>
              <a:t>, </a:t>
            </a:r>
            <a:r>
              <a:rPr lang="pt-BR" b="1" dirty="0">
                <a:solidFill>
                  <a:srgbClr val="0070C0"/>
                </a:solidFill>
              </a:rPr>
              <a:t>participação</a:t>
            </a:r>
            <a:r>
              <a:rPr lang="pt-BR" dirty="0"/>
              <a:t> </a:t>
            </a:r>
            <a:r>
              <a:rPr lang="pt-BR" b="1" dirty="0">
                <a:solidFill>
                  <a:srgbClr val="0070C0"/>
                </a:solidFill>
              </a:rPr>
              <a:t>social</a:t>
            </a:r>
            <a:r>
              <a:rPr lang="pt-BR" dirty="0"/>
              <a:t>, </a:t>
            </a:r>
            <a:r>
              <a:rPr lang="pt-BR" b="1" dirty="0" err="1">
                <a:solidFill>
                  <a:srgbClr val="0070C0"/>
                </a:solidFill>
              </a:rPr>
              <a:t>accountability</a:t>
            </a:r>
            <a:r>
              <a:rPr lang="pt-BR" dirty="0"/>
              <a:t> (responsabilização e prestação de contas) e </a:t>
            </a:r>
            <a:r>
              <a:rPr lang="pt-BR" b="1" u="sng" dirty="0">
                <a:solidFill>
                  <a:srgbClr val="0070C0"/>
                </a:solidFill>
              </a:rPr>
              <a:t>integridade</a:t>
            </a:r>
            <a:r>
              <a:rPr lang="pt-BR" dirty="0"/>
              <a:t> em apoio à democracia e ao crescimento inclusivo.”</a:t>
            </a:r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endParaRPr lang="pt-BR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45CC0EFD-B806-5246-B8FA-53A917C9F0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3108" y="4512831"/>
            <a:ext cx="10650583" cy="1355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50973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26939"/>
            <a:ext cx="10515600" cy="63981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r>
              <a:rPr lang="pt-BR" sz="6000" b="1" dirty="0">
                <a:solidFill>
                  <a:schemeClr val="tx2">
                    <a:lumMod val="90000"/>
                  </a:schemeClr>
                </a:solidFill>
              </a:rPr>
              <a:t>Time Brasil em 2022</a:t>
            </a:r>
          </a:p>
        </p:txBody>
      </p:sp>
      <p:cxnSp>
        <p:nvCxnSpPr>
          <p:cNvPr id="14" name="Conector reto 13">
            <a:extLst>
              <a:ext uri="{FF2B5EF4-FFF2-40B4-BE49-F238E27FC236}">
                <a16:creationId xmlns:a16="http://schemas.microsoft.com/office/drawing/2014/main" id="{8BBBE04C-65CC-44A6-93EB-2D8CEAACD03B}"/>
              </a:ext>
            </a:extLst>
          </p:cNvPr>
          <p:cNvCxnSpPr/>
          <p:nvPr/>
        </p:nvCxnSpPr>
        <p:spPr>
          <a:xfrm>
            <a:off x="838200" y="1083683"/>
            <a:ext cx="4647471" cy="0"/>
          </a:xfrm>
          <a:prstGeom prst="line">
            <a:avLst/>
          </a:prstGeom>
          <a:ln/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grpSp>
        <p:nvGrpSpPr>
          <p:cNvPr id="17" name="Agrupar 16">
            <a:extLst>
              <a:ext uri="{FF2B5EF4-FFF2-40B4-BE49-F238E27FC236}">
                <a16:creationId xmlns:a16="http://schemas.microsoft.com/office/drawing/2014/main" id="{8CFA0DB0-2B6C-48AF-92DC-5CF4506D1FA2}"/>
              </a:ext>
            </a:extLst>
          </p:cNvPr>
          <p:cNvGrpSpPr/>
          <p:nvPr/>
        </p:nvGrpSpPr>
        <p:grpSpPr>
          <a:xfrm>
            <a:off x="1158240" y="1200618"/>
            <a:ext cx="11033760" cy="5657382"/>
            <a:chOff x="1158241" y="1083683"/>
            <a:chExt cx="11033760" cy="5774317"/>
          </a:xfrm>
        </p:grpSpPr>
        <p:pic>
          <p:nvPicPr>
            <p:cNvPr id="9" name="Imagem 8">
              <a:extLst>
                <a:ext uri="{FF2B5EF4-FFF2-40B4-BE49-F238E27FC236}">
                  <a16:creationId xmlns:a16="http://schemas.microsoft.com/office/drawing/2014/main" id="{34C09863-62E4-461D-814F-E66C505E82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0000" t="25243" r="11731" b="16883"/>
            <a:stretch/>
          </p:blipFill>
          <p:spPr>
            <a:xfrm>
              <a:off x="4389121" y="1083683"/>
              <a:ext cx="7802880" cy="5774317"/>
            </a:xfrm>
            <a:prstGeom prst="rect">
              <a:avLst/>
            </a:prstGeom>
            <a:ln>
              <a:solidFill>
                <a:schemeClr val="accent5"/>
              </a:solidFill>
            </a:ln>
          </p:spPr>
        </p:pic>
        <p:pic>
          <p:nvPicPr>
            <p:cNvPr id="11" name="Imagem 10">
              <a:extLst>
                <a:ext uri="{FF2B5EF4-FFF2-40B4-BE49-F238E27FC236}">
                  <a16:creationId xmlns:a16="http://schemas.microsoft.com/office/drawing/2014/main" id="{D9C003C4-B29A-49F6-8656-B34B0839E3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193" t="23064" r="80039" b="12802"/>
            <a:stretch/>
          </p:blipFill>
          <p:spPr>
            <a:xfrm>
              <a:off x="1158241" y="1423377"/>
              <a:ext cx="3230880" cy="4229507"/>
            </a:xfrm>
            <a:prstGeom prst="rect">
              <a:avLst/>
            </a:prstGeom>
            <a:ln>
              <a:solidFill>
                <a:schemeClr val="accent4"/>
              </a:solidFill>
            </a:ln>
          </p:spPr>
        </p:pic>
        <p:pic>
          <p:nvPicPr>
            <p:cNvPr id="13" name="Imagem 12">
              <a:extLst>
                <a:ext uri="{FF2B5EF4-FFF2-40B4-BE49-F238E27FC236}">
                  <a16:creationId xmlns:a16="http://schemas.microsoft.com/office/drawing/2014/main" id="{7F9EB6BD-A288-4227-B228-0930557F08F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5769" t="21524" r="78192" b="62468"/>
            <a:stretch/>
          </p:blipFill>
          <p:spPr>
            <a:xfrm>
              <a:off x="10155480" y="5325945"/>
              <a:ext cx="2036520" cy="1205116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80230761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21561591-0CBD-47D8-B467-C9D0C656EB36}"/>
              </a:ext>
            </a:extLst>
          </p:cNvPr>
          <p:cNvSpPr/>
          <p:nvPr/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pt-BR"/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CEDA6D72-594B-4AE1-BD71-F7AE254DD783}"/>
              </a:ext>
            </a:extLst>
          </p:cNvPr>
          <p:cNvSpPr/>
          <p:nvPr/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pt-BR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128502F6-07E4-4747-B211-AE5409543DF1}"/>
              </a:ext>
            </a:extLst>
          </p:cNvPr>
          <p:cNvSpPr/>
          <p:nvPr/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pt-BR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44E7065A-3B00-4B4E-933D-F7AC9F7ED6CC}"/>
              </a:ext>
            </a:extLst>
          </p:cNvPr>
          <p:cNvSpPr/>
          <p:nvPr/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pt-BR"/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410A1403-CC1F-4FBA-99AD-307E2EF33171}"/>
              </a:ext>
            </a:extLst>
          </p:cNvPr>
          <p:cNvSpPr txBox="1"/>
          <p:nvPr/>
        </p:nvSpPr>
        <p:spPr>
          <a:xfrm>
            <a:off x="659121" y="1843950"/>
            <a:ext cx="11075679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500" b="1" dirty="0"/>
              <a:t>Site Time Brasil</a:t>
            </a:r>
            <a:endParaRPr lang="pt-BR" sz="2500" b="1" dirty="0">
              <a:hlinkClick r:id="rId2"/>
            </a:endParaRPr>
          </a:p>
          <a:p>
            <a:r>
              <a:rPr lang="pt-BR" sz="2500" dirty="0">
                <a:hlinkClick r:id="rId3"/>
              </a:rPr>
              <a:t>https://www.gov.br/cgu/pt-br/governo-aberto/time-brasil</a:t>
            </a:r>
            <a:endParaRPr lang="pt-BR" sz="2500" dirty="0"/>
          </a:p>
          <a:p>
            <a:endParaRPr lang="pt-BR" sz="2500" dirty="0"/>
          </a:p>
          <a:p>
            <a:r>
              <a:rPr lang="pt-BR" sz="2500" b="1" dirty="0"/>
              <a:t>Playlist Time Brasil - Youtube</a:t>
            </a:r>
          </a:p>
          <a:p>
            <a:r>
              <a:rPr lang="pt-BR" sz="2500" dirty="0">
                <a:hlinkClick r:id="rId4"/>
              </a:rPr>
              <a:t>https://www.youtube.com/playlist?list=PLfcgNxuoKmUEJGClA4ZL4wC7LGsp9DgfT</a:t>
            </a:r>
            <a:endParaRPr lang="pt-BR" sz="2500" dirty="0"/>
          </a:p>
          <a:p>
            <a:endParaRPr lang="pt-BR" sz="2500" dirty="0"/>
          </a:p>
          <a:p>
            <a:r>
              <a:rPr lang="pt-BR" sz="2500" b="1" dirty="0"/>
              <a:t>Contato – Superintendência Regional da CGU</a:t>
            </a:r>
          </a:p>
          <a:p>
            <a:r>
              <a:rPr lang="pt-BR" sz="2500" dirty="0">
                <a:hlinkClick r:id="rId5"/>
              </a:rPr>
              <a:t>https://www.gov.br/cgu/pt-br/educacao-cidada/cgu-nos-estados/cgu-nos-estados-1</a:t>
            </a:r>
            <a:endParaRPr lang="pt-BR" sz="2500" dirty="0"/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id="{C03BC003-5D93-4417-BBA2-C94E64AB6F8E}"/>
              </a:ext>
            </a:extLst>
          </p:cNvPr>
          <p:cNvSpPr txBox="1">
            <a:spLocks/>
          </p:cNvSpPr>
          <p:nvPr/>
        </p:nvSpPr>
        <p:spPr>
          <a:xfrm>
            <a:off x="659121" y="495875"/>
            <a:ext cx="9094519" cy="6619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4000">
                <a:solidFill>
                  <a:schemeClr val="accent1">
                    <a:lumMod val="50000"/>
                  </a:schemeClr>
                </a:solidFill>
                <a:latin typeface="+mn-lt"/>
              </a:rPr>
              <a:t>Maiores informações</a:t>
            </a:r>
          </a:p>
        </p:txBody>
      </p:sp>
      <p:cxnSp>
        <p:nvCxnSpPr>
          <p:cNvPr id="11" name="Conector reto 10">
            <a:extLst>
              <a:ext uri="{FF2B5EF4-FFF2-40B4-BE49-F238E27FC236}">
                <a16:creationId xmlns:a16="http://schemas.microsoft.com/office/drawing/2014/main" id="{F5ACCF73-4834-4674-8269-3BBAABB056B6}"/>
              </a:ext>
            </a:extLst>
          </p:cNvPr>
          <p:cNvCxnSpPr/>
          <p:nvPr/>
        </p:nvCxnSpPr>
        <p:spPr>
          <a:xfrm>
            <a:off x="659121" y="1332313"/>
            <a:ext cx="4647471" cy="0"/>
          </a:xfrm>
          <a:prstGeom prst="line">
            <a:avLst/>
          </a:prstGeom>
          <a:ln/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263359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ângulo 12">
            <a:extLst>
              <a:ext uri="{FF2B5EF4-FFF2-40B4-BE49-F238E27FC236}">
                <a16:creationId xmlns:a16="http://schemas.microsoft.com/office/drawing/2014/main" id="{D67A746D-0780-D26A-DC6F-8E127DCC23D1}"/>
              </a:ext>
            </a:extLst>
          </p:cNvPr>
          <p:cNvSpPr/>
          <p:nvPr/>
        </p:nvSpPr>
        <p:spPr>
          <a:xfrm>
            <a:off x="-77688" y="-772"/>
            <a:ext cx="12269688" cy="686033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6" name="Imagem 5" descr="Padrão do plano de fundo&#10;&#10;Descrição gerada automaticamente">
            <a:extLst>
              <a:ext uri="{FF2B5EF4-FFF2-40B4-BE49-F238E27FC236}">
                <a16:creationId xmlns:a16="http://schemas.microsoft.com/office/drawing/2014/main" id="{211A34C5-E8AC-F01F-C3F1-CD6BCC18767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7935" y="2314259"/>
            <a:ext cx="3903688" cy="3903688"/>
          </a:xfrm>
          <a:prstGeom prst="rect">
            <a:avLst/>
          </a:prstGeom>
        </p:spPr>
      </p:pic>
      <p:pic>
        <p:nvPicPr>
          <p:cNvPr id="8" name="Imagem 7" descr="Padrão do plano de fundo&#10;&#10;Descrição gerada automaticamente">
            <a:extLst>
              <a:ext uri="{FF2B5EF4-FFF2-40B4-BE49-F238E27FC236}">
                <a16:creationId xmlns:a16="http://schemas.microsoft.com/office/drawing/2014/main" id="{BC87D30B-8326-64CC-AA62-EBAA2FA344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9298683" y="4889299"/>
            <a:ext cx="1327091" cy="2644297"/>
          </a:xfrm>
          <a:prstGeom prst="rect">
            <a:avLst/>
          </a:prstGeom>
        </p:spPr>
      </p:pic>
      <p:pic>
        <p:nvPicPr>
          <p:cNvPr id="10" name="Imagem 9" descr="Uma imagem contendo Padrão do plano de fundo&#10;&#10;Descrição gerada automaticamente">
            <a:extLst>
              <a:ext uri="{FF2B5EF4-FFF2-40B4-BE49-F238E27FC236}">
                <a16:creationId xmlns:a16="http://schemas.microsoft.com/office/drawing/2014/main" id="{3F6A3858-1EAA-D354-29B8-3AF5FAFE5F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6377" y="5310277"/>
            <a:ext cx="785564" cy="1564716"/>
          </a:xfrm>
          <a:prstGeom prst="rect">
            <a:avLst/>
          </a:prstGeom>
        </p:spPr>
      </p:pic>
      <p:pic>
        <p:nvPicPr>
          <p:cNvPr id="20" name="Imagem 19" descr="Forma&#10;&#10;Descrição gerada automaticamente">
            <a:extLst>
              <a:ext uri="{FF2B5EF4-FFF2-40B4-BE49-F238E27FC236}">
                <a16:creationId xmlns:a16="http://schemas.microsoft.com/office/drawing/2014/main" id="{CD25D0DD-0884-A0C3-21E1-DA65C25172D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772"/>
            <a:ext cx="1958755" cy="954980"/>
          </a:xfrm>
          <a:prstGeom prst="rect">
            <a:avLst/>
          </a:prstGeom>
        </p:spPr>
      </p:pic>
      <p:sp>
        <p:nvSpPr>
          <p:cNvPr id="22" name="Título 1">
            <a:extLst>
              <a:ext uri="{FF2B5EF4-FFF2-40B4-BE49-F238E27FC236}">
                <a16:creationId xmlns:a16="http://schemas.microsoft.com/office/drawing/2014/main" id="{28184726-6B9D-2C82-9EB5-CC96A5112A0F}"/>
              </a:ext>
            </a:extLst>
          </p:cNvPr>
          <p:cNvSpPr txBox="1">
            <a:spLocks/>
          </p:cNvSpPr>
          <p:nvPr/>
        </p:nvSpPr>
        <p:spPr>
          <a:xfrm>
            <a:off x="1407935" y="563102"/>
            <a:ext cx="8880761" cy="162813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base"/>
            <a:r>
              <a:rPr lang="pt-BR" sz="4000" b="1">
                <a:latin typeface="Calibri"/>
                <a:cs typeface="Calibri"/>
              </a:rPr>
              <a:t> </a:t>
            </a:r>
          </a:p>
        </p:txBody>
      </p:sp>
      <p:grpSp>
        <p:nvGrpSpPr>
          <p:cNvPr id="7" name="Agrupar 6">
            <a:extLst>
              <a:ext uri="{FF2B5EF4-FFF2-40B4-BE49-F238E27FC236}">
                <a16:creationId xmlns:a16="http://schemas.microsoft.com/office/drawing/2014/main" id="{51BF7E46-AF35-3B56-95D0-ABD2BC75E786}"/>
              </a:ext>
            </a:extLst>
          </p:cNvPr>
          <p:cNvGrpSpPr/>
          <p:nvPr/>
        </p:nvGrpSpPr>
        <p:grpSpPr>
          <a:xfrm>
            <a:off x="2291101" y="2246059"/>
            <a:ext cx="7114428" cy="2868256"/>
            <a:chOff x="2538786" y="2118372"/>
            <a:chExt cx="7114428" cy="2868256"/>
          </a:xfrm>
        </p:grpSpPr>
        <p:sp>
          <p:nvSpPr>
            <p:cNvPr id="24" name="Retângulo: Cantos Arredondados 23">
              <a:extLst>
                <a:ext uri="{FF2B5EF4-FFF2-40B4-BE49-F238E27FC236}">
                  <a16:creationId xmlns:a16="http://schemas.microsoft.com/office/drawing/2014/main" id="{62E4AE02-A8C5-6AAA-B4CF-14ECFC0668FD}"/>
                </a:ext>
              </a:extLst>
            </p:cNvPr>
            <p:cNvSpPr/>
            <p:nvPr/>
          </p:nvSpPr>
          <p:spPr>
            <a:xfrm>
              <a:off x="2538786" y="2118372"/>
              <a:ext cx="7114428" cy="2517119"/>
            </a:xfrm>
            <a:prstGeom prst="roundRect">
              <a:avLst>
                <a:gd name="adj" fmla="val 7207"/>
              </a:avLst>
            </a:prstGeom>
            <a:solidFill>
              <a:srgbClr val="0051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lvl="1" algn="ctr"/>
              <a:r>
                <a:rPr lang="pt-BR" sz="4000" b="1">
                  <a:latin typeface="Calibri"/>
                  <a:cs typeface="Calibri"/>
                </a:rPr>
                <a:t>Plataforma Fala.BR Módulo Acesso à Informação</a:t>
              </a:r>
              <a:endParaRPr lang="pt-BR" sz="2000" i="1">
                <a:latin typeface="Calibri"/>
                <a:cs typeface="Calibri"/>
              </a:endParaRPr>
            </a:p>
            <a:p>
              <a:pPr lvl="1" algn="ctr"/>
              <a:endParaRPr lang="pt-BR" i="1" err="1">
                <a:latin typeface="Calibri"/>
                <a:cs typeface="Calibri"/>
              </a:endParaRPr>
            </a:p>
          </p:txBody>
        </p:sp>
        <p:sp>
          <p:nvSpPr>
            <p:cNvPr id="5" name="Triângulo isósceles 4">
              <a:extLst>
                <a:ext uri="{FF2B5EF4-FFF2-40B4-BE49-F238E27FC236}">
                  <a16:creationId xmlns:a16="http://schemas.microsoft.com/office/drawing/2014/main" id="{2E21F0BA-953C-45A7-5ECC-8080A85EA525}"/>
                </a:ext>
              </a:extLst>
            </p:cNvPr>
            <p:cNvSpPr/>
            <p:nvPr/>
          </p:nvSpPr>
          <p:spPr>
            <a:xfrm flipV="1">
              <a:off x="5311623" y="4595342"/>
              <a:ext cx="1289155" cy="391286"/>
            </a:xfrm>
            <a:prstGeom prst="triangle">
              <a:avLst>
                <a:gd name="adj" fmla="val 53488"/>
              </a:avLst>
            </a:prstGeom>
            <a:solidFill>
              <a:srgbClr val="0051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pic>
        <p:nvPicPr>
          <p:cNvPr id="12" name="Imagem 11" descr="Ícone&#10;&#10;Descrição gerada automaticamente">
            <a:extLst>
              <a:ext uri="{FF2B5EF4-FFF2-40B4-BE49-F238E27FC236}">
                <a16:creationId xmlns:a16="http://schemas.microsoft.com/office/drawing/2014/main" id="{784F6CAF-57D3-9764-A2FB-0AEBEB4D81C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5764" y="561028"/>
            <a:ext cx="1476084" cy="1476084"/>
          </a:xfrm>
          <a:prstGeom prst="rect">
            <a:avLst/>
          </a:prstGeom>
        </p:spPr>
      </p:pic>
      <p:pic>
        <p:nvPicPr>
          <p:cNvPr id="16" name="Imagem 15" descr="Logotipo&#10;&#10;Descrição gerada automaticamente">
            <a:extLst>
              <a:ext uri="{FF2B5EF4-FFF2-40B4-BE49-F238E27FC236}">
                <a16:creationId xmlns:a16="http://schemas.microsoft.com/office/drawing/2014/main" id="{08D00F2C-1F5A-8684-79FE-00992C8ED98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5901" y="5856013"/>
            <a:ext cx="2061345" cy="723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82556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aixaDeTexto 14">
            <a:extLst>
              <a:ext uri="{FF2B5EF4-FFF2-40B4-BE49-F238E27FC236}">
                <a16:creationId xmlns:a16="http://schemas.microsoft.com/office/drawing/2014/main" id="{9A57AA4F-4826-0C67-1568-AF124C40BF88}"/>
              </a:ext>
            </a:extLst>
          </p:cNvPr>
          <p:cNvSpPr txBox="1"/>
          <p:nvPr/>
        </p:nvSpPr>
        <p:spPr>
          <a:xfrm>
            <a:off x="-3750" y="1536188"/>
            <a:ext cx="12189498" cy="4708898"/>
          </a:xfrm>
          <a:prstGeom prst="rect">
            <a:avLst/>
          </a:prstGeom>
          <a:solidFill>
            <a:srgbClr val="00518E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pt-BR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D783FB59-CB10-567D-E90D-B29FE4151E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3600" b="1">
                <a:latin typeface="Calibri"/>
                <a:cs typeface="Calibri"/>
              </a:rPr>
              <a:t>ABRANGÊNCIA SUBJETIVA</a:t>
            </a:r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3781801-95AC-0968-7B12-A2BA02C257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595753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 algn="just">
              <a:lnSpc>
                <a:spcPct val="100000"/>
              </a:lnSpc>
              <a:spcBef>
                <a:spcPts val="0"/>
              </a:spcBef>
            </a:pPr>
            <a:endParaRPr lang="pt-BR">
              <a:solidFill>
                <a:srgbClr val="FFFFFF"/>
              </a:solidFill>
              <a:cs typeface="Calibri" panose="020F0502020204030204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pt-BR" sz="2000" b="1">
                <a:solidFill>
                  <a:srgbClr val="FFFFFF"/>
                </a:solidFill>
                <a:cs typeface="Calibri"/>
              </a:rPr>
              <a:t>Poderes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endParaRPr lang="pt-BR" sz="2000" b="1">
              <a:solidFill>
                <a:srgbClr val="FFFFFF"/>
              </a:solidFill>
              <a:cs typeface="Calibri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endParaRPr lang="pt-BR" sz="2000">
              <a:solidFill>
                <a:srgbClr val="FFFFFF"/>
              </a:solidFill>
              <a:cs typeface="Calibri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endParaRPr lang="pt-BR" sz="2000">
              <a:solidFill>
                <a:srgbClr val="FFFFFF"/>
              </a:solidFill>
              <a:cs typeface="Calibri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endParaRPr lang="pt-BR" sz="2000">
              <a:solidFill>
                <a:srgbClr val="FFFFFF"/>
              </a:solidFill>
              <a:cs typeface="Calibri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endParaRPr lang="pt-BR" sz="2000">
              <a:solidFill>
                <a:srgbClr val="FFFFFF"/>
              </a:solidFill>
              <a:cs typeface="Calibri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pt-BR" sz="2000" b="1">
                <a:solidFill>
                  <a:srgbClr val="FFFFFF"/>
                </a:solidFill>
                <a:cs typeface="Calibri"/>
              </a:rPr>
              <a:t>Administração Pública: </a:t>
            </a:r>
            <a:endParaRPr lang="en-US" sz="1700">
              <a:solidFill>
                <a:srgbClr val="FFFFFF"/>
              </a:solidFill>
              <a:cs typeface="Calibri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pt-BR" sz="1700" i="1">
              <a:solidFill>
                <a:srgbClr val="FFFFFF"/>
              </a:solidFill>
              <a:cs typeface="Calibri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endParaRPr lang="pt-BR" sz="2000">
              <a:solidFill>
                <a:srgbClr val="FFFFFF"/>
              </a:solidFill>
              <a:cs typeface="Calibri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endParaRPr lang="pt-BR" sz="2000">
              <a:solidFill>
                <a:srgbClr val="FFFFFF"/>
              </a:solidFill>
              <a:cs typeface="Calibri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endParaRPr lang="pt-BR" sz="1800">
              <a:solidFill>
                <a:srgbClr val="FFFFFF"/>
              </a:solidFill>
              <a:cs typeface="Calibri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endParaRPr lang="pt-BR" sz="2000" b="1">
              <a:solidFill>
                <a:srgbClr val="FFFFFF"/>
              </a:solidFill>
              <a:cs typeface="Calibri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pt-BR" sz="2000" b="1">
                <a:solidFill>
                  <a:srgbClr val="FFFFFF"/>
                </a:solidFill>
                <a:cs typeface="Calibri"/>
              </a:rPr>
              <a:t>Entidades privadas sem fins lucrativos </a:t>
            </a:r>
            <a:r>
              <a:rPr lang="pt-BR" sz="2000" b="1" i="1">
                <a:solidFill>
                  <a:srgbClr val="FFFFFF"/>
                </a:solidFill>
                <a:cs typeface="Calibri"/>
              </a:rPr>
              <a:t>-</a:t>
            </a:r>
            <a:r>
              <a:rPr lang="pt-BR" sz="2000">
                <a:solidFill>
                  <a:srgbClr val="FFFFFF"/>
                </a:solidFill>
                <a:cs typeface="Calibri"/>
              </a:rPr>
              <a:t> Aquelas que </a:t>
            </a:r>
            <a:r>
              <a:rPr lang="pt-BR" sz="2000" b="1">
                <a:solidFill>
                  <a:srgbClr val="FFFFFF"/>
                </a:solidFill>
                <a:cs typeface="Calibri"/>
              </a:rPr>
              <a:t>receberam recurso públicos </a:t>
            </a:r>
            <a:r>
              <a:rPr lang="pt-BR" sz="2000">
                <a:solidFill>
                  <a:srgbClr val="FFFFFF"/>
                </a:solidFill>
                <a:cs typeface="Calibri"/>
              </a:rPr>
              <a:t>para realização de ações de interesse público, diretamente do orçamento ou mediante subvenção social, contrato de gestão, termo de parceria, convênio, acordo, ajuste. Neste caso, a publicidade a que estão submetidas refere-se à </a:t>
            </a:r>
            <a:r>
              <a:rPr lang="pt-BR" sz="2000" u="sng">
                <a:solidFill>
                  <a:srgbClr val="FFFFFF"/>
                </a:solidFill>
                <a:cs typeface="Calibri"/>
              </a:rPr>
              <a:t>parcela dos recursos recebidos e à sua destinação</a:t>
            </a:r>
            <a:r>
              <a:rPr lang="pt-BR" sz="2000">
                <a:solidFill>
                  <a:srgbClr val="FFFFFF"/>
                </a:solidFill>
                <a:cs typeface="Calibri"/>
              </a:rPr>
              <a:t>.  (Art. 2º LAI e art. 63 Decreto nº 7.724/2012). </a:t>
            </a:r>
            <a:endParaRPr lang="en-US" sz="2000">
              <a:solidFill>
                <a:srgbClr val="FFFFFF"/>
              </a:solidFill>
              <a:cs typeface="Calibri"/>
            </a:endParaRPr>
          </a:p>
          <a:p>
            <a:endParaRPr lang="pt-BR">
              <a:solidFill>
                <a:srgbClr val="FFFFFF"/>
              </a:solidFill>
              <a:cs typeface="Calibri"/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702420A0-C1B1-4FFE-C257-914D91D9A2F1}"/>
              </a:ext>
            </a:extLst>
          </p:cNvPr>
          <p:cNvSpPr txBox="1"/>
          <p:nvPr/>
        </p:nvSpPr>
        <p:spPr>
          <a:xfrm>
            <a:off x="914212" y="2506974"/>
            <a:ext cx="2534478" cy="86177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t-BR" sz="1600">
                <a:solidFill>
                  <a:schemeClr val="bg1"/>
                </a:solidFill>
                <a:cs typeface="Calibri"/>
              </a:rPr>
              <a:t>art. 1º, parágrafo único, II , LAI</a:t>
            </a:r>
            <a:endParaRPr lang="pt-BR" sz="1600">
              <a:solidFill>
                <a:schemeClr val="bg1"/>
              </a:solidFill>
            </a:endParaRPr>
          </a:p>
          <a:p>
            <a:endParaRPr lang="pt-BR">
              <a:cs typeface="Calibri"/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D5C976E2-1CBE-F618-4B63-7AB92F13036D}"/>
              </a:ext>
            </a:extLst>
          </p:cNvPr>
          <p:cNvSpPr txBox="1"/>
          <p:nvPr/>
        </p:nvSpPr>
        <p:spPr>
          <a:xfrm>
            <a:off x="3675290" y="2102532"/>
            <a:ext cx="3180521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,Sans-Serif"/>
              <a:buChar char="•"/>
            </a:pPr>
            <a:r>
              <a:rPr lang="pt-BR" b="1">
                <a:solidFill>
                  <a:srgbClr val="FFFFFF"/>
                </a:solidFill>
                <a:cs typeface="Calibri"/>
              </a:rPr>
              <a:t>Executivo</a:t>
            </a:r>
            <a:endParaRPr lang="en-US">
              <a:solidFill>
                <a:srgbClr val="FFFFFF"/>
              </a:solidFill>
              <a:ea typeface="Calibri"/>
              <a:cs typeface="Calibri"/>
            </a:endParaRPr>
          </a:p>
          <a:p>
            <a:pPr marL="285750" indent="-285750">
              <a:buFont typeface="Arial,Sans-Serif"/>
              <a:buChar char="•"/>
            </a:pPr>
            <a:r>
              <a:rPr lang="pt-BR" b="1">
                <a:solidFill>
                  <a:srgbClr val="FFFFFF"/>
                </a:solidFill>
                <a:cs typeface="Calibri"/>
              </a:rPr>
              <a:t>Legislativo</a:t>
            </a:r>
            <a:r>
              <a:rPr lang="pt-BR">
                <a:solidFill>
                  <a:srgbClr val="FFFFFF"/>
                </a:solidFill>
                <a:cs typeface="Calibri"/>
              </a:rPr>
              <a:t> </a:t>
            </a:r>
            <a:r>
              <a:rPr lang="pt-BR" sz="1600" i="1">
                <a:solidFill>
                  <a:srgbClr val="FFFFFF"/>
                </a:solidFill>
                <a:cs typeface="Calibri"/>
              </a:rPr>
              <a:t>(+ Cortes de Contas)</a:t>
            </a:r>
            <a:endParaRPr lang="en-US" sz="1600">
              <a:solidFill>
                <a:srgbClr val="FFFFFF"/>
              </a:solidFill>
              <a:ea typeface="Calibri"/>
              <a:cs typeface="Calibri"/>
            </a:endParaRPr>
          </a:p>
          <a:p>
            <a:pPr marL="285750" indent="-285750">
              <a:buFont typeface="Arial,Sans-Serif"/>
              <a:buChar char="•"/>
            </a:pPr>
            <a:r>
              <a:rPr lang="pt-BR" b="1">
                <a:solidFill>
                  <a:srgbClr val="FFFFFF"/>
                </a:solidFill>
                <a:cs typeface="Calibri"/>
              </a:rPr>
              <a:t>Judiciário</a:t>
            </a:r>
            <a:r>
              <a:rPr lang="pt-BR">
                <a:solidFill>
                  <a:srgbClr val="FFFFFF"/>
                </a:solidFill>
                <a:cs typeface="Calibri"/>
              </a:rPr>
              <a:t> </a:t>
            </a:r>
            <a:r>
              <a:rPr lang="pt-BR" sz="1600" i="1">
                <a:solidFill>
                  <a:srgbClr val="FFFFFF"/>
                </a:solidFill>
                <a:cs typeface="Calibri"/>
              </a:rPr>
              <a:t>(+ MP</a:t>
            </a:r>
            <a:endParaRPr lang="pt-BR">
              <a:solidFill>
                <a:srgbClr val="FFFFFF"/>
              </a:solidFill>
            </a:endParaRPr>
          </a:p>
        </p:txBody>
      </p:sp>
      <p:sp>
        <p:nvSpPr>
          <p:cNvPr id="6" name="Chave Esquerda 5">
            <a:extLst>
              <a:ext uri="{FF2B5EF4-FFF2-40B4-BE49-F238E27FC236}">
                <a16:creationId xmlns:a16="http://schemas.microsoft.com/office/drawing/2014/main" id="{AAE2ED1B-CA71-D007-1358-2DAB5186D0A1}"/>
              </a:ext>
            </a:extLst>
          </p:cNvPr>
          <p:cNvSpPr/>
          <p:nvPr/>
        </p:nvSpPr>
        <p:spPr>
          <a:xfrm>
            <a:off x="3446190" y="2181920"/>
            <a:ext cx="445697" cy="762000"/>
          </a:xfrm>
          <a:prstGeom prst="leftBrac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FFFFFF"/>
              </a:solidFill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D49D8970-B769-B5D7-AA06-A32734D21F00}"/>
              </a:ext>
            </a:extLst>
          </p:cNvPr>
          <p:cNvSpPr txBox="1"/>
          <p:nvPr/>
        </p:nvSpPr>
        <p:spPr>
          <a:xfrm>
            <a:off x="3758427" y="3288351"/>
            <a:ext cx="7338391" cy="107721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lvl="0" rtl="0">
              <a:buChar char="•"/>
            </a:pPr>
            <a:r>
              <a:rPr lang="pt-BR" sz="1600" b="1">
                <a:solidFill>
                  <a:schemeClr val="bg1"/>
                </a:solidFill>
                <a:latin typeface="Calibri"/>
                <a:ea typeface="Arial"/>
                <a:cs typeface="Arial"/>
              </a:rPr>
              <a:t>Direta</a:t>
            </a:r>
            <a:r>
              <a:rPr lang="pt-BR" sz="1600">
                <a:solidFill>
                  <a:schemeClr val="bg1"/>
                </a:solidFill>
                <a:latin typeface="Calibri"/>
                <a:ea typeface="Arial"/>
                <a:cs typeface="Arial"/>
              </a:rPr>
              <a:t> </a:t>
            </a:r>
            <a:r>
              <a:rPr lang="pt-BR" sz="1400" i="1">
                <a:solidFill>
                  <a:schemeClr val="bg1"/>
                </a:solidFill>
                <a:latin typeface="Calibri"/>
                <a:ea typeface="Arial"/>
                <a:cs typeface="Arial"/>
              </a:rPr>
              <a:t>-</a:t>
            </a:r>
            <a:r>
              <a:rPr lang="pt-BR" sz="1600">
                <a:solidFill>
                  <a:schemeClr val="bg1"/>
                </a:solidFill>
                <a:latin typeface="Calibri"/>
                <a:ea typeface="Arial"/>
                <a:cs typeface="Arial"/>
              </a:rPr>
              <a:t> </a:t>
            </a:r>
            <a:r>
              <a:rPr lang="pt-BR" sz="1400" i="1">
                <a:solidFill>
                  <a:schemeClr val="bg1"/>
                </a:solidFill>
                <a:latin typeface="Calibri"/>
                <a:ea typeface="Arial"/>
                <a:cs typeface="Arial"/>
              </a:rPr>
              <a:t>órgãos públicos </a:t>
            </a:r>
            <a:r>
              <a:rPr lang="en-US" sz="1400">
                <a:solidFill>
                  <a:schemeClr val="bg1"/>
                </a:solidFill>
                <a:latin typeface="Calibri"/>
                <a:ea typeface="Arial"/>
                <a:cs typeface="Arial"/>
              </a:rPr>
              <a:t>​</a:t>
            </a:r>
          </a:p>
          <a:p>
            <a:pPr lvl="0" rtl="0">
              <a:buChar char="•"/>
            </a:pPr>
            <a:r>
              <a:rPr lang="pt-BR" sz="1600" b="1">
                <a:solidFill>
                  <a:schemeClr val="bg1"/>
                </a:solidFill>
                <a:latin typeface="Calibri"/>
                <a:ea typeface="Arial"/>
                <a:cs typeface="Arial"/>
              </a:rPr>
              <a:t>Indireta </a:t>
            </a:r>
            <a:r>
              <a:rPr lang="pt-BR" sz="1400" i="1">
                <a:solidFill>
                  <a:schemeClr val="bg1"/>
                </a:solidFill>
                <a:latin typeface="Calibri"/>
                <a:ea typeface="Arial"/>
                <a:cs typeface="Arial"/>
              </a:rPr>
              <a:t>- autarquias, fundações, empresas públicas, sociedades de economia mista  </a:t>
            </a:r>
            <a:r>
              <a:rPr lang="en-US" sz="1400">
                <a:solidFill>
                  <a:schemeClr val="bg1"/>
                </a:solidFill>
                <a:latin typeface="Calibri"/>
                <a:ea typeface="Arial"/>
                <a:cs typeface="Arial"/>
              </a:rPr>
              <a:t>​</a:t>
            </a:r>
          </a:p>
          <a:p>
            <a:pPr lvl="0" rtl="0">
              <a:buChar char="•"/>
            </a:pPr>
            <a:r>
              <a:rPr lang="pt-BR" sz="1600">
                <a:solidFill>
                  <a:schemeClr val="bg1"/>
                </a:solidFill>
                <a:latin typeface="Calibri"/>
                <a:ea typeface="Arial"/>
                <a:cs typeface="Arial"/>
              </a:rPr>
              <a:t>Demais </a:t>
            </a:r>
            <a:r>
              <a:rPr lang="pt-BR" sz="1600" b="1">
                <a:solidFill>
                  <a:schemeClr val="bg1"/>
                </a:solidFill>
                <a:latin typeface="Calibri"/>
                <a:ea typeface="Arial"/>
                <a:cs typeface="Arial"/>
              </a:rPr>
              <a:t>entidades controladas</a:t>
            </a:r>
            <a:r>
              <a:rPr lang="pt-BR" sz="1600">
                <a:solidFill>
                  <a:schemeClr val="bg1"/>
                </a:solidFill>
                <a:latin typeface="Calibri"/>
                <a:ea typeface="Arial"/>
                <a:cs typeface="Arial"/>
              </a:rPr>
              <a:t> direta ou indiretamente pela União, Estados, Distrito Federal e/ou Município</a:t>
            </a:r>
            <a:r>
              <a:rPr lang="en-US" sz="1600">
                <a:solidFill>
                  <a:schemeClr val="bg1"/>
                </a:solidFill>
                <a:latin typeface="Calibri"/>
                <a:ea typeface="Arial"/>
                <a:cs typeface="Arial"/>
              </a:rPr>
              <a:t>​</a:t>
            </a:r>
            <a:endParaRPr lang="pt-BR">
              <a:solidFill>
                <a:schemeClr val="bg1"/>
              </a:solidFill>
            </a:endParaRPr>
          </a:p>
        </p:txBody>
      </p:sp>
      <p:sp>
        <p:nvSpPr>
          <p:cNvPr id="8" name="Chave Esquerda 7">
            <a:extLst>
              <a:ext uri="{FF2B5EF4-FFF2-40B4-BE49-F238E27FC236}">
                <a16:creationId xmlns:a16="http://schemas.microsoft.com/office/drawing/2014/main" id="{3E5ABB49-4130-2941-2056-E9F90473403F}"/>
              </a:ext>
            </a:extLst>
          </p:cNvPr>
          <p:cNvSpPr/>
          <p:nvPr/>
        </p:nvSpPr>
        <p:spPr>
          <a:xfrm>
            <a:off x="3562772" y="3284288"/>
            <a:ext cx="215660" cy="1150188"/>
          </a:xfrm>
          <a:prstGeom prst="leftBrac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B1C573DB-2B00-A4C4-4507-91F2D03D0442}"/>
              </a:ext>
            </a:extLst>
          </p:cNvPr>
          <p:cNvSpPr txBox="1"/>
          <p:nvPr/>
        </p:nvSpPr>
        <p:spPr>
          <a:xfrm>
            <a:off x="970472" y="4003157"/>
            <a:ext cx="2401956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t-BR" sz="1600">
                <a:solidFill>
                  <a:schemeClr val="bg1"/>
                </a:solidFill>
                <a:cs typeface="Calibri"/>
              </a:rPr>
              <a:t>art. 1º, parágrafo único, II , LAI</a:t>
            </a:r>
            <a:endParaRPr lang="pt-BR" sz="1600">
              <a:solidFill>
                <a:schemeClr val="bg1"/>
              </a:solidFill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7D3B3275-C7F3-6F04-371D-16E13CEE7AF8}"/>
              </a:ext>
            </a:extLst>
          </p:cNvPr>
          <p:cNvSpPr txBox="1"/>
          <p:nvPr/>
        </p:nvSpPr>
        <p:spPr>
          <a:xfrm>
            <a:off x="6918948" y="2252869"/>
            <a:ext cx="1926878" cy="61555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 algn="l">
              <a:buFont typeface="Arial"/>
              <a:buChar char="•"/>
            </a:pPr>
            <a:r>
              <a:rPr lang="pt-BR" b="1">
                <a:solidFill>
                  <a:schemeClr val="bg1"/>
                </a:solidFill>
                <a:cs typeface="Calibri"/>
              </a:rPr>
              <a:t>Esferas</a:t>
            </a:r>
            <a:endParaRPr lang="pt-BR" b="1">
              <a:solidFill>
                <a:schemeClr val="bg1"/>
              </a:solidFill>
              <a:ea typeface="Calibri"/>
              <a:cs typeface="Calibri"/>
            </a:endParaRPr>
          </a:p>
          <a:p>
            <a:r>
              <a:rPr lang="pt-BR" sz="1600">
                <a:solidFill>
                  <a:schemeClr val="bg1"/>
                </a:solidFill>
                <a:cs typeface="Calibri"/>
              </a:rPr>
              <a:t>art. 1º, caput , LAI</a:t>
            </a:r>
            <a:endParaRPr lang="pt-BR" sz="1600">
              <a:solidFill>
                <a:schemeClr val="bg1"/>
              </a:solidFill>
              <a:ea typeface="Calibri"/>
              <a:cs typeface="Calibri"/>
            </a:endParaRP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6B29BE1E-C37D-B56A-8F4E-FEAD55C8C70D}"/>
              </a:ext>
            </a:extLst>
          </p:cNvPr>
          <p:cNvSpPr txBox="1"/>
          <p:nvPr/>
        </p:nvSpPr>
        <p:spPr>
          <a:xfrm>
            <a:off x="8732057" y="2093469"/>
            <a:ext cx="2163166" cy="95208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pt-BR" b="1">
                <a:solidFill>
                  <a:schemeClr val="bg1"/>
                </a:solidFill>
                <a:cs typeface="Calibri"/>
              </a:rPr>
              <a:t>Federal</a:t>
            </a:r>
            <a:endParaRPr lang="pt-BR" b="1">
              <a:solidFill>
                <a:schemeClr val="bg1"/>
              </a:solidFill>
              <a:ea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pt-BR" b="1">
                <a:solidFill>
                  <a:schemeClr val="bg1"/>
                </a:solidFill>
                <a:cs typeface="Calibri"/>
              </a:rPr>
              <a:t>Estadual/Distrital</a:t>
            </a:r>
            <a:endParaRPr lang="pt-BR" b="1">
              <a:solidFill>
                <a:schemeClr val="bg1"/>
              </a:solidFill>
              <a:ea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pt-BR" b="1">
                <a:solidFill>
                  <a:schemeClr val="bg1"/>
                </a:solidFill>
                <a:cs typeface="Calibri"/>
              </a:rPr>
              <a:t>Municipal</a:t>
            </a:r>
            <a:endParaRPr lang="pt-BR" b="1">
              <a:solidFill>
                <a:schemeClr val="bg1"/>
              </a:solidFill>
              <a:ea typeface="Calibri"/>
              <a:cs typeface="Calibri"/>
            </a:endParaRP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1A5B3D73-F63C-87A1-DA01-E9D9449365F3}"/>
              </a:ext>
            </a:extLst>
          </p:cNvPr>
          <p:cNvSpPr txBox="1"/>
          <p:nvPr/>
        </p:nvSpPr>
        <p:spPr>
          <a:xfrm>
            <a:off x="8848326" y="2205361"/>
            <a:ext cx="386938" cy="111205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pt-BR"/>
          </a:p>
        </p:txBody>
      </p:sp>
      <p:sp>
        <p:nvSpPr>
          <p:cNvPr id="14" name="Chave Esquerda 13">
            <a:extLst>
              <a:ext uri="{FF2B5EF4-FFF2-40B4-BE49-F238E27FC236}">
                <a16:creationId xmlns:a16="http://schemas.microsoft.com/office/drawing/2014/main" id="{2088CC47-760B-8C01-45B3-2F6338D2FC13}"/>
              </a:ext>
            </a:extLst>
          </p:cNvPr>
          <p:cNvSpPr/>
          <p:nvPr/>
        </p:nvSpPr>
        <p:spPr>
          <a:xfrm>
            <a:off x="8412318" y="2054712"/>
            <a:ext cx="431320" cy="1006414"/>
          </a:xfrm>
          <a:prstGeom prst="leftBrac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6" name="Imagem 15" descr="Logotipo, nome da empresa&#10;&#10;Descrição gerada automaticamente">
            <a:extLst>
              <a:ext uri="{FF2B5EF4-FFF2-40B4-BE49-F238E27FC236}">
                <a16:creationId xmlns:a16="http://schemas.microsoft.com/office/drawing/2014/main" id="{77ECF242-39B7-D59B-4F77-C9975E1E2E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0457" y="187994"/>
            <a:ext cx="2743200" cy="970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03450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lipse 3">
            <a:extLst>
              <a:ext uri="{FF2B5EF4-FFF2-40B4-BE49-F238E27FC236}">
                <a16:creationId xmlns:a16="http://schemas.microsoft.com/office/drawing/2014/main" id="{6E123FED-DCFF-7C18-525E-A37F05E18986}"/>
              </a:ext>
            </a:extLst>
          </p:cNvPr>
          <p:cNvSpPr/>
          <p:nvPr/>
        </p:nvSpPr>
        <p:spPr>
          <a:xfrm>
            <a:off x="3519414" y="370678"/>
            <a:ext cx="9443054" cy="9625970"/>
          </a:xfrm>
          <a:prstGeom prst="ellipse">
            <a:avLst/>
          </a:prstGeom>
          <a:solidFill>
            <a:srgbClr val="0051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22811213-0ADC-4703-A792-E1DC73577F3F}"/>
              </a:ext>
            </a:extLst>
          </p:cNvPr>
          <p:cNvSpPr txBox="1"/>
          <p:nvPr/>
        </p:nvSpPr>
        <p:spPr>
          <a:xfrm>
            <a:off x="388776" y="370678"/>
            <a:ext cx="5490590" cy="150810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pt-BR" sz="3600" b="1"/>
              <a:t>O QUE PODE SER SOLICITADO?</a:t>
            </a:r>
            <a:r>
              <a:rPr lang="pt-BR" sz="3200" b="1"/>
              <a:t> </a:t>
            </a:r>
            <a:br>
              <a:rPr lang="pt-BR" sz="3200" b="1"/>
            </a:br>
            <a:endParaRPr lang="pt-BR" sz="2000" b="1"/>
          </a:p>
        </p:txBody>
      </p:sp>
      <p:sp>
        <p:nvSpPr>
          <p:cNvPr id="12" name="CaixaDeTexto 10">
            <a:extLst>
              <a:ext uri="{FF2B5EF4-FFF2-40B4-BE49-F238E27FC236}">
                <a16:creationId xmlns:a16="http://schemas.microsoft.com/office/drawing/2014/main" id="{B611F1F0-A96D-8E79-59FD-8182758CB5E6}"/>
              </a:ext>
            </a:extLst>
          </p:cNvPr>
          <p:cNvSpPr txBox="1"/>
          <p:nvPr/>
        </p:nvSpPr>
        <p:spPr>
          <a:xfrm>
            <a:off x="388776" y="2083305"/>
            <a:ext cx="3130637" cy="332398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2400">
                <a:solidFill>
                  <a:schemeClr val="tx2">
                    <a:lumMod val="50000"/>
                  </a:schemeClr>
                </a:solidFill>
              </a:rPr>
              <a:t>Toda informação produzida, guardada, organizada e gerenciada pelo Estado </a:t>
            </a:r>
            <a:r>
              <a:rPr lang="pt-BR" sz="2400" b="1">
                <a:solidFill>
                  <a:schemeClr val="tx2">
                    <a:lumMod val="50000"/>
                  </a:schemeClr>
                </a:solidFill>
              </a:rPr>
              <a:t>é um bem público</a:t>
            </a:r>
            <a:r>
              <a:rPr lang="pt-BR" sz="2400">
                <a:solidFill>
                  <a:schemeClr val="tx2">
                    <a:lumMod val="50000"/>
                  </a:schemeClr>
                </a:solidFill>
              </a:rPr>
              <a:t>. O acesso deve ser restringido apenas em casos previstos em lei.</a:t>
            </a:r>
          </a:p>
          <a:p>
            <a:endParaRPr lang="pt-BR"/>
          </a:p>
        </p:txBody>
      </p:sp>
      <p:sp>
        <p:nvSpPr>
          <p:cNvPr id="15" name="CaixaDeTexto 26">
            <a:extLst>
              <a:ext uri="{FF2B5EF4-FFF2-40B4-BE49-F238E27FC236}">
                <a16:creationId xmlns:a16="http://schemas.microsoft.com/office/drawing/2014/main" id="{89A9DC47-5592-7BCA-79A2-023EC063020D}"/>
              </a:ext>
            </a:extLst>
          </p:cNvPr>
          <p:cNvSpPr txBox="1"/>
          <p:nvPr/>
        </p:nvSpPr>
        <p:spPr>
          <a:xfrm>
            <a:off x="6096000" y="1405775"/>
            <a:ext cx="42291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>
                <a:solidFill>
                  <a:schemeClr val="bg1"/>
                </a:solidFill>
              </a:rPr>
              <a:t>INFORMAÇÕES PRODUZIDAS OU CUSTODIADAS </a:t>
            </a:r>
          </a:p>
          <a:p>
            <a:pPr algn="ctr"/>
            <a:r>
              <a:rPr lang="en-US" sz="2400" b="1">
                <a:solidFill>
                  <a:schemeClr val="bg1"/>
                </a:solidFill>
              </a:rPr>
              <a:t>PELO ESTADO</a:t>
            </a:r>
            <a:endParaRPr lang="pt-BR" sz="2400" b="1">
              <a:solidFill>
                <a:schemeClr val="bg1"/>
              </a:solidFill>
            </a:endParaRPr>
          </a:p>
        </p:txBody>
      </p:sp>
      <p:sp>
        <p:nvSpPr>
          <p:cNvPr id="26" name="Elipse 25">
            <a:extLst>
              <a:ext uri="{FF2B5EF4-FFF2-40B4-BE49-F238E27FC236}">
                <a16:creationId xmlns:a16="http://schemas.microsoft.com/office/drawing/2014/main" id="{B887F3AF-3DEB-8117-11E5-7917E6D546D3}"/>
              </a:ext>
            </a:extLst>
          </p:cNvPr>
          <p:cNvSpPr/>
          <p:nvPr/>
        </p:nvSpPr>
        <p:spPr>
          <a:xfrm>
            <a:off x="5692556" y="4005539"/>
            <a:ext cx="5439924" cy="4835210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sp>
        <p:nvSpPr>
          <p:cNvPr id="28" name="CaixaDeTexto 27">
            <a:extLst>
              <a:ext uri="{FF2B5EF4-FFF2-40B4-BE49-F238E27FC236}">
                <a16:creationId xmlns:a16="http://schemas.microsoft.com/office/drawing/2014/main" id="{D48DE349-86EC-13D0-C256-C83DAE9AED9C}"/>
              </a:ext>
            </a:extLst>
          </p:cNvPr>
          <p:cNvSpPr txBox="1"/>
          <p:nvPr/>
        </p:nvSpPr>
        <p:spPr>
          <a:xfrm>
            <a:off x="7608850" y="4319266"/>
            <a:ext cx="1743628" cy="3724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R" sz="2000"/>
              <a:t>Acesso Restrito</a:t>
            </a:r>
          </a:p>
        </p:txBody>
      </p:sp>
      <p:sp>
        <p:nvSpPr>
          <p:cNvPr id="29" name="Retângulo Arredondado 17">
            <a:extLst>
              <a:ext uri="{FF2B5EF4-FFF2-40B4-BE49-F238E27FC236}">
                <a16:creationId xmlns:a16="http://schemas.microsoft.com/office/drawing/2014/main" id="{2696E51D-FFF1-FEF7-394F-E6E92ADF0512}"/>
              </a:ext>
            </a:extLst>
          </p:cNvPr>
          <p:cNvSpPr/>
          <p:nvPr/>
        </p:nvSpPr>
        <p:spPr>
          <a:xfrm>
            <a:off x="7257930" y="4969711"/>
            <a:ext cx="2575232" cy="338632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>
                <a:solidFill>
                  <a:srgbClr val="002142"/>
                </a:solidFill>
              </a:rPr>
              <a:t>PESSOAL </a:t>
            </a:r>
          </a:p>
          <a:p>
            <a:pPr algn="ctr"/>
            <a:r>
              <a:rPr lang="pt-BR" sz="1200">
                <a:solidFill>
                  <a:srgbClr val="002142"/>
                </a:solidFill>
              </a:rPr>
              <a:t>art. 31</a:t>
            </a:r>
          </a:p>
        </p:txBody>
      </p:sp>
      <p:sp>
        <p:nvSpPr>
          <p:cNvPr id="30" name="Retângulo Arredondado 17">
            <a:extLst>
              <a:ext uri="{FF2B5EF4-FFF2-40B4-BE49-F238E27FC236}">
                <a16:creationId xmlns:a16="http://schemas.microsoft.com/office/drawing/2014/main" id="{08B2957E-A3EF-AD64-E6D9-1E4B5FD5CD9F}"/>
              </a:ext>
            </a:extLst>
          </p:cNvPr>
          <p:cNvSpPr/>
          <p:nvPr/>
        </p:nvSpPr>
        <p:spPr>
          <a:xfrm>
            <a:off x="7257930" y="5407292"/>
            <a:ext cx="2575231" cy="372495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>
                <a:solidFill>
                  <a:srgbClr val="002142"/>
                </a:solidFill>
              </a:rPr>
              <a:t>SIGILOSA </a:t>
            </a:r>
          </a:p>
          <a:p>
            <a:pPr algn="ctr"/>
            <a:r>
              <a:rPr lang="pt-BR" sz="1200">
                <a:solidFill>
                  <a:srgbClr val="002142"/>
                </a:solidFill>
              </a:rPr>
              <a:t>art. 22</a:t>
            </a:r>
          </a:p>
        </p:txBody>
      </p:sp>
      <p:sp>
        <p:nvSpPr>
          <p:cNvPr id="31" name="Retângulo Arredondado 17">
            <a:extLst>
              <a:ext uri="{FF2B5EF4-FFF2-40B4-BE49-F238E27FC236}">
                <a16:creationId xmlns:a16="http://schemas.microsoft.com/office/drawing/2014/main" id="{FA48099C-CC1C-6D0A-EBDA-C2F679A873DB}"/>
              </a:ext>
            </a:extLst>
          </p:cNvPr>
          <p:cNvSpPr/>
          <p:nvPr/>
        </p:nvSpPr>
        <p:spPr>
          <a:xfrm>
            <a:off x="7257930" y="5884207"/>
            <a:ext cx="2575231" cy="372495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>
                <a:solidFill>
                  <a:srgbClr val="002142"/>
                </a:solidFill>
              </a:rPr>
              <a:t>CLASSIFICADA </a:t>
            </a:r>
          </a:p>
          <a:p>
            <a:pPr algn="ctr"/>
            <a:r>
              <a:rPr lang="pt-BR" sz="1200">
                <a:solidFill>
                  <a:srgbClr val="002142"/>
                </a:solidFill>
              </a:rPr>
              <a:t>art. 23</a:t>
            </a:r>
          </a:p>
        </p:txBody>
      </p:sp>
      <p:sp>
        <p:nvSpPr>
          <p:cNvPr id="32" name="Retângulo Arredondado 17">
            <a:extLst>
              <a:ext uri="{FF2B5EF4-FFF2-40B4-BE49-F238E27FC236}">
                <a16:creationId xmlns:a16="http://schemas.microsoft.com/office/drawing/2014/main" id="{A1B2ED9E-E1ED-01A2-88C3-42541E886AF7}"/>
              </a:ext>
            </a:extLst>
          </p:cNvPr>
          <p:cNvSpPr/>
          <p:nvPr/>
        </p:nvSpPr>
        <p:spPr>
          <a:xfrm>
            <a:off x="7257930" y="6361122"/>
            <a:ext cx="2575231" cy="372495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>
                <a:solidFill>
                  <a:srgbClr val="002142"/>
                </a:solidFill>
              </a:rPr>
              <a:t>DOC. PREPARATÓRIO</a:t>
            </a:r>
          </a:p>
          <a:p>
            <a:pPr algn="ctr"/>
            <a:r>
              <a:rPr lang="pt-BR" sz="1200">
                <a:solidFill>
                  <a:srgbClr val="002142"/>
                </a:solidFill>
              </a:rPr>
              <a:t>art. 7º, § 3º</a:t>
            </a:r>
          </a:p>
        </p:txBody>
      </p:sp>
    </p:spTree>
    <p:extLst>
      <p:ext uri="{BB962C8B-B14F-4D97-AF65-F5344CB8AC3E}">
        <p14:creationId xmlns:p14="http://schemas.microsoft.com/office/powerpoint/2010/main" val="675394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8" grpId="0"/>
      <p:bldP spid="29" grpId="0" animBg="1"/>
      <p:bldP spid="30" grpId="0" animBg="1"/>
      <p:bldP spid="31" grpId="0" animBg="1"/>
      <p:bldP spid="32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CaixaDeTexto 19">
            <a:extLst>
              <a:ext uri="{FF2B5EF4-FFF2-40B4-BE49-F238E27FC236}">
                <a16:creationId xmlns:a16="http://schemas.microsoft.com/office/drawing/2014/main" id="{22811213-0ADC-4703-A792-E1DC73577F3F}"/>
              </a:ext>
            </a:extLst>
          </p:cNvPr>
          <p:cNvSpPr txBox="1"/>
          <p:nvPr/>
        </p:nvSpPr>
        <p:spPr>
          <a:xfrm>
            <a:off x="353079" y="342121"/>
            <a:ext cx="7057215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pt-BR" sz="3600" b="1"/>
              <a:t>CICLO DO PEDIDO E DO RECURSO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35F53FB0-1FE8-C4B8-4B6F-7147198C1F00}"/>
              </a:ext>
            </a:extLst>
          </p:cNvPr>
          <p:cNvSpPr txBox="1"/>
          <p:nvPr/>
        </p:nvSpPr>
        <p:spPr>
          <a:xfrm>
            <a:off x="2206720" y="5232741"/>
            <a:ext cx="985669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2000" algn="r">
              <a:spcBef>
                <a:spcPts val="3000"/>
              </a:spcBef>
              <a:spcAft>
                <a:spcPts val="3000"/>
              </a:spcAft>
            </a:pPr>
            <a:r>
              <a:rPr lang="pt-BR" sz="2400">
                <a:solidFill>
                  <a:schemeClr val="bg1"/>
                </a:solidFill>
              </a:rPr>
              <a:t>CF/1988, Art. 5º, XXXIII</a:t>
            </a:r>
            <a:endParaRPr lang="pt-BR" sz="2400" b="1" i="1">
              <a:solidFill>
                <a:schemeClr val="bg1"/>
              </a:solidFill>
            </a:endParaRPr>
          </a:p>
        </p:txBody>
      </p:sp>
      <p:pic>
        <p:nvPicPr>
          <p:cNvPr id="2" name="Imagem 1" descr="Padrão do plano de fundo&#10;&#10;Descrição gerada automaticamente">
            <a:extLst>
              <a:ext uri="{FF2B5EF4-FFF2-40B4-BE49-F238E27FC236}">
                <a16:creationId xmlns:a16="http://schemas.microsoft.com/office/drawing/2014/main" id="{B6844EC8-E825-F02D-0A09-B7EFCF1AAB3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4845" y="4081979"/>
            <a:ext cx="2763187" cy="2763187"/>
          </a:xfrm>
          <a:prstGeom prst="rect">
            <a:avLst/>
          </a:prstGeom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271026EE-44F1-CEFF-7884-B365B7AC0F33}"/>
              </a:ext>
            </a:extLst>
          </p:cNvPr>
          <p:cNvSpPr/>
          <p:nvPr/>
        </p:nvSpPr>
        <p:spPr>
          <a:xfrm>
            <a:off x="9493101" y="5735351"/>
            <a:ext cx="348222" cy="4822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t-BR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8DFE708C-F280-B90C-73C6-16AE5029A931}"/>
              </a:ext>
            </a:extLst>
          </p:cNvPr>
          <p:cNvSpPr/>
          <p:nvPr/>
        </p:nvSpPr>
        <p:spPr>
          <a:xfrm>
            <a:off x="1960907" y="5730717"/>
            <a:ext cx="348222" cy="4822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t-BR"/>
          </a:p>
        </p:txBody>
      </p:sp>
      <p:graphicFrame>
        <p:nvGraphicFramePr>
          <p:cNvPr id="6" name="Diagrama 5">
            <a:extLst>
              <a:ext uri="{FF2B5EF4-FFF2-40B4-BE49-F238E27FC236}">
                <a16:creationId xmlns:a16="http://schemas.microsoft.com/office/drawing/2014/main" id="{C3CFCD5D-DF8B-35DA-8B62-350F72D6842E}"/>
              </a:ext>
            </a:extLst>
          </p:cNvPr>
          <p:cNvGraphicFramePr/>
          <p:nvPr/>
        </p:nvGraphicFramePr>
        <p:xfrm>
          <a:off x="567570" y="1757093"/>
          <a:ext cx="10606874" cy="45606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7" name="Chave Esquerda 6">
            <a:extLst>
              <a:ext uri="{FF2B5EF4-FFF2-40B4-BE49-F238E27FC236}">
                <a16:creationId xmlns:a16="http://schemas.microsoft.com/office/drawing/2014/main" id="{E105AE58-30F8-08F7-D71B-8F9667C88E44}"/>
              </a:ext>
            </a:extLst>
          </p:cNvPr>
          <p:cNvSpPr/>
          <p:nvPr/>
        </p:nvSpPr>
        <p:spPr>
          <a:xfrm rot="5400000">
            <a:off x="1934963" y="-98560"/>
            <a:ext cx="400110" cy="3475469"/>
          </a:xfrm>
          <a:prstGeom prst="leftBrace">
            <a:avLst>
              <a:gd name="adj1" fmla="val 0"/>
              <a:gd name="adj2" fmla="val 50778"/>
            </a:avLst>
          </a:prstGeom>
          <a:noFill/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t-BR"/>
          </a:p>
        </p:txBody>
      </p:sp>
      <p:sp>
        <p:nvSpPr>
          <p:cNvPr id="8" name="Chave Esquerda 7">
            <a:extLst>
              <a:ext uri="{FF2B5EF4-FFF2-40B4-BE49-F238E27FC236}">
                <a16:creationId xmlns:a16="http://schemas.microsoft.com/office/drawing/2014/main" id="{EFA44650-7EF7-40C9-63D3-98B59D89D2B9}"/>
              </a:ext>
            </a:extLst>
          </p:cNvPr>
          <p:cNvSpPr/>
          <p:nvPr/>
        </p:nvSpPr>
        <p:spPr>
          <a:xfrm rot="5400000">
            <a:off x="7590497" y="-1985889"/>
            <a:ext cx="482248" cy="7167990"/>
          </a:xfrm>
          <a:prstGeom prst="leftBrace">
            <a:avLst>
              <a:gd name="adj1" fmla="val 0"/>
              <a:gd name="adj2" fmla="val 50778"/>
            </a:avLst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t-BR"/>
          </a:p>
        </p:txBody>
      </p:sp>
      <p:cxnSp>
        <p:nvCxnSpPr>
          <p:cNvPr id="10" name="Conector: Angulado 9">
            <a:extLst>
              <a:ext uri="{FF2B5EF4-FFF2-40B4-BE49-F238E27FC236}">
                <a16:creationId xmlns:a16="http://schemas.microsoft.com/office/drawing/2014/main" id="{2EE484CA-D6D5-B36B-B1A0-0AEEBC6583E6}"/>
              </a:ext>
            </a:extLst>
          </p:cNvPr>
          <p:cNvCxnSpPr>
            <a:stCxn id="9" idx="2"/>
            <a:endCxn id="11" idx="2"/>
          </p:cNvCxnSpPr>
          <p:nvPr/>
        </p:nvCxnSpPr>
        <p:spPr>
          <a:xfrm rot="5400000" flipH="1">
            <a:off x="5898798" y="2449185"/>
            <a:ext cx="4634" cy="7532194"/>
          </a:xfrm>
          <a:prstGeom prst="bentConnector3">
            <a:avLst>
              <a:gd name="adj1" fmla="val -8335240"/>
            </a:avLst>
          </a:prstGeom>
          <a:noFill/>
          <a:ln w="28575" cap="flat" cmpd="sng" algn="ctr">
            <a:solidFill>
              <a:scrgbClr r="0" g="0" b="0"/>
            </a:solidFill>
            <a:prstDash val="sysDot"/>
            <a:miter lim="800000"/>
            <a:tailEnd type="arrow"/>
          </a:ln>
          <a:effectLst/>
        </p:spPr>
      </p:cxnSp>
      <p:sp>
        <p:nvSpPr>
          <p:cNvPr id="11" name="CaixaDeTexto 7">
            <a:extLst>
              <a:ext uri="{FF2B5EF4-FFF2-40B4-BE49-F238E27FC236}">
                <a16:creationId xmlns:a16="http://schemas.microsoft.com/office/drawing/2014/main" id="{69D9D989-FFE3-F1A1-4E2A-E0F30DCC0329}"/>
              </a:ext>
            </a:extLst>
          </p:cNvPr>
          <p:cNvSpPr txBox="1"/>
          <p:nvPr/>
        </p:nvSpPr>
        <p:spPr>
          <a:xfrm>
            <a:off x="5703454" y="6217188"/>
            <a:ext cx="12297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b="1"/>
              <a:t>até +3x</a:t>
            </a:r>
          </a:p>
        </p:txBody>
      </p:sp>
      <p:sp>
        <p:nvSpPr>
          <p:cNvPr id="25" name="CaixaDeTexto 1">
            <a:extLst>
              <a:ext uri="{FF2B5EF4-FFF2-40B4-BE49-F238E27FC236}">
                <a16:creationId xmlns:a16="http://schemas.microsoft.com/office/drawing/2014/main" id="{554456A8-6052-CCBE-FB76-B5028490E9BD}"/>
              </a:ext>
            </a:extLst>
          </p:cNvPr>
          <p:cNvSpPr txBox="1"/>
          <p:nvPr/>
        </p:nvSpPr>
        <p:spPr>
          <a:xfrm>
            <a:off x="1553088" y="1031679"/>
            <a:ext cx="1297210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2000"/>
              <a:t>Solicitante</a:t>
            </a:r>
          </a:p>
        </p:txBody>
      </p:sp>
      <p:sp>
        <p:nvSpPr>
          <p:cNvPr id="26" name="CaixaDeTexto 1">
            <a:extLst>
              <a:ext uri="{FF2B5EF4-FFF2-40B4-BE49-F238E27FC236}">
                <a16:creationId xmlns:a16="http://schemas.microsoft.com/office/drawing/2014/main" id="{9EBD266D-6421-E31D-A698-23DF71BA9A00}"/>
              </a:ext>
            </a:extLst>
          </p:cNvPr>
          <p:cNvSpPr txBox="1"/>
          <p:nvPr/>
        </p:nvSpPr>
        <p:spPr>
          <a:xfrm>
            <a:off x="6088271" y="985627"/>
            <a:ext cx="3475469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2000"/>
              <a:t>Órgão ou entidade pública</a:t>
            </a:r>
          </a:p>
        </p:txBody>
      </p:sp>
    </p:spTree>
    <p:extLst>
      <p:ext uri="{BB962C8B-B14F-4D97-AF65-F5344CB8AC3E}">
        <p14:creationId xmlns:p14="http://schemas.microsoft.com/office/powerpoint/2010/main" val="252022362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CaixaDeTexto 19">
            <a:extLst>
              <a:ext uri="{FF2B5EF4-FFF2-40B4-BE49-F238E27FC236}">
                <a16:creationId xmlns:a16="http://schemas.microsoft.com/office/drawing/2014/main" id="{22811213-0ADC-4703-A792-E1DC73577F3F}"/>
              </a:ext>
            </a:extLst>
          </p:cNvPr>
          <p:cNvSpPr txBox="1"/>
          <p:nvPr/>
        </p:nvSpPr>
        <p:spPr>
          <a:xfrm>
            <a:off x="447526" y="190873"/>
            <a:ext cx="7212448" cy="113877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pt-BR" sz="3600" b="1"/>
              <a:t>TRANSPARÊNCIA PASSIVA </a:t>
            </a:r>
          </a:p>
          <a:p>
            <a:r>
              <a:rPr lang="pt-BR" sz="3200"/>
              <a:t>PRAZOS E INSTÂNCIAS RECURSAIS NO PEF</a:t>
            </a:r>
            <a:endParaRPr lang="pt-BR" sz="3600">
              <a:cs typeface="Calibri"/>
            </a:endParaRPr>
          </a:p>
        </p:txBody>
      </p:sp>
      <p:grpSp>
        <p:nvGrpSpPr>
          <p:cNvPr id="2" name="Agrupar 1">
            <a:extLst>
              <a:ext uri="{FF2B5EF4-FFF2-40B4-BE49-F238E27FC236}">
                <a16:creationId xmlns:a16="http://schemas.microsoft.com/office/drawing/2014/main" id="{E86C18DE-23FD-C7D6-C00B-06B528C00172}"/>
              </a:ext>
            </a:extLst>
          </p:cNvPr>
          <p:cNvGrpSpPr/>
          <p:nvPr/>
        </p:nvGrpSpPr>
        <p:grpSpPr>
          <a:xfrm>
            <a:off x="4230452" y="1672229"/>
            <a:ext cx="7402512" cy="4895320"/>
            <a:chOff x="3519413" y="1654252"/>
            <a:chExt cx="7402512" cy="4895320"/>
          </a:xfrm>
        </p:grpSpPr>
        <p:graphicFrame>
          <p:nvGraphicFramePr>
            <p:cNvPr id="18" name="Diagrama 17">
              <a:extLst>
                <a:ext uri="{FF2B5EF4-FFF2-40B4-BE49-F238E27FC236}">
                  <a16:creationId xmlns:a16="http://schemas.microsoft.com/office/drawing/2014/main" id="{A7642283-6E1A-AD8F-9B83-F9947E4D0816}"/>
                </a:ext>
              </a:extLst>
            </p:cNvPr>
            <p:cNvGraphicFramePr/>
            <p:nvPr/>
          </p:nvGraphicFramePr>
          <p:xfrm>
            <a:off x="3519413" y="1654252"/>
            <a:ext cx="7402512" cy="4895320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sp>
          <p:nvSpPr>
            <p:cNvPr id="19" name="CaixaDeTexto 18">
              <a:extLst>
                <a:ext uri="{FF2B5EF4-FFF2-40B4-BE49-F238E27FC236}">
                  <a16:creationId xmlns:a16="http://schemas.microsoft.com/office/drawing/2014/main" id="{CA551930-8326-0465-956E-E8FE10373D1D}"/>
                </a:ext>
              </a:extLst>
            </p:cNvPr>
            <p:cNvSpPr txBox="1"/>
            <p:nvPr/>
          </p:nvSpPr>
          <p:spPr>
            <a:xfrm>
              <a:off x="5684763" y="6128053"/>
              <a:ext cx="3911701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 rtl="0" fontAlgn="base"/>
              <a:r>
                <a:rPr lang="pt-BR" i="0" u="none" strike="noStrike"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Prazo para manifestação: 5 dias</a:t>
              </a:r>
              <a:r>
                <a:rPr lang="pt-BR" i="0"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​</a:t>
              </a:r>
              <a:endParaRPr lang="pt-BR" i="0">
                <a:solidFill>
                  <a:srgbClr val="000000"/>
                </a:solidFill>
                <a:effectLst/>
                <a:latin typeface="Segoe UI" panose="020B0502040204020203" pitchFamily="34" charset="0"/>
              </a:endParaRPr>
            </a:p>
          </p:txBody>
        </p:sp>
        <p:sp>
          <p:nvSpPr>
            <p:cNvPr id="21" name="CaixaDeTexto 20">
              <a:extLst>
                <a:ext uri="{FF2B5EF4-FFF2-40B4-BE49-F238E27FC236}">
                  <a16:creationId xmlns:a16="http://schemas.microsoft.com/office/drawing/2014/main" id="{7521BCC8-C145-A727-CF63-00516049BAE9}"/>
                </a:ext>
              </a:extLst>
            </p:cNvPr>
            <p:cNvSpPr txBox="1"/>
            <p:nvPr/>
          </p:nvSpPr>
          <p:spPr>
            <a:xfrm>
              <a:off x="5539425" y="4834416"/>
              <a:ext cx="3362487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 rtl="0" fontAlgn="base"/>
              <a:r>
                <a:rPr lang="pt-BR" i="0" u="none" strike="noStrike"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Prazo para manifestação: 5 dias</a:t>
              </a:r>
              <a:r>
                <a:rPr lang="pt-BR" i="0"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​</a:t>
              </a:r>
              <a:endParaRPr lang="pt-BR" i="0">
                <a:solidFill>
                  <a:srgbClr val="000000"/>
                </a:solidFill>
                <a:effectLst/>
                <a:latin typeface="Segoe UI" panose="020B0502040204020203" pitchFamily="34" charset="0"/>
              </a:endParaRPr>
            </a:p>
          </p:txBody>
        </p:sp>
      </p:grpSp>
      <p:sp>
        <p:nvSpPr>
          <p:cNvPr id="6" name="CaixaDeTexto 5">
            <a:extLst>
              <a:ext uri="{FF2B5EF4-FFF2-40B4-BE49-F238E27FC236}">
                <a16:creationId xmlns:a16="http://schemas.microsoft.com/office/drawing/2014/main" id="{D0A4D25B-B85B-78FA-9121-6BDEAB0FA34A}"/>
              </a:ext>
            </a:extLst>
          </p:cNvPr>
          <p:cNvSpPr txBox="1"/>
          <p:nvPr/>
        </p:nvSpPr>
        <p:spPr>
          <a:xfrm>
            <a:off x="747326" y="1942735"/>
            <a:ext cx="411256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pt-BR" sz="2400" b="1" i="0">
                <a:effectLst/>
                <a:latin typeface="Roboto" panose="02000000000000000000" pitchFamily="2" charset="0"/>
              </a:rPr>
              <a:t>Pedido inicial</a:t>
            </a:r>
          </a:p>
          <a:p>
            <a:pPr lvl="0"/>
            <a:br>
              <a:rPr lang="pt-BR" sz="1600">
                <a:latin typeface="Roboto" panose="02000000000000000000" pitchFamily="2" charset="0"/>
              </a:rPr>
            </a:br>
            <a:r>
              <a:rPr lang="pt-BR" sz="1600">
                <a:latin typeface="Roboto" panose="02000000000000000000" pitchFamily="2" charset="0"/>
              </a:rPr>
              <a:t>Órgão/entidade deve responder</a:t>
            </a:r>
            <a:endParaRPr lang="pt-BR" sz="1600" b="0" i="0">
              <a:effectLst/>
              <a:latin typeface="Roboto" panose="02000000000000000000" pitchFamily="2" charset="0"/>
            </a:endParaRPr>
          </a:p>
          <a:p>
            <a:pPr lvl="0"/>
            <a:r>
              <a:rPr lang="pt-BR" sz="1600" b="1">
                <a:latin typeface="Roboto" panose="02000000000000000000" pitchFamily="2" charset="0"/>
              </a:rPr>
              <a:t>e</a:t>
            </a:r>
            <a:r>
              <a:rPr lang="pt-BR" sz="1600" b="1" i="0">
                <a:effectLst/>
                <a:latin typeface="Roboto" panose="02000000000000000000" pitchFamily="2" charset="0"/>
              </a:rPr>
              <a:t>m até 20 dias + 10</a:t>
            </a:r>
            <a:endParaRPr lang="pt-BR" sz="1600"/>
          </a:p>
          <a:p>
            <a:pPr lvl="0"/>
            <a:endParaRPr lang="pt-BR" sz="2400" b="1" i="0">
              <a:effectLst/>
              <a:latin typeface="Roboto" panose="02000000000000000000" pitchFamily="2" charset="0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EBE0E8DA-1228-9E4D-0857-876325A2BA16}"/>
              </a:ext>
            </a:extLst>
          </p:cNvPr>
          <p:cNvSpPr txBox="1"/>
          <p:nvPr/>
        </p:nvSpPr>
        <p:spPr>
          <a:xfrm>
            <a:off x="747326" y="4409262"/>
            <a:ext cx="3133874" cy="18466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400" b="1" i="0">
                <a:effectLst/>
                <a:latin typeface="Roboto" panose="02000000000000000000" pitchFamily="2" charset="0"/>
              </a:rPr>
              <a:t>Recurso</a:t>
            </a:r>
            <a:br>
              <a:rPr lang="pt-BR" sz="2800" b="0" i="0">
                <a:effectLst/>
                <a:latin typeface="Roboto" panose="02000000000000000000" pitchFamily="2" charset="0"/>
              </a:rPr>
            </a:br>
            <a:br>
              <a:rPr lang="pt-BR" sz="2400" b="0" i="0">
                <a:effectLst/>
                <a:latin typeface="Roboto" panose="02000000000000000000" pitchFamily="2" charset="0"/>
              </a:rPr>
            </a:br>
            <a:r>
              <a:rPr lang="pt-BR" sz="1600" b="0" i="0">
                <a:effectLst/>
                <a:latin typeface="Roboto" panose="02000000000000000000" pitchFamily="2" charset="0"/>
              </a:rPr>
              <a:t>Caso o solicitante não concorde com a resposta, ele </a:t>
            </a:r>
            <a:r>
              <a:rPr lang="pt-BR" sz="1600" b="1" i="0">
                <a:effectLst/>
                <a:latin typeface="Roboto" panose="02000000000000000000" pitchFamily="2" charset="0"/>
              </a:rPr>
              <a:t>tem 10 dias </a:t>
            </a:r>
            <a:r>
              <a:rPr lang="pt-BR" sz="1600" b="0" i="0">
                <a:effectLst/>
                <a:latin typeface="Roboto" panose="02000000000000000000" pitchFamily="2" charset="0"/>
              </a:rPr>
              <a:t>para apresentar um recurso.</a:t>
            </a:r>
            <a:endParaRPr lang="pt-BR" sz="1600"/>
          </a:p>
          <a:p>
            <a:pPr lvl="0"/>
            <a:endParaRPr lang="pt-BR" sz="1800" i="0">
              <a:effectLst/>
              <a:latin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968881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CaixaDeTexto 19">
            <a:extLst>
              <a:ext uri="{FF2B5EF4-FFF2-40B4-BE49-F238E27FC236}">
                <a16:creationId xmlns:a16="http://schemas.microsoft.com/office/drawing/2014/main" id="{22811213-0ADC-4703-A792-E1DC73577F3F}"/>
              </a:ext>
            </a:extLst>
          </p:cNvPr>
          <p:cNvSpPr txBox="1"/>
          <p:nvPr/>
        </p:nvSpPr>
        <p:spPr>
          <a:xfrm>
            <a:off x="755484" y="430722"/>
            <a:ext cx="3702580" cy="161620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b="1" kern="1200" dirty="0">
                <a:latin typeface="+mj-lt"/>
                <a:ea typeface="+mj-ea"/>
                <a:cs typeface="+mj-cs"/>
              </a:rPr>
              <a:t>O QUE É O FALA.BR</a:t>
            </a:r>
            <a:r>
              <a:rPr lang="en-US" sz="32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?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848A81B-C2E0-CA41-C600-2D51EDFD77CB}"/>
              </a:ext>
            </a:extLst>
          </p:cNvPr>
          <p:cNvSpPr>
            <a:spLocks/>
          </p:cNvSpPr>
          <p:nvPr/>
        </p:nvSpPr>
        <p:spPr bwMode="auto">
          <a:xfrm>
            <a:off x="866909" y="2243455"/>
            <a:ext cx="3253287" cy="352482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lIns="91440" tIns="45720" rIns="91440" bIns="45720" rtlCol="0" anchor="t">
            <a:normAutofit lnSpcReduction="10000"/>
          </a:bodyPr>
          <a:lstStyle>
            <a:defPPr>
              <a:defRPr lang="pt-BR"/>
            </a:defPPr>
            <a:lvl1pPr algn="l" rtl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indent="457200" algn="l" rtl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indent="914400" algn="l" rtl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indent="1371600" algn="l" rtl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indent="1828800" algn="l" rtl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 indent="-228600" algn="just" defTabSz="914400" hangingPunct="1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pt-BR" sz="1900" dirty="0">
                <a:solidFill>
                  <a:schemeClr val="tx1"/>
                </a:solidFill>
                <a:latin typeface="+mn-lt"/>
                <a:ea typeface="+mn-ea"/>
                <a:cs typeface="+mn-cs"/>
                <a:sym typeface="Aller Display" charset="0"/>
              </a:rPr>
              <a:t>A Plataforma Integrada de </a:t>
            </a:r>
            <a:r>
              <a:rPr lang="en-US" altLang="pt-BR" sz="1900" dirty="0" err="1">
                <a:solidFill>
                  <a:schemeClr val="tx1"/>
                </a:solidFill>
                <a:latin typeface="+mn-lt"/>
                <a:ea typeface="+mn-ea"/>
                <a:cs typeface="+mn-cs"/>
                <a:sym typeface="Aller Display" charset="0"/>
              </a:rPr>
              <a:t>Ouvidoria</a:t>
            </a:r>
            <a:r>
              <a:rPr lang="en-US" altLang="pt-BR" sz="1900" dirty="0">
                <a:solidFill>
                  <a:schemeClr val="tx1"/>
                </a:solidFill>
                <a:latin typeface="+mn-lt"/>
                <a:ea typeface="+mn-ea"/>
                <a:cs typeface="+mn-cs"/>
                <a:sym typeface="Aller Display" charset="0"/>
              </a:rPr>
              <a:t> e Acesso à Informação (Fala.BR) </a:t>
            </a:r>
            <a:r>
              <a:rPr lang="en-US" altLang="pt-BR" sz="1900" dirty="0" err="1">
                <a:solidFill>
                  <a:schemeClr val="tx1"/>
                </a:solidFill>
                <a:latin typeface="+mn-lt"/>
                <a:ea typeface="+mn-ea"/>
                <a:cs typeface="+mn-cs"/>
                <a:sym typeface="Aller Display" charset="0"/>
              </a:rPr>
              <a:t>reúne</a:t>
            </a:r>
            <a:r>
              <a:rPr lang="en-US" altLang="pt-BR" sz="1900" dirty="0">
                <a:solidFill>
                  <a:schemeClr val="tx1"/>
                </a:solidFill>
                <a:latin typeface="+mn-lt"/>
                <a:ea typeface="+mn-ea"/>
                <a:cs typeface="+mn-cs"/>
                <a:sym typeface="Aller Display" charset="0"/>
              </a:rPr>
              <a:t> </a:t>
            </a:r>
            <a:r>
              <a:rPr lang="en-US" altLang="pt-BR" sz="1900" dirty="0" err="1">
                <a:solidFill>
                  <a:schemeClr val="tx1"/>
                </a:solidFill>
                <a:latin typeface="+mn-lt"/>
                <a:ea typeface="+mn-ea"/>
                <a:cs typeface="+mn-cs"/>
                <a:sym typeface="Aller Display" charset="0"/>
              </a:rPr>
              <a:t>funcionalidades</a:t>
            </a:r>
            <a:r>
              <a:rPr lang="en-US" altLang="pt-BR" sz="1900" dirty="0">
                <a:solidFill>
                  <a:schemeClr val="tx1"/>
                </a:solidFill>
                <a:latin typeface="+mn-lt"/>
                <a:ea typeface="+mn-ea"/>
                <a:cs typeface="+mn-cs"/>
                <a:sym typeface="Aller Display" charset="0"/>
              </a:rPr>
              <a:t> do </a:t>
            </a:r>
            <a:r>
              <a:rPr lang="en-US" altLang="pt-BR" sz="1900" dirty="0" err="1">
                <a:solidFill>
                  <a:schemeClr val="tx1"/>
                </a:solidFill>
                <a:latin typeface="+mn-lt"/>
                <a:ea typeface="+mn-ea"/>
                <a:cs typeface="+mn-cs"/>
                <a:sym typeface="Aller Display" charset="0"/>
              </a:rPr>
              <a:t>antigo</a:t>
            </a:r>
            <a:r>
              <a:rPr lang="en-US" altLang="pt-BR" sz="1900" dirty="0">
                <a:solidFill>
                  <a:schemeClr val="tx1"/>
                </a:solidFill>
                <a:latin typeface="+mn-lt"/>
                <a:ea typeface="+mn-ea"/>
                <a:cs typeface="+mn-cs"/>
                <a:sym typeface="Aller Display" charset="0"/>
              </a:rPr>
              <a:t> Sistema Nacional </a:t>
            </a:r>
            <a:r>
              <a:rPr lang="en-US" altLang="pt-BR" sz="1900" dirty="0" err="1">
                <a:solidFill>
                  <a:schemeClr val="tx1"/>
                </a:solidFill>
                <a:latin typeface="+mn-lt"/>
                <a:ea typeface="+mn-ea"/>
                <a:cs typeface="+mn-cs"/>
                <a:sym typeface="Aller Display" charset="0"/>
              </a:rPr>
              <a:t>Informatizado</a:t>
            </a:r>
            <a:r>
              <a:rPr lang="en-US" altLang="pt-BR" sz="1900" dirty="0">
                <a:solidFill>
                  <a:schemeClr val="tx1"/>
                </a:solidFill>
                <a:latin typeface="+mn-lt"/>
                <a:ea typeface="+mn-ea"/>
                <a:cs typeface="+mn-cs"/>
                <a:sym typeface="Aller Display" charset="0"/>
              </a:rPr>
              <a:t> de </a:t>
            </a:r>
            <a:r>
              <a:rPr lang="en-US" altLang="pt-BR" sz="1900" dirty="0" err="1">
                <a:solidFill>
                  <a:schemeClr val="tx1"/>
                </a:solidFill>
                <a:latin typeface="+mn-lt"/>
                <a:ea typeface="+mn-ea"/>
                <a:cs typeface="+mn-cs"/>
                <a:sym typeface="Aller Display" charset="0"/>
              </a:rPr>
              <a:t>Ouvidorias</a:t>
            </a:r>
            <a:r>
              <a:rPr lang="en-US" altLang="pt-BR" sz="1900" dirty="0">
                <a:solidFill>
                  <a:schemeClr val="tx1"/>
                </a:solidFill>
                <a:latin typeface="+mn-lt"/>
                <a:ea typeface="+mn-ea"/>
                <a:cs typeface="+mn-cs"/>
                <a:sym typeface="Aller Display" charset="0"/>
              </a:rPr>
              <a:t> (e-</a:t>
            </a:r>
            <a:r>
              <a:rPr lang="en-US" altLang="pt-BR" sz="1900" dirty="0" err="1">
                <a:solidFill>
                  <a:schemeClr val="tx1"/>
                </a:solidFill>
                <a:latin typeface="+mn-lt"/>
                <a:ea typeface="+mn-ea"/>
                <a:cs typeface="+mn-cs"/>
                <a:sym typeface="Aller Display" charset="0"/>
              </a:rPr>
              <a:t>Ouv</a:t>
            </a:r>
            <a:r>
              <a:rPr lang="en-US" altLang="pt-BR" sz="1900" dirty="0">
                <a:solidFill>
                  <a:schemeClr val="tx1"/>
                </a:solidFill>
                <a:latin typeface="+mn-lt"/>
                <a:ea typeface="+mn-ea"/>
                <a:cs typeface="+mn-cs"/>
                <a:sym typeface="Aller Display" charset="0"/>
              </a:rPr>
              <a:t>) e do </a:t>
            </a:r>
            <a:r>
              <a:rPr lang="en-US" altLang="pt-BR" sz="1900" dirty="0" err="1">
                <a:solidFill>
                  <a:schemeClr val="tx1"/>
                </a:solidFill>
                <a:latin typeface="+mn-lt"/>
                <a:ea typeface="+mn-ea"/>
                <a:cs typeface="+mn-cs"/>
                <a:sym typeface="Aller Display" charset="0"/>
              </a:rPr>
              <a:t>antigo</a:t>
            </a:r>
            <a:r>
              <a:rPr lang="en-US" altLang="pt-BR" sz="1900" dirty="0">
                <a:solidFill>
                  <a:schemeClr val="tx1"/>
                </a:solidFill>
                <a:latin typeface="+mn-lt"/>
                <a:ea typeface="+mn-ea"/>
                <a:cs typeface="+mn-cs"/>
                <a:sym typeface="Aller Display" charset="0"/>
              </a:rPr>
              <a:t> Sistema </a:t>
            </a:r>
            <a:r>
              <a:rPr lang="en-US" altLang="pt-BR" sz="1900" dirty="0" err="1">
                <a:solidFill>
                  <a:schemeClr val="tx1"/>
                </a:solidFill>
                <a:latin typeface="+mn-lt"/>
                <a:ea typeface="+mn-ea"/>
                <a:cs typeface="+mn-cs"/>
                <a:sym typeface="Aller Display" charset="0"/>
              </a:rPr>
              <a:t>Eletrônico</a:t>
            </a:r>
            <a:r>
              <a:rPr lang="en-US" altLang="pt-BR" sz="1900" dirty="0">
                <a:solidFill>
                  <a:schemeClr val="tx1"/>
                </a:solidFill>
                <a:latin typeface="+mn-lt"/>
                <a:ea typeface="+mn-ea"/>
                <a:cs typeface="+mn-cs"/>
                <a:sym typeface="Aller Display" charset="0"/>
              </a:rPr>
              <a:t> do Serviço de Informação ao </a:t>
            </a:r>
            <a:r>
              <a:rPr lang="en-US" altLang="pt-BR" sz="1900" dirty="0" err="1">
                <a:solidFill>
                  <a:schemeClr val="tx1"/>
                </a:solidFill>
                <a:latin typeface="+mn-lt"/>
                <a:ea typeface="+mn-ea"/>
                <a:cs typeface="+mn-cs"/>
                <a:sym typeface="Aller Display" charset="0"/>
              </a:rPr>
              <a:t>Cidadão</a:t>
            </a:r>
            <a:r>
              <a:rPr lang="en-US" altLang="pt-BR" sz="1900" dirty="0">
                <a:solidFill>
                  <a:schemeClr val="tx1"/>
                </a:solidFill>
                <a:latin typeface="+mn-lt"/>
                <a:ea typeface="+mn-ea"/>
                <a:cs typeface="+mn-cs"/>
                <a:sym typeface="Aller Display" charset="0"/>
              </a:rPr>
              <a:t> (e-SIC) e </a:t>
            </a:r>
            <a:r>
              <a:rPr lang="en-US" altLang="pt-BR" sz="1900" dirty="0" err="1">
                <a:solidFill>
                  <a:schemeClr val="tx1"/>
                </a:solidFill>
                <a:latin typeface="+mn-lt"/>
                <a:ea typeface="+mn-ea"/>
                <a:cs typeface="+mn-cs"/>
                <a:sym typeface="Aller Display" charset="0"/>
              </a:rPr>
              <a:t>permite</a:t>
            </a:r>
            <a:r>
              <a:rPr lang="en-US" altLang="pt-BR" sz="1900" dirty="0">
                <a:solidFill>
                  <a:schemeClr val="tx1"/>
                </a:solidFill>
                <a:latin typeface="+mn-lt"/>
                <a:ea typeface="+mn-ea"/>
                <a:cs typeface="+mn-cs"/>
                <a:sym typeface="Aller Display" charset="0"/>
              </a:rPr>
              <a:t> a </a:t>
            </a:r>
            <a:r>
              <a:rPr lang="en-US" altLang="pt-BR" sz="1900" dirty="0" err="1">
                <a:solidFill>
                  <a:schemeClr val="tx1"/>
                </a:solidFill>
                <a:latin typeface="+mn-lt"/>
                <a:ea typeface="+mn-ea"/>
                <a:cs typeface="+mn-cs"/>
                <a:sym typeface="Aller Display" charset="0"/>
              </a:rPr>
              <a:t>qualquer</a:t>
            </a:r>
            <a:r>
              <a:rPr lang="en-US" altLang="pt-BR" sz="1900" dirty="0">
                <a:solidFill>
                  <a:schemeClr val="tx1"/>
                </a:solidFill>
                <a:latin typeface="+mn-lt"/>
                <a:ea typeface="+mn-ea"/>
                <a:cs typeface="+mn-cs"/>
                <a:sym typeface="Aller Display" charset="0"/>
              </a:rPr>
              <a:t> </a:t>
            </a:r>
            <a:r>
              <a:rPr lang="en-US" altLang="pt-BR" sz="1900" dirty="0" err="1">
                <a:solidFill>
                  <a:schemeClr val="tx1"/>
                </a:solidFill>
                <a:latin typeface="+mn-lt"/>
                <a:ea typeface="+mn-ea"/>
                <a:cs typeface="+mn-cs"/>
                <a:sym typeface="Aller Display" charset="0"/>
              </a:rPr>
              <a:t>cidadão</a:t>
            </a:r>
            <a:r>
              <a:rPr lang="en-US" altLang="pt-BR" sz="1900" dirty="0">
                <a:solidFill>
                  <a:schemeClr val="tx1"/>
                </a:solidFill>
                <a:latin typeface="+mn-lt"/>
                <a:ea typeface="+mn-ea"/>
                <a:cs typeface="+mn-cs"/>
                <a:sym typeface="Aller Display" charset="0"/>
              </a:rPr>
              <a:t> </a:t>
            </a:r>
            <a:r>
              <a:rPr lang="en-US" altLang="pt-BR" sz="1900" dirty="0" err="1">
                <a:solidFill>
                  <a:schemeClr val="tx1"/>
                </a:solidFill>
                <a:latin typeface="+mn-lt"/>
                <a:ea typeface="+mn-ea"/>
                <a:cs typeface="+mn-cs"/>
                <a:sym typeface="Aller Display" charset="0"/>
              </a:rPr>
              <a:t>encaminhar</a:t>
            </a:r>
            <a:r>
              <a:rPr lang="en-US" altLang="pt-BR" sz="1900" dirty="0">
                <a:solidFill>
                  <a:schemeClr val="tx1"/>
                </a:solidFill>
                <a:latin typeface="+mn-lt"/>
                <a:ea typeface="+mn-ea"/>
                <a:cs typeface="+mn-cs"/>
                <a:sym typeface="Aller Display" charset="0"/>
              </a:rPr>
              <a:t> </a:t>
            </a:r>
            <a:r>
              <a:rPr lang="en-US" altLang="pt-BR" sz="1900" dirty="0" err="1">
                <a:solidFill>
                  <a:schemeClr val="tx1"/>
                </a:solidFill>
                <a:latin typeface="+mn-lt"/>
                <a:ea typeface="+mn-ea"/>
                <a:cs typeface="+mn-cs"/>
                <a:sym typeface="Aller Display" charset="0"/>
              </a:rPr>
              <a:t>pedidos</a:t>
            </a:r>
            <a:r>
              <a:rPr lang="en-US" altLang="pt-BR" sz="1900" dirty="0">
                <a:solidFill>
                  <a:schemeClr val="tx1"/>
                </a:solidFill>
                <a:latin typeface="+mn-lt"/>
                <a:ea typeface="+mn-ea"/>
                <a:cs typeface="+mn-cs"/>
                <a:sym typeface="Aller Display" charset="0"/>
              </a:rPr>
              <a:t> de </a:t>
            </a:r>
            <a:r>
              <a:rPr lang="en-US" altLang="pt-BR" sz="1900" dirty="0" err="1">
                <a:solidFill>
                  <a:schemeClr val="tx1"/>
                </a:solidFill>
                <a:latin typeface="+mn-lt"/>
                <a:ea typeface="+mn-ea"/>
                <a:cs typeface="+mn-cs"/>
                <a:sym typeface="Aller Display" charset="0"/>
              </a:rPr>
              <a:t>informações</a:t>
            </a:r>
            <a:r>
              <a:rPr lang="en-US" altLang="pt-BR" sz="1900" dirty="0">
                <a:solidFill>
                  <a:schemeClr val="tx1"/>
                </a:solidFill>
                <a:latin typeface="+mn-lt"/>
                <a:ea typeface="+mn-ea"/>
                <a:cs typeface="+mn-cs"/>
                <a:sym typeface="Aller Display" charset="0"/>
              </a:rPr>
              <a:t> </a:t>
            </a:r>
            <a:r>
              <a:rPr lang="en-US" altLang="pt-BR" sz="1900" dirty="0" err="1">
                <a:solidFill>
                  <a:schemeClr val="tx1"/>
                </a:solidFill>
                <a:latin typeface="+mn-lt"/>
                <a:ea typeface="+mn-ea"/>
                <a:cs typeface="+mn-cs"/>
                <a:sym typeface="Aller Display" charset="0"/>
              </a:rPr>
              <a:t>públicas</a:t>
            </a:r>
            <a:r>
              <a:rPr lang="en-US" altLang="pt-BR" sz="1900" dirty="0">
                <a:solidFill>
                  <a:schemeClr val="tx1"/>
                </a:solidFill>
                <a:latin typeface="+mn-lt"/>
                <a:ea typeface="+mn-ea"/>
                <a:cs typeface="+mn-cs"/>
                <a:sym typeface="Aller Display" charset="0"/>
              </a:rPr>
              <a:t> e </a:t>
            </a:r>
            <a:r>
              <a:rPr lang="en-US" altLang="pt-BR" sz="1900" dirty="0" err="1">
                <a:solidFill>
                  <a:schemeClr val="tx1"/>
                </a:solidFill>
                <a:latin typeface="+mn-lt"/>
                <a:ea typeface="+mn-ea"/>
                <a:cs typeface="+mn-cs"/>
                <a:sym typeface="Aller Display" charset="0"/>
              </a:rPr>
              <a:t>manifestações</a:t>
            </a:r>
            <a:r>
              <a:rPr lang="en-US" altLang="pt-BR" sz="1900" dirty="0">
                <a:solidFill>
                  <a:schemeClr val="tx1"/>
                </a:solidFill>
                <a:latin typeface="+mn-lt"/>
                <a:ea typeface="+mn-ea"/>
                <a:cs typeface="+mn-cs"/>
                <a:sym typeface="Aller Display" charset="0"/>
              </a:rPr>
              <a:t> de </a:t>
            </a:r>
            <a:r>
              <a:rPr lang="en-US" altLang="pt-BR" sz="1900" dirty="0" err="1">
                <a:solidFill>
                  <a:schemeClr val="tx1"/>
                </a:solidFill>
                <a:latin typeface="+mn-lt"/>
                <a:ea typeface="+mn-ea"/>
                <a:cs typeface="+mn-cs"/>
                <a:sym typeface="Aller Display" charset="0"/>
              </a:rPr>
              <a:t>Ouvidoria</a:t>
            </a:r>
            <a:r>
              <a:rPr lang="en-US" altLang="pt-BR" sz="1900" dirty="0">
                <a:solidFill>
                  <a:schemeClr val="tx1"/>
                </a:solidFill>
                <a:latin typeface="+mn-lt"/>
                <a:ea typeface="+mn-ea"/>
                <a:cs typeface="+mn-cs"/>
                <a:sym typeface="Aller Display" charset="0"/>
              </a:rPr>
              <a:t>, em um </a:t>
            </a:r>
            <a:r>
              <a:rPr lang="en-US" altLang="pt-BR" sz="1900" dirty="0" err="1">
                <a:solidFill>
                  <a:schemeClr val="tx1"/>
                </a:solidFill>
                <a:latin typeface="+mn-lt"/>
                <a:ea typeface="+mn-ea"/>
                <a:cs typeface="+mn-cs"/>
                <a:sym typeface="Aller Display" charset="0"/>
              </a:rPr>
              <a:t>único</a:t>
            </a:r>
            <a:r>
              <a:rPr lang="en-US" altLang="pt-BR" sz="1900" dirty="0">
                <a:solidFill>
                  <a:schemeClr val="tx1"/>
                </a:solidFill>
                <a:latin typeface="+mn-lt"/>
                <a:ea typeface="+mn-ea"/>
                <a:cs typeface="+mn-cs"/>
                <a:sym typeface="Aller Display" charset="0"/>
              </a:rPr>
              <a:t> </a:t>
            </a:r>
            <a:r>
              <a:rPr lang="en-US" altLang="pt-BR" sz="1900" dirty="0" err="1">
                <a:solidFill>
                  <a:schemeClr val="tx1"/>
                </a:solidFill>
                <a:latin typeface="+mn-lt"/>
                <a:ea typeface="+mn-ea"/>
                <a:cs typeface="+mn-cs"/>
                <a:sym typeface="Aller Display" charset="0"/>
              </a:rPr>
              <a:t>ambiente</a:t>
            </a:r>
            <a:r>
              <a:rPr lang="en-US" altLang="pt-BR" sz="1900" dirty="0">
                <a:solidFill>
                  <a:schemeClr val="tx1"/>
                </a:solidFill>
                <a:latin typeface="+mn-lt"/>
                <a:ea typeface="+mn-ea"/>
                <a:cs typeface="+mn-cs"/>
                <a:sym typeface="Aller Display" charset="0"/>
              </a:rPr>
              <a:t>.</a:t>
            </a:r>
            <a:endParaRPr lang="pt-BR" dirty="0">
              <a:solidFill>
                <a:schemeClr val="tx1"/>
              </a:solidFill>
              <a:ea typeface="+mn-ea"/>
              <a:cs typeface="+mn-cs"/>
            </a:endParaRPr>
          </a:p>
        </p:txBody>
      </p:sp>
      <p:pic>
        <p:nvPicPr>
          <p:cNvPr id="5" name="Imagem 4" descr="Interface gráfica do usuário, Texto, Aplicativo&#10;&#10;Descrição gerada automaticamente">
            <a:extLst>
              <a:ext uri="{FF2B5EF4-FFF2-40B4-BE49-F238E27FC236}">
                <a16:creationId xmlns:a16="http://schemas.microsoft.com/office/drawing/2014/main" id="{A1747179-4747-D363-6883-AB141E89D5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9529" y="1541011"/>
            <a:ext cx="6992470" cy="3891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66331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CaixaDeTexto 19">
            <a:extLst>
              <a:ext uri="{FF2B5EF4-FFF2-40B4-BE49-F238E27FC236}">
                <a16:creationId xmlns:a16="http://schemas.microsoft.com/office/drawing/2014/main" id="{22811213-0ADC-4703-A792-E1DC73577F3F}"/>
              </a:ext>
            </a:extLst>
          </p:cNvPr>
          <p:cNvSpPr txBox="1"/>
          <p:nvPr/>
        </p:nvSpPr>
        <p:spPr>
          <a:xfrm>
            <a:off x="951934" y="430726"/>
            <a:ext cx="9346530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pt-BR" sz="3600" b="1" dirty="0"/>
              <a:t>Fala.BR - CIDADÃO - REGISTRO DO PEDIDO LAI</a:t>
            </a:r>
            <a:endParaRPr lang="pt-BR" sz="3600" b="1" dirty="0">
              <a:cs typeface="Calibri"/>
            </a:endParaRPr>
          </a:p>
        </p:txBody>
      </p:sp>
      <p:pic>
        <p:nvPicPr>
          <p:cNvPr id="7" name="Imagem 6" descr="Interface gráfica do usuário, Texto, Aplicativo, Email&#10;&#10;Descrição gerada automaticamente">
            <a:extLst>
              <a:ext uri="{FF2B5EF4-FFF2-40B4-BE49-F238E27FC236}">
                <a16:creationId xmlns:a16="http://schemas.microsoft.com/office/drawing/2014/main" id="{EDCFF747-F60C-525C-1920-4B65432B15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3886" y="1174493"/>
            <a:ext cx="10055370" cy="5509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12959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CaixaDeTexto 19">
            <a:extLst>
              <a:ext uri="{FF2B5EF4-FFF2-40B4-BE49-F238E27FC236}">
                <a16:creationId xmlns:a16="http://schemas.microsoft.com/office/drawing/2014/main" id="{22811213-0ADC-4703-A792-E1DC73577F3F}"/>
              </a:ext>
            </a:extLst>
          </p:cNvPr>
          <p:cNvSpPr txBox="1"/>
          <p:nvPr/>
        </p:nvSpPr>
        <p:spPr>
          <a:xfrm>
            <a:off x="1358094" y="445103"/>
            <a:ext cx="9687992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pt-BR" sz="3600" b="1"/>
              <a:t>Fala.BR - CIDADÃO - REGISTRO CONFIRMADO</a:t>
            </a:r>
            <a:endParaRPr lang="pt-BR" sz="3600" b="1">
              <a:cs typeface="Calibri"/>
            </a:endParaRP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6372AEF1-D1AB-CCB7-5B97-FFCE1F060E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661" y="1274531"/>
            <a:ext cx="11099318" cy="5304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8437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Mapa&#10;&#10;Descrição gerada automaticamente">
            <a:extLst>
              <a:ext uri="{FF2B5EF4-FFF2-40B4-BE49-F238E27FC236}">
                <a16:creationId xmlns:a16="http://schemas.microsoft.com/office/drawing/2014/main" id="{E935FDFB-108F-933E-BFF3-0512E11571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9480" y="670560"/>
            <a:ext cx="4749800" cy="4749800"/>
          </a:xfrm>
          <a:prstGeom prst="rect">
            <a:avLst/>
          </a:prstGeom>
        </p:spPr>
      </p:pic>
      <p:pic>
        <p:nvPicPr>
          <p:cNvPr id="5" name="Imagem 4" descr="Uma imagem contendo Interface gráfica do usuário&#10;&#10;Descrição gerada automaticamente">
            <a:extLst>
              <a:ext uri="{FF2B5EF4-FFF2-40B4-BE49-F238E27FC236}">
                <a16:creationId xmlns:a16="http://schemas.microsoft.com/office/drawing/2014/main" id="{79A79C94-B86C-6D49-075D-44B81B6200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7600" y="1250405"/>
            <a:ext cx="5074920" cy="5074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55207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CaixaDeTexto 19">
            <a:extLst>
              <a:ext uri="{FF2B5EF4-FFF2-40B4-BE49-F238E27FC236}">
                <a16:creationId xmlns:a16="http://schemas.microsoft.com/office/drawing/2014/main" id="{22811213-0ADC-4703-A792-E1DC73577F3F}"/>
              </a:ext>
            </a:extLst>
          </p:cNvPr>
          <p:cNvSpPr txBox="1"/>
          <p:nvPr/>
        </p:nvSpPr>
        <p:spPr>
          <a:xfrm>
            <a:off x="1138839" y="642792"/>
            <a:ext cx="10194794" cy="55399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pt-BR" sz="3000" b="1"/>
              <a:t>Fala.BR - CIDADÃO - FERRAMENTA IDENTIDADE PRESERVADA </a:t>
            </a:r>
            <a:endParaRPr lang="pt-BR" sz="3000" b="1">
              <a:cs typeface="Calibri"/>
            </a:endParaRPr>
          </a:p>
        </p:txBody>
      </p:sp>
      <p:pic>
        <p:nvPicPr>
          <p:cNvPr id="4" name="Imagem 3" descr="Interface gráfica do usuário, Texto, Aplicativo, Email&#10;&#10;Descrição gerada automaticamente">
            <a:extLst>
              <a:ext uri="{FF2B5EF4-FFF2-40B4-BE49-F238E27FC236}">
                <a16:creationId xmlns:a16="http://schemas.microsoft.com/office/drawing/2014/main" id="{EBDA0D74-16A3-2489-D04A-CF6045FF5C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441" y="2508355"/>
            <a:ext cx="4906273" cy="1844251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1B5DD451-5482-842B-11A4-9DE713E749BF}"/>
              </a:ext>
            </a:extLst>
          </p:cNvPr>
          <p:cNvSpPr txBox="1"/>
          <p:nvPr/>
        </p:nvSpPr>
        <p:spPr>
          <a:xfrm>
            <a:off x="5490840" y="1504929"/>
            <a:ext cx="6303180" cy="470898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 algn="just">
              <a:buFont typeface="Wingdings"/>
              <a:buChar char="ü"/>
            </a:pPr>
            <a:r>
              <a:rPr lang="en-US" sz="1500" err="1">
                <a:solidFill>
                  <a:srgbClr val="333333"/>
                </a:solidFill>
                <a:latin typeface="Calibri"/>
                <a:cs typeface="Calibri"/>
              </a:rPr>
              <a:t>Estou</a:t>
            </a:r>
            <a:r>
              <a:rPr lang="en-US" sz="150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lang="en-US" sz="1500" err="1">
                <a:solidFill>
                  <a:srgbClr val="333333"/>
                </a:solidFill>
                <a:latin typeface="Calibri"/>
                <a:cs typeface="Calibri"/>
              </a:rPr>
              <a:t>ciente</a:t>
            </a:r>
            <a:r>
              <a:rPr lang="en-US" sz="1500">
                <a:solidFill>
                  <a:srgbClr val="333333"/>
                </a:solidFill>
                <a:latin typeface="Calibri"/>
                <a:cs typeface="Calibri"/>
              </a:rPr>
              <a:t> de que, com a </a:t>
            </a:r>
            <a:r>
              <a:rPr lang="en-US" sz="1500" err="1">
                <a:solidFill>
                  <a:srgbClr val="333333"/>
                </a:solidFill>
                <a:latin typeface="Calibri"/>
                <a:cs typeface="Calibri"/>
              </a:rPr>
              <a:t>identidade</a:t>
            </a:r>
            <a:r>
              <a:rPr lang="en-US" sz="150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lang="en-US" sz="1500" err="1">
                <a:solidFill>
                  <a:srgbClr val="333333"/>
                </a:solidFill>
                <a:latin typeface="Calibri"/>
                <a:cs typeface="Calibri"/>
              </a:rPr>
              <a:t>preservada</a:t>
            </a:r>
            <a:r>
              <a:rPr lang="en-US" sz="150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lang="en-US" sz="1500" err="1">
                <a:solidFill>
                  <a:srgbClr val="333333"/>
                </a:solidFill>
                <a:latin typeface="Calibri"/>
                <a:cs typeface="Calibri"/>
              </a:rPr>
              <a:t>somente</a:t>
            </a:r>
            <a:r>
              <a:rPr lang="en-US" sz="1500">
                <a:solidFill>
                  <a:srgbClr val="333333"/>
                </a:solidFill>
                <a:latin typeface="Calibri"/>
                <a:cs typeface="Calibri"/>
              </a:rPr>
              <a:t> a </a:t>
            </a:r>
            <a:r>
              <a:rPr lang="en-US" sz="1500" err="1">
                <a:solidFill>
                  <a:srgbClr val="333333"/>
                </a:solidFill>
                <a:latin typeface="Calibri"/>
                <a:cs typeface="Calibri"/>
              </a:rPr>
              <a:t>área</a:t>
            </a:r>
            <a:r>
              <a:rPr lang="en-US" sz="150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lang="en-US" sz="1500" err="1">
                <a:solidFill>
                  <a:srgbClr val="333333"/>
                </a:solidFill>
                <a:latin typeface="Calibri"/>
                <a:cs typeface="Calibri"/>
              </a:rPr>
              <a:t>técnica</a:t>
            </a:r>
            <a:r>
              <a:rPr lang="en-US" sz="1500">
                <a:solidFill>
                  <a:srgbClr val="333333"/>
                </a:solidFill>
                <a:latin typeface="Calibri"/>
                <a:cs typeface="Calibri"/>
              </a:rPr>
              <a:t> de TI </a:t>
            </a:r>
            <a:r>
              <a:rPr lang="en-US" sz="1500" err="1">
                <a:solidFill>
                  <a:srgbClr val="333333"/>
                </a:solidFill>
                <a:latin typeface="Calibri"/>
                <a:cs typeface="Calibri"/>
              </a:rPr>
              <a:t>responsável</a:t>
            </a:r>
            <a:r>
              <a:rPr lang="en-US" sz="1500">
                <a:solidFill>
                  <a:srgbClr val="333333"/>
                </a:solidFill>
                <a:latin typeface="Calibri"/>
                <a:cs typeface="Calibri"/>
              </a:rPr>
              <a:t> pela </a:t>
            </a:r>
            <a:r>
              <a:rPr lang="en-US" sz="1500" err="1">
                <a:solidFill>
                  <a:srgbClr val="333333"/>
                </a:solidFill>
                <a:latin typeface="Calibri"/>
                <a:cs typeface="Calibri"/>
              </a:rPr>
              <a:t>manutenção</a:t>
            </a:r>
            <a:r>
              <a:rPr lang="en-US" sz="1500">
                <a:solidFill>
                  <a:srgbClr val="333333"/>
                </a:solidFill>
                <a:latin typeface="Calibri"/>
                <a:cs typeface="Calibri"/>
              </a:rPr>
              <a:t> da Plataforma Fala.BR </a:t>
            </a:r>
            <a:r>
              <a:rPr lang="en-US" sz="1500" err="1">
                <a:solidFill>
                  <a:srgbClr val="333333"/>
                </a:solidFill>
                <a:latin typeface="Calibri"/>
                <a:cs typeface="Calibri"/>
              </a:rPr>
              <a:t>terá</a:t>
            </a:r>
            <a:r>
              <a:rPr lang="en-US" sz="150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lang="en-US" sz="1500" err="1">
                <a:solidFill>
                  <a:srgbClr val="333333"/>
                </a:solidFill>
                <a:latin typeface="Calibri"/>
                <a:cs typeface="Calibri"/>
              </a:rPr>
              <a:t>acesso</a:t>
            </a:r>
            <a:r>
              <a:rPr lang="en-US" sz="150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lang="en-US" sz="1500" err="1">
                <a:solidFill>
                  <a:srgbClr val="333333"/>
                </a:solidFill>
                <a:latin typeface="Calibri"/>
                <a:cs typeface="Calibri"/>
              </a:rPr>
              <a:t>aos</a:t>
            </a:r>
            <a:r>
              <a:rPr lang="en-US" sz="1500">
                <a:solidFill>
                  <a:srgbClr val="333333"/>
                </a:solidFill>
                <a:latin typeface="Calibri"/>
                <a:cs typeface="Calibri"/>
              </a:rPr>
              <a:t> meus dados </a:t>
            </a:r>
            <a:r>
              <a:rPr lang="en-US" sz="1500" err="1">
                <a:solidFill>
                  <a:srgbClr val="333333"/>
                </a:solidFill>
                <a:latin typeface="Calibri"/>
                <a:cs typeface="Calibri"/>
              </a:rPr>
              <a:t>pessoais</a:t>
            </a:r>
            <a:r>
              <a:rPr lang="en-US" sz="1500">
                <a:solidFill>
                  <a:srgbClr val="333333"/>
                </a:solidFill>
                <a:latin typeface="Calibri"/>
                <a:cs typeface="Calibri"/>
              </a:rPr>
              <a:t>, </a:t>
            </a:r>
            <a:r>
              <a:rPr lang="en-US" sz="1500" err="1">
                <a:solidFill>
                  <a:srgbClr val="333333"/>
                </a:solidFill>
                <a:latin typeface="Calibri"/>
                <a:cs typeface="Calibri"/>
              </a:rPr>
              <a:t>ressalvadas</a:t>
            </a:r>
            <a:r>
              <a:rPr lang="en-US" sz="1500">
                <a:solidFill>
                  <a:srgbClr val="333333"/>
                </a:solidFill>
                <a:latin typeface="Calibri"/>
                <a:cs typeface="Calibri"/>
              </a:rPr>
              <a:t> as </a:t>
            </a:r>
            <a:r>
              <a:rPr lang="en-US" sz="1500" err="1">
                <a:solidFill>
                  <a:srgbClr val="333333"/>
                </a:solidFill>
                <a:latin typeface="Calibri"/>
                <a:cs typeface="Calibri"/>
              </a:rPr>
              <a:t>exceções</a:t>
            </a:r>
            <a:r>
              <a:rPr lang="en-US" sz="150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lang="en-US" sz="1500" err="1">
                <a:solidFill>
                  <a:srgbClr val="333333"/>
                </a:solidFill>
                <a:latin typeface="Calibri"/>
                <a:cs typeface="Calibri"/>
              </a:rPr>
              <a:t>previstas</a:t>
            </a:r>
            <a:r>
              <a:rPr lang="en-US" sz="150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lang="en-US" sz="1500" err="1">
                <a:solidFill>
                  <a:srgbClr val="333333"/>
                </a:solidFill>
                <a:latin typeface="Calibri"/>
                <a:cs typeface="Calibri"/>
              </a:rPr>
              <a:t>nos</a:t>
            </a:r>
            <a:r>
              <a:rPr lang="en-US" sz="150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lang="en-US" sz="1500" err="1">
                <a:solidFill>
                  <a:srgbClr val="333333"/>
                </a:solidFill>
                <a:latin typeface="Calibri"/>
                <a:cs typeface="Calibri"/>
              </a:rPr>
              <a:t>parágrafos</a:t>
            </a:r>
            <a:r>
              <a:rPr lang="en-US" sz="1500">
                <a:solidFill>
                  <a:srgbClr val="333333"/>
                </a:solidFill>
                <a:latin typeface="Calibri"/>
                <a:cs typeface="Calibri"/>
              </a:rPr>
              <a:t> 3º e 4º, do art. 31 da Lei nº 12.527/2011 e no art. 58 do </a:t>
            </a:r>
            <a:r>
              <a:rPr lang="en-US" sz="1500" err="1">
                <a:solidFill>
                  <a:srgbClr val="333333"/>
                </a:solidFill>
                <a:latin typeface="Calibri"/>
                <a:cs typeface="Calibri"/>
              </a:rPr>
              <a:t>Decreto</a:t>
            </a:r>
            <a:r>
              <a:rPr lang="en-US" sz="1500">
                <a:solidFill>
                  <a:srgbClr val="333333"/>
                </a:solidFill>
                <a:latin typeface="Calibri"/>
                <a:cs typeface="Calibri"/>
              </a:rPr>
              <a:t> nº 7.724/2012. Logo, o </a:t>
            </a:r>
            <a:r>
              <a:rPr lang="en-US" sz="1500" err="1">
                <a:solidFill>
                  <a:srgbClr val="333333"/>
                </a:solidFill>
                <a:latin typeface="Calibri"/>
                <a:cs typeface="Calibri"/>
              </a:rPr>
              <a:t>órgão</a:t>
            </a:r>
            <a:r>
              <a:rPr lang="en-US" sz="150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lang="en-US" sz="1500" err="1">
                <a:solidFill>
                  <a:srgbClr val="333333"/>
                </a:solidFill>
                <a:latin typeface="Calibri"/>
                <a:cs typeface="Calibri"/>
              </a:rPr>
              <a:t>destinatário</a:t>
            </a:r>
            <a:r>
              <a:rPr lang="en-US" sz="1500">
                <a:solidFill>
                  <a:srgbClr val="333333"/>
                </a:solidFill>
                <a:latin typeface="Calibri"/>
                <a:cs typeface="Calibri"/>
              </a:rPr>
              <a:t> do </a:t>
            </a:r>
            <a:r>
              <a:rPr lang="en-US" sz="1500" err="1">
                <a:solidFill>
                  <a:srgbClr val="333333"/>
                </a:solidFill>
                <a:latin typeface="Calibri"/>
                <a:cs typeface="Calibri"/>
              </a:rPr>
              <a:t>pedido</a:t>
            </a:r>
            <a:r>
              <a:rPr lang="en-US" sz="150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lang="en-US" sz="1500" err="1">
                <a:solidFill>
                  <a:srgbClr val="333333"/>
                </a:solidFill>
                <a:latin typeface="Calibri"/>
                <a:cs typeface="Calibri"/>
              </a:rPr>
              <a:t>não</a:t>
            </a:r>
            <a:r>
              <a:rPr lang="en-US" sz="150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lang="en-US" sz="1500" err="1">
                <a:solidFill>
                  <a:srgbClr val="333333"/>
                </a:solidFill>
                <a:latin typeface="Calibri"/>
                <a:cs typeface="Calibri"/>
              </a:rPr>
              <a:t>terá</a:t>
            </a:r>
            <a:r>
              <a:rPr lang="en-US" sz="150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lang="en-US" sz="1500" err="1">
                <a:solidFill>
                  <a:srgbClr val="333333"/>
                </a:solidFill>
                <a:latin typeface="Calibri"/>
                <a:cs typeface="Calibri"/>
              </a:rPr>
              <a:t>condições</a:t>
            </a:r>
            <a:r>
              <a:rPr lang="en-US" sz="1500">
                <a:solidFill>
                  <a:srgbClr val="333333"/>
                </a:solidFill>
                <a:latin typeface="Calibri"/>
                <a:cs typeface="Calibri"/>
              </a:rPr>
              <a:t> de </a:t>
            </a:r>
            <a:r>
              <a:rPr lang="en-US" sz="1500" err="1">
                <a:solidFill>
                  <a:srgbClr val="333333"/>
                </a:solidFill>
                <a:latin typeface="Calibri"/>
                <a:cs typeface="Calibri"/>
              </a:rPr>
              <a:t>contatar</a:t>
            </a:r>
            <a:r>
              <a:rPr lang="en-US" sz="1500">
                <a:solidFill>
                  <a:srgbClr val="333333"/>
                </a:solidFill>
                <a:latin typeface="Calibri"/>
                <a:cs typeface="Calibri"/>
              </a:rPr>
              <a:t>-me </a:t>
            </a:r>
            <a:r>
              <a:rPr lang="en-US" sz="1500" err="1">
                <a:solidFill>
                  <a:srgbClr val="333333"/>
                </a:solidFill>
                <a:latin typeface="Calibri"/>
                <a:cs typeface="Calibri"/>
              </a:rPr>
              <a:t>em</a:t>
            </a:r>
            <a:r>
              <a:rPr lang="en-US" sz="150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lang="en-US" sz="1500" err="1">
                <a:solidFill>
                  <a:srgbClr val="333333"/>
                </a:solidFill>
                <a:latin typeface="Calibri"/>
                <a:cs typeface="Calibri"/>
              </a:rPr>
              <a:t>caso</a:t>
            </a:r>
            <a:r>
              <a:rPr lang="en-US" sz="1500">
                <a:solidFill>
                  <a:srgbClr val="333333"/>
                </a:solidFill>
                <a:latin typeface="Calibri"/>
                <a:cs typeface="Calibri"/>
              </a:rPr>
              <a:t> de </a:t>
            </a:r>
            <a:r>
              <a:rPr lang="en-US" sz="1500" err="1">
                <a:solidFill>
                  <a:srgbClr val="333333"/>
                </a:solidFill>
                <a:latin typeface="Calibri"/>
                <a:cs typeface="Calibri"/>
              </a:rPr>
              <a:t>dúvidas</a:t>
            </a:r>
            <a:r>
              <a:rPr lang="en-US" sz="150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lang="en-US" sz="1500" err="1">
                <a:solidFill>
                  <a:srgbClr val="333333"/>
                </a:solidFill>
                <a:latin typeface="Calibri"/>
                <a:cs typeface="Calibri"/>
              </a:rPr>
              <a:t>ou</a:t>
            </a:r>
            <a:r>
              <a:rPr lang="en-US" sz="150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lang="en-US" sz="1500" err="1">
                <a:solidFill>
                  <a:srgbClr val="333333"/>
                </a:solidFill>
                <a:latin typeface="Calibri"/>
                <a:cs typeface="Calibri"/>
              </a:rPr>
              <a:t>necessidade</a:t>
            </a:r>
            <a:r>
              <a:rPr lang="en-US" sz="1500">
                <a:solidFill>
                  <a:srgbClr val="333333"/>
                </a:solidFill>
                <a:latin typeface="Calibri"/>
                <a:cs typeface="Calibri"/>
              </a:rPr>
              <a:t> de </a:t>
            </a:r>
            <a:r>
              <a:rPr lang="en-US" sz="1500" err="1">
                <a:solidFill>
                  <a:srgbClr val="333333"/>
                </a:solidFill>
                <a:latin typeface="Calibri"/>
                <a:cs typeface="Calibri"/>
              </a:rPr>
              <a:t>esclarecimentos</a:t>
            </a:r>
            <a:r>
              <a:rPr lang="en-US" sz="150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lang="en-US" sz="1500" err="1">
                <a:solidFill>
                  <a:srgbClr val="333333"/>
                </a:solidFill>
                <a:latin typeface="Calibri"/>
                <a:cs typeface="Calibri"/>
              </a:rPr>
              <a:t>adicionais</a:t>
            </a:r>
            <a:r>
              <a:rPr lang="en-US" sz="1500">
                <a:solidFill>
                  <a:srgbClr val="333333"/>
                </a:solidFill>
                <a:latin typeface="Calibri"/>
                <a:cs typeface="Calibri"/>
              </a:rPr>
              <a:t>. Bem </a:t>
            </a:r>
            <a:r>
              <a:rPr lang="en-US" sz="1500" err="1">
                <a:solidFill>
                  <a:srgbClr val="333333"/>
                </a:solidFill>
                <a:latin typeface="Calibri"/>
                <a:cs typeface="Calibri"/>
              </a:rPr>
              <a:t>como</a:t>
            </a:r>
            <a:r>
              <a:rPr lang="en-US" sz="1500">
                <a:solidFill>
                  <a:srgbClr val="333333"/>
                </a:solidFill>
                <a:latin typeface="Calibri"/>
                <a:cs typeface="Calibri"/>
              </a:rPr>
              <a:t>, </a:t>
            </a:r>
            <a:r>
              <a:rPr lang="en-US" sz="1500" err="1">
                <a:solidFill>
                  <a:srgbClr val="333333"/>
                </a:solidFill>
                <a:latin typeface="Calibri"/>
                <a:cs typeface="Calibri"/>
              </a:rPr>
              <a:t>estou</a:t>
            </a:r>
            <a:r>
              <a:rPr lang="en-US" sz="150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lang="en-US" sz="1500" err="1">
                <a:solidFill>
                  <a:srgbClr val="333333"/>
                </a:solidFill>
                <a:latin typeface="Calibri"/>
                <a:cs typeface="Calibri"/>
              </a:rPr>
              <a:t>ciente</a:t>
            </a:r>
            <a:r>
              <a:rPr lang="en-US" sz="1500">
                <a:solidFill>
                  <a:srgbClr val="333333"/>
                </a:solidFill>
                <a:latin typeface="Calibri"/>
                <a:cs typeface="Calibri"/>
              </a:rPr>
              <a:t> que a </a:t>
            </a:r>
            <a:r>
              <a:rPr lang="en-US" sz="1500" err="1">
                <a:solidFill>
                  <a:srgbClr val="333333"/>
                </a:solidFill>
                <a:latin typeface="Calibri"/>
                <a:cs typeface="Calibri"/>
              </a:rPr>
              <a:t>Controladoria</a:t>
            </a:r>
            <a:r>
              <a:rPr lang="en-US" sz="1500">
                <a:solidFill>
                  <a:srgbClr val="333333"/>
                </a:solidFill>
                <a:latin typeface="Calibri"/>
                <a:cs typeface="Calibri"/>
              </a:rPr>
              <a:t>-Geral da </a:t>
            </a:r>
            <a:r>
              <a:rPr lang="en-US" sz="1500" err="1">
                <a:solidFill>
                  <a:srgbClr val="333333"/>
                </a:solidFill>
                <a:latin typeface="Calibri"/>
                <a:cs typeface="Calibri"/>
              </a:rPr>
              <a:t>União</a:t>
            </a:r>
            <a:r>
              <a:rPr lang="en-US" sz="150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lang="en-US" sz="1500" err="1">
                <a:solidFill>
                  <a:srgbClr val="333333"/>
                </a:solidFill>
                <a:latin typeface="Calibri"/>
                <a:cs typeface="Calibri"/>
              </a:rPr>
              <a:t>ficará</a:t>
            </a:r>
            <a:r>
              <a:rPr lang="en-US" sz="150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lang="en-US" sz="1500" err="1">
                <a:solidFill>
                  <a:srgbClr val="333333"/>
                </a:solidFill>
                <a:latin typeface="Calibri"/>
                <a:cs typeface="Calibri"/>
              </a:rPr>
              <a:t>impossibilitada</a:t>
            </a:r>
            <a:r>
              <a:rPr lang="en-US" sz="1500">
                <a:solidFill>
                  <a:srgbClr val="333333"/>
                </a:solidFill>
                <a:latin typeface="Calibri"/>
                <a:cs typeface="Calibri"/>
              </a:rPr>
              <a:t> de </a:t>
            </a:r>
            <a:r>
              <a:rPr lang="en-US" sz="1500" err="1">
                <a:solidFill>
                  <a:srgbClr val="333333"/>
                </a:solidFill>
                <a:latin typeface="Calibri"/>
                <a:cs typeface="Calibri"/>
              </a:rPr>
              <a:t>executar</a:t>
            </a:r>
            <a:r>
              <a:rPr lang="en-US" sz="150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lang="en-US" sz="1500" err="1">
                <a:solidFill>
                  <a:srgbClr val="333333"/>
                </a:solidFill>
                <a:latin typeface="Calibri"/>
                <a:cs typeface="Calibri"/>
              </a:rPr>
              <a:t>ações</a:t>
            </a:r>
            <a:r>
              <a:rPr lang="en-US" sz="1500">
                <a:solidFill>
                  <a:srgbClr val="333333"/>
                </a:solidFill>
                <a:latin typeface="Calibri"/>
                <a:cs typeface="Calibri"/>
              </a:rPr>
              <a:t> de </a:t>
            </a:r>
            <a:r>
              <a:rPr lang="en-US" sz="1500" err="1">
                <a:solidFill>
                  <a:srgbClr val="333333"/>
                </a:solidFill>
                <a:latin typeface="Calibri"/>
                <a:cs typeface="Calibri"/>
              </a:rPr>
              <a:t>mediação</a:t>
            </a:r>
            <a:r>
              <a:rPr lang="en-US" sz="150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lang="en-US" sz="1500" err="1">
                <a:solidFill>
                  <a:srgbClr val="333333"/>
                </a:solidFill>
                <a:latin typeface="Calibri"/>
                <a:cs typeface="Calibri"/>
              </a:rPr>
              <a:t>nos</a:t>
            </a:r>
            <a:r>
              <a:rPr lang="en-US" sz="150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lang="en-US" sz="1500" err="1">
                <a:solidFill>
                  <a:srgbClr val="333333"/>
                </a:solidFill>
                <a:latin typeface="Calibri"/>
                <a:cs typeface="Calibri"/>
              </a:rPr>
              <a:t>requerimentos</a:t>
            </a:r>
            <a:r>
              <a:rPr lang="en-US" sz="1500">
                <a:solidFill>
                  <a:srgbClr val="333333"/>
                </a:solidFill>
                <a:latin typeface="Calibri"/>
                <a:cs typeface="Calibri"/>
              </a:rPr>
              <a:t> que </a:t>
            </a:r>
            <a:r>
              <a:rPr lang="en-US" sz="1500" err="1">
                <a:solidFill>
                  <a:srgbClr val="333333"/>
                </a:solidFill>
                <a:latin typeface="Calibri"/>
                <a:cs typeface="Calibri"/>
              </a:rPr>
              <a:t>chegarem</a:t>
            </a:r>
            <a:r>
              <a:rPr lang="en-US" sz="1500">
                <a:solidFill>
                  <a:srgbClr val="333333"/>
                </a:solidFill>
                <a:latin typeface="Calibri"/>
                <a:cs typeface="Calibri"/>
              </a:rPr>
              <a:t> a </a:t>
            </a:r>
            <a:r>
              <a:rPr lang="en-US" sz="1500" err="1">
                <a:solidFill>
                  <a:srgbClr val="333333"/>
                </a:solidFill>
                <a:latin typeface="Calibri"/>
                <a:cs typeface="Calibri"/>
              </a:rPr>
              <a:t>ela</a:t>
            </a:r>
            <a:r>
              <a:rPr lang="en-US" sz="150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lang="en-US" sz="1500" err="1">
                <a:solidFill>
                  <a:srgbClr val="333333"/>
                </a:solidFill>
                <a:latin typeface="Calibri"/>
                <a:cs typeface="Calibri"/>
              </a:rPr>
              <a:t>em</a:t>
            </a:r>
            <a:r>
              <a:rPr lang="en-US" sz="150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lang="en-US" sz="1500" err="1">
                <a:solidFill>
                  <a:srgbClr val="333333"/>
                </a:solidFill>
                <a:latin typeface="Calibri"/>
                <a:cs typeface="Calibri"/>
              </a:rPr>
              <a:t>nível</a:t>
            </a:r>
            <a:r>
              <a:rPr lang="en-US" sz="150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lang="en-US" sz="1500" err="1">
                <a:solidFill>
                  <a:srgbClr val="333333"/>
                </a:solidFill>
                <a:latin typeface="Calibri"/>
                <a:cs typeface="Calibri"/>
              </a:rPr>
              <a:t>recursal</a:t>
            </a:r>
            <a:r>
              <a:rPr lang="en-US" sz="1500">
                <a:solidFill>
                  <a:srgbClr val="333333"/>
                </a:solidFill>
                <a:latin typeface="Calibri"/>
                <a:cs typeface="Calibri"/>
              </a:rPr>
              <a:t>.</a:t>
            </a:r>
            <a:endParaRPr lang="pt-BR" sz="1500">
              <a:ea typeface="Calibri"/>
              <a:cs typeface="Calibri" panose="020F0502020204030204"/>
            </a:endParaRPr>
          </a:p>
          <a:p>
            <a:pPr marL="285750" indent="-285750" algn="just">
              <a:buFont typeface="Wingdings"/>
              <a:buChar char="ü"/>
            </a:pPr>
            <a:endParaRPr lang="en-US" sz="1500">
              <a:solidFill>
                <a:srgbClr val="333333"/>
              </a:solidFill>
              <a:latin typeface="Calibri"/>
              <a:ea typeface="Calibri"/>
              <a:cs typeface="Calibri"/>
            </a:endParaRPr>
          </a:p>
          <a:p>
            <a:pPr marL="285750" indent="-285750" algn="just">
              <a:buFont typeface="Wingdings"/>
              <a:buChar char="ü"/>
            </a:pPr>
            <a:r>
              <a:rPr lang="en-US" sz="1500" err="1">
                <a:solidFill>
                  <a:srgbClr val="333333"/>
                </a:solidFill>
                <a:latin typeface="Calibri"/>
                <a:cs typeface="Calibri"/>
              </a:rPr>
              <a:t>Estou</a:t>
            </a:r>
            <a:r>
              <a:rPr lang="en-US" sz="150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lang="en-US" sz="1500" err="1">
                <a:solidFill>
                  <a:srgbClr val="333333"/>
                </a:solidFill>
                <a:latin typeface="Calibri"/>
                <a:cs typeface="Calibri"/>
              </a:rPr>
              <a:t>ciente</a:t>
            </a:r>
            <a:r>
              <a:rPr lang="en-US" sz="1500">
                <a:solidFill>
                  <a:srgbClr val="333333"/>
                </a:solidFill>
                <a:latin typeface="Calibri"/>
                <a:cs typeface="Calibri"/>
              </a:rPr>
              <a:t> de que com a </a:t>
            </a:r>
            <a:r>
              <a:rPr lang="en-US" sz="1500" err="1">
                <a:solidFill>
                  <a:srgbClr val="333333"/>
                </a:solidFill>
                <a:latin typeface="Calibri"/>
                <a:cs typeface="Calibri"/>
              </a:rPr>
              <a:t>identidade</a:t>
            </a:r>
            <a:r>
              <a:rPr lang="en-US" sz="150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lang="en-US" sz="1500" err="1">
                <a:solidFill>
                  <a:srgbClr val="333333"/>
                </a:solidFill>
                <a:latin typeface="Calibri"/>
                <a:cs typeface="Calibri"/>
              </a:rPr>
              <a:t>preservada</a:t>
            </a:r>
            <a:r>
              <a:rPr lang="en-US" sz="1500">
                <a:solidFill>
                  <a:srgbClr val="333333"/>
                </a:solidFill>
                <a:latin typeface="Calibri"/>
                <a:cs typeface="Calibri"/>
              </a:rPr>
              <a:t> o </a:t>
            </a:r>
            <a:r>
              <a:rPr lang="en-US" sz="1500" err="1">
                <a:solidFill>
                  <a:srgbClr val="333333"/>
                </a:solidFill>
                <a:latin typeface="Calibri"/>
                <a:cs typeface="Calibri"/>
              </a:rPr>
              <a:t>órgão</a:t>
            </a:r>
            <a:r>
              <a:rPr lang="en-US" sz="150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lang="en-US" sz="1500" err="1">
                <a:solidFill>
                  <a:srgbClr val="333333"/>
                </a:solidFill>
                <a:latin typeface="Calibri"/>
                <a:cs typeface="Calibri"/>
              </a:rPr>
              <a:t>destinatário</a:t>
            </a:r>
            <a:r>
              <a:rPr lang="en-US" sz="150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lang="en-US" sz="1500" err="1">
                <a:solidFill>
                  <a:srgbClr val="333333"/>
                </a:solidFill>
                <a:latin typeface="Calibri"/>
                <a:cs typeface="Calibri"/>
              </a:rPr>
              <a:t>não</a:t>
            </a:r>
            <a:r>
              <a:rPr lang="en-US" sz="150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lang="en-US" sz="1500" err="1">
                <a:solidFill>
                  <a:srgbClr val="333333"/>
                </a:solidFill>
                <a:latin typeface="Calibri"/>
                <a:cs typeface="Calibri"/>
              </a:rPr>
              <a:t>poderá</a:t>
            </a:r>
            <a:r>
              <a:rPr lang="en-US" sz="150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lang="en-US" sz="1500" err="1">
                <a:solidFill>
                  <a:srgbClr val="333333"/>
                </a:solidFill>
                <a:latin typeface="Calibri"/>
                <a:cs typeface="Calibri"/>
              </a:rPr>
              <a:t>atender</a:t>
            </a:r>
            <a:r>
              <a:rPr lang="en-US" sz="1500">
                <a:solidFill>
                  <a:srgbClr val="333333"/>
                </a:solidFill>
                <a:latin typeface="Calibri"/>
                <a:cs typeface="Calibri"/>
              </a:rPr>
              <a:t> a </a:t>
            </a:r>
            <a:r>
              <a:rPr lang="en-US" sz="1500" err="1">
                <a:solidFill>
                  <a:srgbClr val="333333"/>
                </a:solidFill>
                <a:latin typeface="Calibri"/>
                <a:cs typeface="Calibri"/>
              </a:rPr>
              <a:t>pedidos</a:t>
            </a:r>
            <a:r>
              <a:rPr lang="en-US" sz="1500">
                <a:solidFill>
                  <a:srgbClr val="333333"/>
                </a:solidFill>
                <a:latin typeface="Calibri"/>
                <a:cs typeface="Calibri"/>
              </a:rPr>
              <a:t> de </a:t>
            </a:r>
            <a:r>
              <a:rPr lang="en-US" sz="1500" err="1">
                <a:solidFill>
                  <a:srgbClr val="333333"/>
                </a:solidFill>
                <a:latin typeface="Calibri"/>
                <a:cs typeface="Calibri"/>
              </a:rPr>
              <a:t>informação</a:t>
            </a:r>
            <a:r>
              <a:rPr lang="en-US" sz="150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lang="en-US" sz="1500" err="1">
                <a:solidFill>
                  <a:srgbClr val="333333"/>
                </a:solidFill>
                <a:latin typeface="Calibri"/>
                <a:cs typeface="Calibri"/>
              </a:rPr>
              <a:t>pessoal</a:t>
            </a:r>
            <a:r>
              <a:rPr lang="en-US" sz="1500">
                <a:solidFill>
                  <a:srgbClr val="333333"/>
                </a:solidFill>
                <a:latin typeface="Calibri"/>
                <a:cs typeface="Calibri"/>
              </a:rPr>
              <a:t>, </a:t>
            </a:r>
            <a:r>
              <a:rPr lang="en-US" sz="1500" err="1">
                <a:solidFill>
                  <a:srgbClr val="333333"/>
                </a:solidFill>
                <a:latin typeface="Calibri"/>
                <a:cs typeface="Calibri"/>
              </a:rPr>
              <a:t>uma</a:t>
            </a:r>
            <a:r>
              <a:rPr lang="en-US" sz="150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lang="en-US" sz="1500" err="1">
                <a:solidFill>
                  <a:srgbClr val="333333"/>
                </a:solidFill>
                <a:latin typeface="Calibri"/>
                <a:cs typeface="Calibri"/>
              </a:rPr>
              <a:t>vez</a:t>
            </a:r>
            <a:r>
              <a:rPr lang="en-US" sz="1500">
                <a:solidFill>
                  <a:srgbClr val="333333"/>
                </a:solidFill>
                <a:latin typeface="Calibri"/>
                <a:cs typeface="Calibri"/>
              </a:rPr>
              <a:t> que </a:t>
            </a:r>
            <a:r>
              <a:rPr lang="en-US" sz="1500" err="1">
                <a:solidFill>
                  <a:srgbClr val="333333"/>
                </a:solidFill>
                <a:latin typeface="Calibri"/>
                <a:cs typeface="Calibri"/>
              </a:rPr>
              <a:t>não</a:t>
            </a:r>
            <a:r>
              <a:rPr lang="en-US" sz="150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lang="en-US" sz="1500" err="1">
                <a:solidFill>
                  <a:srgbClr val="333333"/>
                </a:solidFill>
                <a:latin typeface="Calibri"/>
                <a:cs typeface="Calibri"/>
              </a:rPr>
              <a:t>terá</a:t>
            </a:r>
            <a:r>
              <a:rPr lang="en-US" sz="150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lang="en-US" sz="1500" err="1">
                <a:solidFill>
                  <a:srgbClr val="333333"/>
                </a:solidFill>
                <a:latin typeface="Calibri"/>
                <a:cs typeface="Calibri"/>
              </a:rPr>
              <a:t>como</a:t>
            </a:r>
            <a:r>
              <a:rPr lang="en-US" sz="150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lang="en-US" sz="1500" err="1">
                <a:solidFill>
                  <a:srgbClr val="333333"/>
                </a:solidFill>
                <a:latin typeface="Calibri"/>
                <a:cs typeface="Calibri"/>
              </a:rPr>
              <a:t>confirmar</a:t>
            </a:r>
            <a:r>
              <a:rPr lang="en-US" sz="150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lang="en-US" sz="1500" err="1">
                <a:solidFill>
                  <a:srgbClr val="333333"/>
                </a:solidFill>
                <a:latin typeface="Calibri"/>
                <a:cs typeface="Calibri"/>
              </a:rPr>
              <a:t>minha</a:t>
            </a:r>
            <a:r>
              <a:rPr lang="en-US" sz="150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lang="en-US" sz="1500" err="1">
                <a:solidFill>
                  <a:srgbClr val="333333"/>
                </a:solidFill>
                <a:latin typeface="Calibri"/>
                <a:cs typeface="Calibri"/>
              </a:rPr>
              <a:t>identidade</a:t>
            </a:r>
            <a:r>
              <a:rPr lang="en-US" sz="1500">
                <a:solidFill>
                  <a:srgbClr val="333333"/>
                </a:solidFill>
                <a:latin typeface="Calibri"/>
                <a:cs typeface="Calibri"/>
              </a:rPr>
              <a:t>.</a:t>
            </a:r>
            <a:endParaRPr lang="en-US" sz="1500">
              <a:ea typeface="Calibri"/>
              <a:cs typeface="Calibri"/>
            </a:endParaRPr>
          </a:p>
          <a:p>
            <a:pPr marL="285750" indent="-285750" algn="just">
              <a:buFont typeface="Wingdings"/>
              <a:buChar char="ü"/>
            </a:pPr>
            <a:endParaRPr lang="en-US" sz="1500">
              <a:solidFill>
                <a:srgbClr val="333333"/>
              </a:solidFill>
              <a:latin typeface="Calibri"/>
              <a:ea typeface="Calibri"/>
              <a:cs typeface="Calibri"/>
            </a:endParaRPr>
          </a:p>
          <a:p>
            <a:pPr marL="285750" indent="-285750" algn="just">
              <a:buFont typeface="Wingdings"/>
              <a:buChar char="ü"/>
            </a:pPr>
            <a:r>
              <a:rPr lang="en-US" sz="1500" err="1">
                <a:solidFill>
                  <a:srgbClr val="333333"/>
                </a:solidFill>
                <a:latin typeface="Calibri"/>
                <a:cs typeface="Calibri"/>
              </a:rPr>
              <a:t>Entendo</a:t>
            </a:r>
            <a:r>
              <a:rPr lang="en-US" sz="1500">
                <a:solidFill>
                  <a:srgbClr val="333333"/>
                </a:solidFill>
                <a:latin typeface="Calibri"/>
                <a:cs typeface="Calibri"/>
              </a:rPr>
              <a:t> que a </a:t>
            </a:r>
            <a:r>
              <a:rPr lang="en-US" sz="1500" err="1">
                <a:solidFill>
                  <a:srgbClr val="333333"/>
                </a:solidFill>
                <a:latin typeface="Calibri"/>
                <a:cs typeface="Calibri"/>
              </a:rPr>
              <a:t>não</a:t>
            </a:r>
            <a:r>
              <a:rPr lang="en-US" sz="150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lang="en-US" sz="1500" err="1">
                <a:solidFill>
                  <a:srgbClr val="333333"/>
                </a:solidFill>
                <a:latin typeface="Calibri"/>
                <a:cs typeface="Calibri"/>
              </a:rPr>
              <a:t>preservação</a:t>
            </a:r>
            <a:r>
              <a:rPr lang="en-US" sz="1500">
                <a:solidFill>
                  <a:srgbClr val="333333"/>
                </a:solidFill>
                <a:latin typeface="Calibri"/>
                <a:cs typeface="Calibri"/>
              </a:rPr>
              <a:t> da </a:t>
            </a:r>
            <a:r>
              <a:rPr lang="en-US" sz="1500" err="1">
                <a:solidFill>
                  <a:srgbClr val="333333"/>
                </a:solidFill>
                <a:latin typeface="Calibri"/>
                <a:cs typeface="Calibri"/>
              </a:rPr>
              <a:t>minha</a:t>
            </a:r>
            <a:r>
              <a:rPr lang="en-US" sz="150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lang="en-US" sz="1500" err="1">
                <a:solidFill>
                  <a:srgbClr val="333333"/>
                </a:solidFill>
                <a:latin typeface="Calibri"/>
                <a:cs typeface="Calibri"/>
              </a:rPr>
              <a:t>identidade</a:t>
            </a:r>
            <a:r>
              <a:rPr lang="en-US" sz="150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lang="en-US" sz="1500" err="1">
                <a:solidFill>
                  <a:srgbClr val="333333"/>
                </a:solidFill>
                <a:latin typeface="Calibri"/>
                <a:cs typeface="Calibri"/>
              </a:rPr>
              <a:t>poderá</a:t>
            </a:r>
            <a:r>
              <a:rPr lang="en-US" sz="150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lang="en-US" sz="1500" err="1">
                <a:solidFill>
                  <a:srgbClr val="333333"/>
                </a:solidFill>
                <a:latin typeface="Calibri"/>
                <a:cs typeface="Calibri"/>
              </a:rPr>
              <a:t>ferir</a:t>
            </a:r>
            <a:r>
              <a:rPr lang="en-US" sz="1500">
                <a:solidFill>
                  <a:srgbClr val="333333"/>
                </a:solidFill>
                <a:latin typeface="Calibri"/>
                <a:cs typeface="Calibri"/>
              </a:rPr>
              <a:t> o </a:t>
            </a:r>
            <a:r>
              <a:rPr lang="en-US" sz="1500" err="1">
                <a:solidFill>
                  <a:srgbClr val="333333"/>
                </a:solidFill>
                <a:latin typeface="Calibri"/>
                <a:cs typeface="Calibri"/>
              </a:rPr>
              <a:t>princípio</a:t>
            </a:r>
            <a:r>
              <a:rPr lang="en-US" sz="150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lang="en-US" sz="1500" err="1">
                <a:solidFill>
                  <a:srgbClr val="333333"/>
                </a:solidFill>
                <a:latin typeface="Calibri"/>
                <a:cs typeface="Calibri"/>
              </a:rPr>
              <a:t>constitucional</a:t>
            </a:r>
            <a:r>
              <a:rPr lang="en-US" sz="1500">
                <a:solidFill>
                  <a:srgbClr val="333333"/>
                </a:solidFill>
                <a:latin typeface="Calibri"/>
                <a:cs typeface="Calibri"/>
              </a:rPr>
              <a:t> da </a:t>
            </a:r>
            <a:r>
              <a:rPr lang="en-US" sz="1500" err="1">
                <a:solidFill>
                  <a:srgbClr val="333333"/>
                </a:solidFill>
                <a:latin typeface="Calibri"/>
                <a:cs typeface="Calibri"/>
              </a:rPr>
              <a:t>impessoalidade</a:t>
            </a:r>
            <a:r>
              <a:rPr lang="en-US" sz="1500">
                <a:solidFill>
                  <a:srgbClr val="333333"/>
                </a:solidFill>
                <a:latin typeface="Calibri"/>
                <a:cs typeface="Calibri"/>
              </a:rPr>
              <a:t> e </a:t>
            </a:r>
            <a:r>
              <a:rPr lang="en-US" sz="1500" err="1">
                <a:solidFill>
                  <a:srgbClr val="333333"/>
                </a:solidFill>
                <a:latin typeface="Calibri"/>
                <a:cs typeface="Calibri"/>
              </a:rPr>
              <a:t>prejudicar</a:t>
            </a:r>
            <a:r>
              <a:rPr lang="en-US" sz="1500">
                <a:solidFill>
                  <a:srgbClr val="333333"/>
                </a:solidFill>
                <a:latin typeface="Calibri"/>
                <a:cs typeface="Calibri"/>
              </a:rPr>
              <a:t> o </a:t>
            </a:r>
            <a:r>
              <a:rPr lang="en-US" sz="1500" err="1">
                <a:solidFill>
                  <a:srgbClr val="333333"/>
                </a:solidFill>
                <a:latin typeface="Calibri"/>
                <a:cs typeface="Calibri"/>
              </a:rPr>
              <a:t>atendimento</a:t>
            </a:r>
            <a:r>
              <a:rPr lang="en-US" sz="1500">
                <a:solidFill>
                  <a:srgbClr val="333333"/>
                </a:solidFill>
                <a:latin typeface="Calibri"/>
                <a:cs typeface="Calibri"/>
              </a:rPr>
              <a:t> da </a:t>
            </a:r>
            <a:r>
              <a:rPr lang="en-US" sz="1500" err="1">
                <a:solidFill>
                  <a:srgbClr val="333333"/>
                </a:solidFill>
                <a:latin typeface="Calibri"/>
                <a:cs typeface="Calibri"/>
              </a:rPr>
              <a:t>minha</a:t>
            </a:r>
            <a:r>
              <a:rPr lang="en-US" sz="150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lang="en-US" sz="1500" err="1">
                <a:solidFill>
                  <a:srgbClr val="333333"/>
                </a:solidFill>
                <a:latin typeface="Calibri"/>
                <a:cs typeface="Calibri"/>
              </a:rPr>
              <a:t>solicitação</a:t>
            </a:r>
            <a:r>
              <a:rPr lang="en-US" sz="1500">
                <a:solidFill>
                  <a:srgbClr val="333333"/>
                </a:solidFill>
                <a:latin typeface="Calibri"/>
                <a:cs typeface="Calibri"/>
              </a:rPr>
              <a:t> de </a:t>
            </a:r>
            <a:r>
              <a:rPr lang="en-US" sz="1500" err="1">
                <a:solidFill>
                  <a:srgbClr val="333333"/>
                </a:solidFill>
                <a:latin typeface="Calibri"/>
                <a:cs typeface="Calibri"/>
              </a:rPr>
              <a:t>informação</a:t>
            </a:r>
            <a:r>
              <a:rPr lang="en-US" sz="1500">
                <a:solidFill>
                  <a:srgbClr val="333333"/>
                </a:solidFill>
                <a:latin typeface="Calibri"/>
                <a:cs typeface="Calibri"/>
              </a:rPr>
              <a:t>. Declaro, para </a:t>
            </a:r>
            <a:r>
              <a:rPr lang="en-US" sz="1500" err="1">
                <a:solidFill>
                  <a:srgbClr val="333333"/>
                </a:solidFill>
                <a:latin typeface="Calibri"/>
                <a:cs typeface="Calibri"/>
              </a:rPr>
              <a:t>os</a:t>
            </a:r>
            <a:r>
              <a:rPr lang="en-US" sz="150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lang="en-US" sz="1500" err="1">
                <a:solidFill>
                  <a:srgbClr val="333333"/>
                </a:solidFill>
                <a:latin typeface="Calibri"/>
                <a:cs typeface="Calibri"/>
              </a:rPr>
              <a:t>devidos</a:t>
            </a:r>
            <a:r>
              <a:rPr lang="en-US" sz="1500">
                <a:solidFill>
                  <a:srgbClr val="333333"/>
                </a:solidFill>
                <a:latin typeface="Calibri"/>
                <a:cs typeface="Calibri"/>
              </a:rPr>
              <a:t> fins de </a:t>
            </a:r>
            <a:r>
              <a:rPr lang="en-US" sz="1500" err="1">
                <a:solidFill>
                  <a:srgbClr val="333333"/>
                </a:solidFill>
                <a:latin typeface="Calibri"/>
                <a:cs typeface="Calibri"/>
              </a:rPr>
              <a:t>direito</a:t>
            </a:r>
            <a:r>
              <a:rPr lang="en-US" sz="1500">
                <a:solidFill>
                  <a:srgbClr val="333333"/>
                </a:solidFill>
                <a:latin typeface="Calibri"/>
                <a:cs typeface="Calibri"/>
              </a:rPr>
              <a:t> e sob as </a:t>
            </a:r>
            <a:r>
              <a:rPr lang="en-US" sz="1500" err="1">
                <a:solidFill>
                  <a:srgbClr val="333333"/>
                </a:solidFill>
                <a:latin typeface="Calibri"/>
                <a:cs typeface="Calibri"/>
              </a:rPr>
              <a:t>penas</a:t>
            </a:r>
            <a:r>
              <a:rPr lang="en-US" sz="1500">
                <a:solidFill>
                  <a:srgbClr val="333333"/>
                </a:solidFill>
                <a:latin typeface="Calibri"/>
                <a:cs typeface="Calibri"/>
              </a:rPr>
              <a:t> da lei, que o </a:t>
            </a:r>
            <a:r>
              <a:rPr lang="en-US" sz="1500" err="1">
                <a:solidFill>
                  <a:srgbClr val="333333"/>
                </a:solidFill>
                <a:latin typeface="Calibri"/>
                <a:cs typeface="Calibri"/>
              </a:rPr>
              <a:t>conteúdo</a:t>
            </a:r>
            <a:r>
              <a:rPr lang="en-US" sz="1500">
                <a:solidFill>
                  <a:srgbClr val="333333"/>
                </a:solidFill>
                <a:latin typeface="Calibri"/>
                <a:cs typeface="Calibri"/>
              </a:rPr>
              <a:t> do </a:t>
            </a:r>
            <a:r>
              <a:rPr lang="en-US" sz="1500" err="1">
                <a:solidFill>
                  <a:srgbClr val="333333"/>
                </a:solidFill>
                <a:latin typeface="Calibri"/>
                <a:cs typeface="Calibri"/>
              </a:rPr>
              <a:t>pedido</a:t>
            </a:r>
            <a:r>
              <a:rPr lang="en-US" sz="150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lang="en-US" sz="1500" err="1">
                <a:solidFill>
                  <a:srgbClr val="333333"/>
                </a:solidFill>
                <a:latin typeface="Calibri"/>
                <a:cs typeface="Calibri"/>
              </a:rPr>
              <a:t>realizado</a:t>
            </a:r>
            <a:r>
              <a:rPr lang="en-US" sz="150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lang="en-US" sz="1500" err="1">
                <a:solidFill>
                  <a:srgbClr val="333333"/>
                </a:solidFill>
                <a:latin typeface="Calibri"/>
                <a:cs typeface="Calibri"/>
              </a:rPr>
              <a:t>poderá</a:t>
            </a:r>
            <a:r>
              <a:rPr lang="en-US" sz="150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lang="en-US" sz="1500" err="1">
                <a:solidFill>
                  <a:srgbClr val="333333"/>
                </a:solidFill>
                <a:latin typeface="Calibri"/>
                <a:cs typeface="Calibri"/>
              </a:rPr>
              <a:t>servir</a:t>
            </a:r>
            <a:r>
              <a:rPr lang="en-US" sz="1500">
                <a:solidFill>
                  <a:srgbClr val="333333"/>
                </a:solidFill>
                <a:latin typeface="Calibri"/>
                <a:cs typeface="Calibri"/>
              </a:rPr>
              <a:t> de </a:t>
            </a:r>
            <a:r>
              <a:rPr lang="en-US" sz="1500" err="1">
                <a:solidFill>
                  <a:srgbClr val="333333"/>
                </a:solidFill>
                <a:latin typeface="Calibri"/>
                <a:cs typeface="Calibri"/>
              </a:rPr>
              <a:t>embasamento</a:t>
            </a:r>
            <a:r>
              <a:rPr lang="en-US" sz="1500">
                <a:solidFill>
                  <a:srgbClr val="333333"/>
                </a:solidFill>
                <a:latin typeface="Calibri"/>
                <a:cs typeface="Calibri"/>
              </a:rPr>
              <a:t> para eventual </a:t>
            </a:r>
            <a:r>
              <a:rPr lang="en-US" sz="1500" err="1">
                <a:solidFill>
                  <a:srgbClr val="333333"/>
                </a:solidFill>
                <a:latin typeface="Calibri"/>
                <a:cs typeface="Calibri"/>
              </a:rPr>
              <a:t>manifestação</a:t>
            </a:r>
            <a:r>
              <a:rPr lang="en-US" sz="1500">
                <a:solidFill>
                  <a:srgbClr val="333333"/>
                </a:solidFill>
                <a:latin typeface="Calibri"/>
                <a:cs typeface="Calibri"/>
              </a:rPr>
              <a:t> de </a:t>
            </a:r>
            <a:r>
              <a:rPr lang="en-US" sz="1500" err="1">
                <a:solidFill>
                  <a:srgbClr val="333333"/>
                </a:solidFill>
                <a:latin typeface="Calibri"/>
                <a:cs typeface="Calibri"/>
              </a:rPr>
              <a:t>ouvidoria</a:t>
            </a:r>
            <a:r>
              <a:rPr lang="en-US" sz="1500">
                <a:solidFill>
                  <a:srgbClr val="333333"/>
                </a:solidFill>
                <a:latin typeface="Calibri"/>
                <a:cs typeface="Calibri"/>
              </a:rPr>
              <a:t> e/</a:t>
            </a:r>
            <a:r>
              <a:rPr lang="en-US" sz="1500" err="1">
                <a:solidFill>
                  <a:srgbClr val="333333"/>
                </a:solidFill>
                <a:latin typeface="Calibri"/>
                <a:cs typeface="Calibri"/>
              </a:rPr>
              <a:t>ou</a:t>
            </a:r>
            <a:r>
              <a:rPr lang="en-US" sz="150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lang="en-US" sz="1500" err="1">
                <a:solidFill>
                  <a:srgbClr val="333333"/>
                </a:solidFill>
                <a:latin typeface="Calibri"/>
                <a:cs typeface="Calibri"/>
              </a:rPr>
              <a:t>denúncia</a:t>
            </a:r>
            <a:r>
              <a:rPr lang="en-US" sz="1500">
                <a:solidFill>
                  <a:srgbClr val="333333"/>
                </a:solidFill>
                <a:latin typeface="Calibri"/>
                <a:cs typeface="Calibri"/>
              </a:rPr>
              <a:t>, </a:t>
            </a:r>
            <a:r>
              <a:rPr lang="en-US" sz="1500" err="1">
                <a:solidFill>
                  <a:srgbClr val="333333"/>
                </a:solidFill>
                <a:latin typeface="Calibri"/>
                <a:cs typeface="Calibri"/>
              </a:rPr>
              <a:t>conforme</a:t>
            </a:r>
            <a:r>
              <a:rPr lang="en-US" sz="150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lang="en-US" sz="1500" err="1">
                <a:solidFill>
                  <a:srgbClr val="333333"/>
                </a:solidFill>
                <a:latin typeface="Calibri"/>
                <a:cs typeface="Calibri"/>
              </a:rPr>
              <a:t>estabelecido</a:t>
            </a:r>
            <a:r>
              <a:rPr lang="en-US" sz="150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lang="en-US" sz="1500" err="1">
                <a:solidFill>
                  <a:srgbClr val="333333"/>
                </a:solidFill>
                <a:latin typeface="Calibri"/>
                <a:cs typeface="Calibri"/>
              </a:rPr>
              <a:t>na</a:t>
            </a:r>
            <a:r>
              <a:rPr lang="en-US" sz="1500">
                <a:solidFill>
                  <a:srgbClr val="333333"/>
                </a:solidFill>
                <a:latin typeface="Calibri"/>
                <a:cs typeface="Calibri"/>
              </a:rPr>
              <a:t> Lei nº 13.460/2017.</a:t>
            </a:r>
            <a:endParaRPr lang="en-US" sz="1500"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87541045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CaixaDeTexto 19">
            <a:extLst>
              <a:ext uri="{FF2B5EF4-FFF2-40B4-BE49-F238E27FC236}">
                <a16:creationId xmlns:a16="http://schemas.microsoft.com/office/drawing/2014/main" id="{22811213-0ADC-4703-A792-E1DC73577F3F}"/>
              </a:ext>
            </a:extLst>
          </p:cNvPr>
          <p:cNvSpPr txBox="1"/>
          <p:nvPr/>
        </p:nvSpPr>
        <p:spPr>
          <a:xfrm>
            <a:off x="1060820" y="560122"/>
            <a:ext cx="9985266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pt-BR" sz="3600" b="1"/>
              <a:t>Fala.BR - ÓRGÃO – TRATAR PEDIDOS/RECURSOS </a:t>
            </a:r>
            <a:endParaRPr lang="pt-BR" sz="3600" b="1">
              <a:cs typeface="Calibri"/>
            </a:endParaRPr>
          </a:p>
        </p:txBody>
      </p:sp>
      <p:pic>
        <p:nvPicPr>
          <p:cNvPr id="2" name="Imagem 1" descr="Interface gráfica do usuário, Aplicativo&#10;&#10;Descrição gerada automaticamente">
            <a:extLst>
              <a:ext uri="{FF2B5EF4-FFF2-40B4-BE49-F238E27FC236}">
                <a16:creationId xmlns:a16="http://schemas.microsoft.com/office/drawing/2014/main" id="{9D8CE842-952C-9306-124B-8D11ADAB28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5047" y="1181101"/>
            <a:ext cx="5795332" cy="5559724"/>
          </a:xfrm>
          <a:prstGeom prst="rect">
            <a:avLst/>
          </a:prstGeom>
        </p:spPr>
      </p:pic>
      <p:sp>
        <p:nvSpPr>
          <p:cNvPr id="4" name="Retângulo">
            <a:extLst>
              <a:ext uri="{FF2B5EF4-FFF2-40B4-BE49-F238E27FC236}">
                <a16:creationId xmlns:a16="http://schemas.microsoft.com/office/drawing/2014/main" id="{22ECDEF3-835D-649F-DE44-DE103985FAF4}"/>
              </a:ext>
            </a:extLst>
          </p:cNvPr>
          <p:cNvSpPr/>
          <p:nvPr/>
        </p:nvSpPr>
        <p:spPr>
          <a:xfrm>
            <a:off x="5017041" y="2758424"/>
            <a:ext cx="1197038" cy="727514"/>
          </a:xfrm>
          <a:prstGeom prst="rect">
            <a:avLst/>
          </a:prstGeom>
          <a:ln w="25400">
            <a:solidFill>
              <a:srgbClr val="EAA61B"/>
            </a:solidFill>
            <a:miter lim="400000"/>
          </a:ln>
        </p:spPr>
        <p:txBody>
          <a:bodyPr lIns="45719" rIns="45719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Retângulo">
            <a:extLst>
              <a:ext uri="{FF2B5EF4-FFF2-40B4-BE49-F238E27FC236}">
                <a16:creationId xmlns:a16="http://schemas.microsoft.com/office/drawing/2014/main" id="{7A854137-5585-5DCA-B650-6A75B377E250}"/>
              </a:ext>
            </a:extLst>
          </p:cNvPr>
          <p:cNvSpPr/>
          <p:nvPr/>
        </p:nvSpPr>
        <p:spPr>
          <a:xfrm>
            <a:off x="6249899" y="2758883"/>
            <a:ext cx="1150312" cy="727623"/>
          </a:xfrm>
          <a:prstGeom prst="rect">
            <a:avLst/>
          </a:prstGeom>
          <a:ln w="25400">
            <a:solidFill>
              <a:srgbClr val="EAA61B"/>
            </a:solidFill>
            <a:miter lim="400000"/>
          </a:ln>
        </p:spPr>
        <p:txBody>
          <a:bodyPr lIns="45719" rIns="45719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1225309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CaixaDeTexto 19">
            <a:extLst>
              <a:ext uri="{FF2B5EF4-FFF2-40B4-BE49-F238E27FC236}">
                <a16:creationId xmlns:a16="http://schemas.microsoft.com/office/drawing/2014/main" id="{22811213-0ADC-4703-A792-E1DC73577F3F}"/>
              </a:ext>
            </a:extLst>
          </p:cNvPr>
          <p:cNvSpPr txBox="1"/>
          <p:nvPr/>
        </p:nvSpPr>
        <p:spPr>
          <a:xfrm>
            <a:off x="2091549" y="445103"/>
            <a:ext cx="8954537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pt-BR" sz="3600" b="1"/>
              <a:t>Fala.BR - ÓRGÃO - TRATAR PEDIDOS </a:t>
            </a:r>
            <a:endParaRPr lang="pt-BR" sz="3600" b="1">
              <a:cs typeface="Calibri"/>
            </a:endParaRPr>
          </a:p>
        </p:txBody>
      </p:sp>
      <p:pic>
        <p:nvPicPr>
          <p:cNvPr id="2" name="Imagem 1" descr="Interface gráfica do usuário, Aplicativo, Email&#10;&#10;Descrição gerada automaticamente">
            <a:extLst>
              <a:ext uri="{FF2B5EF4-FFF2-40B4-BE49-F238E27FC236}">
                <a16:creationId xmlns:a16="http://schemas.microsoft.com/office/drawing/2014/main" id="{6E0192A4-92C8-49D3-0DEF-4F923B4C1D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4992" y="971359"/>
            <a:ext cx="5697625" cy="5689120"/>
          </a:xfrm>
          <a:prstGeom prst="rect">
            <a:avLst/>
          </a:prstGeom>
        </p:spPr>
      </p:pic>
      <p:sp>
        <p:nvSpPr>
          <p:cNvPr id="4" name="Retângulo">
            <a:extLst>
              <a:ext uri="{FF2B5EF4-FFF2-40B4-BE49-F238E27FC236}">
                <a16:creationId xmlns:a16="http://schemas.microsoft.com/office/drawing/2014/main" id="{2919167A-27A6-3AAB-D821-7F99470B52BE}"/>
              </a:ext>
            </a:extLst>
          </p:cNvPr>
          <p:cNvSpPr/>
          <p:nvPr/>
        </p:nvSpPr>
        <p:spPr>
          <a:xfrm>
            <a:off x="5239890" y="1036735"/>
            <a:ext cx="1229387" cy="227901"/>
          </a:xfrm>
          <a:prstGeom prst="rect">
            <a:avLst/>
          </a:prstGeom>
          <a:ln w="25400">
            <a:solidFill>
              <a:srgbClr val="EAA61B"/>
            </a:solidFill>
            <a:miter lim="400000"/>
          </a:ln>
        </p:spPr>
        <p:txBody>
          <a:bodyPr lIns="45719" rIns="45719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0352023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CaixaDeTexto 19">
            <a:extLst>
              <a:ext uri="{FF2B5EF4-FFF2-40B4-BE49-F238E27FC236}">
                <a16:creationId xmlns:a16="http://schemas.microsoft.com/office/drawing/2014/main" id="{22811213-0ADC-4703-A792-E1DC73577F3F}"/>
              </a:ext>
            </a:extLst>
          </p:cNvPr>
          <p:cNvSpPr txBox="1"/>
          <p:nvPr/>
        </p:nvSpPr>
        <p:spPr>
          <a:xfrm>
            <a:off x="2318838" y="445103"/>
            <a:ext cx="8234824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pt-BR" sz="3600" b="1"/>
              <a:t>Fala.BR - ÓRGÃO - ANALISAR PEDIDO </a:t>
            </a:r>
            <a:endParaRPr lang="pt-BR" sz="3600" b="1">
              <a:ea typeface="Calibri" panose="020F0502020204030204"/>
              <a:cs typeface="Calibri"/>
            </a:endParaRPr>
          </a:p>
        </p:txBody>
      </p:sp>
      <p:pic>
        <p:nvPicPr>
          <p:cNvPr id="2" name="Imagem 1" descr="Interface gráfica do usuário, Texto, Aplicativo, Email&#10;&#10;Descrição gerada automaticamente">
            <a:extLst>
              <a:ext uri="{FF2B5EF4-FFF2-40B4-BE49-F238E27FC236}">
                <a16:creationId xmlns:a16="http://schemas.microsoft.com/office/drawing/2014/main" id="{92E6F02C-C768-1FDF-FE80-3FD6B25A79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0432" y="1030138"/>
            <a:ext cx="5317117" cy="5739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41467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CaixaDeTexto 19">
            <a:extLst>
              <a:ext uri="{FF2B5EF4-FFF2-40B4-BE49-F238E27FC236}">
                <a16:creationId xmlns:a16="http://schemas.microsoft.com/office/drawing/2014/main" id="{22811213-0ADC-4703-A792-E1DC73577F3F}"/>
              </a:ext>
            </a:extLst>
          </p:cNvPr>
          <p:cNvSpPr txBox="1"/>
          <p:nvPr/>
        </p:nvSpPr>
        <p:spPr>
          <a:xfrm>
            <a:off x="981743" y="585282"/>
            <a:ext cx="10556767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pt-BR" sz="3600" b="1"/>
              <a:t>Fala.BR - ÓRGÃO - INSERIR RESPOSTA AO PEDIDO </a:t>
            </a:r>
            <a:endParaRPr lang="pt-BR" sz="3600" b="1">
              <a:ea typeface="Calibri" panose="020F0502020204030204"/>
              <a:cs typeface="Calibri"/>
            </a:endParaRPr>
          </a:p>
        </p:txBody>
      </p:sp>
      <p:pic>
        <p:nvPicPr>
          <p:cNvPr id="3" name="Imagem 2" descr="Interface gráfica do usuário, Texto, Aplicativo, Email&#10;&#10;Descrição gerada automaticamente">
            <a:extLst>
              <a:ext uri="{FF2B5EF4-FFF2-40B4-BE49-F238E27FC236}">
                <a16:creationId xmlns:a16="http://schemas.microsoft.com/office/drawing/2014/main" id="{196B3657-3B65-9031-C510-1068295D30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246" y="1298600"/>
            <a:ext cx="10969923" cy="5245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34057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CaixaDeTexto 19">
            <a:extLst>
              <a:ext uri="{FF2B5EF4-FFF2-40B4-BE49-F238E27FC236}">
                <a16:creationId xmlns:a16="http://schemas.microsoft.com/office/drawing/2014/main" id="{22811213-0ADC-4703-A792-E1DC73577F3F}"/>
              </a:ext>
            </a:extLst>
          </p:cNvPr>
          <p:cNvSpPr txBox="1"/>
          <p:nvPr/>
        </p:nvSpPr>
        <p:spPr>
          <a:xfrm>
            <a:off x="1110393" y="643577"/>
            <a:ext cx="10448937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pt-BR" sz="3600" b="1"/>
              <a:t>Fala.BR - ÓRGÃO - INSERIR RESPOSTA AO PEDIDO </a:t>
            </a:r>
            <a:endParaRPr lang="pt-BR" sz="3600" b="1">
              <a:ea typeface="Calibri" panose="020F0502020204030204"/>
              <a:cs typeface="Calibri"/>
            </a:endParaRPr>
          </a:p>
        </p:txBody>
      </p:sp>
      <p:pic>
        <p:nvPicPr>
          <p:cNvPr id="2" name="Imagem 1" descr="Interface gráfica do usuário, Texto, Aplicativo, Email&#10;&#10;Descrição gerada automaticamente">
            <a:extLst>
              <a:ext uri="{FF2B5EF4-FFF2-40B4-BE49-F238E27FC236}">
                <a16:creationId xmlns:a16="http://schemas.microsoft.com/office/drawing/2014/main" id="{CACD0972-9EEB-887C-B573-8DBAFDE995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0689" y="1252922"/>
            <a:ext cx="9368851" cy="5409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28908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CaixaDeTexto 19">
            <a:extLst>
              <a:ext uri="{FF2B5EF4-FFF2-40B4-BE49-F238E27FC236}">
                <a16:creationId xmlns:a16="http://schemas.microsoft.com/office/drawing/2014/main" id="{22811213-0ADC-4703-A792-E1DC73577F3F}"/>
              </a:ext>
            </a:extLst>
          </p:cNvPr>
          <p:cNvSpPr txBox="1"/>
          <p:nvPr/>
        </p:nvSpPr>
        <p:spPr>
          <a:xfrm>
            <a:off x="1645063" y="680188"/>
            <a:ext cx="10065746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pt-BR" sz="3600" b="1"/>
              <a:t>Fala.BR - CIDADÃO - MEUS PEDIDOS E RECURSOS</a:t>
            </a:r>
            <a:endParaRPr lang="pt-BR" sz="3600" b="1">
              <a:cs typeface="Calibri"/>
            </a:endParaRPr>
          </a:p>
        </p:txBody>
      </p:sp>
      <p:pic>
        <p:nvPicPr>
          <p:cNvPr id="5" name="Imagem 4" descr="Tabela&#10;&#10;Descrição gerada automaticamente">
            <a:extLst>
              <a:ext uri="{FF2B5EF4-FFF2-40B4-BE49-F238E27FC236}">
                <a16:creationId xmlns:a16="http://schemas.microsoft.com/office/drawing/2014/main" id="{26101C68-93AE-7786-4BA2-32BC4C0773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2624" y="1376067"/>
            <a:ext cx="10522261" cy="5429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68198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CaixaDeTexto 19">
            <a:extLst>
              <a:ext uri="{FF2B5EF4-FFF2-40B4-BE49-F238E27FC236}">
                <a16:creationId xmlns:a16="http://schemas.microsoft.com/office/drawing/2014/main" id="{22811213-0ADC-4703-A792-E1DC73577F3F}"/>
              </a:ext>
            </a:extLst>
          </p:cNvPr>
          <p:cNvSpPr txBox="1"/>
          <p:nvPr/>
        </p:nvSpPr>
        <p:spPr>
          <a:xfrm>
            <a:off x="1688195" y="597518"/>
            <a:ext cx="8681926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pt-BR" sz="3600" b="1"/>
              <a:t>Fala.BR - CIDADÃO - DETALHES DO PEDIDO </a:t>
            </a:r>
            <a:endParaRPr lang="pt-BR" sz="3600" b="1">
              <a:cs typeface="Calibri"/>
            </a:endParaRPr>
          </a:p>
        </p:txBody>
      </p:sp>
      <p:pic>
        <p:nvPicPr>
          <p:cNvPr id="2" name="Imagem 1" descr="Interface gráfica do usuário, Texto, Aplicativo, Email&#10;&#10;Descrição gerada automaticamente">
            <a:extLst>
              <a:ext uri="{FF2B5EF4-FFF2-40B4-BE49-F238E27FC236}">
                <a16:creationId xmlns:a16="http://schemas.microsoft.com/office/drawing/2014/main" id="{5FF528C0-925B-1B38-77CE-7BE4B03FD1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2361" y="1423189"/>
            <a:ext cx="9160655" cy="5002638"/>
          </a:xfrm>
          <a:prstGeom prst="rect">
            <a:avLst/>
          </a:prstGeom>
        </p:spPr>
      </p:pic>
      <p:sp>
        <p:nvSpPr>
          <p:cNvPr id="4" name="Retângulo">
            <a:extLst>
              <a:ext uri="{FF2B5EF4-FFF2-40B4-BE49-F238E27FC236}">
                <a16:creationId xmlns:a16="http://schemas.microsoft.com/office/drawing/2014/main" id="{50568D4B-3AED-88D2-320A-989489C379FA}"/>
              </a:ext>
            </a:extLst>
          </p:cNvPr>
          <p:cNvSpPr/>
          <p:nvPr/>
        </p:nvSpPr>
        <p:spPr>
          <a:xfrm>
            <a:off x="1552647" y="4866482"/>
            <a:ext cx="630745" cy="160111"/>
          </a:xfrm>
          <a:prstGeom prst="rect">
            <a:avLst/>
          </a:prstGeom>
          <a:ln w="25400">
            <a:solidFill>
              <a:srgbClr val="EAA61B"/>
            </a:solidFill>
            <a:miter lim="400000"/>
          </a:ln>
        </p:spPr>
        <p:txBody>
          <a:bodyPr lIns="45719" rIns="45719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2696371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CaixaDeTexto 19">
            <a:extLst>
              <a:ext uri="{FF2B5EF4-FFF2-40B4-BE49-F238E27FC236}">
                <a16:creationId xmlns:a16="http://schemas.microsoft.com/office/drawing/2014/main" id="{22811213-0ADC-4703-A792-E1DC73577F3F}"/>
              </a:ext>
            </a:extLst>
          </p:cNvPr>
          <p:cNvSpPr txBox="1"/>
          <p:nvPr/>
        </p:nvSpPr>
        <p:spPr>
          <a:xfrm>
            <a:off x="1828276" y="680188"/>
            <a:ext cx="9882533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pt-BR" sz="3600" b="1"/>
              <a:t>Fala.BR - CIDADÃO - DETALHES DO PEDIDO</a:t>
            </a:r>
            <a:endParaRPr lang="pt-BR" sz="3600" b="1">
              <a:cs typeface="Calibri"/>
            </a:endParaRP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6630D7F1-ED18-0BCA-23B9-D1BE3D75D6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196" y="1759080"/>
            <a:ext cx="10963639" cy="4180953"/>
          </a:xfrm>
          <a:prstGeom prst="rect">
            <a:avLst/>
          </a:prstGeom>
        </p:spPr>
      </p:pic>
      <p:sp>
        <p:nvSpPr>
          <p:cNvPr id="4" name="Retângulo">
            <a:extLst>
              <a:ext uri="{FF2B5EF4-FFF2-40B4-BE49-F238E27FC236}">
                <a16:creationId xmlns:a16="http://schemas.microsoft.com/office/drawing/2014/main" id="{B6B054FA-3BFF-FE5C-D98E-8B2435DF23D6}"/>
              </a:ext>
            </a:extLst>
          </p:cNvPr>
          <p:cNvSpPr/>
          <p:nvPr/>
        </p:nvSpPr>
        <p:spPr>
          <a:xfrm>
            <a:off x="6271588" y="5436558"/>
            <a:ext cx="1940042" cy="364733"/>
          </a:xfrm>
          <a:prstGeom prst="rect">
            <a:avLst/>
          </a:prstGeom>
          <a:ln w="25400">
            <a:solidFill>
              <a:srgbClr val="EAA61B"/>
            </a:solidFill>
            <a:miter lim="400000"/>
          </a:ln>
        </p:spPr>
        <p:txBody>
          <a:bodyPr lIns="45719" rIns="45719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4269454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CaixaDeTexto 19">
            <a:extLst>
              <a:ext uri="{FF2B5EF4-FFF2-40B4-BE49-F238E27FC236}">
                <a16:creationId xmlns:a16="http://schemas.microsoft.com/office/drawing/2014/main" id="{22811213-0ADC-4703-A792-E1DC73577F3F}"/>
              </a:ext>
            </a:extLst>
          </p:cNvPr>
          <p:cNvSpPr txBox="1"/>
          <p:nvPr/>
        </p:nvSpPr>
        <p:spPr>
          <a:xfrm>
            <a:off x="774446" y="680188"/>
            <a:ext cx="10936363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pt-BR" sz="3200" b="1"/>
              <a:t>Fala.BR - CIDADÃO - REGISTRAR RECURSO DE 1</a:t>
            </a:r>
            <a:r>
              <a:rPr lang="pt-BR" sz="3200">
                <a:ea typeface="+mn-lt"/>
                <a:cs typeface="+mn-lt"/>
              </a:rPr>
              <a:t>ª</a:t>
            </a:r>
            <a:r>
              <a:rPr lang="pt-BR" sz="3200" b="1"/>
              <a:t> INSTÂNCIA</a:t>
            </a:r>
            <a:endParaRPr lang="pt-BR" sz="3200" b="1">
              <a:cs typeface="Calibri"/>
            </a:endParaRPr>
          </a:p>
        </p:txBody>
      </p:sp>
      <p:pic>
        <p:nvPicPr>
          <p:cNvPr id="4" name="Imagem 3" descr="Interface gráfica do usuário, Texto, Aplicativo, Email&#10;&#10;Descrição gerada automaticamente">
            <a:extLst>
              <a:ext uri="{FF2B5EF4-FFF2-40B4-BE49-F238E27FC236}">
                <a16:creationId xmlns:a16="http://schemas.microsoft.com/office/drawing/2014/main" id="{FC7531F6-7BC0-7BDF-0614-54D76357DB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3858" y="1429447"/>
            <a:ext cx="9409980" cy="4897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5820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796C79DE-B87A-47C6-D046-25BEA8F560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551" y="267533"/>
            <a:ext cx="2857500" cy="3895725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0AC3EDAF-7A88-EA5D-0D06-EFB12993D2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8500" y="2215395"/>
            <a:ext cx="2857500" cy="4076700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FFDC9C4D-8843-75FF-9DE4-78A2BB0FAF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5449" y="186570"/>
            <a:ext cx="2857500" cy="4067175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B4AD1F64-6125-140F-2A09-05FB4BDB48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32398" y="2215395"/>
            <a:ext cx="2847975" cy="4219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82956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CaixaDeTexto 19">
            <a:extLst>
              <a:ext uri="{FF2B5EF4-FFF2-40B4-BE49-F238E27FC236}">
                <a16:creationId xmlns:a16="http://schemas.microsoft.com/office/drawing/2014/main" id="{22811213-0ADC-4703-A792-E1DC73577F3F}"/>
              </a:ext>
            </a:extLst>
          </p:cNvPr>
          <p:cNvSpPr txBox="1"/>
          <p:nvPr/>
        </p:nvSpPr>
        <p:spPr>
          <a:xfrm>
            <a:off x="774446" y="680188"/>
            <a:ext cx="10936363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pt-BR" sz="3200" b="1"/>
              <a:t>Fala.BR - CIDADÃO - REGISTRAR RECURSO DE 1</a:t>
            </a:r>
            <a:r>
              <a:rPr lang="pt-BR" sz="3200">
                <a:ea typeface="+mn-lt"/>
                <a:cs typeface="+mn-lt"/>
              </a:rPr>
              <a:t>ª</a:t>
            </a:r>
            <a:r>
              <a:rPr lang="pt-BR" sz="3200" b="1"/>
              <a:t> INSTÂNCIA</a:t>
            </a:r>
            <a:endParaRPr lang="pt-BR" sz="3200" b="1">
              <a:cs typeface="Calibri"/>
            </a:endParaRPr>
          </a:p>
        </p:txBody>
      </p:sp>
      <p:pic>
        <p:nvPicPr>
          <p:cNvPr id="2" name="Imagem 1" descr="Interface gráfica do usuário, Texto, Aplicativo&#10;&#10;Descrição gerada automaticamente">
            <a:extLst>
              <a:ext uri="{FF2B5EF4-FFF2-40B4-BE49-F238E27FC236}">
                <a16:creationId xmlns:a16="http://schemas.microsoft.com/office/drawing/2014/main" id="{98A51FFF-B614-2646-52A3-63A1246E59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9726" y="1487393"/>
            <a:ext cx="10366075" cy="5036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74324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CaixaDeTexto 19">
            <a:extLst>
              <a:ext uri="{FF2B5EF4-FFF2-40B4-BE49-F238E27FC236}">
                <a16:creationId xmlns:a16="http://schemas.microsoft.com/office/drawing/2014/main" id="{22811213-0ADC-4703-A792-E1DC73577F3F}"/>
              </a:ext>
            </a:extLst>
          </p:cNvPr>
          <p:cNvSpPr txBox="1"/>
          <p:nvPr/>
        </p:nvSpPr>
        <p:spPr>
          <a:xfrm>
            <a:off x="2880493" y="447007"/>
            <a:ext cx="7138187" cy="55399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pt-BR" sz="3000" b="1"/>
              <a:t>Fala.BR - ÓRGÃO - TRATAR RECURSOS LAI</a:t>
            </a:r>
            <a:endParaRPr lang="pt-BR" sz="3000" b="1">
              <a:cs typeface="Calibri"/>
            </a:endParaRPr>
          </a:p>
        </p:txBody>
      </p:sp>
      <p:pic>
        <p:nvPicPr>
          <p:cNvPr id="4" name="Imagem 3" descr="Interface gráfica do usuário, Aplicativo&#10;&#10;Descrição gerada automaticamente">
            <a:extLst>
              <a:ext uri="{FF2B5EF4-FFF2-40B4-BE49-F238E27FC236}">
                <a16:creationId xmlns:a16="http://schemas.microsoft.com/office/drawing/2014/main" id="{FCAB1406-C9DD-DCE5-79A8-81843E97D1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1064" y="1092616"/>
            <a:ext cx="5287773" cy="5559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34077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CaixaDeTexto 19">
            <a:extLst>
              <a:ext uri="{FF2B5EF4-FFF2-40B4-BE49-F238E27FC236}">
                <a16:creationId xmlns:a16="http://schemas.microsoft.com/office/drawing/2014/main" id="{22811213-0ADC-4703-A792-E1DC73577F3F}"/>
              </a:ext>
            </a:extLst>
          </p:cNvPr>
          <p:cNvSpPr txBox="1"/>
          <p:nvPr/>
        </p:nvSpPr>
        <p:spPr>
          <a:xfrm>
            <a:off x="307182" y="680188"/>
            <a:ext cx="11518645" cy="55399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pt-BR" sz="3000" b="1"/>
              <a:t>Fala.BR - ÓRGÃO - INSERIR RESPOSTA AO RECURSO DE 1</a:t>
            </a:r>
            <a:r>
              <a:rPr lang="pt-BR" sz="3000">
                <a:ea typeface="+mn-lt"/>
                <a:cs typeface="+mn-lt"/>
              </a:rPr>
              <a:t>ª</a:t>
            </a:r>
            <a:r>
              <a:rPr lang="pt-BR" sz="3000" b="1"/>
              <a:t> INSTÂNCIA</a:t>
            </a:r>
            <a:endParaRPr lang="pt-BR" sz="3000" b="1">
              <a:cs typeface="Calibri"/>
            </a:endParaRPr>
          </a:p>
        </p:txBody>
      </p:sp>
      <p:pic>
        <p:nvPicPr>
          <p:cNvPr id="2" name="Imagem 1" descr="Interface gráfica do usuário, Texto, Aplicativo, Email&#10;&#10;Descrição gerada automaticamente">
            <a:extLst>
              <a:ext uri="{FF2B5EF4-FFF2-40B4-BE49-F238E27FC236}">
                <a16:creationId xmlns:a16="http://schemas.microsoft.com/office/drawing/2014/main" id="{9F947A15-DF7C-9412-E9BB-F36B68F59B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990" y="1234190"/>
            <a:ext cx="5295231" cy="5463914"/>
          </a:xfrm>
          <a:prstGeom prst="rect">
            <a:avLst/>
          </a:prstGeom>
        </p:spPr>
      </p:pic>
      <p:pic>
        <p:nvPicPr>
          <p:cNvPr id="4" name="Imagem 3" descr="Tela de celular com texto preto sobre fundo branco&#10;&#10;Descrição gerada automaticamente">
            <a:extLst>
              <a:ext uri="{FF2B5EF4-FFF2-40B4-BE49-F238E27FC236}">
                <a16:creationId xmlns:a16="http://schemas.microsoft.com/office/drawing/2014/main" id="{60CDBAC9-70A8-E984-050C-192B5CBDD6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2141687"/>
            <a:ext cx="6096000" cy="925708"/>
          </a:xfrm>
          <a:prstGeom prst="rect">
            <a:avLst/>
          </a:prstGeom>
        </p:spPr>
      </p:pic>
      <p:pic>
        <p:nvPicPr>
          <p:cNvPr id="5" name="Imagem 4" descr="Interface gráfica do usuário, Texto, Aplicativo, Email&#10;&#10;Descrição gerada automaticamente">
            <a:extLst>
              <a:ext uri="{FF2B5EF4-FFF2-40B4-BE49-F238E27FC236}">
                <a16:creationId xmlns:a16="http://schemas.microsoft.com/office/drawing/2014/main" id="{D215FFA7-2318-D1A1-8787-0CC4F3169C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29377" y="3330365"/>
            <a:ext cx="6096000" cy="2462449"/>
          </a:xfrm>
          <a:prstGeom prst="rect">
            <a:avLst/>
          </a:prstGeom>
        </p:spPr>
      </p:pic>
      <p:sp>
        <p:nvSpPr>
          <p:cNvPr id="7" name="Retângulo">
            <a:extLst>
              <a:ext uri="{FF2B5EF4-FFF2-40B4-BE49-F238E27FC236}">
                <a16:creationId xmlns:a16="http://schemas.microsoft.com/office/drawing/2014/main" id="{BB78DA8D-41AD-02BE-12A6-6F3A9CA4DE1C}"/>
              </a:ext>
            </a:extLst>
          </p:cNvPr>
          <p:cNvSpPr/>
          <p:nvPr/>
        </p:nvSpPr>
        <p:spPr>
          <a:xfrm>
            <a:off x="6250767" y="2430197"/>
            <a:ext cx="291125" cy="489652"/>
          </a:xfrm>
          <a:prstGeom prst="rect">
            <a:avLst/>
          </a:prstGeom>
          <a:ln w="25400">
            <a:solidFill>
              <a:srgbClr val="EAA61B"/>
            </a:solidFill>
            <a:miter lim="400000"/>
          </a:ln>
        </p:spPr>
        <p:txBody>
          <a:bodyPr lIns="45719" rIns="45719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Retângulo">
            <a:extLst>
              <a:ext uri="{FF2B5EF4-FFF2-40B4-BE49-F238E27FC236}">
                <a16:creationId xmlns:a16="http://schemas.microsoft.com/office/drawing/2014/main" id="{ECAC9DE4-15E8-025F-2158-6BBA1644A97C}"/>
              </a:ext>
            </a:extLst>
          </p:cNvPr>
          <p:cNvSpPr/>
          <p:nvPr/>
        </p:nvSpPr>
        <p:spPr>
          <a:xfrm>
            <a:off x="2668119" y="1258466"/>
            <a:ext cx="1257158" cy="231489"/>
          </a:xfrm>
          <a:prstGeom prst="rect">
            <a:avLst/>
          </a:prstGeom>
          <a:ln w="25400">
            <a:solidFill>
              <a:srgbClr val="EAA61B"/>
            </a:solidFill>
            <a:miter lim="400000"/>
          </a:ln>
        </p:spPr>
        <p:txBody>
          <a:bodyPr lIns="45719" rIns="45719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Retângulo">
            <a:extLst>
              <a:ext uri="{FF2B5EF4-FFF2-40B4-BE49-F238E27FC236}">
                <a16:creationId xmlns:a16="http://schemas.microsoft.com/office/drawing/2014/main" id="{0EDEEBF9-2C61-3279-D26C-AF09B51489CA}"/>
              </a:ext>
            </a:extLst>
          </p:cNvPr>
          <p:cNvSpPr/>
          <p:nvPr/>
        </p:nvSpPr>
        <p:spPr>
          <a:xfrm>
            <a:off x="779357" y="4769188"/>
            <a:ext cx="5038009" cy="248145"/>
          </a:xfrm>
          <a:prstGeom prst="rect">
            <a:avLst/>
          </a:prstGeom>
          <a:ln w="25400">
            <a:solidFill>
              <a:srgbClr val="EAA61B"/>
            </a:solidFill>
            <a:miter lim="400000"/>
          </a:ln>
        </p:spPr>
        <p:txBody>
          <a:bodyPr lIns="45719" rIns="45719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endParaRPr/>
          </a:p>
        </p:txBody>
      </p:sp>
      <p:sp>
        <p:nvSpPr>
          <p:cNvPr id="3" name="Retângulo">
            <a:extLst>
              <a:ext uri="{FF2B5EF4-FFF2-40B4-BE49-F238E27FC236}">
                <a16:creationId xmlns:a16="http://schemas.microsoft.com/office/drawing/2014/main" id="{ACE43D0A-217A-F8FA-FD35-8A4FEFD4ED59}"/>
              </a:ext>
            </a:extLst>
          </p:cNvPr>
          <p:cNvSpPr/>
          <p:nvPr/>
        </p:nvSpPr>
        <p:spPr>
          <a:xfrm>
            <a:off x="6124140" y="3327857"/>
            <a:ext cx="5954565" cy="2433503"/>
          </a:xfrm>
          <a:prstGeom prst="rect">
            <a:avLst/>
          </a:prstGeom>
          <a:ln w="25400">
            <a:solidFill>
              <a:srgbClr val="EAA61B"/>
            </a:solidFill>
            <a:miter lim="400000"/>
          </a:ln>
        </p:spPr>
        <p:txBody>
          <a:bodyPr lIns="45719" rIns="45719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6035601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CaixaDeTexto 19">
            <a:extLst>
              <a:ext uri="{FF2B5EF4-FFF2-40B4-BE49-F238E27FC236}">
                <a16:creationId xmlns:a16="http://schemas.microsoft.com/office/drawing/2014/main" id="{22811213-0ADC-4703-A792-E1DC73577F3F}"/>
              </a:ext>
            </a:extLst>
          </p:cNvPr>
          <p:cNvSpPr txBox="1"/>
          <p:nvPr/>
        </p:nvSpPr>
        <p:spPr>
          <a:xfrm>
            <a:off x="307182" y="680188"/>
            <a:ext cx="11518645" cy="55399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pt-BR" sz="3000" b="1"/>
              <a:t>Fala.BR - ÓRGÃO - INSERIR RESPOSTA AO RECURSO DE 1</a:t>
            </a:r>
            <a:r>
              <a:rPr lang="pt-BR" sz="3000">
                <a:ea typeface="+mn-lt"/>
                <a:cs typeface="+mn-lt"/>
              </a:rPr>
              <a:t>ª</a:t>
            </a:r>
            <a:r>
              <a:rPr lang="pt-BR" sz="3000" b="1"/>
              <a:t> INSTÂNCIA</a:t>
            </a:r>
            <a:endParaRPr lang="pt-BR" sz="3000" b="1">
              <a:cs typeface="Calibri"/>
            </a:endParaRPr>
          </a:p>
        </p:txBody>
      </p:sp>
      <p:pic>
        <p:nvPicPr>
          <p:cNvPr id="3" name="Imagem 2" descr="Interface gráfica do usuário, Texto, Aplicativo, Email&#10;&#10;Descrição gerada automaticamente">
            <a:extLst>
              <a:ext uri="{FF2B5EF4-FFF2-40B4-BE49-F238E27FC236}">
                <a16:creationId xmlns:a16="http://schemas.microsoft.com/office/drawing/2014/main" id="{424C304A-9701-61EA-DD43-B5E0F6AF59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1375" y="1338289"/>
            <a:ext cx="5702231" cy="5422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05678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CaixaDeTexto 19">
            <a:extLst>
              <a:ext uri="{FF2B5EF4-FFF2-40B4-BE49-F238E27FC236}">
                <a16:creationId xmlns:a16="http://schemas.microsoft.com/office/drawing/2014/main" id="{22811213-0ADC-4703-A792-E1DC73577F3F}"/>
              </a:ext>
            </a:extLst>
          </p:cNvPr>
          <p:cNvSpPr txBox="1"/>
          <p:nvPr/>
        </p:nvSpPr>
        <p:spPr>
          <a:xfrm>
            <a:off x="370914" y="642316"/>
            <a:ext cx="11060890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pt-BR" sz="3600" b="1"/>
              <a:t>Fala.BR - ÓRGÃO - INSERINDO A RESPOSTA AO RECURSO</a:t>
            </a:r>
            <a:endParaRPr lang="pt-BR" sz="3600" b="1">
              <a:ea typeface="Calibri"/>
              <a:cs typeface="Calibri"/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2F403CA7-8EC7-13C2-F18F-E40B2127D208}"/>
              </a:ext>
            </a:extLst>
          </p:cNvPr>
          <p:cNvSpPr txBox="1"/>
          <p:nvPr/>
        </p:nvSpPr>
        <p:spPr>
          <a:xfrm>
            <a:off x="292580" y="4523118"/>
            <a:ext cx="5392227" cy="147732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en-US" sz="1200">
                <a:solidFill>
                  <a:srgbClr val="555555"/>
                </a:solidFill>
                <a:latin typeface="rawline"/>
              </a:rPr>
              <a:t>IMPORTANTE:</a:t>
            </a:r>
          </a:p>
          <a:p>
            <a:pPr algn="just"/>
            <a:r>
              <a:rPr lang="en-US" sz="1200">
                <a:solidFill>
                  <a:srgbClr val="555555"/>
                </a:solidFill>
                <a:latin typeface="Calibri"/>
                <a:ea typeface="Calibri"/>
                <a:cs typeface="Calibri"/>
              </a:rPr>
              <a:t>Por ser um </a:t>
            </a:r>
            <a:r>
              <a:rPr lang="en-US" sz="1200" err="1">
                <a:solidFill>
                  <a:srgbClr val="555555"/>
                </a:solidFill>
                <a:latin typeface="Calibri"/>
                <a:ea typeface="Calibri"/>
                <a:cs typeface="Calibri"/>
              </a:rPr>
              <a:t>direito</a:t>
            </a:r>
            <a:r>
              <a:rPr lang="en-US" sz="1200">
                <a:solidFill>
                  <a:srgbClr val="555555"/>
                </a:solidFill>
                <a:latin typeface="Calibri"/>
                <a:ea typeface="Calibri"/>
                <a:cs typeface="Calibri"/>
              </a:rPr>
              <a:t> de </a:t>
            </a:r>
            <a:r>
              <a:rPr lang="en-US" sz="1200" err="1">
                <a:solidFill>
                  <a:srgbClr val="555555"/>
                </a:solidFill>
                <a:latin typeface="Calibri"/>
                <a:ea typeface="Calibri"/>
                <a:cs typeface="Calibri"/>
              </a:rPr>
              <a:t>todo</a:t>
            </a:r>
            <a:r>
              <a:rPr lang="en-US" sz="1200">
                <a:solidFill>
                  <a:srgbClr val="555555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1200" err="1">
                <a:solidFill>
                  <a:srgbClr val="555555"/>
                </a:solidFill>
                <a:latin typeface="Calibri"/>
                <a:ea typeface="Calibri"/>
                <a:cs typeface="Calibri"/>
              </a:rPr>
              <a:t>solicitante</a:t>
            </a:r>
            <a:r>
              <a:rPr lang="en-US" sz="1200">
                <a:solidFill>
                  <a:srgbClr val="555555"/>
                </a:solidFill>
                <a:latin typeface="Calibri"/>
                <a:ea typeface="Calibri"/>
                <a:cs typeface="Calibri"/>
              </a:rPr>
              <a:t>, é </a:t>
            </a:r>
            <a:r>
              <a:rPr lang="en-US" sz="1200" err="1">
                <a:solidFill>
                  <a:srgbClr val="555555"/>
                </a:solidFill>
                <a:latin typeface="Calibri"/>
                <a:ea typeface="Calibri"/>
                <a:cs typeface="Calibri"/>
              </a:rPr>
              <a:t>importante</a:t>
            </a:r>
            <a:r>
              <a:rPr lang="en-US" sz="1200">
                <a:solidFill>
                  <a:srgbClr val="555555"/>
                </a:solidFill>
                <a:latin typeface="Calibri"/>
                <a:ea typeface="Calibri"/>
                <a:cs typeface="Calibri"/>
              </a:rPr>
              <a:t> que </a:t>
            </a:r>
            <a:r>
              <a:rPr lang="en-US" sz="1200" err="1">
                <a:solidFill>
                  <a:srgbClr val="555555"/>
                </a:solidFill>
                <a:latin typeface="Calibri"/>
                <a:ea typeface="Calibri"/>
                <a:cs typeface="Calibri"/>
              </a:rPr>
              <a:t>todas</a:t>
            </a:r>
            <a:r>
              <a:rPr lang="en-US" sz="1200">
                <a:solidFill>
                  <a:srgbClr val="555555"/>
                </a:solidFill>
                <a:latin typeface="Calibri"/>
                <a:ea typeface="Calibri"/>
                <a:cs typeface="Calibri"/>
              </a:rPr>
              <a:t> as </a:t>
            </a:r>
            <a:r>
              <a:rPr lang="en-US" sz="1200" err="1">
                <a:solidFill>
                  <a:srgbClr val="555555"/>
                </a:solidFill>
                <a:latin typeface="Calibri"/>
                <a:ea typeface="Calibri"/>
                <a:cs typeface="Calibri"/>
              </a:rPr>
              <a:t>respostas</a:t>
            </a:r>
            <a:r>
              <a:rPr lang="en-US" sz="1200">
                <a:solidFill>
                  <a:srgbClr val="555555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1200" err="1">
                <a:solidFill>
                  <a:srgbClr val="555555"/>
                </a:solidFill>
                <a:latin typeface="Calibri"/>
                <a:ea typeface="Calibri"/>
                <a:cs typeface="Calibri"/>
              </a:rPr>
              <a:t>prestadas</a:t>
            </a:r>
            <a:r>
              <a:rPr lang="en-US" sz="1200">
                <a:solidFill>
                  <a:srgbClr val="555555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1200" err="1">
                <a:solidFill>
                  <a:srgbClr val="555555"/>
                </a:solidFill>
                <a:latin typeface="Calibri"/>
                <a:ea typeface="Calibri"/>
                <a:cs typeface="Calibri"/>
              </a:rPr>
              <a:t>pelo</a:t>
            </a:r>
            <a:r>
              <a:rPr lang="en-US" sz="1200">
                <a:solidFill>
                  <a:srgbClr val="555555"/>
                </a:solidFill>
                <a:latin typeface="Calibri"/>
                <a:ea typeface="Calibri"/>
                <a:cs typeface="Calibri"/>
              </a:rPr>
              <a:t> SIC </a:t>
            </a:r>
            <a:r>
              <a:rPr lang="en-US" sz="1200" err="1">
                <a:solidFill>
                  <a:srgbClr val="555555"/>
                </a:solidFill>
                <a:latin typeface="Calibri"/>
                <a:ea typeface="Calibri"/>
                <a:cs typeface="Calibri"/>
              </a:rPr>
              <a:t>contenham</a:t>
            </a:r>
            <a:r>
              <a:rPr lang="en-US" sz="1200">
                <a:solidFill>
                  <a:srgbClr val="555555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1200" err="1">
                <a:solidFill>
                  <a:srgbClr val="555555"/>
                </a:solidFill>
                <a:latin typeface="Calibri"/>
                <a:ea typeface="Calibri"/>
                <a:cs typeface="Calibri"/>
              </a:rPr>
              <a:t>texto</a:t>
            </a:r>
            <a:r>
              <a:rPr lang="en-US" sz="1200">
                <a:solidFill>
                  <a:srgbClr val="555555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1200" err="1">
                <a:solidFill>
                  <a:srgbClr val="555555"/>
                </a:solidFill>
                <a:latin typeface="Calibri"/>
                <a:ea typeface="Calibri"/>
                <a:cs typeface="Calibri"/>
              </a:rPr>
              <a:t>alertando</a:t>
            </a:r>
            <a:r>
              <a:rPr lang="en-US" sz="1200">
                <a:solidFill>
                  <a:srgbClr val="555555"/>
                </a:solidFill>
                <a:latin typeface="Calibri"/>
                <a:ea typeface="Calibri"/>
                <a:cs typeface="Calibri"/>
              </a:rPr>
              <a:t> a “</a:t>
            </a:r>
            <a:r>
              <a:rPr lang="en-US" sz="1200" err="1">
                <a:solidFill>
                  <a:srgbClr val="555555"/>
                </a:solidFill>
                <a:latin typeface="Calibri"/>
                <a:ea typeface="Calibri"/>
                <a:cs typeface="Calibri"/>
              </a:rPr>
              <a:t>possibilidade</a:t>
            </a:r>
            <a:r>
              <a:rPr lang="en-US" sz="1200">
                <a:solidFill>
                  <a:srgbClr val="555555"/>
                </a:solidFill>
                <a:latin typeface="Calibri"/>
                <a:ea typeface="Calibri"/>
                <a:cs typeface="Calibri"/>
              </a:rPr>
              <a:t> e </a:t>
            </a:r>
            <a:r>
              <a:rPr lang="en-US" sz="1200" err="1">
                <a:solidFill>
                  <a:srgbClr val="555555"/>
                </a:solidFill>
                <a:latin typeface="Calibri"/>
                <a:ea typeface="Calibri"/>
                <a:cs typeface="Calibri"/>
              </a:rPr>
              <a:t>prazo</a:t>
            </a:r>
            <a:r>
              <a:rPr lang="en-US" sz="1200">
                <a:solidFill>
                  <a:srgbClr val="555555"/>
                </a:solidFill>
                <a:latin typeface="Calibri"/>
                <a:ea typeface="Calibri"/>
                <a:cs typeface="Calibri"/>
              </a:rPr>
              <a:t> de </a:t>
            </a:r>
            <a:r>
              <a:rPr lang="en-US" sz="1200" err="1">
                <a:solidFill>
                  <a:srgbClr val="555555"/>
                </a:solidFill>
                <a:latin typeface="Calibri"/>
                <a:ea typeface="Calibri"/>
                <a:cs typeface="Calibri"/>
              </a:rPr>
              <a:t>recurso</a:t>
            </a:r>
            <a:r>
              <a:rPr lang="en-US" sz="1200">
                <a:solidFill>
                  <a:srgbClr val="555555"/>
                </a:solidFill>
                <a:latin typeface="Calibri"/>
                <a:ea typeface="Calibri"/>
                <a:cs typeface="Calibri"/>
              </a:rPr>
              <a:t>, com </a:t>
            </a:r>
            <a:r>
              <a:rPr lang="en-US" sz="1200" err="1">
                <a:solidFill>
                  <a:srgbClr val="555555"/>
                </a:solidFill>
                <a:latin typeface="Calibri"/>
                <a:ea typeface="Calibri"/>
                <a:cs typeface="Calibri"/>
              </a:rPr>
              <a:t>indicação</a:t>
            </a:r>
            <a:r>
              <a:rPr lang="en-US" sz="1200">
                <a:solidFill>
                  <a:srgbClr val="555555"/>
                </a:solidFill>
                <a:latin typeface="Calibri"/>
                <a:ea typeface="Calibri"/>
                <a:cs typeface="Calibri"/>
              </a:rPr>
              <a:t> da </a:t>
            </a:r>
            <a:r>
              <a:rPr lang="en-US" sz="1200" err="1">
                <a:solidFill>
                  <a:srgbClr val="555555"/>
                </a:solidFill>
                <a:latin typeface="Calibri"/>
                <a:ea typeface="Calibri"/>
                <a:cs typeface="Calibri"/>
              </a:rPr>
              <a:t>autoridade</a:t>
            </a:r>
            <a:r>
              <a:rPr lang="en-US" sz="1200">
                <a:solidFill>
                  <a:srgbClr val="555555"/>
                </a:solidFill>
                <a:latin typeface="Calibri"/>
                <a:ea typeface="Calibri"/>
                <a:cs typeface="Calibri"/>
              </a:rPr>
              <a:t> que o </a:t>
            </a:r>
            <a:r>
              <a:rPr lang="en-US" sz="1200" err="1">
                <a:solidFill>
                  <a:srgbClr val="555555"/>
                </a:solidFill>
                <a:latin typeface="Calibri"/>
                <a:ea typeface="Calibri"/>
                <a:cs typeface="Calibri"/>
              </a:rPr>
              <a:t>apreciará</a:t>
            </a:r>
            <a:r>
              <a:rPr lang="en-US" sz="1200">
                <a:solidFill>
                  <a:srgbClr val="555555"/>
                </a:solidFill>
                <a:latin typeface="Calibri"/>
                <a:ea typeface="Calibri"/>
                <a:cs typeface="Calibri"/>
              </a:rPr>
              <a:t>”, </a:t>
            </a:r>
            <a:r>
              <a:rPr lang="en-US" sz="1200" err="1">
                <a:solidFill>
                  <a:srgbClr val="555555"/>
                </a:solidFill>
                <a:latin typeface="Calibri"/>
                <a:ea typeface="Calibri"/>
                <a:cs typeface="Calibri"/>
              </a:rPr>
              <a:t>conforme</a:t>
            </a:r>
            <a:r>
              <a:rPr lang="en-US" sz="1200">
                <a:solidFill>
                  <a:srgbClr val="555555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1200" err="1">
                <a:solidFill>
                  <a:srgbClr val="555555"/>
                </a:solidFill>
                <a:latin typeface="Calibri"/>
                <a:ea typeface="Calibri"/>
                <a:cs typeface="Calibri"/>
              </a:rPr>
              <a:t>previsão</a:t>
            </a:r>
            <a:r>
              <a:rPr lang="en-US" sz="1200">
                <a:solidFill>
                  <a:srgbClr val="555555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1200" err="1">
                <a:solidFill>
                  <a:srgbClr val="555555"/>
                </a:solidFill>
                <a:latin typeface="Calibri"/>
                <a:ea typeface="Calibri"/>
                <a:cs typeface="Calibri"/>
              </a:rPr>
              <a:t>constante</a:t>
            </a:r>
            <a:r>
              <a:rPr lang="en-US" sz="1200">
                <a:solidFill>
                  <a:srgbClr val="555555"/>
                </a:solidFill>
                <a:latin typeface="Calibri"/>
                <a:ea typeface="Calibri"/>
                <a:cs typeface="Calibri"/>
              </a:rPr>
              <a:t> do art. 19, II, </a:t>
            </a:r>
            <a:r>
              <a:rPr lang="en-US" sz="1200" err="1">
                <a:solidFill>
                  <a:srgbClr val="555555"/>
                </a:solidFill>
                <a:latin typeface="Calibri"/>
                <a:ea typeface="Calibri"/>
                <a:cs typeface="Calibri"/>
              </a:rPr>
              <a:t>Decreto</a:t>
            </a:r>
            <a:r>
              <a:rPr lang="en-US" sz="1200">
                <a:solidFill>
                  <a:srgbClr val="555555"/>
                </a:solidFill>
                <a:latin typeface="Calibri"/>
                <a:ea typeface="Calibri"/>
                <a:cs typeface="Calibri"/>
              </a:rPr>
              <a:t> nº 7.724/2012. </a:t>
            </a:r>
          </a:p>
          <a:p>
            <a:pPr algn="just"/>
            <a:endParaRPr lang="en-US" sz="1400">
              <a:solidFill>
                <a:srgbClr val="555555"/>
              </a:solidFill>
              <a:latin typeface="rawline"/>
            </a:endParaRPr>
          </a:p>
          <a:p>
            <a:pPr algn="just"/>
            <a:endParaRPr lang="en-US" sz="1400">
              <a:solidFill>
                <a:srgbClr val="555555"/>
              </a:solidFill>
              <a:latin typeface="rawline"/>
            </a:endParaRPr>
          </a:p>
        </p:txBody>
      </p:sp>
      <p:sp>
        <p:nvSpPr>
          <p:cNvPr id="3" name="CaixaDeTexto 1">
            <a:extLst>
              <a:ext uri="{FF2B5EF4-FFF2-40B4-BE49-F238E27FC236}">
                <a16:creationId xmlns:a16="http://schemas.microsoft.com/office/drawing/2014/main" id="{CAC6C69C-D7BF-0E80-1C1C-EB647838E67D}"/>
              </a:ext>
            </a:extLst>
          </p:cNvPr>
          <p:cNvSpPr txBox="1"/>
          <p:nvPr/>
        </p:nvSpPr>
        <p:spPr>
          <a:xfrm>
            <a:off x="317740" y="1532626"/>
            <a:ext cx="5428171" cy="2677656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1200" b="1">
                <a:solidFill>
                  <a:srgbClr val="555555"/>
                </a:solidFill>
                <a:ea typeface="+mn-lt"/>
                <a:cs typeface="+mn-lt"/>
              </a:rPr>
              <a:t>FLUXO DE RECURSOS</a:t>
            </a:r>
            <a:endParaRPr lang="en-US" sz="1400">
              <a:solidFill>
                <a:srgbClr val="555555"/>
              </a:solidFill>
              <a:latin typeface="rawline"/>
              <a:ea typeface="+mn-lt"/>
              <a:cs typeface="+mn-lt"/>
            </a:endParaRPr>
          </a:p>
          <a:p>
            <a:pPr algn="just"/>
            <a:br>
              <a:rPr lang="en-US" sz="1200" b="1">
                <a:solidFill>
                  <a:srgbClr val="555555"/>
                </a:solidFill>
                <a:ea typeface="+mn-lt"/>
                <a:cs typeface="+mn-lt"/>
              </a:rPr>
            </a:br>
            <a:r>
              <a:rPr lang="en-US" sz="1200" b="1" err="1">
                <a:solidFill>
                  <a:srgbClr val="555555"/>
                </a:solidFill>
                <a:ea typeface="+mn-lt"/>
                <a:cs typeface="+mn-lt"/>
              </a:rPr>
              <a:t>Os</a:t>
            </a:r>
            <a:r>
              <a:rPr lang="en-US" sz="1200" b="1">
                <a:solidFill>
                  <a:srgbClr val="555555"/>
                </a:solidFill>
                <a:ea typeface="+mn-lt"/>
                <a:cs typeface="+mn-lt"/>
              </a:rPr>
              <a:t> </a:t>
            </a:r>
            <a:r>
              <a:rPr lang="en-US" sz="1200" b="1" err="1">
                <a:solidFill>
                  <a:srgbClr val="555555"/>
                </a:solidFill>
                <a:ea typeface="+mn-lt"/>
                <a:cs typeface="+mn-lt"/>
              </a:rPr>
              <a:t>recursos</a:t>
            </a:r>
            <a:r>
              <a:rPr lang="en-US" sz="1200" b="1">
                <a:solidFill>
                  <a:srgbClr val="555555"/>
                </a:solidFill>
                <a:ea typeface="+mn-lt"/>
                <a:cs typeface="+mn-lt"/>
              </a:rPr>
              <a:t> de 1ª </a:t>
            </a:r>
            <a:r>
              <a:rPr lang="en-US" sz="1200" b="1" err="1">
                <a:solidFill>
                  <a:srgbClr val="555555"/>
                </a:solidFill>
                <a:ea typeface="+mn-lt"/>
                <a:cs typeface="+mn-lt"/>
              </a:rPr>
              <a:t>instância</a:t>
            </a:r>
            <a:r>
              <a:rPr lang="en-US" sz="1200" b="1">
                <a:solidFill>
                  <a:srgbClr val="555555"/>
                </a:solidFill>
                <a:ea typeface="+mn-lt"/>
                <a:cs typeface="+mn-lt"/>
              </a:rPr>
              <a:t> </a:t>
            </a:r>
            <a:r>
              <a:rPr lang="en-US" sz="1200" err="1">
                <a:solidFill>
                  <a:srgbClr val="555555"/>
                </a:solidFill>
                <a:ea typeface="+mn-lt"/>
                <a:cs typeface="+mn-lt"/>
              </a:rPr>
              <a:t>devem</a:t>
            </a:r>
            <a:r>
              <a:rPr lang="en-US" sz="1200">
                <a:solidFill>
                  <a:srgbClr val="555555"/>
                </a:solidFill>
                <a:ea typeface="+mn-lt"/>
                <a:cs typeface="+mn-lt"/>
              </a:rPr>
              <a:t> ser </a:t>
            </a:r>
            <a:r>
              <a:rPr lang="en-US" sz="1200" err="1">
                <a:solidFill>
                  <a:srgbClr val="555555"/>
                </a:solidFill>
                <a:ea typeface="+mn-lt"/>
                <a:cs typeface="+mn-lt"/>
              </a:rPr>
              <a:t>julgados</a:t>
            </a:r>
            <a:r>
              <a:rPr lang="en-US" sz="1200">
                <a:solidFill>
                  <a:srgbClr val="555555"/>
                </a:solidFill>
                <a:ea typeface="+mn-lt"/>
                <a:cs typeface="+mn-lt"/>
              </a:rPr>
              <a:t> pela </a:t>
            </a:r>
            <a:r>
              <a:rPr lang="en-US" sz="1200" err="1">
                <a:solidFill>
                  <a:srgbClr val="555555"/>
                </a:solidFill>
                <a:ea typeface="+mn-lt"/>
                <a:cs typeface="+mn-lt"/>
              </a:rPr>
              <a:t>autoridade</a:t>
            </a:r>
            <a:r>
              <a:rPr lang="en-US" sz="1200">
                <a:solidFill>
                  <a:srgbClr val="555555"/>
                </a:solidFill>
                <a:ea typeface="+mn-lt"/>
                <a:cs typeface="+mn-lt"/>
              </a:rPr>
              <a:t> </a:t>
            </a:r>
            <a:r>
              <a:rPr lang="en-US" sz="1200" err="1">
                <a:solidFill>
                  <a:srgbClr val="555555"/>
                </a:solidFill>
                <a:ea typeface="+mn-lt"/>
                <a:cs typeface="+mn-lt"/>
              </a:rPr>
              <a:t>hierarquicamente</a:t>
            </a:r>
            <a:r>
              <a:rPr lang="en-US" sz="1200">
                <a:solidFill>
                  <a:srgbClr val="555555"/>
                </a:solidFill>
                <a:ea typeface="+mn-lt"/>
                <a:cs typeface="+mn-lt"/>
              </a:rPr>
              <a:t> superior </a:t>
            </a:r>
            <a:r>
              <a:rPr lang="en-US" sz="1200" err="1">
                <a:solidFill>
                  <a:srgbClr val="555555"/>
                </a:solidFill>
                <a:ea typeface="+mn-lt"/>
                <a:cs typeface="+mn-lt"/>
              </a:rPr>
              <a:t>àquela</a:t>
            </a:r>
            <a:r>
              <a:rPr lang="en-US" sz="1200">
                <a:solidFill>
                  <a:srgbClr val="555555"/>
                </a:solidFill>
                <a:ea typeface="+mn-lt"/>
                <a:cs typeface="+mn-lt"/>
              </a:rPr>
              <a:t> </a:t>
            </a:r>
            <a:r>
              <a:rPr lang="en-US" sz="1200" err="1">
                <a:solidFill>
                  <a:srgbClr val="555555"/>
                </a:solidFill>
                <a:ea typeface="+mn-lt"/>
                <a:cs typeface="+mn-lt"/>
              </a:rPr>
              <a:t>responsável</a:t>
            </a:r>
            <a:r>
              <a:rPr lang="en-US" sz="1200">
                <a:solidFill>
                  <a:srgbClr val="555555"/>
                </a:solidFill>
                <a:ea typeface="+mn-lt"/>
                <a:cs typeface="+mn-lt"/>
              </a:rPr>
              <a:t> pela </a:t>
            </a:r>
            <a:r>
              <a:rPr lang="en-US" sz="1200" err="1">
                <a:solidFill>
                  <a:srgbClr val="555555"/>
                </a:solidFill>
                <a:ea typeface="+mn-lt"/>
                <a:cs typeface="+mn-lt"/>
              </a:rPr>
              <a:t>resposta</a:t>
            </a:r>
            <a:r>
              <a:rPr lang="en-US" sz="1200">
                <a:solidFill>
                  <a:srgbClr val="555555"/>
                </a:solidFill>
                <a:ea typeface="+mn-lt"/>
                <a:cs typeface="+mn-lt"/>
              </a:rPr>
              <a:t>. A </a:t>
            </a:r>
            <a:r>
              <a:rPr lang="en-US" sz="1200" err="1">
                <a:solidFill>
                  <a:srgbClr val="555555"/>
                </a:solidFill>
                <a:ea typeface="+mn-lt"/>
                <a:cs typeface="+mn-lt"/>
              </a:rPr>
              <a:t>definição</a:t>
            </a:r>
            <a:r>
              <a:rPr lang="en-US" sz="1200">
                <a:solidFill>
                  <a:srgbClr val="555555"/>
                </a:solidFill>
                <a:ea typeface="+mn-lt"/>
                <a:cs typeface="+mn-lt"/>
              </a:rPr>
              <a:t> de </a:t>
            </a:r>
            <a:r>
              <a:rPr lang="en-US" sz="1200" err="1">
                <a:solidFill>
                  <a:srgbClr val="555555"/>
                </a:solidFill>
                <a:ea typeface="+mn-lt"/>
                <a:cs typeface="+mn-lt"/>
              </a:rPr>
              <a:t>quem</a:t>
            </a:r>
            <a:r>
              <a:rPr lang="en-US" sz="1200">
                <a:solidFill>
                  <a:srgbClr val="555555"/>
                </a:solidFill>
                <a:ea typeface="+mn-lt"/>
                <a:cs typeface="+mn-lt"/>
              </a:rPr>
              <a:t> </a:t>
            </a:r>
            <a:r>
              <a:rPr lang="en-US" sz="1200" err="1">
                <a:solidFill>
                  <a:srgbClr val="555555"/>
                </a:solidFill>
                <a:ea typeface="+mn-lt"/>
                <a:cs typeface="+mn-lt"/>
              </a:rPr>
              <a:t>será</a:t>
            </a:r>
            <a:r>
              <a:rPr lang="en-US" sz="1200">
                <a:solidFill>
                  <a:srgbClr val="555555"/>
                </a:solidFill>
                <a:ea typeface="+mn-lt"/>
                <a:cs typeface="+mn-lt"/>
              </a:rPr>
              <a:t> </a:t>
            </a:r>
            <a:r>
              <a:rPr lang="en-US" sz="1200" err="1">
                <a:solidFill>
                  <a:srgbClr val="555555"/>
                </a:solidFill>
                <a:ea typeface="+mn-lt"/>
                <a:cs typeface="+mn-lt"/>
              </a:rPr>
              <a:t>essa</a:t>
            </a:r>
            <a:r>
              <a:rPr lang="en-US" sz="1200">
                <a:solidFill>
                  <a:srgbClr val="555555"/>
                </a:solidFill>
                <a:ea typeface="+mn-lt"/>
                <a:cs typeface="+mn-lt"/>
              </a:rPr>
              <a:t> </a:t>
            </a:r>
            <a:r>
              <a:rPr lang="en-US" sz="1200" err="1">
                <a:solidFill>
                  <a:srgbClr val="555555"/>
                </a:solidFill>
                <a:ea typeface="+mn-lt"/>
                <a:cs typeface="+mn-lt"/>
              </a:rPr>
              <a:t>autoridade</a:t>
            </a:r>
            <a:r>
              <a:rPr lang="en-US" sz="1200">
                <a:solidFill>
                  <a:srgbClr val="555555"/>
                </a:solidFill>
                <a:ea typeface="+mn-lt"/>
                <a:cs typeface="+mn-lt"/>
              </a:rPr>
              <a:t> </a:t>
            </a:r>
            <a:r>
              <a:rPr lang="en-US" sz="1200" err="1">
                <a:solidFill>
                  <a:srgbClr val="555555"/>
                </a:solidFill>
                <a:ea typeface="+mn-lt"/>
                <a:cs typeface="+mn-lt"/>
              </a:rPr>
              <a:t>depende</a:t>
            </a:r>
            <a:r>
              <a:rPr lang="en-US" sz="1200">
                <a:solidFill>
                  <a:srgbClr val="555555"/>
                </a:solidFill>
                <a:ea typeface="+mn-lt"/>
                <a:cs typeface="+mn-lt"/>
              </a:rPr>
              <a:t> da </a:t>
            </a:r>
            <a:r>
              <a:rPr lang="en-US" sz="1200" err="1">
                <a:solidFill>
                  <a:srgbClr val="555555"/>
                </a:solidFill>
                <a:ea typeface="+mn-lt"/>
                <a:cs typeface="+mn-lt"/>
              </a:rPr>
              <a:t>realidade</a:t>
            </a:r>
            <a:r>
              <a:rPr lang="en-US" sz="1200">
                <a:solidFill>
                  <a:srgbClr val="555555"/>
                </a:solidFill>
                <a:ea typeface="+mn-lt"/>
                <a:cs typeface="+mn-lt"/>
              </a:rPr>
              <a:t> de </a:t>
            </a:r>
            <a:r>
              <a:rPr lang="en-US" sz="1200" err="1">
                <a:solidFill>
                  <a:srgbClr val="555555"/>
                </a:solidFill>
                <a:ea typeface="+mn-lt"/>
                <a:cs typeface="+mn-lt"/>
              </a:rPr>
              <a:t>cada</a:t>
            </a:r>
            <a:r>
              <a:rPr lang="en-US" sz="1200">
                <a:solidFill>
                  <a:srgbClr val="555555"/>
                </a:solidFill>
                <a:ea typeface="+mn-lt"/>
                <a:cs typeface="+mn-lt"/>
              </a:rPr>
              <a:t> </a:t>
            </a:r>
            <a:r>
              <a:rPr lang="en-US" sz="1200" err="1">
                <a:solidFill>
                  <a:srgbClr val="555555"/>
                </a:solidFill>
                <a:ea typeface="+mn-lt"/>
                <a:cs typeface="+mn-lt"/>
              </a:rPr>
              <a:t>órgão</a:t>
            </a:r>
            <a:r>
              <a:rPr lang="en-US" sz="1200">
                <a:solidFill>
                  <a:srgbClr val="555555"/>
                </a:solidFill>
                <a:ea typeface="+mn-lt"/>
                <a:cs typeface="+mn-lt"/>
              </a:rPr>
              <a:t>. No </a:t>
            </a:r>
            <a:r>
              <a:rPr lang="en-US" sz="1200" err="1">
                <a:solidFill>
                  <a:srgbClr val="555555"/>
                </a:solidFill>
                <a:ea typeface="+mn-lt"/>
                <a:cs typeface="+mn-lt"/>
              </a:rPr>
              <a:t>caso</a:t>
            </a:r>
            <a:r>
              <a:rPr lang="en-US" sz="1200">
                <a:solidFill>
                  <a:srgbClr val="555555"/>
                </a:solidFill>
                <a:ea typeface="+mn-lt"/>
                <a:cs typeface="+mn-lt"/>
              </a:rPr>
              <a:t> da CGU, </a:t>
            </a:r>
            <a:r>
              <a:rPr lang="en-US" sz="1200" err="1">
                <a:solidFill>
                  <a:srgbClr val="555555"/>
                </a:solidFill>
                <a:ea typeface="+mn-lt"/>
                <a:cs typeface="+mn-lt"/>
              </a:rPr>
              <a:t>por</a:t>
            </a:r>
            <a:r>
              <a:rPr lang="en-US" sz="1200">
                <a:solidFill>
                  <a:srgbClr val="555555"/>
                </a:solidFill>
                <a:ea typeface="+mn-lt"/>
                <a:cs typeface="+mn-lt"/>
              </a:rPr>
              <a:t> </a:t>
            </a:r>
            <a:r>
              <a:rPr lang="en-US" sz="1200" err="1">
                <a:solidFill>
                  <a:srgbClr val="555555"/>
                </a:solidFill>
                <a:ea typeface="+mn-lt"/>
                <a:cs typeface="+mn-lt"/>
              </a:rPr>
              <a:t>exemplo</a:t>
            </a:r>
            <a:r>
              <a:rPr lang="en-US" sz="1200">
                <a:solidFill>
                  <a:srgbClr val="555555"/>
                </a:solidFill>
                <a:ea typeface="+mn-lt"/>
                <a:cs typeface="+mn-lt"/>
              </a:rPr>
              <a:t>, </a:t>
            </a:r>
            <a:r>
              <a:rPr lang="en-US" sz="1200" err="1">
                <a:solidFill>
                  <a:srgbClr val="555555"/>
                </a:solidFill>
                <a:ea typeface="+mn-lt"/>
                <a:cs typeface="+mn-lt"/>
              </a:rPr>
              <a:t>estabeleceu</a:t>
            </a:r>
            <a:r>
              <a:rPr lang="en-US" sz="1200">
                <a:solidFill>
                  <a:srgbClr val="555555"/>
                </a:solidFill>
                <a:ea typeface="+mn-lt"/>
                <a:cs typeface="+mn-lt"/>
              </a:rPr>
              <a:t>-se que as </a:t>
            </a:r>
            <a:r>
              <a:rPr lang="en-US" sz="1200" err="1">
                <a:solidFill>
                  <a:srgbClr val="555555"/>
                </a:solidFill>
                <a:ea typeface="+mn-lt"/>
                <a:cs typeface="+mn-lt"/>
              </a:rPr>
              <a:t>respostas</a:t>
            </a:r>
            <a:r>
              <a:rPr lang="en-US" sz="1200">
                <a:solidFill>
                  <a:srgbClr val="555555"/>
                </a:solidFill>
                <a:ea typeface="+mn-lt"/>
                <a:cs typeface="+mn-lt"/>
              </a:rPr>
              <a:t> </a:t>
            </a:r>
            <a:r>
              <a:rPr lang="en-US" sz="1200" err="1">
                <a:solidFill>
                  <a:srgbClr val="555555"/>
                </a:solidFill>
                <a:ea typeface="+mn-lt"/>
                <a:cs typeface="+mn-lt"/>
              </a:rPr>
              <a:t>são</a:t>
            </a:r>
            <a:r>
              <a:rPr lang="en-US" sz="1200">
                <a:solidFill>
                  <a:srgbClr val="555555"/>
                </a:solidFill>
                <a:ea typeface="+mn-lt"/>
                <a:cs typeface="+mn-lt"/>
              </a:rPr>
              <a:t> </a:t>
            </a:r>
            <a:r>
              <a:rPr lang="en-US" sz="1200" err="1">
                <a:solidFill>
                  <a:srgbClr val="555555"/>
                </a:solidFill>
                <a:ea typeface="+mn-lt"/>
                <a:cs typeface="+mn-lt"/>
              </a:rPr>
              <a:t>emitidas</a:t>
            </a:r>
            <a:r>
              <a:rPr lang="en-US" sz="1200">
                <a:solidFill>
                  <a:srgbClr val="555555"/>
                </a:solidFill>
                <a:ea typeface="+mn-lt"/>
                <a:cs typeface="+mn-lt"/>
              </a:rPr>
              <a:t> </a:t>
            </a:r>
            <a:r>
              <a:rPr lang="en-US" sz="1200" err="1">
                <a:solidFill>
                  <a:srgbClr val="555555"/>
                </a:solidFill>
                <a:ea typeface="+mn-lt"/>
                <a:cs typeface="+mn-lt"/>
              </a:rPr>
              <a:t>pelas</a:t>
            </a:r>
            <a:r>
              <a:rPr lang="en-US" sz="1200">
                <a:solidFill>
                  <a:srgbClr val="555555"/>
                </a:solidFill>
                <a:ea typeface="+mn-lt"/>
                <a:cs typeface="+mn-lt"/>
              </a:rPr>
              <a:t> </a:t>
            </a:r>
            <a:r>
              <a:rPr lang="en-US" sz="1200" err="1">
                <a:solidFill>
                  <a:srgbClr val="555555"/>
                </a:solidFill>
                <a:ea typeface="+mn-lt"/>
                <a:cs typeface="+mn-lt"/>
              </a:rPr>
              <a:t>Diretorias</a:t>
            </a:r>
            <a:r>
              <a:rPr lang="en-US" sz="1200">
                <a:solidFill>
                  <a:srgbClr val="555555"/>
                </a:solidFill>
                <a:ea typeface="+mn-lt"/>
                <a:cs typeface="+mn-lt"/>
              </a:rPr>
              <a:t> e, </a:t>
            </a:r>
            <a:r>
              <a:rPr lang="en-US" sz="1200" err="1">
                <a:solidFill>
                  <a:srgbClr val="555555"/>
                </a:solidFill>
                <a:ea typeface="+mn-lt"/>
                <a:cs typeface="+mn-lt"/>
              </a:rPr>
              <a:t>portanto</a:t>
            </a:r>
            <a:r>
              <a:rPr lang="en-US" sz="1200">
                <a:solidFill>
                  <a:srgbClr val="555555"/>
                </a:solidFill>
                <a:ea typeface="+mn-lt"/>
                <a:cs typeface="+mn-lt"/>
              </a:rPr>
              <a:t>, </a:t>
            </a:r>
            <a:r>
              <a:rPr lang="en-US" sz="1200" err="1">
                <a:solidFill>
                  <a:srgbClr val="555555"/>
                </a:solidFill>
                <a:ea typeface="+mn-lt"/>
                <a:cs typeface="+mn-lt"/>
              </a:rPr>
              <a:t>quem</a:t>
            </a:r>
            <a:r>
              <a:rPr lang="en-US" sz="1200">
                <a:solidFill>
                  <a:srgbClr val="555555"/>
                </a:solidFill>
                <a:ea typeface="+mn-lt"/>
                <a:cs typeface="+mn-lt"/>
              </a:rPr>
              <a:t> </a:t>
            </a:r>
            <a:r>
              <a:rPr lang="en-US" sz="1200" err="1">
                <a:solidFill>
                  <a:srgbClr val="555555"/>
                </a:solidFill>
                <a:ea typeface="+mn-lt"/>
                <a:cs typeface="+mn-lt"/>
              </a:rPr>
              <a:t>julga</a:t>
            </a:r>
            <a:r>
              <a:rPr lang="en-US" sz="1200">
                <a:solidFill>
                  <a:srgbClr val="555555"/>
                </a:solidFill>
                <a:ea typeface="+mn-lt"/>
                <a:cs typeface="+mn-lt"/>
              </a:rPr>
              <a:t> </a:t>
            </a:r>
            <a:r>
              <a:rPr lang="en-US" sz="1200" err="1">
                <a:solidFill>
                  <a:srgbClr val="555555"/>
                </a:solidFill>
                <a:ea typeface="+mn-lt"/>
                <a:cs typeface="+mn-lt"/>
              </a:rPr>
              <a:t>os</a:t>
            </a:r>
            <a:r>
              <a:rPr lang="en-US" sz="1200">
                <a:solidFill>
                  <a:srgbClr val="555555"/>
                </a:solidFill>
                <a:ea typeface="+mn-lt"/>
                <a:cs typeface="+mn-lt"/>
              </a:rPr>
              <a:t> </a:t>
            </a:r>
            <a:r>
              <a:rPr lang="en-US" sz="1200" err="1">
                <a:solidFill>
                  <a:srgbClr val="555555"/>
                </a:solidFill>
                <a:ea typeface="+mn-lt"/>
                <a:cs typeface="+mn-lt"/>
              </a:rPr>
              <a:t>recursos</a:t>
            </a:r>
            <a:r>
              <a:rPr lang="en-US" sz="1200">
                <a:solidFill>
                  <a:srgbClr val="555555"/>
                </a:solidFill>
                <a:ea typeface="+mn-lt"/>
                <a:cs typeface="+mn-lt"/>
              </a:rPr>
              <a:t> </a:t>
            </a:r>
            <a:r>
              <a:rPr lang="en-US" sz="1200" err="1">
                <a:solidFill>
                  <a:srgbClr val="555555"/>
                </a:solidFill>
                <a:ea typeface="+mn-lt"/>
                <a:cs typeface="+mn-lt"/>
              </a:rPr>
              <a:t>são</a:t>
            </a:r>
            <a:r>
              <a:rPr lang="en-US" sz="1200">
                <a:solidFill>
                  <a:srgbClr val="555555"/>
                </a:solidFill>
                <a:ea typeface="+mn-lt"/>
                <a:cs typeface="+mn-lt"/>
              </a:rPr>
              <a:t> as </a:t>
            </a:r>
            <a:r>
              <a:rPr lang="en-US" sz="1200" err="1">
                <a:solidFill>
                  <a:srgbClr val="555555"/>
                </a:solidFill>
                <a:ea typeface="+mn-lt"/>
                <a:cs typeface="+mn-lt"/>
              </a:rPr>
              <a:t>autoridades</a:t>
            </a:r>
            <a:r>
              <a:rPr lang="en-US" sz="1200">
                <a:solidFill>
                  <a:srgbClr val="555555"/>
                </a:solidFill>
                <a:ea typeface="+mn-lt"/>
                <a:cs typeface="+mn-lt"/>
              </a:rPr>
              <a:t> com cargo de </a:t>
            </a:r>
            <a:r>
              <a:rPr lang="en-US" sz="1200" err="1">
                <a:solidFill>
                  <a:srgbClr val="555555"/>
                </a:solidFill>
                <a:ea typeface="+mn-lt"/>
                <a:cs typeface="+mn-lt"/>
              </a:rPr>
              <a:t>Secretário</a:t>
            </a:r>
            <a:r>
              <a:rPr lang="en-US" sz="1200">
                <a:solidFill>
                  <a:srgbClr val="555555"/>
                </a:solidFill>
                <a:ea typeface="+mn-lt"/>
                <a:cs typeface="+mn-lt"/>
              </a:rPr>
              <a:t>(a).</a:t>
            </a:r>
            <a:br>
              <a:rPr lang="en-US" sz="1200">
                <a:solidFill>
                  <a:srgbClr val="555555"/>
                </a:solidFill>
                <a:ea typeface="+mn-lt"/>
                <a:cs typeface="+mn-lt"/>
              </a:rPr>
            </a:br>
            <a:br>
              <a:rPr lang="en-US" sz="1200">
                <a:solidFill>
                  <a:srgbClr val="555555"/>
                </a:solidFill>
                <a:ea typeface="+mn-lt"/>
                <a:cs typeface="+mn-lt"/>
              </a:rPr>
            </a:br>
            <a:r>
              <a:rPr lang="en-US" sz="1200">
                <a:solidFill>
                  <a:srgbClr val="555555"/>
                </a:solidFill>
                <a:ea typeface="+mn-lt"/>
                <a:cs typeface="+mn-lt"/>
              </a:rPr>
              <a:t>É </a:t>
            </a:r>
            <a:r>
              <a:rPr lang="en-US" sz="1200" err="1">
                <a:solidFill>
                  <a:srgbClr val="555555"/>
                </a:solidFill>
                <a:ea typeface="+mn-lt"/>
                <a:cs typeface="+mn-lt"/>
              </a:rPr>
              <a:t>importante</a:t>
            </a:r>
            <a:r>
              <a:rPr lang="en-US" sz="1200">
                <a:solidFill>
                  <a:srgbClr val="555555"/>
                </a:solidFill>
                <a:ea typeface="+mn-lt"/>
                <a:cs typeface="+mn-lt"/>
              </a:rPr>
              <a:t> </a:t>
            </a:r>
            <a:r>
              <a:rPr lang="en-US" sz="1200" err="1">
                <a:solidFill>
                  <a:srgbClr val="555555"/>
                </a:solidFill>
                <a:ea typeface="+mn-lt"/>
                <a:cs typeface="+mn-lt"/>
              </a:rPr>
              <a:t>ressaltar</a:t>
            </a:r>
            <a:r>
              <a:rPr lang="en-US" sz="1200">
                <a:solidFill>
                  <a:srgbClr val="555555"/>
                </a:solidFill>
                <a:ea typeface="+mn-lt"/>
                <a:cs typeface="+mn-lt"/>
              </a:rPr>
              <a:t> que </a:t>
            </a:r>
            <a:r>
              <a:rPr lang="en-US" sz="1200" err="1">
                <a:solidFill>
                  <a:srgbClr val="555555"/>
                </a:solidFill>
                <a:ea typeface="+mn-lt"/>
                <a:cs typeface="+mn-lt"/>
              </a:rPr>
              <a:t>não</a:t>
            </a:r>
            <a:r>
              <a:rPr lang="en-US" sz="1200">
                <a:solidFill>
                  <a:srgbClr val="555555"/>
                </a:solidFill>
                <a:ea typeface="+mn-lt"/>
                <a:cs typeface="+mn-lt"/>
              </a:rPr>
              <a:t> é a </a:t>
            </a:r>
            <a:r>
              <a:rPr lang="en-US" sz="1200" err="1">
                <a:solidFill>
                  <a:srgbClr val="555555"/>
                </a:solidFill>
                <a:ea typeface="+mn-lt"/>
                <a:cs typeface="+mn-lt"/>
              </a:rPr>
              <a:t>autoridade</a:t>
            </a:r>
            <a:r>
              <a:rPr lang="en-US" sz="1200">
                <a:solidFill>
                  <a:srgbClr val="555555"/>
                </a:solidFill>
                <a:ea typeface="+mn-lt"/>
                <a:cs typeface="+mn-lt"/>
              </a:rPr>
              <a:t> superior </a:t>
            </a:r>
            <a:r>
              <a:rPr lang="en-US" sz="1200" err="1">
                <a:solidFill>
                  <a:srgbClr val="555555"/>
                </a:solidFill>
                <a:ea typeface="+mn-lt"/>
                <a:cs typeface="+mn-lt"/>
              </a:rPr>
              <a:t>ao</a:t>
            </a:r>
            <a:r>
              <a:rPr lang="en-US" sz="1200">
                <a:solidFill>
                  <a:srgbClr val="555555"/>
                </a:solidFill>
                <a:ea typeface="+mn-lt"/>
                <a:cs typeface="+mn-lt"/>
              </a:rPr>
              <a:t> SIC </a:t>
            </a:r>
            <a:r>
              <a:rPr lang="en-US" sz="1200" err="1">
                <a:solidFill>
                  <a:srgbClr val="555555"/>
                </a:solidFill>
                <a:ea typeface="+mn-lt"/>
                <a:cs typeface="+mn-lt"/>
              </a:rPr>
              <a:t>ou</a:t>
            </a:r>
            <a:r>
              <a:rPr lang="en-US" sz="1200">
                <a:solidFill>
                  <a:srgbClr val="555555"/>
                </a:solidFill>
                <a:ea typeface="+mn-lt"/>
                <a:cs typeface="+mn-lt"/>
              </a:rPr>
              <a:t> a A.M. LAI </a:t>
            </a:r>
            <a:r>
              <a:rPr lang="en-US" sz="1200" err="1">
                <a:solidFill>
                  <a:srgbClr val="555555"/>
                </a:solidFill>
                <a:ea typeface="+mn-lt"/>
                <a:cs typeface="+mn-lt"/>
              </a:rPr>
              <a:t>quem</a:t>
            </a:r>
            <a:r>
              <a:rPr lang="en-US" sz="1200">
                <a:solidFill>
                  <a:srgbClr val="555555"/>
                </a:solidFill>
                <a:ea typeface="+mn-lt"/>
                <a:cs typeface="+mn-lt"/>
              </a:rPr>
              <a:t> </a:t>
            </a:r>
            <a:r>
              <a:rPr lang="en-US" sz="1200" err="1">
                <a:solidFill>
                  <a:srgbClr val="555555"/>
                </a:solidFill>
                <a:ea typeface="+mn-lt"/>
                <a:cs typeface="+mn-lt"/>
              </a:rPr>
              <a:t>deve</a:t>
            </a:r>
            <a:r>
              <a:rPr lang="en-US" sz="1200">
                <a:solidFill>
                  <a:srgbClr val="555555"/>
                </a:solidFill>
                <a:ea typeface="+mn-lt"/>
                <a:cs typeface="+mn-lt"/>
              </a:rPr>
              <a:t> responder </a:t>
            </a:r>
            <a:r>
              <a:rPr lang="en-US" sz="1200" err="1">
                <a:solidFill>
                  <a:srgbClr val="555555"/>
                </a:solidFill>
                <a:ea typeface="+mn-lt"/>
                <a:cs typeface="+mn-lt"/>
              </a:rPr>
              <a:t>aos</a:t>
            </a:r>
            <a:r>
              <a:rPr lang="en-US" sz="1200">
                <a:solidFill>
                  <a:srgbClr val="555555"/>
                </a:solidFill>
                <a:ea typeface="+mn-lt"/>
                <a:cs typeface="+mn-lt"/>
              </a:rPr>
              <a:t> </a:t>
            </a:r>
            <a:r>
              <a:rPr lang="en-US" sz="1200" err="1">
                <a:solidFill>
                  <a:srgbClr val="555555"/>
                </a:solidFill>
                <a:ea typeface="+mn-lt"/>
                <a:cs typeface="+mn-lt"/>
              </a:rPr>
              <a:t>recursos</a:t>
            </a:r>
            <a:r>
              <a:rPr lang="en-US" sz="1200">
                <a:solidFill>
                  <a:srgbClr val="555555"/>
                </a:solidFill>
                <a:ea typeface="+mn-lt"/>
                <a:cs typeface="+mn-lt"/>
              </a:rPr>
              <a:t>, mas sim a </a:t>
            </a:r>
            <a:r>
              <a:rPr lang="en-US" sz="1200" err="1">
                <a:solidFill>
                  <a:srgbClr val="555555"/>
                </a:solidFill>
                <a:ea typeface="+mn-lt"/>
                <a:cs typeface="+mn-lt"/>
              </a:rPr>
              <a:t>autoridade</a:t>
            </a:r>
            <a:r>
              <a:rPr lang="en-US" sz="1200">
                <a:solidFill>
                  <a:srgbClr val="555555"/>
                </a:solidFill>
                <a:ea typeface="+mn-lt"/>
                <a:cs typeface="+mn-lt"/>
              </a:rPr>
              <a:t> </a:t>
            </a:r>
            <a:r>
              <a:rPr lang="en-US" sz="1200" err="1">
                <a:solidFill>
                  <a:srgbClr val="555555"/>
                </a:solidFill>
                <a:ea typeface="+mn-lt"/>
                <a:cs typeface="+mn-lt"/>
              </a:rPr>
              <a:t>hierarquicamente</a:t>
            </a:r>
            <a:r>
              <a:rPr lang="en-US" sz="1200">
                <a:solidFill>
                  <a:srgbClr val="555555"/>
                </a:solidFill>
                <a:ea typeface="+mn-lt"/>
                <a:cs typeface="+mn-lt"/>
              </a:rPr>
              <a:t> superior </a:t>
            </a:r>
            <a:r>
              <a:rPr lang="en-US" sz="1200" err="1">
                <a:solidFill>
                  <a:srgbClr val="555555"/>
                </a:solidFill>
                <a:ea typeface="+mn-lt"/>
                <a:cs typeface="+mn-lt"/>
              </a:rPr>
              <a:t>àquela</a:t>
            </a:r>
            <a:r>
              <a:rPr lang="en-US" sz="1200">
                <a:solidFill>
                  <a:srgbClr val="555555"/>
                </a:solidFill>
                <a:ea typeface="+mn-lt"/>
                <a:cs typeface="+mn-lt"/>
              </a:rPr>
              <a:t> da </a:t>
            </a:r>
            <a:r>
              <a:rPr lang="en-US" sz="1200" err="1">
                <a:solidFill>
                  <a:srgbClr val="555555"/>
                </a:solidFill>
                <a:ea typeface="+mn-lt"/>
                <a:cs typeface="+mn-lt"/>
              </a:rPr>
              <a:t>área</a:t>
            </a:r>
            <a:r>
              <a:rPr lang="en-US" sz="1200">
                <a:solidFill>
                  <a:srgbClr val="555555"/>
                </a:solidFill>
                <a:ea typeface="+mn-lt"/>
                <a:cs typeface="+mn-lt"/>
              </a:rPr>
              <a:t> que </a:t>
            </a:r>
            <a:r>
              <a:rPr lang="en-US" sz="1200" err="1">
                <a:solidFill>
                  <a:srgbClr val="555555"/>
                </a:solidFill>
                <a:ea typeface="+mn-lt"/>
                <a:cs typeface="+mn-lt"/>
              </a:rPr>
              <a:t>produziu</a:t>
            </a:r>
            <a:r>
              <a:rPr lang="en-US" sz="1200">
                <a:solidFill>
                  <a:srgbClr val="555555"/>
                </a:solidFill>
                <a:ea typeface="+mn-lt"/>
                <a:cs typeface="+mn-lt"/>
              </a:rPr>
              <a:t> o </a:t>
            </a:r>
            <a:r>
              <a:rPr lang="en-US" sz="1200" err="1">
                <a:solidFill>
                  <a:srgbClr val="555555"/>
                </a:solidFill>
                <a:ea typeface="+mn-lt"/>
                <a:cs typeface="+mn-lt"/>
              </a:rPr>
              <a:t>conteúdo</a:t>
            </a:r>
            <a:r>
              <a:rPr lang="en-US" sz="1200">
                <a:solidFill>
                  <a:srgbClr val="555555"/>
                </a:solidFill>
                <a:ea typeface="+mn-lt"/>
                <a:cs typeface="+mn-lt"/>
              </a:rPr>
              <a:t> da </a:t>
            </a:r>
            <a:r>
              <a:rPr lang="en-US" sz="1200" err="1">
                <a:solidFill>
                  <a:srgbClr val="555555"/>
                </a:solidFill>
                <a:ea typeface="+mn-lt"/>
                <a:cs typeface="+mn-lt"/>
              </a:rPr>
              <a:t>resposta</a:t>
            </a:r>
            <a:r>
              <a:rPr lang="en-US" sz="1200">
                <a:solidFill>
                  <a:srgbClr val="555555"/>
                </a:solidFill>
                <a:ea typeface="+mn-lt"/>
                <a:cs typeface="+mn-lt"/>
              </a:rPr>
              <a:t>.</a:t>
            </a:r>
            <a:br>
              <a:rPr lang="en-US" sz="1200">
                <a:solidFill>
                  <a:srgbClr val="555555"/>
                </a:solidFill>
                <a:ea typeface="+mn-lt"/>
                <a:cs typeface="+mn-lt"/>
              </a:rPr>
            </a:br>
            <a:br>
              <a:rPr lang="en-US" sz="1200">
                <a:solidFill>
                  <a:srgbClr val="555555"/>
                </a:solidFill>
                <a:ea typeface="+mn-lt"/>
                <a:cs typeface="+mn-lt"/>
              </a:rPr>
            </a:br>
            <a:r>
              <a:rPr lang="en-US" sz="1200" err="1">
                <a:solidFill>
                  <a:srgbClr val="555555"/>
                </a:solidFill>
                <a:ea typeface="+mn-lt"/>
                <a:cs typeface="+mn-lt"/>
              </a:rPr>
              <a:t>Os</a:t>
            </a:r>
            <a:r>
              <a:rPr lang="en-US" sz="1200">
                <a:solidFill>
                  <a:srgbClr val="555555"/>
                </a:solidFill>
                <a:ea typeface="+mn-lt"/>
                <a:cs typeface="+mn-lt"/>
              </a:rPr>
              <a:t> </a:t>
            </a:r>
            <a:r>
              <a:rPr lang="en-US" sz="1200" b="1" err="1">
                <a:solidFill>
                  <a:srgbClr val="555555"/>
                </a:solidFill>
                <a:ea typeface="+mn-lt"/>
                <a:cs typeface="+mn-lt"/>
              </a:rPr>
              <a:t>recursos</a:t>
            </a:r>
            <a:r>
              <a:rPr lang="en-US" sz="1200" b="1">
                <a:solidFill>
                  <a:srgbClr val="555555"/>
                </a:solidFill>
                <a:ea typeface="+mn-lt"/>
                <a:cs typeface="+mn-lt"/>
              </a:rPr>
              <a:t> de 2ª </a:t>
            </a:r>
            <a:r>
              <a:rPr lang="en-US" sz="1200" b="1" err="1">
                <a:solidFill>
                  <a:srgbClr val="555555"/>
                </a:solidFill>
                <a:ea typeface="+mn-lt"/>
                <a:cs typeface="+mn-lt"/>
              </a:rPr>
              <a:t>instância</a:t>
            </a:r>
            <a:r>
              <a:rPr lang="en-US" sz="1200">
                <a:solidFill>
                  <a:srgbClr val="555555"/>
                </a:solidFill>
                <a:ea typeface="+mn-lt"/>
                <a:cs typeface="+mn-lt"/>
              </a:rPr>
              <a:t> </a:t>
            </a:r>
            <a:r>
              <a:rPr lang="en-US" sz="1200" err="1">
                <a:solidFill>
                  <a:srgbClr val="555555"/>
                </a:solidFill>
                <a:ea typeface="+mn-lt"/>
                <a:cs typeface="+mn-lt"/>
              </a:rPr>
              <a:t>precisam</a:t>
            </a:r>
            <a:r>
              <a:rPr lang="en-US" sz="1200">
                <a:solidFill>
                  <a:srgbClr val="555555"/>
                </a:solidFill>
                <a:ea typeface="+mn-lt"/>
                <a:cs typeface="+mn-lt"/>
              </a:rPr>
              <a:t> ser </a:t>
            </a:r>
            <a:r>
              <a:rPr lang="en-US" sz="1200" err="1">
                <a:solidFill>
                  <a:srgbClr val="555555"/>
                </a:solidFill>
                <a:ea typeface="+mn-lt"/>
                <a:cs typeface="+mn-lt"/>
              </a:rPr>
              <a:t>decididos</a:t>
            </a:r>
            <a:r>
              <a:rPr lang="en-US" sz="1200">
                <a:solidFill>
                  <a:srgbClr val="555555"/>
                </a:solidFill>
                <a:ea typeface="+mn-lt"/>
                <a:cs typeface="+mn-lt"/>
              </a:rPr>
              <a:t> </a:t>
            </a:r>
            <a:r>
              <a:rPr lang="en-US" sz="1200" err="1">
                <a:solidFill>
                  <a:srgbClr val="555555"/>
                </a:solidFill>
                <a:ea typeface="+mn-lt"/>
                <a:cs typeface="+mn-lt"/>
              </a:rPr>
              <a:t>necessariamente</a:t>
            </a:r>
            <a:r>
              <a:rPr lang="en-US" sz="1200">
                <a:solidFill>
                  <a:srgbClr val="555555"/>
                </a:solidFill>
                <a:ea typeface="+mn-lt"/>
                <a:cs typeface="+mn-lt"/>
              </a:rPr>
              <a:t> pela </a:t>
            </a:r>
            <a:r>
              <a:rPr lang="en-US" sz="1200" err="1">
                <a:solidFill>
                  <a:srgbClr val="555555"/>
                </a:solidFill>
                <a:ea typeface="+mn-lt"/>
                <a:cs typeface="+mn-lt"/>
              </a:rPr>
              <a:t>autoridade</a:t>
            </a:r>
            <a:r>
              <a:rPr lang="en-US" sz="1200">
                <a:solidFill>
                  <a:srgbClr val="555555"/>
                </a:solidFill>
                <a:ea typeface="+mn-lt"/>
                <a:cs typeface="+mn-lt"/>
              </a:rPr>
              <a:t> </a:t>
            </a:r>
            <a:r>
              <a:rPr lang="en-US" sz="1200" err="1">
                <a:solidFill>
                  <a:srgbClr val="555555"/>
                </a:solidFill>
                <a:ea typeface="+mn-lt"/>
                <a:cs typeface="+mn-lt"/>
              </a:rPr>
              <a:t>máxima</a:t>
            </a:r>
            <a:r>
              <a:rPr lang="en-US" sz="1200">
                <a:solidFill>
                  <a:srgbClr val="555555"/>
                </a:solidFill>
                <a:ea typeface="+mn-lt"/>
                <a:cs typeface="+mn-lt"/>
              </a:rPr>
              <a:t> do </a:t>
            </a:r>
            <a:r>
              <a:rPr lang="en-US" sz="1200" err="1">
                <a:solidFill>
                  <a:srgbClr val="555555"/>
                </a:solidFill>
                <a:ea typeface="+mn-lt"/>
                <a:cs typeface="+mn-lt"/>
              </a:rPr>
              <a:t>órgão</a:t>
            </a:r>
            <a:r>
              <a:rPr lang="en-US" sz="1200">
                <a:solidFill>
                  <a:srgbClr val="555555"/>
                </a:solidFill>
                <a:ea typeface="+mn-lt"/>
                <a:cs typeface="+mn-lt"/>
              </a:rPr>
              <a:t>/</a:t>
            </a:r>
            <a:r>
              <a:rPr lang="en-US" sz="1200" err="1">
                <a:solidFill>
                  <a:srgbClr val="555555"/>
                </a:solidFill>
                <a:ea typeface="+mn-lt"/>
                <a:cs typeface="+mn-lt"/>
              </a:rPr>
              <a:t>entidade</a:t>
            </a:r>
            <a:r>
              <a:rPr lang="en-US" sz="1200">
                <a:solidFill>
                  <a:srgbClr val="555555"/>
                </a:solidFill>
                <a:ea typeface="+mn-lt"/>
                <a:cs typeface="+mn-lt"/>
              </a:rPr>
              <a:t>.</a:t>
            </a:r>
            <a:endParaRPr lang="en-US" sz="1400">
              <a:solidFill>
                <a:srgbClr val="555555"/>
              </a:solidFill>
              <a:latin typeface="rawline"/>
            </a:endParaRPr>
          </a:p>
        </p:txBody>
      </p:sp>
      <p:pic>
        <p:nvPicPr>
          <p:cNvPr id="4" name="Imagem 3" descr="Interface gráfica do usuário, Texto, Aplicativo, Email&#10;&#10;Descrição gerada automaticamente">
            <a:extLst>
              <a:ext uri="{FF2B5EF4-FFF2-40B4-BE49-F238E27FC236}">
                <a16:creationId xmlns:a16="http://schemas.microsoft.com/office/drawing/2014/main" id="{AD1F8BF4-035B-4810-0143-2106D59454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1495" y="1440358"/>
            <a:ext cx="5503652" cy="4581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4531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CaixaDeTexto 19">
            <a:extLst>
              <a:ext uri="{FF2B5EF4-FFF2-40B4-BE49-F238E27FC236}">
                <a16:creationId xmlns:a16="http://schemas.microsoft.com/office/drawing/2014/main" id="{22811213-0ADC-4703-A792-E1DC73577F3F}"/>
              </a:ext>
            </a:extLst>
          </p:cNvPr>
          <p:cNvSpPr txBox="1"/>
          <p:nvPr/>
        </p:nvSpPr>
        <p:spPr>
          <a:xfrm>
            <a:off x="828945" y="442447"/>
            <a:ext cx="10194794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pt-BR" sz="3600" b="1"/>
              <a:t>Fala.BR - INSERINDO A RESPOSTA DE RECURSOS – TIPOS DE DECISÃO </a:t>
            </a:r>
            <a:endParaRPr lang="pt-BR" sz="3600" b="1">
              <a:ea typeface="Calibri"/>
              <a:cs typeface="Calibri"/>
            </a:endParaRPr>
          </a:p>
        </p:txBody>
      </p:sp>
      <p:pic>
        <p:nvPicPr>
          <p:cNvPr id="4" name="Imagem 3" descr="Tabela&#10;&#10;Descrição gerada automaticamente">
            <a:extLst>
              <a:ext uri="{FF2B5EF4-FFF2-40B4-BE49-F238E27FC236}">
                <a16:creationId xmlns:a16="http://schemas.microsoft.com/office/drawing/2014/main" id="{0BFE00F6-3CA6-B1FB-64B0-5EF89D805C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6065" y="1715139"/>
            <a:ext cx="8888802" cy="4829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98274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CaixaDeTexto 19">
            <a:extLst>
              <a:ext uri="{FF2B5EF4-FFF2-40B4-BE49-F238E27FC236}">
                <a16:creationId xmlns:a16="http://schemas.microsoft.com/office/drawing/2014/main" id="{22811213-0ADC-4703-A792-E1DC73577F3F}"/>
              </a:ext>
            </a:extLst>
          </p:cNvPr>
          <p:cNvSpPr txBox="1"/>
          <p:nvPr/>
        </p:nvSpPr>
        <p:spPr>
          <a:xfrm>
            <a:off x="755484" y="739835"/>
            <a:ext cx="3846353" cy="161620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700" b="1" kern="1200" dirty="0">
                <a:latin typeface="+mj-lt"/>
                <a:ea typeface="+mj-ea"/>
                <a:cs typeface="+mj-cs"/>
              </a:rPr>
              <a:t>Fala.BR - INSERINDO A RESPOSTA DE RECURSOS – RESPONSÁVEL PELA RESPOSTA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A4558084-F237-4532-1D21-8CFC23F35C4E}"/>
              </a:ext>
            </a:extLst>
          </p:cNvPr>
          <p:cNvSpPr txBox="1"/>
          <p:nvPr/>
        </p:nvSpPr>
        <p:spPr>
          <a:xfrm>
            <a:off x="755484" y="2459116"/>
            <a:ext cx="3803220" cy="3524823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indent="-228600" algn="just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No </a:t>
            </a:r>
            <a:r>
              <a:rPr lang="en-US" dirty="0" err="1"/>
              <a:t>caso</a:t>
            </a:r>
            <a:r>
              <a:rPr lang="en-US" dirty="0"/>
              <a:t> dos </a:t>
            </a:r>
            <a:r>
              <a:rPr lang="en-US" dirty="0" err="1"/>
              <a:t>recursos</a:t>
            </a:r>
            <a:r>
              <a:rPr lang="en-US" dirty="0"/>
              <a:t>, o  campo “</a:t>
            </a:r>
            <a:r>
              <a:rPr lang="en-US" dirty="0" err="1"/>
              <a:t>Responsável</a:t>
            </a:r>
            <a:r>
              <a:rPr lang="en-US" dirty="0"/>
              <a:t> pela </a:t>
            </a:r>
            <a:r>
              <a:rPr lang="en-US" dirty="0" err="1"/>
              <a:t>Resposta</a:t>
            </a:r>
            <a:r>
              <a:rPr lang="en-US" dirty="0"/>
              <a:t>” </a:t>
            </a:r>
            <a:r>
              <a:rPr lang="en-US" dirty="0" err="1"/>
              <a:t>deve</a:t>
            </a:r>
            <a:r>
              <a:rPr lang="en-US" dirty="0"/>
              <a:t> </a:t>
            </a:r>
            <a:r>
              <a:rPr lang="en-US" dirty="0" err="1"/>
              <a:t>indicar</a:t>
            </a:r>
            <a:r>
              <a:rPr lang="en-US" dirty="0"/>
              <a:t> qual </a:t>
            </a:r>
            <a:r>
              <a:rPr lang="en-US" dirty="0" err="1"/>
              <a:t>foi</a:t>
            </a:r>
            <a:r>
              <a:rPr lang="en-US" dirty="0"/>
              <a:t> a </a:t>
            </a:r>
            <a:r>
              <a:rPr lang="en-US" b="1" dirty="0" err="1"/>
              <a:t>autoridade</a:t>
            </a:r>
            <a:r>
              <a:rPr lang="en-US" dirty="0"/>
              <a:t> que </a:t>
            </a:r>
            <a:r>
              <a:rPr lang="en-US" dirty="0" err="1"/>
              <a:t>proferiu</a:t>
            </a:r>
            <a:r>
              <a:rPr lang="en-US" dirty="0"/>
              <a:t> a </a:t>
            </a:r>
            <a:r>
              <a:rPr lang="en-US" dirty="0" err="1"/>
              <a:t>decisão</a:t>
            </a:r>
            <a:r>
              <a:rPr lang="en-US" dirty="0"/>
              <a:t>.  </a:t>
            </a:r>
            <a:r>
              <a:rPr lang="en-US" b="1" dirty="0"/>
              <a:t>É </a:t>
            </a:r>
            <a:r>
              <a:rPr lang="en-US" b="1" dirty="0" err="1"/>
              <a:t>obrigatório</a:t>
            </a:r>
            <a:r>
              <a:rPr lang="en-US" b="1" dirty="0"/>
              <a:t> </a:t>
            </a:r>
            <a:r>
              <a:rPr lang="en-US" b="1" dirty="0" err="1"/>
              <a:t>inserir</a:t>
            </a:r>
            <a:r>
              <a:rPr lang="en-US" b="1" dirty="0"/>
              <a:t> o cargo da </a:t>
            </a:r>
            <a:r>
              <a:rPr lang="en-US" b="1" dirty="0" err="1"/>
              <a:t>autoridade</a:t>
            </a:r>
            <a:r>
              <a:rPr lang="en-US" b="1" dirty="0"/>
              <a:t> que </a:t>
            </a:r>
            <a:r>
              <a:rPr lang="en-US" b="1" dirty="0" err="1"/>
              <a:t>julgou</a:t>
            </a:r>
            <a:r>
              <a:rPr lang="en-US" b="1" dirty="0"/>
              <a:t> o </a:t>
            </a:r>
            <a:r>
              <a:rPr lang="en-US" b="1" dirty="0" err="1"/>
              <a:t>recurso</a:t>
            </a:r>
            <a:r>
              <a:rPr lang="en-US" b="1" dirty="0"/>
              <a:t>. O </a:t>
            </a:r>
            <a:r>
              <a:rPr lang="en-US" b="1" dirty="0" err="1"/>
              <a:t>nome</a:t>
            </a:r>
            <a:r>
              <a:rPr lang="en-US" b="1" dirty="0"/>
              <a:t> é </a:t>
            </a:r>
            <a:r>
              <a:rPr lang="en-US" b="1" dirty="0" err="1"/>
              <a:t>opcional</a:t>
            </a:r>
            <a:r>
              <a:rPr lang="en-US" b="1" dirty="0"/>
              <a:t>.</a:t>
            </a:r>
            <a:endParaRPr lang="pt-BR" dirty="0">
              <a:ea typeface="Calibri"/>
              <a:cs typeface="Calibri"/>
            </a:endParaRPr>
          </a:p>
          <a:p>
            <a:pPr indent="-228600" algn="just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b="1" dirty="0">
              <a:ea typeface="Calibri" panose="020F0502020204030204"/>
              <a:cs typeface="Calibri" panose="020F0502020204030204"/>
            </a:endParaRPr>
          </a:p>
          <a:p>
            <a:pPr indent="-228600" algn="just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dirty="0" err="1"/>
              <a:t>Exemplos</a:t>
            </a:r>
            <a:r>
              <a:rPr lang="en-US" b="1" dirty="0"/>
              <a:t>: </a:t>
            </a:r>
            <a:endParaRPr lang="en-US" b="1" dirty="0">
              <a:ea typeface="Calibri" panose="020F0502020204030204"/>
              <a:cs typeface="Calibri" panose="020F0502020204030204"/>
            </a:endParaRPr>
          </a:p>
          <a:p>
            <a:pPr indent="-228600" algn="just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a) </a:t>
            </a:r>
            <a:r>
              <a:rPr lang="en-US" dirty="0" err="1"/>
              <a:t>Secretária</a:t>
            </a:r>
            <a:r>
              <a:rPr lang="en-US" dirty="0"/>
              <a:t> Nacional de Acesso à Informação</a:t>
            </a:r>
            <a:endParaRPr lang="en-US" dirty="0">
              <a:ea typeface="Calibri" panose="020F0502020204030204"/>
              <a:cs typeface="Calibri" panose="020F0502020204030204"/>
            </a:endParaRPr>
          </a:p>
          <a:p>
            <a:pPr indent="-228600" algn="just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b) Ana </a:t>
            </a:r>
            <a:r>
              <a:rPr lang="en-US" dirty="0" err="1"/>
              <a:t>Túlia</a:t>
            </a:r>
            <a:r>
              <a:rPr lang="en-US" dirty="0"/>
              <a:t> de Macedo - </a:t>
            </a:r>
            <a:r>
              <a:rPr lang="en-US" dirty="0" err="1"/>
              <a:t>Secretária</a:t>
            </a:r>
            <a:r>
              <a:rPr lang="en-US" dirty="0"/>
              <a:t> Nacional de Acesso à Informação</a:t>
            </a:r>
            <a:endParaRPr lang="en-US" dirty="0">
              <a:ea typeface="Calibri" panose="020F0502020204030204"/>
              <a:cs typeface="Calibri" panose="020F0502020204030204"/>
            </a:endParaRPr>
          </a:p>
        </p:txBody>
      </p:sp>
      <p:pic>
        <p:nvPicPr>
          <p:cNvPr id="2" name="Imagem 1" descr="Interface gráfica do usuário, Texto, Aplicativo, Email&#10;&#10;Descrição gerada automaticamente">
            <a:extLst>
              <a:ext uri="{FF2B5EF4-FFF2-40B4-BE49-F238E27FC236}">
                <a16:creationId xmlns:a16="http://schemas.microsoft.com/office/drawing/2014/main" id="{407FAA8F-2D71-97BF-2D81-DFF5BA70A3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5304" y="1171577"/>
            <a:ext cx="5407002" cy="4514845"/>
          </a:xfrm>
          <a:prstGeom prst="rect">
            <a:avLst/>
          </a:prstGeom>
        </p:spPr>
      </p:pic>
      <p:sp>
        <p:nvSpPr>
          <p:cNvPr id="4" name="Retângulo">
            <a:extLst>
              <a:ext uri="{FF2B5EF4-FFF2-40B4-BE49-F238E27FC236}">
                <a16:creationId xmlns:a16="http://schemas.microsoft.com/office/drawing/2014/main" id="{031AFC3F-C9C4-E4A9-B555-92284627C187}"/>
              </a:ext>
            </a:extLst>
          </p:cNvPr>
          <p:cNvSpPr/>
          <p:nvPr/>
        </p:nvSpPr>
        <p:spPr>
          <a:xfrm>
            <a:off x="8786604" y="3146394"/>
            <a:ext cx="2473025" cy="414700"/>
          </a:xfrm>
          <a:prstGeom prst="rect">
            <a:avLst/>
          </a:prstGeom>
          <a:ln w="25400">
            <a:solidFill>
              <a:srgbClr val="EAA61B"/>
            </a:solidFill>
            <a:miter lim="400000"/>
          </a:ln>
        </p:spPr>
        <p:txBody>
          <a:bodyPr lIns="45719" rIns="45719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5068601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CaixaDeTexto 19">
            <a:extLst>
              <a:ext uri="{FF2B5EF4-FFF2-40B4-BE49-F238E27FC236}">
                <a16:creationId xmlns:a16="http://schemas.microsoft.com/office/drawing/2014/main" id="{22811213-0ADC-4703-A792-E1DC73577F3F}"/>
              </a:ext>
            </a:extLst>
          </p:cNvPr>
          <p:cNvSpPr txBox="1"/>
          <p:nvPr/>
        </p:nvSpPr>
        <p:spPr>
          <a:xfrm>
            <a:off x="755484" y="739835"/>
            <a:ext cx="3860730" cy="161620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700" b="1" kern="1200" dirty="0">
                <a:latin typeface="+mj-lt"/>
                <a:ea typeface="+mj-ea"/>
                <a:cs typeface="+mj-cs"/>
              </a:rPr>
              <a:t>Fala.BR - INSERINDO A RESPOSTA DE RECURSOS – DESTINATÁRIO DO RECURSO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58D4D2CC-2D6E-3750-AC00-097712402CA4}"/>
              </a:ext>
            </a:extLst>
          </p:cNvPr>
          <p:cNvSpPr txBox="1"/>
          <p:nvPr/>
        </p:nvSpPr>
        <p:spPr>
          <a:xfrm>
            <a:off x="755484" y="2459116"/>
            <a:ext cx="3702579" cy="3524823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 indent="-228600" algn="just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O </a:t>
            </a:r>
            <a:r>
              <a:rPr lang="en-US" sz="2000" dirty="0" err="1"/>
              <a:t>objetivo</a:t>
            </a:r>
            <a:r>
              <a:rPr lang="en-US" sz="2000" dirty="0"/>
              <a:t> </a:t>
            </a:r>
            <a:r>
              <a:rPr lang="en-US" sz="2000" dirty="0" err="1"/>
              <a:t>desse</a:t>
            </a:r>
            <a:r>
              <a:rPr lang="en-US" sz="2000" dirty="0"/>
              <a:t> campo é </a:t>
            </a:r>
            <a:r>
              <a:rPr lang="en-US" sz="2000" dirty="0" err="1"/>
              <a:t>indicar</a:t>
            </a:r>
            <a:r>
              <a:rPr lang="en-US" sz="2000" dirty="0"/>
              <a:t> a qual </a:t>
            </a:r>
            <a:r>
              <a:rPr lang="en-US" sz="2000" dirty="0" err="1"/>
              <a:t>autoridade</a:t>
            </a:r>
            <a:r>
              <a:rPr lang="en-US" sz="2000" dirty="0"/>
              <a:t> </a:t>
            </a:r>
            <a:r>
              <a:rPr lang="en-US" sz="2000" dirty="0" err="1"/>
              <a:t>será</a:t>
            </a:r>
            <a:r>
              <a:rPr lang="en-US" sz="2000" dirty="0"/>
              <a:t> </a:t>
            </a:r>
            <a:r>
              <a:rPr lang="en-US" sz="2000" dirty="0" err="1"/>
              <a:t>destinado</a:t>
            </a:r>
            <a:r>
              <a:rPr lang="en-US" sz="2000" dirty="0"/>
              <a:t> o </a:t>
            </a:r>
            <a:r>
              <a:rPr lang="en-US" sz="2000" dirty="0" err="1"/>
              <a:t>recurso</a:t>
            </a:r>
            <a:r>
              <a:rPr lang="en-US" sz="2000" dirty="0"/>
              <a:t>.  É </a:t>
            </a:r>
            <a:r>
              <a:rPr lang="en-US" sz="2000" dirty="0" err="1"/>
              <a:t>obrigatório</a:t>
            </a:r>
            <a:r>
              <a:rPr lang="en-US" sz="2000" dirty="0"/>
              <a:t> </a:t>
            </a:r>
            <a:r>
              <a:rPr lang="en-US" sz="2000" dirty="0" err="1"/>
              <a:t>inserir</a:t>
            </a:r>
            <a:r>
              <a:rPr lang="en-US" sz="2000" dirty="0"/>
              <a:t> o cargo da </a:t>
            </a:r>
            <a:r>
              <a:rPr lang="en-US" sz="2000" dirty="0" err="1"/>
              <a:t>autoridade</a:t>
            </a:r>
            <a:r>
              <a:rPr lang="en-US" sz="2000" dirty="0"/>
              <a:t>. O </a:t>
            </a:r>
            <a:r>
              <a:rPr lang="en-US" sz="2000" dirty="0" err="1"/>
              <a:t>nome</a:t>
            </a:r>
            <a:r>
              <a:rPr lang="en-US" sz="2000" dirty="0"/>
              <a:t> é </a:t>
            </a:r>
            <a:r>
              <a:rPr lang="en-US" sz="2000" dirty="0" err="1"/>
              <a:t>opcional</a:t>
            </a:r>
            <a:r>
              <a:rPr lang="en-US" sz="2000" dirty="0"/>
              <a:t>.</a:t>
            </a:r>
            <a:endParaRPr lang="en-US" sz="2000" b="1" dirty="0">
              <a:ea typeface="Calibri" panose="020F0502020204030204"/>
              <a:cs typeface="Calibri" panose="020F0502020204030204"/>
            </a:endParaRPr>
          </a:p>
          <a:p>
            <a:pPr indent="-228600" algn="just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>
              <a:ea typeface="Calibri" panose="020F0502020204030204"/>
              <a:cs typeface="Calibri" panose="020F0502020204030204"/>
            </a:endParaRPr>
          </a:p>
          <a:p>
            <a:pPr indent="-228600" algn="just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Para </a:t>
            </a:r>
            <a:r>
              <a:rPr lang="en-US" sz="2000" dirty="0" err="1"/>
              <a:t>os</a:t>
            </a:r>
            <a:r>
              <a:rPr lang="en-US" sz="2000" dirty="0"/>
              <a:t> </a:t>
            </a:r>
            <a:r>
              <a:rPr lang="en-US" sz="2000" dirty="0" err="1"/>
              <a:t>órgãos</a:t>
            </a:r>
            <a:r>
              <a:rPr lang="en-US" sz="2000" dirty="0"/>
              <a:t> e </a:t>
            </a:r>
            <a:r>
              <a:rPr lang="en-US" sz="2000" dirty="0" err="1"/>
              <a:t>entidades</a:t>
            </a:r>
            <a:r>
              <a:rPr lang="en-US" sz="2000" dirty="0"/>
              <a:t> do </a:t>
            </a:r>
            <a:r>
              <a:rPr lang="en-US" sz="2000" dirty="0" err="1"/>
              <a:t>Poder</a:t>
            </a:r>
            <a:r>
              <a:rPr lang="en-US" sz="2000" dirty="0"/>
              <a:t> </a:t>
            </a:r>
            <a:r>
              <a:rPr lang="en-US" sz="2000" dirty="0" err="1"/>
              <a:t>Executivo</a:t>
            </a:r>
            <a:r>
              <a:rPr lang="en-US" sz="2000" dirty="0"/>
              <a:t> federal, o </a:t>
            </a:r>
            <a:r>
              <a:rPr lang="en-US" sz="2000" dirty="0" err="1"/>
              <a:t>destinatário</a:t>
            </a:r>
            <a:r>
              <a:rPr lang="en-US" sz="2000" dirty="0"/>
              <a:t> do </a:t>
            </a:r>
            <a:r>
              <a:rPr lang="en-US" sz="2000" dirty="0" err="1"/>
              <a:t>recurso</a:t>
            </a:r>
            <a:r>
              <a:rPr lang="en-US" sz="2000" dirty="0"/>
              <a:t> de 2ª </a:t>
            </a:r>
            <a:r>
              <a:rPr lang="en-US" sz="2000" dirty="0" err="1"/>
              <a:t>instância</a:t>
            </a:r>
            <a:r>
              <a:rPr lang="en-US" sz="2000" dirty="0"/>
              <a:t> </a:t>
            </a:r>
            <a:r>
              <a:rPr lang="en-US" sz="2000" dirty="0" err="1"/>
              <a:t>deve</a:t>
            </a:r>
            <a:r>
              <a:rPr lang="en-US" sz="2000" dirty="0"/>
              <a:t> ser a </a:t>
            </a:r>
            <a:r>
              <a:rPr lang="en-US" sz="2000" dirty="0" err="1"/>
              <a:t>autoridade</a:t>
            </a:r>
            <a:r>
              <a:rPr lang="en-US" sz="2000" dirty="0"/>
              <a:t> </a:t>
            </a:r>
            <a:r>
              <a:rPr lang="en-US" sz="2000" dirty="0" err="1"/>
              <a:t>máxima</a:t>
            </a:r>
            <a:r>
              <a:rPr lang="en-US" sz="2000" dirty="0"/>
              <a:t> do </a:t>
            </a:r>
            <a:r>
              <a:rPr lang="en-US" sz="2000" dirty="0" err="1"/>
              <a:t>órgão</a:t>
            </a:r>
            <a:r>
              <a:rPr lang="en-US" sz="2000" dirty="0"/>
              <a:t>.</a:t>
            </a:r>
            <a:endParaRPr lang="en-US" sz="2000" dirty="0">
              <a:ea typeface="Calibri" panose="020F0502020204030204"/>
              <a:cs typeface="Calibri" panose="020F0502020204030204"/>
            </a:endParaRPr>
          </a:p>
        </p:txBody>
      </p:sp>
      <p:pic>
        <p:nvPicPr>
          <p:cNvPr id="3" name="Imagem 2" descr="Interface gráfica do usuário, Texto, Aplicativo, Email&#10;&#10;Descrição gerada automaticamente">
            <a:extLst>
              <a:ext uri="{FF2B5EF4-FFF2-40B4-BE49-F238E27FC236}">
                <a16:creationId xmlns:a16="http://schemas.microsoft.com/office/drawing/2014/main" id="{CAF21030-3B8D-F3E4-5D78-85F014873E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5304" y="1171577"/>
            <a:ext cx="5407002" cy="4514845"/>
          </a:xfrm>
          <a:prstGeom prst="rect">
            <a:avLst/>
          </a:prstGeom>
        </p:spPr>
      </p:pic>
      <p:sp>
        <p:nvSpPr>
          <p:cNvPr id="5" name="Retângulo">
            <a:extLst>
              <a:ext uri="{FF2B5EF4-FFF2-40B4-BE49-F238E27FC236}">
                <a16:creationId xmlns:a16="http://schemas.microsoft.com/office/drawing/2014/main" id="{B689E9B1-731B-57F5-850B-85C0D96B8794}"/>
              </a:ext>
            </a:extLst>
          </p:cNvPr>
          <p:cNvSpPr/>
          <p:nvPr/>
        </p:nvSpPr>
        <p:spPr>
          <a:xfrm>
            <a:off x="8779415" y="3527394"/>
            <a:ext cx="2473025" cy="382351"/>
          </a:xfrm>
          <a:prstGeom prst="rect">
            <a:avLst/>
          </a:prstGeom>
          <a:ln w="25400">
            <a:solidFill>
              <a:srgbClr val="EAA61B"/>
            </a:solidFill>
            <a:miter lim="400000"/>
          </a:ln>
        </p:spPr>
        <p:txBody>
          <a:bodyPr lIns="45719" rIns="45719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1271277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CaixaDeTexto 19">
            <a:extLst>
              <a:ext uri="{FF2B5EF4-FFF2-40B4-BE49-F238E27FC236}">
                <a16:creationId xmlns:a16="http://schemas.microsoft.com/office/drawing/2014/main" id="{22811213-0ADC-4703-A792-E1DC73577F3F}"/>
              </a:ext>
            </a:extLst>
          </p:cNvPr>
          <p:cNvSpPr txBox="1"/>
          <p:nvPr/>
        </p:nvSpPr>
        <p:spPr>
          <a:xfrm>
            <a:off x="639192" y="919875"/>
            <a:ext cx="3865938" cy="432611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b="1" kern="1200" dirty="0">
                <a:latin typeface="+mj-lt"/>
                <a:ea typeface="+mj-ea"/>
                <a:cs typeface="+mj-cs"/>
              </a:rPr>
              <a:t>FALA.BR - PERFIS DE USUÁRIOS - MÓDULO ACESSO À INFORMAÇÃO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1B18B80-7F78-16EC-F6BA-BDA1FF83EFA5}"/>
              </a:ext>
            </a:extLst>
          </p:cNvPr>
          <p:cNvSpPr>
            <a:spLocks/>
          </p:cNvSpPr>
          <p:nvPr/>
        </p:nvSpPr>
        <p:spPr bwMode="auto">
          <a:xfrm>
            <a:off x="6096000" y="874782"/>
            <a:ext cx="5105400" cy="502906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lIns="91440" tIns="45720" rIns="91440" bIns="45720" rtlCol="0" anchor="t">
            <a:normAutofit/>
          </a:bodyPr>
          <a:lstStyle>
            <a:defPPr>
              <a:defRPr lang="pt-BR"/>
            </a:defPPr>
            <a:lvl1pPr algn="l" rtl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indent="457200" algn="l" rtl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indent="914400" algn="l" rtl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indent="1371600" algn="l" rtl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indent="1828800" algn="l" rtl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 defTabSz="914400" hangingPunct="1">
              <a:lnSpc>
                <a:spcPct val="90000"/>
              </a:lnSpc>
              <a:spcAft>
                <a:spcPts val="600"/>
              </a:spcAft>
            </a:pPr>
            <a:r>
              <a:rPr lang="en-US" altLang="pt-BR" sz="2000" b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GESTOR:</a:t>
            </a:r>
            <a:endParaRPr lang="pt-BR">
              <a:ea typeface="+mn-ea"/>
              <a:cs typeface="+mn-cs"/>
            </a:endParaRPr>
          </a:p>
          <a:p>
            <a:pPr indent="-228600" defTabSz="914400" hangingPunct="1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pt-BR" sz="20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Permite </a:t>
            </a:r>
            <a:r>
              <a:rPr lang="en-US" altLang="pt-BR" sz="20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atualizar</a:t>
            </a:r>
            <a:r>
              <a:rPr lang="en-US" altLang="pt-BR" sz="20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altLang="pt-BR" sz="20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os</a:t>
            </a:r>
            <a:r>
              <a:rPr lang="en-US" altLang="pt-BR" sz="20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dados do SIC, </a:t>
            </a:r>
            <a:r>
              <a:rPr lang="en-US" altLang="pt-BR" sz="20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consultar</a:t>
            </a:r>
            <a:r>
              <a:rPr lang="en-US" altLang="pt-BR" sz="20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altLang="pt-BR" sz="20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os</a:t>
            </a:r>
            <a:r>
              <a:rPr lang="en-US" altLang="pt-BR" sz="20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altLang="pt-BR" sz="20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pedidos</a:t>
            </a:r>
            <a:r>
              <a:rPr lang="en-US" altLang="pt-BR" sz="20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altLang="pt-BR" sz="20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encaminhá-los</a:t>
            </a:r>
            <a:r>
              <a:rPr lang="en-US" altLang="pt-BR" sz="20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altLang="pt-BR" sz="20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prorrogá-los</a:t>
            </a:r>
            <a:r>
              <a:rPr lang="en-US" altLang="pt-BR" sz="20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altLang="pt-BR" sz="20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exportá-los</a:t>
            </a:r>
            <a:r>
              <a:rPr lang="en-US" altLang="pt-BR" sz="20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para </a:t>
            </a:r>
            <a:r>
              <a:rPr lang="en-US" altLang="pt-BR" sz="20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diferentes</a:t>
            </a:r>
            <a:r>
              <a:rPr lang="en-US" altLang="pt-BR" sz="20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altLang="pt-BR" sz="20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formatos</a:t>
            </a:r>
            <a:r>
              <a:rPr lang="en-US" altLang="pt-BR" sz="20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 </a:t>
            </a:r>
            <a:r>
              <a:rPr lang="en-US" altLang="pt-BR" sz="20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respondê-los</a:t>
            </a:r>
            <a:r>
              <a:rPr lang="en-US" altLang="pt-BR" sz="20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  <a:r>
              <a:rPr lang="en-US" altLang="pt-BR" sz="20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Também</a:t>
            </a:r>
            <a:r>
              <a:rPr lang="en-US" altLang="pt-BR" sz="20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altLang="pt-BR" sz="20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pode</a:t>
            </a:r>
            <a:r>
              <a:rPr lang="en-US" altLang="pt-BR" sz="20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altLang="pt-BR" sz="20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cadastrar</a:t>
            </a:r>
            <a:r>
              <a:rPr lang="en-US" altLang="pt-BR" sz="20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altLang="pt-BR" sz="20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usuários</a:t>
            </a:r>
            <a:r>
              <a:rPr lang="en-US" altLang="pt-BR" sz="20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no </a:t>
            </a:r>
            <a:r>
              <a:rPr lang="en-US" altLang="pt-BR" sz="20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sistema</a:t>
            </a:r>
            <a:r>
              <a:rPr lang="en-US" altLang="pt-BR" sz="20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com </a:t>
            </a:r>
            <a:r>
              <a:rPr lang="en-US" altLang="pt-BR" sz="20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os</a:t>
            </a:r>
            <a:r>
              <a:rPr lang="en-US" altLang="pt-BR" sz="20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altLang="pt-BR" sz="20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seguintes</a:t>
            </a:r>
            <a:r>
              <a:rPr lang="en-US" altLang="pt-BR" sz="20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altLang="pt-BR" sz="20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perfis</a:t>
            </a:r>
            <a:r>
              <a:rPr lang="en-US" altLang="pt-BR" sz="20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 Gestor, </a:t>
            </a:r>
            <a:r>
              <a:rPr lang="en-US" altLang="pt-BR" sz="20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Respondente</a:t>
            </a:r>
            <a:r>
              <a:rPr lang="en-US" altLang="pt-BR" sz="20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Observador </a:t>
            </a:r>
            <a:r>
              <a:rPr lang="en-US" altLang="pt-BR" sz="20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ou</a:t>
            </a:r>
            <a:r>
              <a:rPr lang="en-US" altLang="pt-BR" sz="20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altLang="pt-BR" sz="20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Atendente</a:t>
            </a:r>
            <a:r>
              <a:rPr lang="en-US" altLang="pt-BR" sz="20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 </a:t>
            </a:r>
            <a:endParaRPr lang="en-US" altLang="pt-BR" sz="2000">
              <a:solidFill>
                <a:schemeClr val="tx1"/>
              </a:solidFill>
              <a:latin typeface="+mn-lt"/>
              <a:ea typeface="Calibri"/>
              <a:cs typeface="Calibri"/>
            </a:endParaRPr>
          </a:p>
          <a:p>
            <a:pPr indent="-228600" defTabSz="914400" hangingPunct="1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altLang="pt-BR" sz="200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indent="-228600" defTabSz="914400" hangingPunct="1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pt-BR" sz="2000" b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Cada </a:t>
            </a:r>
            <a:r>
              <a:rPr lang="en-US" altLang="pt-BR" sz="2000" b="1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órgão</a:t>
            </a:r>
            <a:r>
              <a:rPr lang="en-US" altLang="pt-BR" sz="2000" b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/</a:t>
            </a:r>
            <a:r>
              <a:rPr lang="en-US" altLang="pt-BR" sz="2000" b="1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entidade</a:t>
            </a:r>
            <a:r>
              <a:rPr lang="en-US" altLang="pt-BR" sz="2000" b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altLang="pt-BR" sz="2000" b="1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deve</a:t>
            </a:r>
            <a:r>
              <a:rPr lang="en-US" altLang="pt-BR" sz="2000" b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altLang="pt-BR" sz="2000" b="1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manter</a:t>
            </a:r>
            <a:r>
              <a:rPr lang="en-US" altLang="pt-BR" sz="2000" b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no </a:t>
            </a:r>
            <a:r>
              <a:rPr lang="en-US" altLang="pt-BR" sz="2000" b="1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mínimo</a:t>
            </a:r>
            <a:r>
              <a:rPr lang="en-US" altLang="pt-BR" sz="2000" b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um Gestor </a:t>
            </a:r>
            <a:r>
              <a:rPr lang="en-US" altLang="pt-BR" sz="2000" b="1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cadastrado</a:t>
            </a:r>
            <a:r>
              <a:rPr lang="en-US" altLang="pt-BR" sz="2000" b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mas é </a:t>
            </a:r>
            <a:r>
              <a:rPr lang="en-US" altLang="pt-BR" sz="2000" b="1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possível</a:t>
            </a:r>
            <a:r>
              <a:rPr lang="en-US" altLang="pt-BR" sz="2000" b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 </a:t>
            </a:r>
            <a:r>
              <a:rPr lang="en-US" altLang="pt-BR" sz="2000" b="1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desejável</a:t>
            </a:r>
            <a:r>
              <a:rPr lang="en-US" altLang="pt-BR" sz="2000" b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  <a:r>
              <a:rPr lang="en-US" altLang="pt-BR" sz="2000" b="1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cadastrar</a:t>
            </a:r>
            <a:r>
              <a:rPr lang="en-US" altLang="pt-BR" sz="2000" b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altLang="pt-BR" sz="2000" b="1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mais</a:t>
            </a:r>
            <a:r>
              <a:rPr lang="en-US" altLang="pt-BR" sz="2000" b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altLang="pt-BR" sz="2000" b="1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servidores</a:t>
            </a:r>
            <a:r>
              <a:rPr lang="en-US" altLang="pt-BR" sz="2000" b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com </a:t>
            </a:r>
            <a:r>
              <a:rPr lang="en-US" altLang="pt-BR" sz="2000" b="1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esse</a:t>
            </a:r>
            <a:r>
              <a:rPr lang="en-US" altLang="pt-BR" sz="2000" b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altLang="pt-BR" sz="2000" b="1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perfil</a:t>
            </a:r>
            <a:r>
              <a:rPr lang="en-US" altLang="pt-BR" sz="2000" b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altLang="pt-BR" sz="2000" b="1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em</a:t>
            </a:r>
            <a:r>
              <a:rPr lang="en-US" altLang="pt-BR" sz="2000" b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altLang="pt-BR" sz="2000" b="1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cada</a:t>
            </a:r>
            <a:r>
              <a:rPr lang="en-US" altLang="pt-BR" sz="2000" b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altLang="pt-BR" sz="2000" b="1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órgão</a:t>
            </a:r>
            <a:r>
              <a:rPr lang="en-US" altLang="pt-BR" sz="2000" b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  <a:endParaRPr lang="en-US" altLang="pt-BR" sz="2000" b="1">
              <a:solidFill>
                <a:schemeClr val="tx1"/>
              </a:solidFill>
              <a:latin typeface="+mn-lt"/>
              <a:ea typeface="Calibri"/>
              <a:cs typeface="Calibri"/>
            </a:endParaRPr>
          </a:p>
          <a:p>
            <a:pPr indent="-228600" defTabSz="914400" hangingPunct="1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altLang="pt-BR" sz="200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indent="-228600" defTabSz="914400" hangingPunct="1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altLang="pt-BR" sz="2000" b="1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indent="-228600" defTabSz="914400" hangingPunct="1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altLang="pt-BR" sz="200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indent="-228600" defTabSz="914400" hangingPunct="1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altLang="pt-BR" sz="2000" b="1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431527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CaixaDeTexto 19">
            <a:extLst>
              <a:ext uri="{FF2B5EF4-FFF2-40B4-BE49-F238E27FC236}">
                <a16:creationId xmlns:a16="http://schemas.microsoft.com/office/drawing/2014/main" id="{22811213-0ADC-4703-A792-E1DC73577F3F}"/>
              </a:ext>
            </a:extLst>
          </p:cNvPr>
          <p:cNvSpPr txBox="1"/>
          <p:nvPr/>
        </p:nvSpPr>
        <p:spPr>
          <a:xfrm>
            <a:off x="639192" y="919875"/>
            <a:ext cx="3847967" cy="432611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b="1" kern="1200" dirty="0">
                <a:latin typeface="+mj-lt"/>
                <a:ea typeface="+mj-ea"/>
                <a:cs typeface="+mj-cs"/>
              </a:rPr>
              <a:t>FALA.BR - PERFIS DE USUÁRIOS - MÓDULO ACESSO À INFORMAÇÃO</a:t>
            </a:r>
          </a:p>
        </p:txBody>
      </p:sp>
      <p:sp>
        <p:nvSpPr>
          <p:cNvPr id="2" name="Rectangle 4">
            <a:extLst>
              <a:ext uri="{FF2B5EF4-FFF2-40B4-BE49-F238E27FC236}">
                <a16:creationId xmlns:a16="http://schemas.microsoft.com/office/drawing/2014/main" id="{93EAD89B-D959-90D6-2C5C-DE6431EA1DE6}"/>
              </a:ext>
            </a:extLst>
          </p:cNvPr>
          <p:cNvSpPr>
            <a:spLocks/>
          </p:cNvSpPr>
          <p:nvPr/>
        </p:nvSpPr>
        <p:spPr bwMode="auto">
          <a:xfrm>
            <a:off x="6096000" y="874782"/>
            <a:ext cx="5105400" cy="502906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lIns="91440" tIns="45720" rIns="91440" bIns="45720" rtlCol="0" anchor="t">
            <a:normAutofit/>
          </a:bodyPr>
          <a:lstStyle>
            <a:defPPr>
              <a:defRPr lang="pt-BR"/>
            </a:defPPr>
            <a:lvl1pPr algn="l" rtl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indent="457200" algn="l" rtl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indent="914400" algn="l" rtl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indent="1371600" algn="l" rtl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indent="1828800" algn="l" rtl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 defTabSz="914400" hangingPunct="1">
              <a:lnSpc>
                <a:spcPct val="90000"/>
              </a:lnSpc>
              <a:spcAft>
                <a:spcPts val="600"/>
              </a:spcAft>
            </a:pPr>
            <a:r>
              <a:rPr lang="en-US" sz="2000" b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RESPONDENTE:</a:t>
            </a:r>
            <a:endParaRPr lang="en-US" sz="2000">
              <a:solidFill>
                <a:schemeClr val="tx1"/>
              </a:solidFill>
              <a:latin typeface="+mn-lt"/>
              <a:ea typeface="Calibri" panose="020F0502020204030204"/>
              <a:cs typeface="Calibri" panose="020F0502020204030204"/>
            </a:endParaRPr>
          </a:p>
          <a:p>
            <a:pPr indent="-228600" defTabSz="914400" hangingPunct="1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Permite </a:t>
            </a:r>
            <a:r>
              <a:rPr lang="en-US" sz="20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cadastrar</a:t>
            </a:r>
            <a:r>
              <a:rPr lang="en-US" sz="20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solicitantes</a:t>
            </a:r>
            <a:r>
              <a:rPr lang="en-US" sz="20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 </a:t>
            </a:r>
            <a:r>
              <a:rPr lang="en-US" sz="20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gerenciar</a:t>
            </a:r>
            <a:r>
              <a:rPr lang="en-US" sz="20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pedidos</a:t>
            </a:r>
            <a:r>
              <a:rPr lang="en-US" sz="20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no </a:t>
            </a:r>
            <a:r>
              <a:rPr lang="en-US" sz="20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sistema</a:t>
            </a:r>
            <a:r>
              <a:rPr lang="en-US" sz="20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 </a:t>
            </a:r>
            <a:r>
              <a:rPr lang="en-US" sz="20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consultá-los</a:t>
            </a:r>
            <a:r>
              <a:rPr lang="en-US" sz="20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 </a:t>
            </a:r>
            <a:r>
              <a:rPr lang="en-US" sz="20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encaminhá-los</a:t>
            </a:r>
            <a:r>
              <a:rPr lang="en-US" sz="20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20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prorrogá-los</a:t>
            </a:r>
            <a:r>
              <a:rPr lang="en-US" sz="20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20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exportá-los</a:t>
            </a:r>
            <a:r>
              <a:rPr lang="en-US" sz="20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para </a:t>
            </a:r>
            <a:r>
              <a:rPr lang="en-US" sz="20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diferentes</a:t>
            </a:r>
            <a:r>
              <a:rPr lang="en-US" sz="20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formatos</a:t>
            </a:r>
            <a:r>
              <a:rPr lang="en-US" sz="20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 </a:t>
            </a:r>
            <a:r>
              <a:rPr lang="en-US" sz="20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respondê-los</a:t>
            </a:r>
            <a:r>
              <a:rPr lang="en-US" sz="20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O “</a:t>
            </a:r>
            <a:r>
              <a:rPr lang="en-US" sz="20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Respondente</a:t>
            </a:r>
            <a:r>
              <a:rPr lang="en-US" sz="20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” </a:t>
            </a:r>
            <a:r>
              <a:rPr lang="en-US" sz="20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deverá</a:t>
            </a:r>
            <a:r>
              <a:rPr lang="en-US" sz="20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ser </a:t>
            </a:r>
            <a:r>
              <a:rPr lang="en-US" sz="20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cadastrado</a:t>
            </a:r>
            <a:r>
              <a:rPr lang="en-US" sz="20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no </a:t>
            </a:r>
            <a:r>
              <a:rPr lang="en-US" sz="20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sistema</a:t>
            </a:r>
            <a:r>
              <a:rPr lang="en-US" sz="20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por</a:t>
            </a:r>
            <a:r>
              <a:rPr lang="en-US" sz="20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um “Gestor”.</a:t>
            </a:r>
            <a:endParaRPr lang="en-US" sz="2000">
              <a:solidFill>
                <a:schemeClr val="tx1"/>
              </a:solidFill>
              <a:latin typeface="+mn-lt"/>
              <a:ea typeface="Calibri"/>
              <a:cs typeface="Calibri"/>
            </a:endParaRPr>
          </a:p>
          <a:p>
            <a:pPr indent="-228600" defTabSz="914400" hangingPunct="1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altLang="pt-BR" sz="2000" b="1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defTabSz="914400" hangingPunct="1">
              <a:lnSpc>
                <a:spcPct val="90000"/>
              </a:lnSpc>
              <a:spcAft>
                <a:spcPts val="600"/>
              </a:spcAft>
            </a:pPr>
            <a:r>
              <a:rPr lang="en-US" altLang="pt-BR" sz="2000" b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ATENDENTE:</a:t>
            </a:r>
            <a:endParaRPr lang="en-US" sz="2000">
              <a:solidFill>
                <a:schemeClr val="tx1"/>
              </a:solidFill>
              <a:latin typeface="+mn-lt"/>
              <a:ea typeface="Calibri" panose="020F0502020204030204"/>
              <a:cs typeface="Calibri" panose="020F0502020204030204"/>
            </a:endParaRPr>
          </a:p>
          <a:p>
            <a:pPr indent="-228600" defTabSz="914400" hangingPunct="1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pt-BR" sz="20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Permite </a:t>
            </a:r>
            <a:r>
              <a:rPr lang="en-US" altLang="pt-BR" sz="20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cadastrar</a:t>
            </a:r>
            <a:r>
              <a:rPr lang="en-US" altLang="pt-BR" sz="20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 </a:t>
            </a:r>
            <a:r>
              <a:rPr lang="en-US" altLang="pt-BR" sz="20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visualizar</a:t>
            </a:r>
            <a:r>
              <a:rPr lang="en-US" altLang="pt-BR" sz="20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altLang="pt-BR" sz="20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pedidos</a:t>
            </a:r>
            <a:r>
              <a:rPr lang="en-US" altLang="pt-BR" sz="20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 </a:t>
            </a:r>
            <a:r>
              <a:rPr lang="en-US" altLang="pt-BR" sz="20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acesso</a:t>
            </a:r>
            <a:r>
              <a:rPr lang="en-US" altLang="pt-BR" sz="20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à </a:t>
            </a:r>
            <a:r>
              <a:rPr lang="en-US" altLang="pt-BR" sz="20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informação</a:t>
            </a:r>
            <a:r>
              <a:rPr lang="en-US" altLang="pt-BR" sz="20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no </a:t>
            </a:r>
            <a:r>
              <a:rPr lang="en-US" altLang="pt-BR" sz="20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sistema</a:t>
            </a:r>
            <a:r>
              <a:rPr lang="en-US" altLang="pt-BR" sz="20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 </a:t>
            </a:r>
            <a:endParaRPr lang="en-US" altLang="pt-BR" sz="2000">
              <a:solidFill>
                <a:schemeClr val="tx1"/>
              </a:solidFill>
              <a:latin typeface="+mn-lt"/>
              <a:ea typeface="Calibri"/>
              <a:cs typeface="Calibri"/>
            </a:endParaRPr>
          </a:p>
          <a:p>
            <a:pPr indent="-228600" defTabSz="914400" hangingPunct="1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altLang="pt-BR" sz="200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defTabSz="914400" hangingPunct="1">
              <a:lnSpc>
                <a:spcPct val="90000"/>
              </a:lnSpc>
              <a:spcAft>
                <a:spcPts val="600"/>
              </a:spcAft>
            </a:pPr>
            <a:r>
              <a:rPr lang="en-US" altLang="pt-BR" sz="2000" b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OBSERVADOR:</a:t>
            </a:r>
            <a:endParaRPr lang="en-US" altLang="pt-BR" sz="2000" b="1">
              <a:solidFill>
                <a:schemeClr val="tx1"/>
              </a:solidFill>
              <a:latin typeface="+mn-lt"/>
              <a:ea typeface="Calibri" panose="020F0502020204030204"/>
              <a:cs typeface="Calibri" panose="020F0502020204030204"/>
            </a:endParaRPr>
          </a:p>
          <a:p>
            <a:pPr indent="-228600" defTabSz="914400" hangingPunct="1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pt-BR" sz="20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Visualiza</a:t>
            </a:r>
            <a:r>
              <a:rPr lang="en-US" altLang="pt-BR" sz="20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altLang="pt-BR" sz="20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os</a:t>
            </a:r>
            <a:r>
              <a:rPr lang="en-US" altLang="pt-BR" sz="20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altLang="pt-BR" sz="20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pedidos</a:t>
            </a:r>
            <a:r>
              <a:rPr lang="en-US" altLang="pt-BR" sz="20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 </a:t>
            </a:r>
            <a:r>
              <a:rPr lang="en-US" altLang="pt-BR" sz="20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recursos</a:t>
            </a:r>
            <a:r>
              <a:rPr lang="en-US" altLang="pt-BR" sz="20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altLang="pt-BR" sz="20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destinados</a:t>
            </a:r>
            <a:r>
              <a:rPr lang="en-US" altLang="pt-BR" sz="20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altLang="pt-BR" sz="20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ao</a:t>
            </a:r>
            <a:r>
              <a:rPr lang="en-US" altLang="pt-BR" sz="20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SIC, mas </a:t>
            </a:r>
            <a:r>
              <a:rPr lang="en-US" altLang="pt-BR" sz="20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não</a:t>
            </a:r>
            <a:r>
              <a:rPr lang="en-US" altLang="pt-BR" sz="20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altLang="pt-BR" sz="20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realiza</a:t>
            </a:r>
            <a:r>
              <a:rPr lang="en-US" altLang="pt-BR" sz="20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altLang="pt-BR" sz="20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nenhuma</a:t>
            </a:r>
            <a:r>
              <a:rPr lang="en-US" altLang="pt-BR" sz="20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altLang="pt-BR" sz="20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ação</a:t>
            </a:r>
            <a:r>
              <a:rPr lang="en-US" altLang="pt-BR" sz="20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no </a:t>
            </a:r>
            <a:r>
              <a:rPr lang="en-US" altLang="pt-BR" sz="20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sistema</a:t>
            </a:r>
            <a:r>
              <a:rPr lang="en-US" altLang="pt-BR" sz="20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  <a:endParaRPr lang="en-US" altLang="pt-BR" sz="2000">
              <a:solidFill>
                <a:schemeClr val="tx1"/>
              </a:solidFill>
              <a:latin typeface="+mn-lt"/>
              <a:ea typeface="Calibri"/>
              <a:cs typeface="Calibri"/>
            </a:endParaRPr>
          </a:p>
          <a:p>
            <a:pPr indent="-228600" defTabSz="914400" hangingPunct="1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altLang="pt-BR" sz="20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96693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7830F31-4E0D-6B5C-40AB-7278A3BED302}"/>
              </a:ext>
            </a:extLst>
          </p:cNvPr>
          <p:cNvSpPr txBox="1">
            <a:spLocks/>
          </p:cNvSpPr>
          <p:nvPr/>
        </p:nvSpPr>
        <p:spPr>
          <a:xfrm>
            <a:off x="5619750" y="1690688"/>
            <a:ext cx="5609823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pt-BR" dirty="0"/>
              <a:t>Documento “RECOMENDAÇÃO DO CONSELHO DA OCDE SOBRE INTEGRIDADE PÚBLICA” define INTEGRIDADE como “alinhamento consistente e à adesão de </a:t>
            </a:r>
            <a:r>
              <a:rPr lang="pt-BR" b="1" dirty="0">
                <a:solidFill>
                  <a:schemeClr val="accent1">
                    <a:lumMod val="75000"/>
                  </a:schemeClr>
                </a:solidFill>
              </a:rPr>
              <a:t>valores</a:t>
            </a:r>
            <a:r>
              <a:rPr lang="pt-BR" dirty="0"/>
              <a:t>, </a:t>
            </a:r>
            <a:r>
              <a:rPr lang="pt-BR" b="1" dirty="0">
                <a:solidFill>
                  <a:schemeClr val="accent1">
                    <a:lumMod val="75000"/>
                  </a:schemeClr>
                </a:solidFill>
              </a:rPr>
              <a:t>princípios</a:t>
            </a:r>
            <a:r>
              <a:rPr lang="pt-BR" dirty="0"/>
              <a:t> e </a:t>
            </a:r>
            <a:r>
              <a:rPr lang="pt-BR" b="1" dirty="0">
                <a:solidFill>
                  <a:schemeClr val="accent1">
                    <a:lumMod val="75000"/>
                  </a:schemeClr>
                </a:solidFill>
              </a:rPr>
              <a:t>normas éticas</a:t>
            </a:r>
            <a:r>
              <a:rPr lang="pt-BR" dirty="0"/>
              <a:t> comuns para sustentar e priorizar o </a:t>
            </a:r>
            <a:r>
              <a:rPr lang="pt-BR" b="1" dirty="0">
                <a:solidFill>
                  <a:srgbClr val="C00000"/>
                </a:solidFill>
              </a:rPr>
              <a:t>interesse público sobre os interesses privados no setor público</a:t>
            </a:r>
            <a:r>
              <a:rPr lang="pt-BR" dirty="0"/>
              <a:t>”. </a:t>
            </a:r>
          </a:p>
          <a:p>
            <a:pPr marL="0" indent="0">
              <a:buNone/>
            </a:pPr>
            <a:endParaRPr lang="pt-BR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EC7424DA-9C28-1243-EB81-9C3EAACEBD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589" y="769430"/>
            <a:ext cx="4032386" cy="5617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06059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B71D52E2-3025-AD64-8A76-7AE9C7D68E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/>
                    </a14:imgEffect>
                    <a14:imgEffect>
                      <a14:sharpenSoften amount="88000"/>
                    </a14:imgEffect>
                    <a14:imgEffect>
                      <a14:brightnessContrast bright="-24000" contrast="-2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485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tângulo 9">
            <a:extLst>
              <a:ext uri="{FF2B5EF4-FFF2-40B4-BE49-F238E27FC236}">
                <a16:creationId xmlns:a16="http://schemas.microsoft.com/office/drawing/2014/main" id="{C4641E3C-436F-0C53-214E-456F9056597B}"/>
              </a:ext>
            </a:extLst>
          </p:cNvPr>
          <p:cNvSpPr/>
          <p:nvPr/>
        </p:nvSpPr>
        <p:spPr>
          <a:xfrm>
            <a:off x="0" y="-17816"/>
            <a:ext cx="12198325" cy="6893632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B527DF88-DA5E-4544-9EB2-4FCAF97324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8180" y="5406896"/>
            <a:ext cx="5656881" cy="1317754"/>
          </a:xfrm>
        </p:spPr>
        <p:txBody>
          <a:bodyPr>
            <a:noAutofit/>
          </a:bodyPr>
          <a:lstStyle/>
          <a:p>
            <a:pPr algn="l"/>
            <a:r>
              <a:rPr lang="pt-BR" b="1">
                <a:solidFill>
                  <a:srgbClr val="00518E"/>
                </a:solidFill>
                <a:latin typeface="+mn-lt"/>
              </a:rPr>
              <a:t>PEDIDO DE ACESSO À INFORMAÇÃO </a:t>
            </a:r>
            <a:endParaRPr lang="pt-BR" i="1">
              <a:solidFill>
                <a:srgbClr val="00518E"/>
              </a:solidFill>
              <a:latin typeface="+mn-lt"/>
            </a:endParaRPr>
          </a:p>
        </p:txBody>
      </p:sp>
      <p:pic>
        <p:nvPicPr>
          <p:cNvPr id="5" name="Imagem 4" descr="Padrão do plano de fundo&#10;&#10;Descrição gerada automaticamente">
            <a:extLst>
              <a:ext uri="{FF2B5EF4-FFF2-40B4-BE49-F238E27FC236}">
                <a16:creationId xmlns:a16="http://schemas.microsoft.com/office/drawing/2014/main" id="{6D40C805-2F70-F707-BDB8-CAD6FD307510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0275" y="4555128"/>
            <a:ext cx="2052009" cy="2181914"/>
          </a:xfrm>
          <a:prstGeom prst="rect">
            <a:avLst/>
          </a:prstGeom>
        </p:spPr>
      </p:pic>
      <p:sp>
        <p:nvSpPr>
          <p:cNvPr id="6" name="Triângulo isósceles 5">
            <a:extLst>
              <a:ext uri="{FF2B5EF4-FFF2-40B4-BE49-F238E27FC236}">
                <a16:creationId xmlns:a16="http://schemas.microsoft.com/office/drawing/2014/main" id="{51C25F48-591D-CFAD-8545-8AB0ABFD9C63}"/>
              </a:ext>
            </a:extLst>
          </p:cNvPr>
          <p:cNvSpPr/>
          <p:nvPr/>
        </p:nvSpPr>
        <p:spPr>
          <a:xfrm flipH="1">
            <a:off x="7824865" y="1588957"/>
            <a:ext cx="4398073" cy="5269043"/>
          </a:xfrm>
          <a:prstGeom prst="triangle">
            <a:avLst>
              <a:gd name="adj" fmla="val 0"/>
            </a:avLst>
          </a:prstGeom>
          <a:solidFill>
            <a:srgbClr val="00518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7" name="Imagem 6" descr="Forma, Círculo&#10;&#10;Descrição gerada automaticamente">
            <a:extLst>
              <a:ext uri="{FF2B5EF4-FFF2-40B4-BE49-F238E27FC236}">
                <a16:creationId xmlns:a16="http://schemas.microsoft.com/office/drawing/2014/main" id="{DEDF90F0-F8C5-AEA4-79E3-E5C23D858D6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08374" y="2759980"/>
            <a:ext cx="1795148" cy="179514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8" name="Imagem 7" descr="Forma&#10;&#10;Descrição gerada automaticamente">
            <a:extLst>
              <a:ext uri="{FF2B5EF4-FFF2-40B4-BE49-F238E27FC236}">
                <a16:creationId xmlns:a16="http://schemas.microsoft.com/office/drawing/2014/main" id="{D38351F9-00FE-A97E-21D8-5193FEE597A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952842" y="4647540"/>
            <a:ext cx="494656" cy="49799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9" name="Imagem 8" descr="Forma&#10;&#10;Descrição gerada automaticamente">
            <a:extLst>
              <a:ext uri="{FF2B5EF4-FFF2-40B4-BE49-F238E27FC236}">
                <a16:creationId xmlns:a16="http://schemas.microsoft.com/office/drawing/2014/main" id="{6651AAFA-C60B-60A7-C087-0459E9DC9ED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234464" y="4429632"/>
            <a:ext cx="711101" cy="71590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4684877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8">
            <a:extLst>
              <a:ext uri="{FF2B5EF4-FFF2-40B4-BE49-F238E27FC236}">
                <a16:creationId xmlns:a16="http://schemas.microsoft.com/office/drawing/2014/main" id="{40477B17-FE20-D51B-1D43-52CC462253EE}"/>
              </a:ext>
            </a:extLst>
          </p:cNvPr>
          <p:cNvSpPr/>
          <p:nvPr/>
        </p:nvSpPr>
        <p:spPr>
          <a:xfrm>
            <a:off x="0" y="1270000"/>
            <a:ext cx="12192000" cy="1795839"/>
          </a:xfrm>
          <a:prstGeom prst="rect">
            <a:avLst/>
          </a:prstGeom>
          <a:solidFill>
            <a:srgbClr val="00518E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22811213-0ADC-4703-A792-E1DC73577F3F}"/>
              </a:ext>
            </a:extLst>
          </p:cNvPr>
          <p:cNvSpPr txBox="1"/>
          <p:nvPr/>
        </p:nvSpPr>
        <p:spPr>
          <a:xfrm>
            <a:off x="333858" y="302561"/>
            <a:ext cx="7697783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pt-BR" sz="3600" b="1"/>
              <a:t>PEDIDO DE INFORMAÇÃO</a:t>
            </a:r>
            <a:br>
              <a:rPr lang="pt-BR" sz="3600" b="1"/>
            </a:br>
            <a:endParaRPr lang="pt-BR" sz="3600" b="1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E9D855B1-0A6E-050E-C9C4-B58B29BAD5ED}"/>
              </a:ext>
            </a:extLst>
          </p:cNvPr>
          <p:cNvSpPr txBox="1">
            <a:spLocks/>
          </p:cNvSpPr>
          <p:nvPr/>
        </p:nvSpPr>
        <p:spPr>
          <a:xfrm>
            <a:off x="558710" y="1927443"/>
            <a:ext cx="11051967" cy="485700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pt-BR" altLang="pt-BR" sz="100" b="1">
              <a:latin typeface="Calibri" pitchFamily="34" charset="0"/>
            </a:endParaRP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5D8FDB31-3719-B1E3-027B-BB8AD2C385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42574" y="3428394"/>
            <a:ext cx="3152264" cy="3152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9F3B6279-4784-CDF2-91DF-6D76187F3AE6}"/>
              </a:ext>
            </a:extLst>
          </p:cNvPr>
          <p:cNvSpPr txBox="1"/>
          <p:nvPr/>
        </p:nvSpPr>
        <p:spPr>
          <a:xfrm>
            <a:off x="950509" y="1755229"/>
            <a:ext cx="9598400" cy="83099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fontAlgn="base"/>
            <a:r>
              <a:rPr lang="pt-BR" sz="2400" b="1" dirty="0">
                <a:solidFill>
                  <a:schemeClr val="bg1"/>
                </a:solidFill>
              </a:rPr>
              <a:t>Pedido de Acesso à Informação é </a:t>
            </a:r>
            <a:r>
              <a:rPr lang="pt-BR" sz="2400" dirty="0">
                <a:solidFill>
                  <a:schemeClr val="bg1"/>
                </a:solidFill>
              </a:rPr>
              <a:t>uma demanda que tenha por objeto </a:t>
            </a:r>
            <a:r>
              <a:rPr lang="pt-BR" sz="2400" b="1" dirty="0">
                <a:solidFill>
                  <a:schemeClr val="bg1"/>
                </a:solidFill>
              </a:rPr>
              <a:t>um dado ou informação </a:t>
            </a:r>
            <a:r>
              <a:rPr lang="pt-BR" sz="2400" dirty="0">
                <a:solidFill>
                  <a:schemeClr val="bg1"/>
                </a:solidFill>
              </a:rPr>
              <a:t>que esteja sob a guarda do Estado</a:t>
            </a: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FB61558C-C4BA-4F18-E9BB-DF01A19224F5}"/>
              </a:ext>
            </a:extLst>
          </p:cNvPr>
          <p:cNvSpPr txBox="1"/>
          <p:nvPr/>
        </p:nvSpPr>
        <p:spPr>
          <a:xfrm>
            <a:off x="3337707" y="3455571"/>
            <a:ext cx="8233560" cy="230832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l" fontAlgn="base"/>
            <a:r>
              <a:rPr lang="pt-BR" b="1" i="0" dirty="0">
                <a:effectLst/>
                <a:latin typeface="Calibri"/>
                <a:cs typeface="Calibri"/>
              </a:rPr>
              <a:t>É possível pedir informações como</a:t>
            </a:r>
            <a:r>
              <a:rPr lang="pt-BR" b="0" i="0" dirty="0">
                <a:effectLst/>
                <a:latin typeface="Calibri"/>
                <a:cs typeface="Calibri"/>
              </a:rPr>
              <a:t>: </a:t>
            </a:r>
          </a:p>
          <a:p>
            <a:endParaRPr lang="pt-BR" dirty="0">
              <a:latin typeface="Calibri"/>
              <a:cs typeface="Calibri"/>
            </a:endParaRPr>
          </a:p>
          <a:p>
            <a:pPr marL="285750" indent="-285750" algn="just" fontAlgn="base">
              <a:buFont typeface="Arial" panose="020B0604020202020204" pitchFamily="34" charset="0"/>
              <a:buChar char="•"/>
            </a:pPr>
            <a:r>
              <a:rPr lang="pt-BR" dirty="0">
                <a:latin typeface="Calibri"/>
                <a:cs typeface="Calibri"/>
              </a:rPr>
              <a:t>Cópia integral de processo de licitação e contratos administrativos</a:t>
            </a:r>
            <a:endParaRPr lang="pt-BR" dirty="0">
              <a:latin typeface="Calibri"/>
              <a:ea typeface="Calibri"/>
              <a:cs typeface="Calibri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dirty="0">
                <a:latin typeface="Calibri"/>
                <a:cs typeface="Calibri"/>
              </a:rPr>
              <a:t>Resultado de programas, projetos e ações do governo</a:t>
            </a:r>
            <a:endParaRPr lang="pt-BR" dirty="0">
              <a:latin typeface="Calibri"/>
              <a:ea typeface="Calibri"/>
              <a:cs typeface="Calibri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dirty="0">
                <a:latin typeface="Calibri"/>
                <a:cs typeface="Calibri"/>
              </a:rPr>
              <a:t>Agenda do Ministro, ainda que de gestões anteriores.</a:t>
            </a:r>
            <a:endParaRPr lang="pt-BR" dirty="0">
              <a:latin typeface="Calibri"/>
              <a:ea typeface="Calibri"/>
              <a:cs typeface="Calibri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dirty="0">
                <a:latin typeface="Calibri"/>
                <a:cs typeface="Calibri"/>
              </a:rPr>
              <a:t>Viagens dos servidores do Ministério, quando, por que, prestação de contas. </a:t>
            </a:r>
            <a:endParaRPr lang="pt-BR" dirty="0">
              <a:latin typeface="Calibri"/>
              <a:ea typeface="Calibri"/>
              <a:cs typeface="Calibri"/>
            </a:endParaRPr>
          </a:p>
          <a:p>
            <a:pPr marL="285750" indent="-285750" algn="just" fontAlgn="base">
              <a:buFont typeface="Arial" panose="020B0604020202020204" pitchFamily="34" charset="0"/>
              <a:buChar char="•"/>
            </a:pPr>
            <a:r>
              <a:rPr lang="pt-BR" b="0" i="0" dirty="0">
                <a:effectLst/>
                <a:latin typeface="Calibri"/>
                <a:cs typeface="Calibri"/>
              </a:rPr>
              <a:t>Como o dinheiro público foi utilizado (Quanto? Onde? Com o quê? Quem se beneficiou?)</a:t>
            </a:r>
            <a:endParaRPr lang="pt-BR" b="0" i="0" dirty="0">
              <a:effectLst/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4832964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>
            <a:extLst>
              <a:ext uri="{FF2B5EF4-FFF2-40B4-BE49-F238E27FC236}">
                <a16:creationId xmlns:a16="http://schemas.microsoft.com/office/drawing/2014/main" id="{28982FCF-96EA-2C9C-A296-9FAE353E6C97}"/>
              </a:ext>
            </a:extLst>
          </p:cNvPr>
          <p:cNvSpPr/>
          <p:nvPr/>
        </p:nvSpPr>
        <p:spPr>
          <a:xfrm>
            <a:off x="0" y="1585915"/>
            <a:ext cx="12192000" cy="4457700"/>
          </a:xfrm>
          <a:prstGeom prst="rect">
            <a:avLst/>
          </a:prstGeom>
          <a:solidFill>
            <a:srgbClr val="00518E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22811213-0ADC-4703-A792-E1DC73577F3F}"/>
              </a:ext>
            </a:extLst>
          </p:cNvPr>
          <p:cNvSpPr txBox="1"/>
          <p:nvPr/>
        </p:nvSpPr>
        <p:spPr>
          <a:xfrm>
            <a:off x="558710" y="545281"/>
            <a:ext cx="7697783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pt-BR" sz="3600" b="1"/>
              <a:t>NÃO É PEDIDO DE INFORMAÇÃO</a:t>
            </a:r>
            <a:br>
              <a:rPr lang="pt-BR" sz="3600" b="1"/>
            </a:br>
            <a:endParaRPr lang="pt-BR" sz="3600" b="1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E9D855B1-0A6E-050E-C9C4-B58B29BAD5ED}"/>
              </a:ext>
            </a:extLst>
          </p:cNvPr>
          <p:cNvSpPr txBox="1">
            <a:spLocks/>
          </p:cNvSpPr>
          <p:nvPr/>
        </p:nvSpPr>
        <p:spPr>
          <a:xfrm>
            <a:off x="604142" y="2387555"/>
            <a:ext cx="11051967" cy="2854419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buFont typeface="Wingdings" panose="05000000000000000000" pitchFamily="2" charset="2"/>
              <a:buChar char="§"/>
            </a:pPr>
            <a:r>
              <a:rPr lang="pt-BR" altLang="pt-BR" sz="2400" b="1">
                <a:solidFill>
                  <a:schemeClr val="bg1"/>
                </a:solidFill>
                <a:latin typeface="Calibri"/>
                <a:cs typeface="Calibri"/>
              </a:rPr>
              <a:t>Desabafos, reclamações, elogios: este tipo de manifestação deve ser feito para a Ouvidoria do órgão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pt-BR" altLang="pt-BR" sz="2400" b="1">
              <a:solidFill>
                <a:schemeClr val="bg1"/>
              </a:solidFill>
              <a:latin typeface="Calibri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pt-BR" altLang="pt-BR" sz="2400" b="1">
                <a:solidFill>
                  <a:schemeClr val="bg1"/>
                </a:solidFill>
                <a:latin typeface="Calibri"/>
                <a:cs typeface="Calibri"/>
              </a:rPr>
              <a:t>Denúncias: comunicação de ilegalidades que demandam atuação do Poder Público</a:t>
            </a:r>
            <a:endParaRPr lang="pt-BR" altLang="pt-BR" sz="2400" b="1">
              <a:solidFill>
                <a:schemeClr val="bg1"/>
              </a:solidFill>
              <a:latin typeface="Calibri" pitchFamily="34" charset="0"/>
              <a:cs typeface="Calibri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pt-BR" altLang="pt-BR" sz="2400" b="1">
              <a:solidFill>
                <a:schemeClr val="bg1"/>
              </a:solidFill>
              <a:latin typeface="Calibri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pt-BR" altLang="pt-BR" sz="2400" b="1">
                <a:solidFill>
                  <a:schemeClr val="bg1"/>
                </a:solidFill>
                <a:latin typeface="Calibri"/>
                <a:cs typeface="Calibri"/>
              </a:rPr>
              <a:t>Consultas sobre a aplicação de legislação, salvo se o órgão tiver documento sobre o caso específico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pt-BR" altLang="pt-BR" sz="2400" b="1">
              <a:solidFill>
                <a:schemeClr val="bg1"/>
              </a:solidFill>
              <a:latin typeface="Calibri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pt-BR" altLang="pt-BR" sz="2400" b="1">
                <a:solidFill>
                  <a:schemeClr val="bg1"/>
                </a:solidFill>
                <a:latin typeface="Calibri"/>
                <a:cs typeface="Calibri"/>
              </a:rPr>
              <a:t>Pedidos de opinião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pt-BR" altLang="pt-BR" sz="2400" b="1">
              <a:solidFill>
                <a:schemeClr val="bg1"/>
              </a:solidFill>
              <a:latin typeface="Calibri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pt-BR" altLang="pt-BR" sz="2400" b="1">
              <a:solidFill>
                <a:schemeClr val="bg1"/>
              </a:solidFill>
              <a:latin typeface="Calibri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pt-BR" altLang="pt-BR" sz="2400" b="1">
              <a:solidFill>
                <a:schemeClr val="bg1"/>
              </a:solidFill>
              <a:latin typeface="Calibri" pitchFamily="34" charset="0"/>
            </a:endParaRPr>
          </a:p>
          <a:p>
            <a:pPr marL="914400" lvl="1" indent="-457200">
              <a:buFont typeface="Wingdings" panose="05000000000000000000" pitchFamily="2" charset="2"/>
              <a:buChar char="§"/>
            </a:pPr>
            <a:endParaRPr lang="pt-BR" altLang="pt-BR" sz="100" b="1">
              <a:solidFill>
                <a:schemeClr val="bg1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927985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>
            <a:extLst>
              <a:ext uri="{FF2B5EF4-FFF2-40B4-BE49-F238E27FC236}">
                <a16:creationId xmlns:a16="http://schemas.microsoft.com/office/drawing/2014/main" id="{76489B4B-1581-CDCF-3310-347F71A24B6F}"/>
              </a:ext>
            </a:extLst>
          </p:cNvPr>
          <p:cNvSpPr/>
          <p:nvPr/>
        </p:nvSpPr>
        <p:spPr>
          <a:xfrm>
            <a:off x="43132" y="980022"/>
            <a:ext cx="12192000" cy="4564310"/>
          </a:xfrm>
          <a:prstGeom prst="rect">
            <a:avLst/>
          </a:prstGeom>
          <a:solidFill>
            <a:srgbClr val="00518E"/>
          </a:solidFill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r">
              <a:lnSpc>
                <a:spcPct val="100000"/>
              </a:lnSpc>
            </a:pPr>
            <a:endParaRPr lang="pt-BR" sz="2400" i="1"/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73EB6F00-0599-FFEA-96BC-1EAC4B967789}"/>
              </a:ext>
            </a:extLst>
          </p:cNvPr>
          <p:cNvSpPr txBox="1">
            <a:spLocks/>
          </p:cNvSpPr>
          <p:nvPr/>
        </p:nvSpPr>
        <p:spPr>
          <a:xfrm>
            <a:off x="43797" y="93648"/>
            <a:ext cx="12023347" cy="10301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600" b="1">
                <a:latin typeface="Calibri"/>
                <a:ea typeface="Calibri"/>
                <a:cs typeface="Calibri"/>
              </a:rPr>
              <a:t>CANAIS PARA RECEBIMENTO DE PEDIDO DE LAI</a:t>
            </a:r>
          </a:p>
        </p:txBody>
      </p:sp>
      <p:sp>
        <p:nvSpPr>
          <p:cNvPr id="12" name="Título 1">
            <a:extLst>
              <a:ext uri="{FF2B5EF4-FFF2-40B4-BE49-F238E27FC236}">
                <a16:creationId xmlns:a16="http://schemas.microsoft.com/office/drawing/2014/main" id="{9D70486B-A6EE-8CA2-251A-A7A580A8CDC2}"/>
              </a:ext>
            </a:extLst>
          </p:cNvPr>
          <p:cNvSpPr txBox="1">
            <a:spLocks/>
          </p:cNvSpPr>
          <p:nvPr/>
        </p:nvSpPr>
        <p:spPr>
          <a:xfrm>
            <a:off x="570017" y="2752072"/>
            <a:ext cx="6139542" cy="10301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pt-BR" sz="2800" b="1">
              <a:solidFill>
                <a:schemeClr val="bg1"/>
              </a:solidFill>
              <a:latin typeface="+mn-lt"/>
            </a:endParaRPr>
          </a:p>
        </p:txBody>
      </p:sp>
      <p:sp>
        <p:nvSpPr>
          <p:cNvPr id="2" name="Balão de Fala: Oval 1">
            <a:extLst>
              <a:ext uri="{FF2B5EF4-FFF2-40B4-BE49-F238E27FC236}">
                <a16:creationId xmlns:a16="http://schemas.microsoft.com/office/drawing/2014/main" id="{A7BEF70A-3052-0A7D-A657-E0B6819BA60A}"/>
              </a:ext>
            </a:extLst>
          </p:cNvPr>
          <p:cNvSpPr/>
          <p:nvPr/>
        </p:nvSpPr>
        <p:spPr>
          <a:xfrm rot="19740000">
            <a:off x="5364699" y="1388461"/>
            <a:ext cx="2103984" cy="1091053"/>
          </a:xfrm>
          <a:prstGeom prst="wedgeEllipseCallout">
            <a:avLst>
              <a:gd name="adj1" fmla="val -50416"/>
              <a:gd name="adj2" fmla="val 33712"/>
            </a:avLst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/>
            <a:endParaRPr lang="pt-BR" sz="2000" b="1" i="1">
              <a:solidFill>
                <a:schemeClr val="tx1"/>
              </a:solidFill>
              <a:ea typeface="Calibri"/>
              <a:cs typeface="Calibri"/>
            </a:endParaRPr>
          </a:p>
          <a:p>
            <a:pPr algn="ctr"/>
            <a:endParaRPr lang="pt-BR" sz="2000" b="1" i="1">
              <a:solidFill>
                <a:schemeClr val="tx1"/>
              </a:solidFill>
              <a:ea typeface="Calibri"/>
              <a:cs typeface="Calibri"/>
            </a:endParaRPr>
          </a:p>
          <a:p>
            <a:pPr algn="ctr"/>
            <a:r>
              <a:rPr lang="pt-BR" sz="2000" b="1" i="1">
                <a:solidFill>
                  <a:schemeClr val="tx1"/>
                </a:solidFill>
                <a:ea typeface="Calibri"/>
                <a:cs typeface="Calibri"/>
              </a:rPr>
              <a:t>FALA.BR Módulo LAI</a:t>
            </a:r>
            <a:endParaRPr lang="pt-BR">
              <a:solidFill>
                <a:schemeClr val="tx1"/>
              </a:solidFill>
              <a:ea typeface="Calibri"/>
              <a:cs typeface="Calibri"/>
            </a:endParaRPr>
          </a:p>
          <a:p>
            <a:pPr marL="71755" algn="ctr">
              <a:spcBef>
                <a:spcPts val="3000"/>
              </a:spcBef>
              <a:spcAft>
                <a:spcPts val="3000"/>
              </a:spcAft>
            </a:pPr>
            <a:endParaRPr lang="pt-BR" sz="2000" b="1" i="1">
              <a:solidFill>
                <a:schemeClr val="tx1"/>
              </a:solidFill>
              <a:ea typeface="Calibri"/>
              <a:cs typeface="Calibri"/>
            </a:endParaRPr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id="{05D6998B-7979-3626-911E-4716AB4B10E8}"/>
              </a:ext>
            </a:extLst>
          </p:cNvPr>
          <p:cNvSpPr txBox="1">
            <a:spLocks/>
          </p:cNvSpPr>
          <p:nvPr/>
        </p:nvSpPr>
        <p:spPr>
          <a:xfrm>
            <a:off x="7945365" y="1392688"/>
            <a:ext cx="2945399" cy="10301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pt-BR" sz="3600" b="1">
              <a:solidFill>
                <a:srgbClr val="FFC000"/>
              </a:solidFill>
              <a:latin typeface="+mn-lt"/>
              <a:ea typeface="Calibri"/>
              <a:cs typeface="Calibri"/>
            </a:endParaRP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3A327FFD-2287-96D3-4F9C-DC62D283BB2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938" t="22891" r="5093" b="24699"/>
          <a:stretch/>
        </p:blipFill>
        <p:spPr>
          <a:xfrm>
            <a:off x="3846551" y="2368275"/>
            <a:ext cx="8228436" cy="3272040"/>
          </a:xfrm>
          <a:prstGeom prst="rect">
            <a:avLst/>
          </a:prstGeom>
        </p:spPr>
      </p:pic>
      <p:sp>
        <p:nvSpPr>
          <p:cNvPr id="7" name="Balão de Fala: Oval 6">
            <a:extLst>
              <a:ext uri="{FF2B5EF4-FFF2-40B4-BE49-F238E27FC236}">
                <a16:creationId xmlns:a16="http://schemas.microsoft.com/office/drawing/2014/main" id="{2A0BC1FA-6795-FC00-D56B-AC5D37A6996A}"/>
              </a:ext>
            </a:extLst>
          </p:cNvPr>
          <p:cNvSpPr/>
          <p:nvPr/>
        </p:nvSpPr>
        <p:spPr>
          <a:xfrm>
            <a:off x="1569914" y="1304807"/>
            <a:ext cx="2760977" cy="1442783"/>
          </a:xfrm>
          <a:prstGeom prst="wedgeEllipseCallout">
            <a:avLst>
              <a:gd name="adj1" fmla="val -50416"/>
              <a:gd name="adj2" fmla="val 33712"/>
            </a:avLst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/>
            <a:endParaRPr lang="pt-BR" sz="2000" b="1" i="1">
              <a:solidFill>
                <a:schemeClr val="tx1"/>
              </a:solidFill>
              <a:ea typeface="Calibri"/>
              <a:cs typeface="Calibri"/>
            </a:endParaRPr>
          </a:p>
          <a:p>
            <a:pPr algn="ctr"/>
            <a:endParaRPr lang="pt-BR" sz="2000" b="1" i="1">
              <a:solidFill>
                <a:schemeClr val="tx1"/>
              </a:solidFill>
              <a:ea typeface="Calibri"/>
              <a:cs typeface="Calibri"/>
            </a:endParaRPr>
          </a:p>
          <a:p>
            <a:pPr algn="ctr"/>
            <a:r>
              <a:rPr lang="pt-BR" sz="2000" b="1" i="1">
                <a:solidFill>
                  <a:schemeClr val="tx1"/>
                </a:solidFill>
                <a:ea typeface="Calibri"/>
                <a:cs typeface="Calibri"/>
              </a:rPr>
              <a:t>Como posso fazer um pedido de acesso à informação?</a:t>
            </a:r>
          </a:p>
          <a:p>
            <a:pPr marL="71755" algn="ctr">
              <a:spcBef>
                <a:spcPts val="3000"/>
              </a:spcBef>
              <a:spcAft>
                <a:spcPts val="3000"/>
              </a:spcAft>
            </a:pPr>
            <a:endParaRPr lang="pt-BR" sz="2000" b="1" i="1">
              <a:solidFill>
                <a:schemeClr val="tx1"/>
              </a:solidFill>
              <a:ea typeface="Calibri"/>
              <a:cs typeface="Calibri"/>
            </a:endParaRPr>
          </a:p>
        </p:txBody>
      </p:sp>
      <p:pic>
        <p:nvPicPr>
          <p:cNvPr id="13" name="Imagem 12" descr="Logotipo, nome da empresa&#10;&#10;Descrição gerada automaticamente">
            <a:extLst>
              <a:ext uri="{FF2B5EF4-FFF2-40B4-BE49-F238E27FC236}">
                <a16:creationId xmlns:a16="http://schemas.microsoft.com/office/drawing/2014/main" id="{F5075099-3DEC-AE8B-3924-7618460F71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82664" y="-3498"/>
            <a:ext cx="2743200" cy="970280"/>
          </a:xfrm>
          <a:prstGeom prst="rect">
            <a:avLst/>
          </a:prstGeom>
        </p:spPr>
      </p:pic>
      <p:sp>
        <p:nvSpPr>
          <p:cNvPr id="10" name="Balão de Fala: Oval 9">
            <a:extLst>
              <a:ext uri="{FF2B5EF4-FFF2-40B4-BE49-F238E27FC236}">
                <a16:creationId xmlns:a16="http://schemas.microsoft.com/office/drawing/2014/main" id="{E17F5537-673E-21FA-E7A3-7557EDE8ED49}"/>
              </a:ext>
            </a:extLst>
          </p:cNvPr>
          <p:cNvSpPr/>
          <p:nvPr/>
        </p:nvSpPr>
        <p:spPr>
          <a:xfrm rot="20160000">
            <a:off x="7437269" y="1294700"/>
            <a:ext cx="2509476" cy="953168"/>
          </a:xfrm>
          <a:prstGeom prst="wedgeEllipseCallout">
            <a:avLst>
              <a:gd name="adj1" fmla="val -50416"/>
              <a:gd name="adj2" fmla="val 33712"/>
            </a:avLst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/>
            <a:endParaRPr lang="pt-BR" sz="2000" b="1" i="1">
              <a:solidFill>
                <a:schemeClr val="tx1"/>
              </a:solidFill>
              <a:ea typeface="Calibri"/>
              <a:cs typeface="Calibri"/>
            </a:endParaRPr>
          </a:p>
          <a:p>
            <a:pPr algn="ctr"/>
            <a:endParaRPr lang="pt-BR" sz="2000" b="1" i="1">
              <a:solidFill>
                <a:schemeClr val="tx1"/>
              </a:solidFill>
              <a:ea typeface="Calibri"/>
              <a:cs typeface="Calibri"/>
            </a:endParaRPr>
          </a:p>
          <a:p>
            <a:pPr algn="ctr"/>
            <a:r>
              <a:rPr lang="pt-BR" sz="2000" b="1" i="1">
                <a:solidFill>
                  <a:schemeClr val="tx1"/>
                </a:solidFill>
                <a:ea typeface="Calibri"/>
                <a:cs typeface="Calibri"/>
              </a:rPr>
              <a:t>Outros Meios </a:t>
            </a:r>
            <a:r>
              <a:rPr lang="pt-BR" sz="1600" i="1">
                <a:solidFill>
                  <a:schemeClr val="tx1"/>
                </a:solidFill>
                <a:ea typeface="Calibri"/>
                <a:cs typeface="Calibri"/>
              </a:rPr>
              <a:t>(telefone, carta, e-mail, </a:t>
            </a:r>
            <a:r>
              <a:rPr lang="pt-BR" sz="1600" i="1" err="1">
                <a:solidFill>
                  <a:schemeClr val="tx1"/>
                </a:solidFill>
                <a:ea typeface="Calibri"/>
                <a:cs typeface="Calibri"/>
              </a:rPr>
              <a:t>etc</a:t>
            </a:r>
            <a:r>
              <a:rPr lang="pt-BR" sz="1600" i="1">
                <a:solidFill>
                  <a:schemeClr val="tx1"/>
                </a:solidFill>
                <a:ea typeface="Calibri"/>
                <a:cs typeface="Calibri"/>
              </a:rPr>
              <a:t>)</a:t>
            </a:r>
          </a:p>
          <a:p>
            <a:pPr marL="71755" algn="ctr">
              <a:spcBef>
                <a:spcPts val="3000"/>
              </a:spcBef>
              <a:spcAft>
                <a:spcPts val="3000"/>
              </a:spcAft>
            </a:pPr>
            <a:endParaRPr lang="pt-BR" sz="2000" b="1" i="1">
              <a:solidFill>
                <a:schemeClr val="tx1"/>
              </a:solidFill>
              <a:ea typeface="Calibri"/>
              <a:cs typeface="Calibri"/>
            </a:endParaRPr>
          </a:p>
        </p:txBody>
      </p:sp>
      <p:sp>
        <p:nvSpPr>
          <p:cNvPr id="6" name="Balão de Fala: Oval 5">
            <a:extLst>
              <a:ext uri="{FF2B5EF4-FFF2-40B4-BE49-F238E27FC236}">
                <a16:creationId xmlns:a16="http://schemas.microsoft.com/office/drawing/2014/main" id="{F134035B-338C-4596-9437-3AE687E2E2A3}"/>
              </a:ext>
            </a:extLst>
          </p:cNvPr>
          <p:cNvSpPr/>
          <p:nvPr/>
        </p:nvSpPr>
        <p:spPr>
          <a:xfrm rot="20220000">
            <a:off x="9769477" y="1221970"/>
            <a:ext cx="2477977" cy="1093244"/>
          </a:xfrm>
          <a:prstGeom prst="wedgeEllipseCallout">
            <a:avLst>
              <a:gd name="adj1" fmla="val -50416"/>
              <a:gd name="adj2" fmla="val 33712"/>
            </a:avLst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marL="71755" algn="ctr">
              <a:spcBef>
                <a:spcPts val="3000"/>
              </a:spcBef>
              <a:spcAft>
                <a:spcPts val="3000"/>
              </a:spcAft>
            </a:pPr>
            <a:r>
              <a:rPr lang="pt-BR" sz="2000" b="1" i="1">
                <a:solidFill>
                  <a:schemeClr val="tx1"/>
                </a:solidFill>
              </a:rPr>
              <a:t>SIC FÍSICO</a:t>
            </a:r>
            <a:endParaRPr lang="pt-BR"/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E4FD3D4C-58E6-EFD6-A45E-873BEE5436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63724" y="1777179"/>
            <a:ext cx="2223507" cy="4041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36383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>
            <a:extLst>
              <a:ext uri="{FF2B5EF4-FFF2-40B4-BE49-F238E27FC236}">
                <a16:creationId xmlns:a16="http://schemas.microsoft.com/office/drawing/2014/main" id="{91107A99-6511-86F6-3BE0-DDE5B9238D22}"/>
              </a:ext>
            </a:extLst>
          </p:cNvPr>
          <p:cNvSpPr/>
          <p:nvPr/>
        </p:nvSpPr>
        <p:spPr>
          <a:xfrm>
            <a:off x="-20813" y="1042081"/>
            <a:ext cx="12192000" cy="4773837"/>
          </a:xfrm>
          <a:prstGeom prst="rect">
            <a:avLst/>
          </a:prstGeom>
          <a:solidFill>
            <a:srgbClr val="00518E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000">
              <a:solidFill>
                <a:schemeClr val="bg1"/>
              </a:solidFill>
            </a:endParaRPr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id="{BA332F09-0B0D-6A60-6CFD-BF10B6DB0AF2}"/>
              </a:ext>
            </a:extLst>
          </p:cNvPr>
          <p:cNvSpPr txBox="1">
            <a:spLocks/>
          </p:cNvSpPr>
          <p:nvPr/>
        </p:nvSpPr>
        <p:spPr>
          <a:xfrm>
            <a:off x="635594" y="2045548"/>
            <a:ext cx="7234617" cy="9388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pt-BR" sz="2800">
              <a:solidFill>
                <a:schemeClr val="bg1"/>
              </a:solidFill>
              <a:latin typeface="+mn-lt"/>
            </a:endParaRPr>
          </a:p>
          <a:p>
            <a:r>
              <a:rPr lang="pt-BR" sz="2800">
                <a:solidFill>
                  <a:schemeClr val="bg1"/>
                </a:solidFill>
                <a:latin typeface="+mn-lt"/>
              </a:rPr>
              <a:t>Uso obrigatório no Governo Federal - </a:t>
            </a:r>
            <a:r>
              <a:rPr lang="pt-BR" sz="2600">
                <a:solidFill>
                  <a:schemeClr val="bg1"/>
                </a:solidFill>
                <a:latin typeface="+mn-lt"/>
              </a:rPr>
              <a:t>– art. 11-A do  Decreto nº 7.724/2012</a:t>
            </a:r>
            <a:endParaRPr lang="pt-BR">
              <a:solidFill>
                <a:schemeClr val="bg1"/>
              </a:solidFill>
            </a:endParaRPr>
          </a:p>
          <a:p>
            <a:endParaRPr lang="pt-BR" sz="2800">
              <a:solidFill>
                <a:schemeClr val="bg1"/>
              </a:solidFill>
              <a:latin typeface="+mn-lt"/>
              <a:ea typeface="Calibri"/>
              <a:cs typeface="Calibri"/>
            </a:endParaRPr>
          </a:p>
        </p:txBody>
      </p:sp>
      <p:sp>
        <p:nvSpPr>
          <p:cNvPr id="10" name="Título 1">
            <a:extLst>
              <a:ext uri="{FF2B5EF4-FFF2-40B4-BE49-F238E27FC236}">
                <a16:creationId xmlns:a16="http://schemas.microsoft.com/office/drawing/2014/main" id="{5AD2583C-1DB6-CEBB-5308-7F195CC53A52}"/>
              </a:ext>
            </a:extLst>
          </p:cNvPr>
          <p:cNvSpPr txBox="1">
            <a:spLocks/>
          </p:cNvSpPr>
          <p:nvPr/>
        </p:nvSpPr>
        <p:spPr>
          <a:xfrm>
            <a:off x="635593" y="2995980"/>
            <a:ext cx="7234617" cy="7791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800">
                <a:solidFill>
                  <a:schemeClr val="bg1"/>
                </a:solidFill>
                <a:latin typeface="+mn-lt"/>
              </a:rPr>
              <a:t>Canal de solicitações, respostas e recursos</a:t>
            </a:r>
          </a:p>
        </p:txBody>
      </p:sp>
      <p:sp>
        <p:nvSpPr>
          <p:cNvPr id="11" name="Título 1">
            <a:extLst>
              <a:ext uri="{FF2B5EF4-FFF2-40B4-BE49-F238E27FC236}">
                <a16:creationId xmlns:a16="http://schemas.microsoft.com/office/drawing/2014/main" id="{6B431CB5-3020-F249-2EEE-D20A78A57838}"/>
              </a:ext>
            </a:extLst>
          </p:cNvPr>
          <p:cNvSpPr txBox="1">
            <a:spLocks/>
          </p:cNvSpPr>
          <p:nvPr/>
        </p:nvSpPr>
        <p:spPr>
          <a:xfrm>
            <a:off x="635593" y="3810834"/>
            <a:ext cx="6693895" cy="7791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pt-BR" sz="2800">
                <a:solidFill>
                  <a:schemeClr val="bg1"/>
                </a:solidFill>
                <a:latin typeface="+mn-lt"/>
              </a:rPr>
              <a:t>Ferramenta de </a:t>
            </a:r>
            <a:r>
              <a:rPr lang="pt-BR" sz="2800" i="1">
                <a:solidFill>
                  <a:schemeClr val="bg1"/>
                </a:solidFill>
                <a:latin typeface="+mn-lt"/>
              </a:rPr>
              <a:t>gestão</a:t>
            </a:r>
            <a:r>
              <a:rPr lang="pt-BR" sz="2800">
                <a:solidFill>
                  <a:schemeClr val="bg1"/>
                </a:solidFill>
                <a:latin typeface="+mn-lt"/>
              </a:rPr>
              <a:t> e acompanhamento da implementação da LAI</a:t>
            </a:r>
          </a:p>
        </p:txBody>
      </p:sp>
      <p:grpSp>
        <p:nvGrpSpPr>
          <p:cNvPr id="3" name="Agrupar 2">
            <a:extLst>
              <a:ext uri="{FF2B5EF4-FFF2-40B4-BE49-F238E27FC236}">
                <a16:creationId xmlns:a16="http://schemas.microsoft.com/office/drawing/2014/main" id="{AF25642D-489E-40E7-A9AD-4BA6B3793CB1}"/>
              </a:ext>
            </a:extLst>
          </p:cNvPr>
          <p:cNvGrpSpPr/>
          <p:nvPr/>
        </p:nvGrpSpPr>
        <p:grpSpPr>
          <a:xfrm>
            <a:off x="7329488" y="1042081"/>
            <a:ext cx="4862512" cy="5815920"/>
            <a:chOff x="0" y="10"/>
            <a:chExt cx="5962785" cy="6857990"/>
          </a:xfrm>
        </p:grpSpPr>
        <p:pic>
          <p:nvPicPr>
            <p:cNvPr id="4" name="Picture 2" descr="Foto grátis moça bonita com cabelo encaracolado, mostrando o computador portátil isolado">
              <a:extLst>
                <a:ext uri="{FF2B5EF4-FFF2-40B4-BE49-F238E27FC236}">
                  <a16:creationId xmlns:a16="http://schemas.microsoft.com/office/drawing/2014/main" id="{A9C258DF-B975-143C-1E87-75E9573136F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40" r="19341"/>
            <a:stretch/>
          </p:blipFill>
          <p:spPr bwMode="auto">
            <a:xfrm>
              <a:off x="0" y="10"/>
              <a:ext cx="5962785" cy="6857990"/>
            </a:xfrm>
            <a:custGeom>
              <a:avLst/>
              <a:gdLst/>
              <a:ahLst/>
              <a:cxnLst/>
              <a:rect l="l" t="t" r="r" b="b"/>
              <a:pathLst>
                <a:path w="5962785" h="6858000">
                  <a:moveTo>
                    <a:pt x="1044839" y="0"/>
                  </a:moveTo>
                  <a:lnTo>
                    <a:pt x="5962785" y="0"/>
                  </a:lnTo>
                  <a:lnTo>
                    <a:pt x="5962785" y="6858000"/>
                  </a:lnTo>
                  <a:lnTo>
                    <a:pt x="1469886" y="6858000"/>
                  </a:lnTo>
                  <a:lnTo>
                    <a:pt x="1416006" y="6823984"/>
                  </a:lnTo>
                  <a:cubicBezTo>
                    <a:pt x="1356767" y="6787940"/>
                    <a:pt x="1296437" y="6755500"/>
                    <a:pt x="1232473" y="6733873"/>
                  </a:cubicBezTo>
                  <a:cubicBezTo>
                    <a:pt x="1145250" y="6705037"/>
                    <a:pt x="1060933" y="6654575"/>
                    <a:pt x="1075471" y="6503186"/>
                  </a:cubicBezTo>
                  <a:cubicBezTo>
                    <a:pt x="1078378" y="6459932"/>
                    <a:pt x="1055118" y="6427493"/>
                    <a:pt x="1020229" y="6438306"/>
                  </a:cubicBezTo>
                  <a:cubicBezTo>
                    <a:pt x="953358" y="6459932"/>
                    <a:pt x="921375" y="6398656"/>
                    <a:pt x="883579" y="6351798"/>
                  </a:cubicBezTo>
                  <a:cubicBezTo>
                    <a:pt x="816707" y="6268895"/>
                    <a:pt x="752743" y="6182387"/>
                    <a:pt x="645167" y="6167969"/>
                  </a:cubicBezTo>
                  <a:cubicBezTo>
                    <a:pt x="665519" y="6103088"/>
                    <a:pt x="700408" y="6110298"/>
                    <a:pt x="732391" y="6124716"/>
                  </a:cubicBezTo>
                  <a:cubicBezTo>
                    <a:pt x="816707" y="6160761"/>
                    <a:pt x="901023" y="6200410"/>
                    <a:pt x="985339" y="6236455"/>
                  </a:cubicBezTo>
                  <a:cubicBezTo>
                    <a:pt x="1040581" y="6258081"/>
                    <a:pt x="1095822" y="6290522"/>
                    <a:pt x="1168509" y="6265291"/>
                  </a:cubicBezTo>
                  <a:cubicBezTo>
                    <a:pt x="1104545" y="6135530"/>
                    <a:pt x="996969" y="6110298"/>
                    <a:pt x="909746" y="6070649"/>
                  </a:cubicBezTo>
                  <a:cubicBezTo>
                    <a:pt x="802169" y="6020185"/>
                    <a:pt x="738206" y="5926470"/>
                    <a:pt x="659704" y="5818335"/>
                  </a:cubicBezTo>
                  <a:cubicBezTo>
                    <a:pt x="738206" y="5789500"/>
                    <a:pt x="787632" y="5868798"/>
                    <a:pt x="851597" y="5865193"/>
                  </a:cubicBezTo>
                  <a:cubicBezTo>
                    <a:pt x="854504" y="5854380"/>
                    <a:pt x="860319" y="5832753"/>
                    <a:pt x="860319" y="5832753"/>
                  </a:cubicBezTo>
                  <a:cubicBezTo>
                    <a:pt x="755650" y="5775081"/>
                    <a:pt x="709132" y="5666947"/>
                    <a:pt x="691686" y="5533581"/>
                  </a:cubicBezTo>
                  <a:cubicBezTo>
                    <a:pt x="685872" y="5465095"/>
                    <a:pt x="648075" y="5443468"/>
                    <a:pt x="610278" y="5411029"/>
                  </a:cubicBezTo>
                  <a:cubicBezTo>
                    <a:pt x="482350" y="5299289"/>
                    <a:pt x="345700" y="5198364"/>
                    <a:pt x="238123" y="5046976"/>
                  </a:cubicBezTo>
                  <a:cubicBezTo>
                    <a:pt x="363144" y="5064998"/>
                    <a:pt x="461997" y="5165924"/>
                    <a:pt x="592833" y="5209177"/>
                  </a:cubicBezTo>
                  <a:cubicBezTo>
                    <a:pt x="488165" y="5043371"/>
                    <a:pt x="351514" y="4956864"/>
                    <a:pt x="226494" y="4855939"/>
                  </a:cubicBezTo>
                  <a:cubicBezTo>
                    <a:pt x="168344" y="4809081"/>
                    <a:pt x="116011" y="4751408"/>
                    <a:pt x="49139" y="4726177"/>
                  </a:cubicBezTo>
                  <a:cubicBezTo>
                    <a:pt x="25879" y="4718968"/>
                    <a:pt x="-14825" y="4700947"/>
                    <a:pt x="5527" y="4650483"/>
                  </a:cubicBezTo>
                  <a:cubicBezTo>
                    <a:pt x="22972" y="4607230"/>
                    <a:pt x="54954" y="4621648"/>
                    <a:pt x="84029" y="4632460"/>
                  </a:cubicBezTo>
                  <a:cubicBezTo>
                    <a:pt x="153807" y="4661296"/>
                    <a:pt x="229401" y="4661296"/>
                    <a:pt x="325347" y="4661296"/>
                  </a:cubicBezTo>
                  <a:cubicBezTo>
                    <a:pt x="243939" y="4524326"/>
                    <a:pt x="95658" y="4567580"/>
                    <a:pt x="25879" y="4423401"/>
                  </a:cubicBezTo>
                  <a:cubicBezTo>
                    <a:pt x="113103" y="4398170"/>
                    <a:pt x="179975" y="4448632"/>
                    <a:pt x="249753" y="4459446"/>
                  </a:cubicBezTo>
                  <a:cubicBezTo>
                    <a:pt x="313718" y="4470259"/>
                    <a:pt x="328254" y="4445028"/>
                    <a:pt x="313718" y="4365729"/>
                  </a:cubicBezTo>
                  <a:cubicBezTo>
                    <a:pt x="290458" y="4243177"/>
                    <a:pt x="325347" y="4181900"/>
                    <a:pt x="418386" y="4214341"/>
                  </a:cubicBezTo>
                  <a:cubicBezTo>
                    <a:pt x="505609" y="4246781"/>
                    <a:pt x="514332" y="4199922"/>
                    <a:pt x="491072" y="4131438"/>
                  </a:cubicBezTo>
                  <a:cubicBezTo>
                    <a:pt x="456183" y="4030512"/>
                    <a:pt x="493979" y="3951214"/>
                    <a:pt x="520147" y="3864706"/>
                  </a:cubicBezTo>
                  <a:cubicBezTo>
                    <a:pt x="560851" y="3734945"/>
                    <a:pt x="543407" y="3670064"/>
                    <a:pt x="459090" y="3572743"/>
                  </a:cubicBezTo>
                  <a:cubicBezTo>
                    <a:pt x="409664" y="3518676"/>
                    <a:pt x="360236" y="3471818"/>
                    <a:pt x="290458" y="3424959"/>
                  </a:cubicBezTo>
                  <a:cubicBezTo>
                    <a:pt x="450368" y="3399728"/>
                    <a:pt x="284643" y="3313221"/>
                    <a:pt x="339884" y="3259153"/>
                  </a:cubicBezTo>
                  <a:cubicBezTo>
                    <a:pt x="453275" y="3237527"/>
                    <a:pt x="543407" y="3410542"/>
                    <a:pt x="697501" y="3360078"/>
                  </a:cubicBezTo>
                  <a:cubicBezTo>
                    <a:pt x="511425" y="3212294"/>
                    <a:pt x="302087" y="3165436"/>
                    <a:pt x="165437" y="2967190"/>
                  </a:cubicBezTo>
                  <a:cubicBezTo>
                    <a:pt x="197419" y="2923937"/>
                    <a:pt x="229401" y="2967190"/>
                    <a:pt x="255568" y="2949167"/>
                  </a:cubicBezTo>
                  <a:cubicBezTo>
                    <a:pt x="255568" y="2938354"/>
                    <a:pt x="560851" y="3006840"/>
                    <a:pt x="578296" y="2725691"/>
                  </a:cubicBezTo>
                  <a:cubicBezTo>
                    <a:pt x="584111" y="2725691"/>
                    <a:pt x="589926" y="2725691"/>
                    <a:pt x="595740" y="2714876"/>
                  </a:cubicBezTo>
                  <a:cubicBezTo>
                    <a:pt x="627722" y="2675228"/>
                    <a:pt x="598648" y="2581510"/>
                    <a:pt x="650982" y="2574301"/>
                  </a:cubicBezTo>
                  <a:cubicBezTo>
                    <a:pt x="709132" y="2567092"/>
                    <a:pt x="764373" y="2534653"/>
                    <a:pt x="825429" y="2552674"/>
                  </a:cubicBezTo>
                  <a:cubicBezTo>
                    <a:pt x="871949" y="2567092"/>
                    <a:pt x="921375" y="2585115"/>
                    <a:pt x="970802" y="2585115"/>
                  </a:cubicBezTo>
                  <a:cubicBezTo>
                    <a:pt x="1023136" y="2585115"/>
                    <a:pt x="1095822" y="2707668"/>
                    <a:pt x="1127805" y="2545465"/>
                  </a:cubicBezTo>
                  <a:cubicBezTo>
                    <a:pt x="1127805" y="2538257"/>
                    <a:pt x="1217936" y="2556280"/>
                    <a:pt x="1267362" y="2563488"/>
                  </a:cubicBezTo>
                  <a:cubicBezTo>
                    <a:pt x="1308067" y="2570698"/>
                    <a:pt x="1357494" y="2603137"/>
                    <a:pt x="1386568" y="2538257"/>
                  </a:cubicBezTo>
                  <a:cubicBezTo>
                    <a:pt x="1401105" y="2498607"/>
                    <a:pt x="1331326" y="2426518"/>
                    <a:pt x="1270270" y="2419309"/>
                  </a:cubicBezTo>
                  <a:cubicBezTo>
                    <a:pt x="1215029" y="2412101"/>
                    <a:pt x="1159787" y="2404892"/>
                    <a:pt x="1107453" y="2419309"/>
                  </a:cubicBezTo>
                  <a:cubicBezTo>
                    <a:pt x="1043489" y="2437331"/>
                    <a:pt x="1008599" y="2408495"/>
                    <a:pt x="991154" y="2343615"/>
                  </a:cubicBezTo>
                  <a:cubicBezTo>
                    <a:pt x="970802" y="2275131"/>
                    <a:pt x="933005" y="2239085"/>
                    <a:pt x="880671" y="2206645"/>
                  </a:cubicBezTo>
                  <a:cubicBezTo>
                    <a:pt x="752743" y="2127346"/>
                    <a:pt x="630630" y="2033629"/>
                    <a:pt x="491072" y="1986771"/>
                  </a:cubicBezTo>
                  <a:cubicBezTo>
                    <a:pt x="464905" y="1979562"/>
                    <a:pt x="432923" y="1965145"/>
                    <a:pt x="421293" y="1903868"/>
                  </a:cubicBezTo>
                  <a:cubicBezTo>
                    <a:pt x="799262" y="1997584"/>
                    <a:pt x="1142342" y="2239085"/>
                    <a:pt x="1531941" y="2224667"/>
                  </a:cubicBezTo>
                  <a:cubicBezTo>
                    <a:pt x="1427272" y="2148974"/>
                    <a:pt x="1302252" y="2145369"/>
                    <a:pt x="1188861" y="2091301"/>
                  </a:cubicBezTo>
                  <a:cubicBezTo>
                    <a:pt x="1270270" y="2051652"/>
                    <a:pt x="1345864" y="2094906"/>
                    <a:pt x="1421458" y="2116532"/>
                  </a:cubicBezTo>
                  <a:cubicBezTo>
                    <a:pt x="1485422" y="2134554"/>
                    <a:pt x="1543571" y="2138160"/>
                    <a:pt x="1549386" y="2026420"/>
                  </a:cubicBezTo>
                  <a:cubicBezTo>
                    <a:pt x="1549386" y="2015607"/>
                    <a:pt x="1549386" y="2008398"/>
                    <a:pt x="1549386" y="1997584"/>
                  </a:cubicBezTo>
                  <a:cubicBezTo>
                    <a:pt x="1526126" y="1950727"/>
                    <a:pt x="1494144" y="1929099"/>
                    <a:pt x="1453440" y="1914682"/>
                  </a:cubicBezTo>
                  <a:cubicBezTo>
                    <a:pt x="1430180" y="1907473"/>
                    <a:pt x="1398198" y="1893056"/>
                    <a:pt x="1398198" y="1860614"/>
                  </a:cubicBezTo>
                  <a:cubicBezTo>
                    <a:pt x="1401105" y="1738063"/>
                    <a:pt x="1322604" y="1702018"/>
                    <a:pt x="1247011" y="1665972"/>
                  </a:cubicBezTo>
                  <a:cubicBezTo>
                    <a:pt x="1287715" y="1604696"/>
                    <a:pt x="1322604" y="1647950"/>
                    <a:pt x="1354586" y="1644345"/>
                  </a:cubicBezTo>
                  <a:cubicBezTo>
                    <a:pt x="1374939" y="1640741"/>
                    <a:pt x="1395290" y="1637138"/>
                    <a:pt x="1395290" y="1604696"/>
                  </a:cubicBezTo>
                  <a:cubicBezTo>
                    <a:pt x="1395290" y="1579465"/>
                    <a:pt x="1386568" y="1547025"/>
                    <a:pt x="1366216" y="1547025"/>
                  </a:cubicBezTo>
                  <a:cubicBezTo>
                    <a:pt x="1238288" y="1543420"/>
                    <a:pt x="1165601" y="1370405"/>
                    <a:pt x="1031858" y="1370405"/>
                  </a:cubicBezTo>
                  <a:cubicBezTo>
                    <a:pt x="950450" y="1370405"/>
                    <a:pt x="1072563" y="1273083"/>
                    <a:pt x="1005692" y="1233435"/>
                  </a:cubicBezTo>
                  <a:cubicBezTo>
                    <a:pt x="991154" y="1222621"/>
                    <a:pt x="1046396" y="1208203"/>
                    <a:pt x="1069655" y="1211808"/>
                  </a:cubicBezTo>
                  <a:cubicBezTo>
                    <a:pt x="1092915" y="1215412"/>
                    <a:pt x="1113268" y="1240644"/>
                    <a:pt x="1142342" y="1222621"/>
                  </a:cubicBezTo>
                  <a:cubicBezTo>
                    <a:pt x="1156879" y="1157741"/>
                    <a:pt x="1119082" y="1132510"/>
                    <a:pt x="1084193" y="1114487"/>
                  </a:cubicBezTo>
                  <a:cubicBezTo>
                    <a:pt x="1008599" y="1071234"/>
                    <a:pt x="933005" y="1020771"/>
                    <a:pt x="848689" y="1006353"/>
                  </a:cubicBezTo>
                  <a:cubicBezTo>
                    <a:pt x="819615" y="1002748"/>
                    <a:pt x="802169" y="984726"/>
                    <a:pt x="805077" y="948681"/>
                  </a:cubicBezTo>
                  <a:cubicBezTo>
                    <a:pt x="810892" y="901822"/>
                    <a:pt x="839967" y="916240"/>
                    <a:pt x="863226" y="919844"/>
                  </a:cubicBezTo>
                  <a:cubicBezTo>
                    <a:pt x="877764" y="923450"/>
                    <a:pt x="892301" y="934263"/>
                    <a:pt x="906838" y="909031"/>
                  </a:cubicBezTo>
                  <a:cubicBezTo>
                    <a:pt x="566666" y="653113"/>
                    <a:pt x="386404" y="667532"/>
                    <a:pt x="5527" y="458471"/>
                  </a:cubicBezTo>
                  <a:cubicBezTo>
                    <a:pt x="89843" y="418822"/>
                    <a:pt x="150900" y="447658"/>
                    <a:pt x="209049" y="454867"/>
                  </a:cubicBezTo>
                  <a:cubicBezTo>
                    <a:pt x="354422" y="472890"/>
                    <a:pt x="264290" y="505329"/>
                    <a:pt x="409664" y="526956"/>
                  </a:cubicBezTo>
                  <a:cubicBezTo>
                    <a:pt x="479443" y="537770"/>
                    <a:pt x="543407" y="573815"/>
                    <a:pt x="621908" y="516143"/>
                  </a:cubicBezTo>
                  <a:cubicBezTo>
                    <a:pt x="674242" y="476494"/>
                    <a:pt x="758558" y="519747"/>
                    <a:pt x="822522" y="552188"/>
                  </a:cubicBezTo>
                  <a:cubicBezTo>
                    <a:pt x="874856" y="581024"/>
                    <a:pt x="927190" y="588232"/>
                    <a:pt x="996969" y="552188"/>
                  </a:cubicBezTo>
                  <a:cubicBezTo>
                    <a:pt x="933005" y="530562"/>
                    <a:pt x="883579" y="512539"/>
                    <a:pt x="834151" y="498120"/>
                  </a:cubicBezTo>
                  <a:cubicBezTo>
                    <a:pt x="793447" y="487307"/>
                    <a:pt x="770187" y="462076"/>
                    <a:pt x="773095" y="408008"/>
                  </a:cubicBezTo>
                  <a:cubicBezTo>
                    <a:pt x="773095" y="379172"/>
                    <a:pt x="764373" y="339523"/>
                    <a:pt x="793447" y="325106"/>
                  </a:cubicBezTo>
                  <a:cubicBezTo>
                    <a:pt x="816707" y="310688"/>
                    <a:pt x="848689" y="325106"/>
                    <a:pt x="860319" y="350336"/>
                  </a:cubicBezTo>
                  <a:cubicBezTo>
                    <a:pt x="874856" y="397195"/>
                    <a:pt x="889393" y="440449"/>
                    <a:pt x="938820" y="444054"/>
                  </a:cubicBezTo>
                  <a:cubicBezTo>
                    <a:pt x="1005692" y="451262"/>
                    <a:pt x="967894" y="422426"/>
                    <a:pt x="956265" y="386381"/>
                  </a:cubicBezTo>
                  <a:cubicBezTo>
                    <a:pt x="944635" y="346733"/>
                    <a:pt x="979525" y="335919"/>
                    <a:pt x="1002784" y="343127"/>
                  </a:cubicBezTo>
                  <a:cubicBezTo>
                    <a:pt x="1090008" y="375569"/>
                    <a:pt x="1180139" y="317897"/>
                    <a:pt x="1270270" y="364755"/>
                  </a:cubicBezTo>
                  <a:cubicBezTo>
                    <a:pt x="1247011" y="249411"/>
                    <a:pt x="1197583" y="198949"/>
                    <a:pt x="1092915" y="180926"/>
                  </a:cubicBezTo>
                  <a:cubicBezTo>
                    <a:pt x="1055118" y="177322"/>
                    <a:pt x="1014414" y="184530"/>
                    <a:pt x="979525" y="152090"/>
                  </a:cubicBezTo>
                  <a:cubicBezTo>
                    <a:pt x="959172" y="134068"/>
                    <a:pt x="938820" y="112441"/>
                    <a:pt x="953358" y="76396"/>
                  </a:cubicBezTo>
                  <a:cubicBezTo>
                    <a:pt x="962080" y="51165"/>
                    <a:pt x="985339" y="51165"/>
                    <a:pt x="1005692" y="58373"/>
                  </a:cubicBezTo>
                  <a:cubicBezTo>
                    <a:pt x="1090008" y="98023"/>
                    <a:pt x="1180139" y="108837"/>
                    <a:pt x="1267362" y="123254"/>
                  </a:cubicBezTo>
                  <a:cubicBezTo>
                    <a:pt x="1281900" y="126859"/>
                    <a:pt x="1296437" y="134068"/>
                    <a:pt x="1310975" y="98023"/>
                  </a:cubicBezTo>
                  <a:cubicBezTo>
                    <a:pt x="1260095" y="81803"/>
                    <a:pt x="1209941" y="62879"/>
                    <a:pt x="1159787" y="43505"/>
                  </a:cubicBezTo>
                  <a:close/>
                </a:path>
              </a:pathLst>
            </a:cu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5" name="Agrupar 4">
              <a:extLst>
                <a:ext uri="{FF2B5EF4-FFF2-40B4-BE49-F238E27FC236}">
                  <a16:creationId xmlns:a16="http://schemas.microsoft.com/office/drawing/2014/main" id="{29C10DEF-59F8-022F-CC49-E7F21846DFA2}"/>
                </a:ext>
              </a:extLst>
            </p:cNvPr>
            <p:cNvGrpSpPr/>
            <p:nvPr/>
          </p:nvGrpSpPr>
          <p:grpSpPr>
            <a:xfrm>
              <a:off x="1757363" y="4295684"/>
              <a:ext cx="2492456" cy="1558377"/>
              <a:chOff x="1713888" y="-249032"/>
              <a:chExt cx="8400659" cy="5422385"/>
            </a:xfrm>
          </p:grpSpPr>
          <p:pic>
            <p:nvPicPr>
              <p:cNvPr id="6" name="Imagem 5" descr="Interface gráfica do usuário, Aplicativo, Site, PowerPoint&#10;&#10;Descrição gerada automaticamente">
                <a:extLst>
                  <a:ext uri="{FF2B5EF4-FFF2-40B4-BE49-F238E27FC236}">
                    <a16:creationId xmlns:a16="http://schemas.microsoft.com/office/drawing/2014/main" id="{FA58FAB4-EA9B-DB93-0BEA-4795E6CB69D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13888" y="1051264"/>
                <a:ext cx="8400659" cy="4122089"/>
              </a:xfrm>
              <a:prstGeom prst="rect">
                <a:avLst/>
              </a:prstGeom>
            </p:spPr>
          </p:pic>
          <p:pic>
            <p:nvPicPr>
              <p:cNvPr id="7" name="Imagem 6" descr="Interface gráfica do usuário, Aplicativo&#10;&#10;Descrição gerada automaticamente">
                <a:extLst>
                  <a:ext uri="{FF2B5EF4-FFF2-40B4-BE49-F238E27FC236}">
                    <a16:creationId xmlns:a16="http://schemas.microsoft.com/office/drawing/2014/main" id="{6B87794F-6905-4F5B-1536-39270355129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724"/>
              <a:stretch/>
            </p:blipFill>
            <p:spPr>
              <a:xfrm>
                <a:off x="1713888" y="-249032"/>
                <a:ext cx="8400659" cy="1300287"/>
              </a:xfrm>
              <a:prstGeom prst="rect">
                <a:avLst/>
              </a:prstGeom>
            </p:spPr>
          </p:pic>
        </p:grpSp>
      </p:grpSp>
      <p:sp>
        <p:nvSpPr>
          <p:cNvPr id="15" name="Título 1">
            <a:extLst>
              <a:ext uri="{FF2B5EF4-FFF2-40B4-BE49-F238E27FC236}">
                <a16:creationId xmlns:a16="http://schemas.microsoft.com/office/drawing/2014/main" id="{E40BB765-608F-B566-8A68-6B1286FB5D6B}"/>
              </a:ext>
            </a:extLst>
          </p:cNvPr>
          <p:cNvSpPr txBox="1">
            <a:spLocks/>
          </p:cNvSpPr>
          <p:nvPr/>
        </p:nvSpPr>
        <p:spPr>
          <a:xfrm>
            <a:off x="146408" y="77887"/>
            <a:ext cx="7983179" cy="9511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200" b="1">
                <a:latin typeface="+mn-lt"/>
                <a:ea typeface="+mn-ea"/>
                <a:cs typeface="+mn-cs"/>
              </a:rPr>
              <a:t>Fala.BR - LAI</a:t>
            </a:r>
            <a:endParaRPr lang="pt-BR" sz="3200" b="1">
              <a:latin typeface="+mn-lt"/>
              <a:ea typeface="Calibri"/>
              <a:cs typeface="Calibri"/>
            </a:endParaRPr>
          </a:p>
          <a:p>
            <a:r>
              <a:rPr lang="pt-BR" sz="3200" b="1">
                <a:latin typeface="+mn-lt"/>
                <a:ea typeface="Calibri"/>
                <a:cs typeface="Calibri"/>
              </a:rPr>
              <a:t>Atualizações no Decreto nº 7.724/2012</a:t>
            </a:r>
            <a:endParaRPr lang="pt-BR" sz="3200">
              <a:latin typeface="+mn-lt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3034094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Group Hand Fist Bump">
            <a:extLst>
              <a:ext uri="{FF2B5EF4-FFF2-40B4-BE49-F238E27FC236}">
                <a16:creationId xmlns:a16="http://schemas.microsoft.com/office/drawing/2014/main" id="{18D9015F-D76C-4FDB-BE44-422DDC5C0F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0DB6026F-0EBB-82B0-A573-8C79E4264E06}"/>
              </a:ext>
            </a:extLst>
          </p:cNvPr>
          <p:cNvSpPr/>
          <p:nvPr/>
        </p:nvSpPr>
        <p:spPr>
          <a:xfrm>
            <a:off x="-2" y="-1"/>
            <a:ext cx="12192000" cy="6857999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B527DF88-DA5E-4544-9EB2-4FCAF97324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0154" y="4254372"/>
            <a:ext cx="8281960" cy="2125609"/>
          </a:xfrm>
        </p:spPr>
        <p:txBody>
          <a:bodyPr>
            <a:normAutofit/>
          </a:bodyPr>
          <a:lstStyle/>
          <a:p>
            <a:pPr algn="l"/>
            <a:r>
              <a:rPr lang="pt-BR" sz="7200" b="1">
                <a:solidFill>
                  <a:srgbClr val="00518E"/>
                </a:solidFill>
                <a:latin typeface="+mn-lt"/>
              </a:rPr>
              <a:t>MATERIAL DE APOIO</a:t>
            </a:r>
          </a:p>
        </p:txBody>
      </p:sp>
      <p:pic>
        <p:nvPicPr>
          <p:cNvPr id="4" name="Imagem 3" descr="Padrão do plano de fundo&#10;&#10;Descrição gerada automaticamente">
            <a:extLst>
              <a:ext uri="{FF2B5EF4-FFF2-40B4-BE49-F238E27FC236}">
                <a16:creationId xmlns:a16="http://schemas.microsoft.com/office/drawing/2014/main" id="{FA8A18C5-FF68-0997-F0B4-3FE4CC74E9E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048" y="1705710"/>
            <a:ext cx="3903688" cy="3903688"/>
          </a:xfrm>
          <a:prstGeom prst="rect">
            <a:avLst/>
          </a:prstGeom>
        </p:spPr>
      </p:pic>
      <p:pic>
        <p:nvPicPr>
          <p:cNvPr id="5" name="Imagem 4" descr="Forma&#10;&#10;Descrição gerada automaticamente">
            <a:extLst>
              <a:ext uri="{FF2B5EF4-FFF2-40B4-BE49-F238E27FC236}">
                <a16:creationId xmlns:a16="http://schemas.microsoft.com/office/drawing/2014/main" id="{9F1B7893-A7D7-0C83-FB5C-4CA3F5BAB88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29"/>
            <a:ext cx="1958755" cy="954980"/>
          </a:xfrm>
          <a:prstGeom prst="rect">
            <a:avLst/>
          </a:prstGeom>
        </p:spPr>
      </p:pic>
      <p:pic>
        <p:nvPicPr>
          <p:cNvPr id="6" name="Imagem 5" descr="Padrão do plano de fundo&#10;&#10;Descrição gerada automaticamente">
            <a:extLst>
              <a:ext uri="{FF2B5EF4-FFF2-40B4-BE49-F238E27FC236}">
                <a16:creationId xmlns:a16="http://schemas.microsoft.com/office/drawing/2014/main" id="{CAB601A0-1735-73DF-D130-DBFC2E44C655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42147" y="-670029"/>
            <a:ext cx="1931384" cy="2053652"/>
          </a:xfrm>
          <a:prstGeom prst="rect">
            <a:avLst/>
          </a:prstGeom>
        </p:spPr>
      </p:pic>
      <p:pic>
        <p:nvPicPr>
          <p:cNvPr id="8" name="Imagem 7" descr="Padrão do plano de fundo&#10;&#10;Descrição gerada automaticamente">
            <a:extLst>
              <a:ext uri="{FF2B5EF4-FFF2-40B4-BE49-F238E27FC236}">
                <a16:creationId xmlns:a16="http://schemas.microsoft.com/office/drawing/2014/main" id="{338381B5-AE47-2B36-7C33-4D9329B94A0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10243568" y="4941960"/>
            <a:ext cx="1327091" cy="2644297"/>
          </a:xfrm>
          <a:prstGeom prst="rect">
            <a:avLst/>
          </a:prstGeom>
        </p:spPr>
      </p:pic>
      <p:pic>
        <p:nvPicPr>
          <p:cNvPr id="9" name="Imagem 8" descr="Forma, Círculo&#10;&#10;Descrição gerada automaticamente">
            <a:extLst>
              <a:ext uri="{FF2B5EF4-FFF2-40B4-BE49-F238E27FC236}">
                <a16:creationId xmlns:a16="http://schemas.microsoft.com/office/drawing/2014/main" id="{F32AE89B-3C82-CAC4-FA63-84F4A48D2BD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846999" y="2759980"/>
            <a:ext cx="1795148" cy="179514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0" name="Imagem 9" descr="Forma&#10;&#10;Descrição gerada automaticamente">
            <a:extLst>
              <a:ext uri="{FF2B5EF4-FFF2-40B4-BE49-F238E27FC236}">
                <a16:creationId xmlns:a16="http://schemas.microsoft.com/office/drawing/2014/main" id="{363F00C1-C16A-7CDA-5922-34FA7B06488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234464" y="4429632"/>
            <a:ext cx="711101" cy="71590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5027924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496ED32F-6C63-49D1-9CA4-2E7AEB6D6C52}"/>
              </a:ext>
            </a:extLst>
          </p:cNvPr>
          <p:cNvSpPr txBox="1">
            <a:spLocks/>
          </p:cNvSpPr>
          <p:nvPr/>
        </p:nvSpPr>
        <p:spPr>
          <a:xfrm>
            <a:off x="470154" y="466144"/>
            <a:ext cx="11464547" cy="10301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600" b="1">
                <a:latin typeface="+mn-lt"/>
              </a:rPr>
              <a:t>SERVIÇOS DE APOIO</a:t>
            </a:r>
          </a:p>
          <a:p>
            <a:r>
              <a:rPr lang="pt-BR" sz="3200" b="1" i="1">
                <a:latin typeface="+mn-lt"/>
              </a:rPr>
              <a:t>lai.gov.br </a:t>
            </a:r>
          </a:p>
        </p:txBody>
      </p:sp>
      <p:sp>
        <p:nvSpPr>
          <p:cNvPr id="26" name="Título 1">
            <a:extLst>
              <a:ext uri="{FF2B5EF4-FFF2-40B4-BE49-F238E27FC236}">
                <a16:creationId xmlns:a16="http://schemas.microsoft.com/office/drawing/2014/main" id="{47530D7E-105C-4A66-9243-B72ECCB91243}"/>
              </a:ext>
            </a:extLst>
          </p:cNvPr>
          <p:cNvSpPr txBox="1">
            <a:spLocks/>
          </p:cNvSpPr>
          <p:nvPr/>
        </p:nvSpPr>
        <p:spPr>
          <a:xfrm>
            <a:off x="570017" y="2752072"/>
            <a:ext cx="6139542" cy="10301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pt-BR" sz="2800" b="1">
              <a:latin typeface="+mn-lt"/>
            </a:endParaRPr>
          </a:p>
        </p:txBody>
      </p:sp>
      <p:pic>
        <p:nvPicPr>
          <p:cNvPr id="44034" name="Picture 2" descr="Busca de Pedidos e Respostas">
            <a:hlinkClick r:id="rId3"/>
            <a:extLst>
              <a:ext uri="{FF2B5EF4-FFF2-40B4-BE49-F238E27FC236}">
                <a16:creationId xmlns:a16="http://schemas.microsoft.com/office/drawing/2014/main" id="{CB7390D9-21E6-435B-ACB5-9481656F5B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2667" y="1794429"/>
            <a:ext cx="3516861" cy="19877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036" name="Picture 4" descr="DecisÃµes CGU">
            <a:hlinkClick r:id="rId5"/>
            <a:extLst>
              <a:ext uri="{FF2B5EF4-FFF2-40B4-BE49-F238E27FC236}">
                <a16:creationId xmlns:a16="http://schemas.microsoft.com/office/drawing/2014/main" id="{E1894440-0C45-476C-93DA-5E4B5937CD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9946" y="1794429"/>
            <a:ext cx="3516861" cy="19877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ítulo 1">
            <a:extLst>
              <a:ext uri="{FF2B5EF4-FFF2-40B4-BE49-F238E27FC236}">
                <a16:creationId xmlns:a16="http://schemas.microsoft.com/office/drawing/2014/main" id="{2C93AEBB-E8F4-4102-8579-AB67CF967338}"/>
              </a:ext>
            </a:extLst>
          </p:cNvPr>
          <p:cNvSpPr txBox="1">
            <a:spLocks/>
          </p:cNvSpPr>
          <p:nvPr/>
        </p:nvSpPr>
        <p:spPr>
          <a:xfrm>
            <a:off x="570017" y="4670416"/>
            <a:ext cx="10559946" cy="140441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pt-BR" sz="2800" dirty="0">
                <a:latin typeface="+mn-lt"/>
              </a:rPr>
              <a:t>É possível consultar pedidos e respostas no âmbito da LAI, assim como decisões da CGU e da CMRI</a:t>
            </a:r>
          </a:p>
          <a:p>
            <a:pPr>
              <a:lnSpc>
                <a:spcPct val="150000"/>
              </a:lnSpc>
            </a:pPr>
            <a:endParaRPr lang="pt-BR" sz="2800" dirty="0">
              <a:latin typeface="+mn-lt"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8C251FEF-1726-83ED-1E1A-51140D1A3976}"/>
              </a:ext>
            </a:extLst>
          </p:cNvPr>
          <p:cNvSpPr txBox="1"/>
          <p:nvPr/>
        </p:nvSpPr>
        <p:spPr>
          <a:xfrm>
            <a:off x="922867" y="3895691"/>
            <a:ext cx="40386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400" b="1" dirty="0">
                <a:solidFill>
                  <a:schemeClr val="accent1">
                    <a:lumMod val="75000"/>
                  </a:schemeClr>
                </a:solidFill>
              </a:rPr>
              <a:t>https://buscalai.cgu.gov.br/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63BB17F1-D334-8FA3-A09E-06B292683F9F}"/>
              </a:ext>
            </a:extLst>
          </p:cNvPr>
          <p:cNvSpPr txBox="1"/>
          <p:nvPr/>
        </p:nvSpPr>
        <p:spPr>
          <a:xfrm>
            <a:off x="5765800" y="3941857"/>
            <a:ext cx="498686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400" b="1" dirty="0">
                <a:solidFill>
                  <a:schemeClr val="accent1">
                    <a:lumMod val="75000"/>
                  </a:schemeClr>
                </a:solidFill>
              </a:rPr>
              <a:t>https://buscaprecedentes.cgu.gov.br/</a:t>
            </a:r>
          </a:p>
        </p:txBody>
      </p:sp>
    </p:spTree>
    <p:extLst>
      <p:ext uri="{BB962C8B-B14F-4D97-AF65-F5344CB8AC3E}">
        <p14:creationId xmlns:p14="http://schemas.microsoft.com/office/powerpoint/2010/main" val="190345566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>
            <a:extLst>
              <a:ext uri="{FF2B5EF4-FFF2-40B4-BE49-F238E27FC236}">
                <a16:creationId xmlns:a16="http://schemas.microsoft.com/office/drawing/2014/main" id="{E2CD1F54-F1D9-87DC-5F9E-B041B71F99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100" y="1794695"/>
            <a:ext cx="3110883" cy="4219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id="{188FFCFD-E536-44ED-D8AF-9675D56601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9241" y="1798650"/>
            <a:ext cx="3271395" cy="4180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>
            <a:extLst>
              <a:ext uri="{FF2B5EF4-FFF2-40B4-BE49-F238E27FC236}">
                <a16:creationId xmlns:a16="http://schemas.microsoft.com/office/drawing/2014/main" id="{3BD6056D-FCF1-54A7-D4AB-3D43A65203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9125" y="1806140"/>
            <a:ext cx="3124306" cy="4108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333270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E956B7DB-C8FE-2A84-44EB-93979FC8DA9A}"/>
              </a:ext>
            </a:extLst>
          </p:cNvPr>
          <p:cNvSpPr txBox="1"/>
          <p:nvPr/>
        </p:nvSpPr>
        <p:spPr>
          <a:xfrm>
            <a:off x="4691279" y="1167357"/>
            <a:ext cx="1047600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400" b="1"/>
              <a:t>TRANSPARÊNCIA ATIVA</a:t>
            </a:r>
          </a:p>
          <a:p>
            <a:endParaRPr lang="pt-BR" sz="2400" b="1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EB53EC7C-77FF-A45C-4EE3-6ACD1FCF29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7488" y="1879727"/>
            <a:ext cx="2704797" cy="36484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E22087C3-5F23-8AE1-30A0-0D3EB0DC6BA1}"/>
              </a:ext>
            </a:extLst>
          </p:cNvPr>
          <p:cNvSpPr txBox="1"/>
          <p:nvPr/>
        </p:nvSpPr>
        <p:spPr>
          <a:xfrm>
            <a:off x="4691279" y="1579749"/>
            <a:ext cx="7205313" cy="48013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/>
              <a:t>O menu “Acesso à Informação” deve ser organizado em submenus, cada um aberto em página própria, conforme a sequência e a nomenclatura definidas abaixo:</a:t>
            </a:r>
          </a:p>
          <a:p>
            <a:endParaRPr lang="pt-BR"/>
          </a:p>
          <a:p>
            <a:pPr marL="342900" indent="-342900">
              <a:buAutoNum type="arabicPeriod"/>
            </a:pPr>
            <a:r>
              <a:rPr lang="pt-BR"/>
              <a:t>Institucional</a:t>
            </a:r>
          </a:p>
          <a:p>
            <a:pPr marL="342900" indent="-342900">
              <a:buAutoNum type="arabicPeriod"/>
            </a:pPr>
            <a:r>
              <a:rPr lang="pt-BR"/>
              <a:t>Ações e Programas </a:t>
            </a:r>
          </a:p>
          <a:p>
            <a:pPr marL="342900" indent="-342900">
              <a:buAutoNum type="arabicPeriod"/>
            </a:pPr>
            <a:r>
              <a:rPr lang="pt-BR"/>
              <a:t>Participação Social </a:t>
            </a:r>
          </a:p>
          <a:p>
            <a:pPr marL="342900" indent="-342900">
              <a:buAutoNum type="arabicPeriod"/>
            </a:pPr>
            <a:r>
              <a:rPr lang="pt-BR"/>
              <a:t>Auditorias 5. Convênios e Transferências</a:t>
            </a:r>
          </a:p>
          <a:p>
            <a:pPr marL="342900" indent="-342900">
              <a:buAutoNum type="arabicPeriod"/>
            </a:pPr>
            <a:r>
              <a:rPr lang="pt-BR"/>
              <a:t>Receitas e Despesas </a:t>
            </a:r>
          </a:p>
          <a:p>
            <a:pPr marL="342900" indent="-342900">
              <a:buAutoNum type="arabicPeriod"/>
            </a:pPr>
            <a:r>
              <a:rPr lang="pt-BR"/>
              <a:t>Licitações e Contratos </a:t>
            </a:r>
          </a:p>
          <a:p>
            <a:pPr marL="342900" indent="-342900">
              <a:buAutoNum type="arabicPeriod"/>
            </a:pPr>
            <a:r>
              <a:rPr lang="pt-BR"/>
              <a:t>Servidores (ou Empregados Públicos)</a:t>
            </a:r>
          </a:p>
          <a:p>
            <a:pPr marL="342900" indent="-342900">
              <a:buAutoNum type="arabicPeriod"/>
            </a:pPr>
            <a:r>
              <a:rPr lang="pt-BR"/>
              <a:t>Informações Classificadas </a:t>
            </a:r>
          </a:p>
          <a:p>
            <a:pPr marL="342900" indent="-342900">
              <a:buAutoNum type="arabicPeriod"/>
            </a:pPr>
            <a:r>
              <a:rPr lang="pt-BR"/>
              <a:t>Serviço de Informação ao Cidadão – SIC </a:t>
            </a:r>
          </a:p>
          <a:p>
            <a:pPr marL="342900" indent="-342900">
              <a:buAutoNum type="arabicPeriod"/>
            </a:pPr>
            <a:r>
              <a:rPr lang="pt-BR"/>
              <a:t>Perguntas Frequentes </a:t>
            </a:r>
          </a:p>
          <a:p>
            <a:pPr marL="342900" indent="-342900">
              <a:buAutoNum type="arabicPeriod"/>
            </a:pPr>
            <a:r>
              <a:rPr lang="pt-BR"/>
              <a:t>Dados Abertos </a:t>
            </a:r>
          </a:p>
          <a:p>
            <a:pPr marL="342900" indent="-342900">
              <a:buAutoNum type="arabicPeriod"/>
            </a:pPr>
            <a:r>
              <a:rPr lang="pt-BR"/>
              <a:t>Sanções Administrativas </a:t>
            </a:r>
          </a:p>
          <a:p>
            <a:pPr marL="342900" indent="-342900">
              <a:buAutoNum type="arabicPeriod"/>
            </a:pPr>
            <a:r>
              <a:rPr lang="pt-BR"/>
              <a:t>Ferramentas e aspectos tecnológicos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0B5B5A57-2CC3-6E31-8CA3-3808A1FF0A1D}"/>
              </a:ext>
            </a:extLst>
          </p:cNvPr>
          <p:cNvSpPr txBox="1"/>
          <p:nvPr/>
        </p:nvSpPr>
        <p:spPr>
          <a:xfrm>
            <a:off x="382493" y="87032"/>
            <a:ext cx="592140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>
                <a:solidFill>
                  <a:schemeClr val="tx2">
                    <a:lumMod val="75000"/>
                  </a:schemeClr>
                </a:solidFill>
              </a:rPr>
              <a:t>MATERIAL DE APOIO</a:t>
            </a:r>
            <a:br>
              <a:rPr lang="pt-BR" sz="3600" b="1">
                <a:solidFill>
                  <a:schemeClr val="tx2">
                    <a:lumMod val="75000"/>
                  </a:schemeClr>
                </a:solidFill>
              </a:rPr>
            </a:br>
            <a:r>
              <a:rPr lang="pt-BR" sz="2800">
                <a:latin typeface="+mn-lt"/>
              </a:rPr>
              <a:t>lai.gov.br</a:t>
            </a:r>
            <a:endParaRPr lang="pt-BR" sz="360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254636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B8702AB-41B8-7EE9-CAEB-9F93A451D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Mapa (antiga Escala) Brasil Transparente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ED53F801-4EE5-5EF1-EC05-C2B1FFF57CE1}"/>
              </a:ext>
            </a:extLst>
          </p:cNvPr>
          <p:cNvSpPr txBox="1"/>
          <p:nvPr/>
        </p:nvSpPr>
        <p:spPr>
          <a:xfrm>
            <a:off x="778423" y="5861410"/>
            <a:ext cx="60973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b="1" dirty="0">
                <a:solidFill>
                  <a:srgbClr val="0070C0"/>
                </a:solidFill>
              </a:rPr>
              <a:t>https://mbt.cgu.gov.br/publico/home</a:t>
            </a: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56EB6DE6-C3CF-2C17-9B8B-F95B510CD4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1450" y="1941802"/>
            <a:ext cx="3740342" cy="3698051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1E64AA38-48CE-3822-A874-E44D0D7BCE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4389" y="1636981"/>
            <a:ext cx="3740342" cy="406421"/>
          </a:xfrm>
          <a:prstGeom prst="rect">
            <a:avLst/>
          </a:prstGeom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8BBEB1F3-E0EE-6F5D-08F1-6960E957AE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46281" y="2294971"/>
            <a:ext cx="5245390" cy="3213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8238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7830F31-4E0D-6B5C-40AB-7278A3BED302}"/>
              </a:ext>
            </a:extLst>
          </p:cNvPr>
          <p:cNvSpPr txBox="1">
            <a:spLocks/>
          </p:cNvSpPr>
          <p:nvPr/>
        </p:nvSpPr>
        <p:spPr>
          <a:xfrm>
            <a:off x="4829175" y="1266824"/>
            <a:ext cx="6781799" cy="526732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pt-BR" dirty="0"/>
              <a:t>O mesmo documento relaciona </a:t>
            </a:r>
            <a:r>
              <a:rPr lang="pt-BR" b="1" u="sng" dirty="0">
                <a:solidFill>
                  <a:srgbClr val="0070C0"/>
                </a:solidFill>
              </a:rPr>
              <a:t>INTEGRIDADE</a:t>
            </a:r>
            <a:r>
              <a:rPr lang="pt-BR" dirty="0"/>
              <a:t> com </a:t>
            </a:r>
            <a:r>
              <a:rPr lang="pt-BR" b="1" u="sng" dirty="0">
                <a:solidFill>
                  <a:srgbClr val="0070C0"/>
                </a:solidFill>
              </a:rPr>
              <a:t>PROSPERIDADE</a:t>
            </a:r>
            <a:r>
              <a:rPr lang="pt-BR" dirty="0"/>
              <a:t>, afirmando que “Abordagens tradicionais baseadas na criação de </a:t>
            </a:r>
            <a:r>
              <a:rPr lang="pt-BR" b="1" dirty="0">
                <a:solidFill>
                  <a:srgbClr val="C00000"/>
                </a:solidFill>
              </a:rPr>
              <a:t>mais regras</a:t>
            </a:r>
            <a:r>
              <a:rPr lang="pt-BR" dirty="0"/>
              <a:t>, conformidade mais rigorosa e cumprimento mais rígido têm </a:t>
            </a:r>
            <a:r>
              <a:rPr lang="pt-BR" b="1" dirty="0">
                <a:solidFill>
                  <a:srgbClr val="C00000"/>
                </a:solidFill>
              </a:rPr>
              <a:t>eficácia limitada</a:t>
            </a:r>
            <a:r>
              <a:rPr lang="pt-BR" dirty="0"/>
              <a:t>. Uma </a:t>
            </a:r>
            <a:r>
              <a:rPr lang="pt-BR" b="1" u="sng" dirty="0">
                <a:solidFill>
                  <a:schemeClr val="accent6">
                    <a:lumMod val="50000"/>
                  </a:schemeClr>
                </a:solidFill>
              </a:rPr>
              <a:t>resposta estratégica e sustentável</a:t>
            </a:r>
            <a:r>
              <a:rPr lang="pt-BR" dirty="0"/>
              <a:t> à </a:t>
            </a:r>
            <a:r>
              <a:rPr lang="pt-BR" b="1" dirty="0">
                <a:solidFill>
                  <a:srgbClr val="C00000"/>
                </a:solidFill>
              </a:rPr>
              <a:t>corrupção</a:t>
            </a:r>
            <a:r>
              <a:rPr lang="pt-BR" dirty="0"/>
              <a:t> é a </a:t>
            </a:r>
            <a:r>
              <a:rPr lang="pt-BR" b="1" dirty="0">
                <a:solidFill>
                  <a:schemeClr val="accent5">
                    <a:lumMod val="75000"/>
                  </a:schemeClr>
                </a:solidFill>
              </a:rPr>
              <a:t>integridade pública</a:t>
            </a:r>
            <a:r>
              <a:rPr lang="pt-BR" dirty="0"/>
              <a:t>.” e que “Integridade é um dos principais pilares das estruturas políticas, econômicas e sociais e, portanto, é essencial ao </a:t>
            </a:r>
            <a:r>
              <a:rPr lang="pt-BR" b="1" u="sng" dirty="0">
                <a:solidFill>
                  <a:schemeClr val="accent6">
                    <a:lumMod val="50000"/>
                  </a:schemeClr>
                </a:solidFill>
              </a:rPr>
              <a:t>bem-estar econômico e social e à prosperidade</a:t>
            </a:r>
            <a:r>
              <a:rPr lang="pt-BR" dirty="0"/>
              <a:t> dos indivíduos e das sociedades como um todo”</a:t>
            </a:r>
          </a:p>
          <a:p>
            <a:pPr marL="0" indent="0" algn="just">
              <a:buNone/>
            </a:pPr>
            <a:endParaRPr lang="pt-BR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281099B7-720B-4528-A7DB-6BEBA16D28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589" y="769430"/>
            <a:ext cx="4032386" cy="5617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11042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98B6E21-4305-5F20-4905-7AC1F5CBB6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643533" cy="1325563"/>
          </a:xfrm>
        </p:spPr>
        <p:txBody>
          <a:bodyPr/>
          <a:lstStyle/>
          <a:p>
            <a:pPr algn="ctr"/>
            <a:r>
              <a:rPr lang="pt-BR" b="1" dirty="0"/>
              <a:t>Integridade e Transparência no Fim Mandato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ACCD8D46-6023-B0F0-AC72-92B5E95FF3FF}"/>
              </a:ext>
            </a:extLst>
          </p:cNvPr>
          <p:cNvSpPr txBox="1"/>
          <p:nvPr/>
        </p:nvSpPr>
        <p:spPr>
          <a:xfrm>
            <a:off x="719666" y="2008078"/>
            <a:ext cx="1040553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pt-BR" sz="2400" dirty="0"/>
              <a:t>Se não possuo uma unidade de Controle Interno, crio uma agora?</a:t>
            </a:r>
          </a:p>
          <a:p>
            <a:r>
              <a:rPr lang="pt-BR" sz="2400" dirty="0"/>
              <a:t>Resposta: Sim! </a:t>
            </a:r>
          </a:p>
          <a:p>
            <a:endParaRPr lang="pt-BR" sz="2400" dirty="0"/>
          </a:p>
          <a:p>
            <a:pPr marL="457200" indent="-457200" algn="just">
              <a:buFont typeface="+mj-lt"/>
              <a:buAutoNum type="alphaLcParenR"/>
            </a:pPr>
            <a:r>
              <a:rPr lang="pt-BR" sz="2400" dirty="0"/>
              <a:t>O Controle Interno pode lhe ajudar a detectar riscos e problemas mais cedo.</a:t>
            </a:r>
          </a:p>
          <a:p>
            <a:pPr marL="457200" indent="-457200" algn="just">
              <a:buFont typeface="+mj-lt"/>
              <a:buAutoNum type="alphaLcParenR"/>
            </a:pPr>
            <a:r>
              <a:rPr lang="pt-BR" sz="2400" dirty="0"/>
              <a:t>A Administração pode necessitar de uma 2ª opinião sobre a conformidade legal de procedimentos instituídos no município, sobre as causas do não atingimento integral de suas metas, e sobre oportunidades de melhorias em políticas públicas prioritárias. (resultado de auditorias)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46166682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98B6E21-4305-5F20-4905-7AC1F5CBB6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643533" cy="1325563"/>
          </a:xfrm>
        </p:spPr>
        <p:txBody>
          <a:bodyPr/>
          <a:lstStyle/>
          <a:p>
            <a:pPr algn="ctr"/>
            <a:r>
              <a:rPr lang="pt-BR" b="1" dirty="0"/>
              <a:t>Integridade e Transparência no Fim Mandato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ACCD8D46-6023-B0F0-AC72-92B5E95FF3FF}"/>
              </a:ext>
            </a:extLst>
          </p:cNvPr>
          <p:cNvSpPr txBox="1"/>
          <p:nvPr/>
        </p:nvSpPr>
        <p:spPr>
          <a:xfrm>
            <a:off x="719666" y="2008078"/>
            <a:ext cx="1040553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pt-BR" sz="2400" dirty="0"/>
              <a:t>Se não possuo uma unidade de Controle Interno, crio uma agora?</a:t>
            </a:r>
          </a:p>
          <a:p>
            <a:r>
              <a:rPr lang="pt-BR" sz="2400" dirty="0"/>
              <a:t>Resposta: Sim! </a:t>
            </a:r>
          </a:p>
          <a:p>
            <a:endParaRPr lang="pt-BR" sz="2400" dirty="0"/>
          </a:p>
          <a:p>
            <a:pPr marL="457200" indent="-457200" algn="just">
              <a:buFont typeface="+mj-lt"/>
              <a:buAutoNum type="alphaLcParenR" startAt="3"/>
            </a:pPr>
            <a:r>
              <a:rPr lang="pt-BR" sz="2400" dirty="0"/>
              <a:t>O diálogo com órgãos de controle e de fiscalização de outros poderes ou entes federativos (TCE, TCU, CGE, CGU, MPE, MPF, entre outros) se beneficia com a intermediação ou auxílio do Controle Interno.</a:t>
            </a:r>
          </a:p>
          <a:p>
            <a:pPr marL="457200" indent="-457200" algn="just">
              <a:buFont typeface="+mj-lt"/>
              <a:buAutoNum type="alphaLcParenR" startAt="3"/>
            </a:pPr>
            <a:r>
              <a:rPr lang="pt-BR" sz="2400" dirty="0"/>
              <a:t>O Controle Interno pode auxiliar a disseminar boas práticas entre secretarias, com uma visão transversal dos processos e políticas públicas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345094297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98B6E21-4305-5F20-4905-7AC1F5CBB6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643533" cy="1325563"/>
          </a:xfrm>
        </p:spPr>
        <p:txBody>
          <a:bodyPr/>
          <a:lstStyle/>
          <a:p>
            <a:pPr algn="ctr"/>
            <a:r>
              <a:rPr lang="pt-BR" b="1" dirty="0"/>
              <a:t>Integridade e Transparência no Fim Mandato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ACCD8D46-6023-B0F0-AC72-92B5E95FF3FF}"/>
              </a:ext>
            </a:extLst>
          </p:cNvPr>
          <p:cNvSpPr txBox="1"/>
          <p:nvPr/>
        </p:nvSpPr>
        <p:spPr>
          <a:xfrm>
            <a:off x="719666" y="2008078"/>
            <a:ext cx="10405533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 startAt="2"/>
            </a:pPr>
            <a:r>
              <a:rPr lang="pt-BR" sz="2400" dirty="0"/>
              <a:t>Oriento meu controle interno a atuar em todos os atos administrativos ou realizar um plano de atuação baseado em risco?</a:t>
            </a:r>
          </a:p>
          <a:p>
            <a:r>
              <a:rPr lang="pt-BR" sz="2400" dirty="0"/>
              <a:t>Resposta: Depende.  </a:t>
            </a:r>
          </a:p>
          <a:p>
            <a:endParaRPr lang="pt-BR" sz="2400" dirty="0"/>
          </a:p>
          <a:p>
            <a:pPr marL="457200" indent="-457200" algn="just">
              <a:buFont typeface="+mj-lt"/>
              <a:buAutoNum type="alphaLcParenR"/>
            </a:pPr>
            <a:r>
              <a:rPr lang="pt-BR" sz="2400" dirty="0"/>
              <a:t>Se o Controle Interno possui capacitação e força de trabalho abundantes: NÃO.</a:t>
            </a:r>
          </a:p>
          <a:p>
            <a:pPr marL="457200" indent="-457200" algn="just">
              <a:buFont typeface="+mj-lt"/>
              <a:buAutoNum type="alphaLcParenR"/>
            </a:pPr>
            <a:r>
              <a:rPr lang="pt-BR" sz="2400" dirty="0"/>
              <a:t>Se há desconfiança sobre a capacitada de atuação, conforme a lei a ética, da maioria dos servidores de outras pastas: Temporariamente, NÃO.</a:t>
            </a:r>
          </a:p>
          <a:p>
            <a:pPr marL="457200" indent="-457200" algn="just">
              <a:buFont typeface="+mj-lt"/>
              <a:buAutoNum type="alphaLcParenR"/>
            </a:pPr>
            <a:r>
              <a:rPr lang="pt-BR" sz="2400" dirty="0"/>
              <a:t>Mas se o Controle Interno, apesar de bem capacitado, sofre com as mesmas restrições de força de trabalho e orçamento que a maior parte da administração pública: SIM! Uma atuação baseada em mapeamento de riscos será mais eficaz.</a:t>
            </a:r>
          </a:p>
        </p:txBody>
      </p:sp>
    </p:spTree>
    <p:extLst>
      <p:ext uri="{BB962C8B-B14F-4D97-AF65-F5344CB8AC3E}">
        <p14:creationId xmlns:p14="http://schemas.microsoft.com/office/powerpoint/2010/main" val="315607153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98B6E21-4305-5F20-4905-7AC1F5CBB6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643533" cy="1325563"/>
          </a:xfrm>
        </p:spPr>
        <p:txBody>
          <a:bodyPr/>
          <a:lstStyle/>
          <a:p>
            <a:pPr algn="ctr"/>
            <a:r>
              <a:rPr lang="pt-BR" b="1" dirty="0"/>
              <a:t>Integridade e Transparência no Fim Mandato</a:t>
            </a:r>
            <a:endParaRPr lang="pt-BR" dirty="0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ACCD8D46-6023-B0F0-AC72-92B5E95FF3FF}"/>
              </a:ext>
            </a:extLst>
          </p:cNvPr>
          <p:cNvSpPr txBox="1"/>
          <p:nvPr/>
        </p:nvSpPr>
        <p:spPr>
          <a:xfrm>
            <a:off x="719666" y="2008078"/>
            <a:ext cx="10405533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 startAt="3"/>
            </a:pPr>
            <a:r>
              <a:rPr lang="pt-BR" sz="2400" dirty="0"/>
              <a:t>Se não possuo um programa de integridade, inicio um agora?</a:t>
            </a:r>
          </a:p>
          <a:p>
            <a:r>
              <a:rPr lang="pt-BR" sz="2400" dirty="0"/>
              <a:t>Resposta: Sim!</a:t>
            </a:r>
          </a:p>
          <a:p>
            <a:endParaRPr lang="pt-BR" sz="24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2400" dirty="0"/>
              <a:t>Um Programa de Integridade leva a uma melhor consciência dos servidores quanto aos compromissos legais e éticos da administração pública.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2400" dirty="0"/>
              <a:t>Atores externos ao Poder Executivo Municipal também são destinatários dos princípios, valores e regras do Programa de Integridade, auxiliando na detecção antecipada de irregularidades e fraudes, e criando um ambiente mais propício ao atingimento do interesse público.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2400" dirty="0"/>
              <a:t>A democracia sai fortalecida, pois o ambiente de controle tende a migrar do foco da punição para o foco na prevenção e no bem comum, desestimulando o jogo do denuncismo em prol da discussão sobre padrões de comportamento ético e resultado das políticas públicas.</a:t>
            </a:r>
          </a:p>
        </p:txBody>
      </p:sp>
    </p:spTree>
    <p:extLst>
      <p:ext uri="{BB962C8B-B14F-4D97-AF65-F5344CB8AC3E}">
        <p14:creationId xmlns:p14="http://schemas.microsoft.com/office/powerpoint/2010/main" val="4077002972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98B6E21-4305-5F20-4905-7AC1F5CBB6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643533" cy="1325563"/>
          </a:xfrm>
        </p:spPr>
        <p:txBody>
          <a:bodyPr/>
          <a:lstStyle/>
          <a:p>
            <a:pPr algn="ctr"/>
            <a:r>
              <a:rPr lang="pt-BR" b="1" dirty="0"/>
              <a:t>Integridade e Transparência no Fim Mandato</a:t>
            </a:r>
            <a:endParaRPr lang="pt-BR" dirty="0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ACCD8D46-6023-B0F0-AC72-92B5E95FF3FF}"/>
              </a:ext>
            </a:extLst>
          </p:cNvPr>
          <p:cNvSpPr txBox="1"/>
          <p:nvPr/>
        </p:nvSpPr>
        <p:spPr>
          <a:xfrm>
            <a:off x="719666" y="2008078"/>
            <a:ext cx="10405533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 startAt="4"/>
            </a:pPr>
            <a:r>
              <a:rPr lang="pt-BR" sz="2400" dirty="0"/>
              <a:t>Chamo o Controle Interno a participar da elaboração de normativos: depende.</a:t>
            </a:r>
          </a:p>
          <a:p>
            <a:endParaRPr lang="pt-BR" sz="24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2400" dirty="0"/>
              <a:t>Se o Controle Interno já possui algum histórico de atuação na área do normativo em elaboração, e o normativo está aderente às recomendações previamente emitidas: </a:t>
            </a:r>
            <a:r>
              <a:rPr lang="pt-BR" sz="2400" b="1" dirty="0"/>
              <a:t>SIM</a:t>
            </a:r>
            <a:r>
              <a:rPr lang="pt-BR" sz="2400" dirty="0"/>
              <a:t>. Essa prática pode dar maior segurança aos demais tomadores de decisão a observar a nova norma.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2400" dirty="0"/>
              <a:t>Se a participação de Controle Interno em elaboração de normativos se dá de maneira indiscriminada: </a:t>
            </a:r>
            <a:r>
              <a:rPr lang="pt-BR" sz="2400" b="1" dirty="0"/>
              <a:t>NÃO</a:t>
            </a:r>
            <a:r>
              <a:rPr lang="pt-BR" sz="2400" dirty="0"/>
              <a:t>. Isso pode tornar o Controle Interno menos operante na detecção de problemas e no monitoramento de processo e políticas públicas.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326447642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98B6E21-4305-5F20-4905-7AC1F5CBB6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643533" cy="1325563"/>
          </a:xfrm>
        </p:spPr>
        <p:txBody>
          <a:bodyPr/>
          <a:lstStyle/>
          <a:p>
            <a:pPr algn="ctr"/>
            <a:r>
              <a:rPr lang="pt-BR" b="1" dirty="0"/>
              <a:t>Integridade e Transparência no Fim Mandato</a:t>
            </a:r>
            <a:endParaRPr lang="pt-BR" dirty="0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ACCD8D46-6023-B0F0-AC72-92B5E95FF3FF}"/>
              </a:ext>
            </a:extLst>
          </p:cNvPr>
          <p:cNvSpPr txBox="1"/>
          <p:nvPr/>
        </p:nvSpPr>
        <p:spPr>
          <a:xfrm>
            <a:off x="719666" y="2008078"/>
            <a:ext cx="1040553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 startAt="5"/>
            </a:pPr>
            <a:r>
              <a:rPr lang="pt-BR" sz="2400" dirty="0"/>
              <a:t>Devo aderir ao TIME BRASIL: depende.</a:t>
            </a:r>
          </a:p>
          <a:p>
            <a:endParaRPr lang="pt-BR" sz="24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2400" dirty="0"/>
              <a:t>Se o município já realizou ao menos uma pequena parte do caminho rumo a uma cultura de Integridade, e possui “fôlego” para adotar outras boas práticas: </a:t>
            </a:r>
            <a:r>
              <a:rPr lang="pt-BR" sz="2400" b="1" dirty="0"/>
              <a:t>SIM</a:t>
            </a:r>
            <a:r>
              <a:rPr lang="pt-BR" sz="2400" dirty="0"/>
              <a:t>. As metas do Plano de Ação, apesar de pactuadas entre CGU e município, são acompanhadas de perto pela CGU quanto ao seu atingimento.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739561742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98B6E21-4305-5F20-4905-7AC1F5CBB6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643533" cy="1325563"/>
          </a:xfrm>
        </p:spPr>
        <p:txBody>
          <a:bodyPr/>
          <a:lstStyle/>
          <a:p>
            <a:pPr algn="ctr"/>
            <a:r>
              <a:rPr lang="pt-BR" b="1" dirty="0"/>
              <a:t>Integridade e Transparência no Fim Mandato</a:t>
            </a:r>
            <a:endParaRPr lang="pt-BR" dirty="0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ACCD8D46-6023-B0F0-AC72-92B5E95FF3FF}"/>
              </a:ext>
            </a:extLst>
          </p:cNvPr>
          <p:cNvSpPr txBox="1"/>
          <p:nvPr/>
        </p:nvSpPr>
        <p:spPr>
          <a:xfrm>
            <a:off x="719666" y="2008078"/>
            <a:ext cx="1040553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 startAt="6"/>
            </a:pPr>
            <a:r>
              <a:rPr lang="pt-BR" sz="2400" dirty="0"/>
              <a:t>Devo aderir ao </a:t>
            </a:r>
            <a:r>
              <a:rPr lang="pt-BR" sz="2400" dirty="0" err="1"/>
              <a:t>FalaBR</a:t>
            </a:r>
            <a:r>
              <a:rPr lang="pt-BR" sz="2400" dirty="0"/>
              <a:t>: depende.</a:t>
            </a:r>
          </a:p>
          <a:p>
            <a:endParaRPr lang="pt-BR" sz="24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2400" dirty="0"/>
              <a:t>Se o município não possui sistema para gerir pedidos de Ouvidoria ou Lei de Acesso à Informação (transparência passiva), ou se o sistema atual é caro e/ou ineficiente: </a:t>
            </a:r>
            <a:r>
              <a:rPr lang="pt-BR" sz="2400" b="1" dirty="0"/>
              <a:t>SIM</a:t>
            </a:r>
            <a:r>
              <a:rPr lang="pt-BR" sz="2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744113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Interface gráfica do usuário, Aplicativo&#10;&#10;Descrição gerada automaticamente">
            <a:extLst>
              <a:ext uri="{FF2B5EF4-FFF2-40B4-BE49-F238E27FC236}">
                <a16:creationId xmlns:a16="http://schemas.microsoft.com/office/drawing/2014/main" id="{435EE003-9B58-CA16-D20B-CE4EA8E8AE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ED93BEE9-519F-57B5-FA4A-5293CCED0C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76300" y="4394200"/>
            <a:ext cx="10439400" cy="1422400"/>
          </a:xfrm>
        </p:spPr>
        <p:txBody>
          <a:bodyPr>
            <a:normAutofit fontScale="90000"/>
          </a:bodyPr>
          <a:lstStyle/>
          <a:p>
            <a:r>
              <a:rPr lang="pt-BR" sz="5400" b="1" dirty="0">
                <a:solidFill>
                  <a:schemeClr val="bg1"/>
                </a:solidFill>
                <a:latin typeface="+mn-lt"/>
              </a:rPr>
              <a:t>OBRIGADO!</a:t>
            </a:r>
            <a:br>
              <a:rPr lang="pt-BR" sz="5400" b="1" dirty="0">
                <a:solidFill>
                  <a:schemeClr val="bg1"/>
                </a:solidFill>
                <a:latin typeface="+mn-lt"/>
              </a:rPr>
            </a:br>
            <a:br>
              <a:rPr lang="pt-BR" dirty="0"/>
            </a:br>
            <a:r>
              <a:rPr lang="pt-BR" sz="3200" dirty="0">
                <a:solidFill>
                  <a:schemeClr val="bg1"/>
                </a:solidFill>
              </a:rPr>
              <a:t>Contatos com a CGU em Alagoas:</a:t>
            </a:r>
            <a:br>
              <a:rPr lang="pt-BR" sz="3200" dirty="0">
                <a:solidFill>
                  <a:schemeClr val="bg1"/>
                </a:solidFill>
              </a:rPr>
            </a:br>
            <a:r>
              <a:rPr lang="pt-BR" sz="3200" dirty="0">
                <a:solidFill>
                  <a:schemeClr val="bg1"/>
                </a:solidFill>
              </a:rPr>
              <a:t>(82) 4009-6350</a:t>
            </a:r>
            <a:br>
              <a:rPr lang="pt-BR" sz="3200" dirty="0">
                <a:solidFill>
                  <a:schemeClr val="bg1"/>
                </a:solidFill>
              </a:rPr>
            </a:br>
            <a:r>
              <a:rPr lang="pt-BR" sz="3200" dirty="0">
                <a:solidFill>
                  <a:schemeClr val="bg1"/>
                </a:solidFill>
              </a:rPr>
              <a:t>cgual@cgu.gov.br</a:t>
            </a:r>
            <a:endParaRPr lang="pt-B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93292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66B4F0D5-CA34-324E-6AD3-6A68CB573A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053" y="1231460"/>
            <a:ext cx="10734735" cy="4970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1952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DFEF705D-2462-B435-C49C-D623A58397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7293" y="225287"/>
            <a:ext cx="6657237" cy="6407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75362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27fc69c8-eaab-4e6a-aff7-0950b673dc9b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40568605FAFB7F4C824C03B306D95C94" ma:contentTypeVersion="18" ma:contentTypeDescription="Crie um novo documento." ma:contentTypeScope="" ma:versionID="f55d96c1af950914e99f5858237d50bd">
  <xsd:schema xmlns:xsd="http://www.w3.org/2001/XMLSchema" xmlns:xs="http://www.w3.org/2001/XMLSchema" xmlns:p="http://schemas.microsoft.com/office/2006/metadata/properties" xmlns:ns3="27fc69c8-eaab-4e6a-aff7-0950b673dc9b" xmlns:ns4="d6f735ba-f640-4cc4-b8e0-5c0bed52c6c5" targetNamespace="http://schemas.microsoft.com/office/2006/metadata/properties" ma:root="true" ma:fieldsID="6d8709ff3df05be828f0cb70cae0916e" ns3:_="" ns4:_="">
    <xsd:import namespace="27fc69c8-eaab-4e6a-aff7-0950b673dc9b"/>
    <xsd:import namespace="d6f735ba-f640-4cc4-b8e0-5c0bed52c6c5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KeyPoints" minOccurs="0"/>
                <xsd:element ref="ns3:MediaServiceKeyPoints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DateTaken" minOccurs="0"/>
                <xsd:element ref="ns3:MediaServiceLocation" minOccurs="0"/>
                <xsd:element ref="ns3:MediaLengthInSeconds" minOccurs="0"/>
                <xsd:element ref="ns3:_activity" minOccurs="0"/>
                <xsd:element ref="ns3:MediaServiceObjectDetectorVersions" minOccurs="0"/>
                <xsd:element ref="ns3:MediaServiceSystemTag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7fc69c8-eaab-4e6a-aff7-0950b673dc9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  <xsd:element name="_activity" ma:index="22" nillable="true" ma:displayName="_activity" ma:hidden="true" ma:internalName="_activity">
      <xsd:simpleType>
        <xsd:restriction base="dms:Note"/>
      </xsd:simple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ystemTags" ma:index="24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6f735ba-f640-4cc4-b8e0-5c0bed52c6c5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Com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Detalhes de Compartilhado Com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Hash de Dica de Compartilhamento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C94DFEB-4F5F-4052-8515-088216676D54}">
  <ds:schemaRefs>
    <ds:schemaRef ds:uri="http://schemas.microsoft.com/office/2006/metadata/properties"/>
    <ds:schemaRef ds:uri="http://schemas.microsoft.com/office/2006/documentManagement/types"/>
    <ds:schemaRef ds:uri="http://schemas.openxmlformats.org/package/2006/metadata/core-properties"/>
    <ds:schemaRef ds:uri="http://purl.org/dc/terms/"/>
    <ds:schemaRef ds:uri="27fc69c8-eaab-4e6a-aff7-0950b673dc9b"/>
    <ds:schemaRef ds:uri="http://purl.org/dc/dcmitype/"/>
    <ds:schemaRef ds:uri="http://www.w3.org/XML/1998/namespace"/>
    <ds:schemaRef ds:uri="http://schemas.microsoft.com/office/infopath/2007/PartnerControls"/>
    <ds:schemaRef ds:uri="d6f735ba-f640-4cc4-b8e0-5c0bed52c6c5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959839CD-ACE3-4C06-8B5F-9D2C9582C28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14D2517-E38D-4997-8CFA-D1E055407BB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7fc69c8-eaab-4e6a-aff7-0950b673dc9b"/>
    <ds:schemaRef ds:uri="d6f735ba-f640-4cc4-b8e0-5c0bed52c6c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6678d9fe-0921-417d-8411-5f1c18defbbb}" enabled="0" method="" siteId="{6678d9fe-0921-417d-8411-5f1c18defbbb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418</TotalTime>
  <Words>6542</Words>
  <Application>Microsoft Office PowerPoint</Application>
  <PresentationFormat>Widescreen</PresentationFormat>
  <Paragraphs>600</Paragraphs>
  <Slides>77</Slides>
  <Notes>44</Notes>
  <HiddenSlides>1</HiddenSlides>
  <MMClips>0</MMClips>
  <ScaleCrop>false</ScaleCrop>
  <HeadingPairs>
    <vt:vector size="6" baseType="variant">
      <vt:variant>
        <vt:lpstr>Fontes usadas</vt:lpstr>
      </vt:variant>
      <vt:variant>
        <vt:i4>11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77</vt:i4>
      </vt:variant>
    </vt:vector>
  </HeadingPairs>
  <TitlesOfParts>
    <vt:vector size="89" baseType="lpstr">
      <vt:lpstr>Abadi</vt:lpstr>
      <vt:lpstr>Aptos</vt:lpstr>
      <vt:lpstr>Arial</vt:lpstr>
      <vt:lpstr>Arial,Sans-Serif</vt:lpstr>
      <vt:lpstr>Calibri</vt:lpstr>
      <vt:lpstr>Calibri Light</vt:lpstr>
      <vt:lpstr>rawline</vt:lpstr>
      <vt:lpstr>Roboto</vt:lpstr>
      <vt:lpstr>Segoe UI</vt:lpstr>
      <vt:lpstr>Times New Roman</vt:lpstr>
      <vt:lpstr>Wingdings</vt:lpstr>
      <vt:lpstr>Tema do Office</vt:lpstr>
      <vt:lpstr>Integridade e Transparência na Gestão Municipal Nelton Martins Yin Filho, Superintendente da CGU em Alagoas Evento: Orientações para Fim de Mandato, AMA, 12 de abril de 2024</vt:lpstr>
      <vt:lpstr>Apresentação do PowerPoint</vt:lpstr>
      <vt:lpstr>OCDE e Governo Aberto https://www.gov.br/cgu/pt-br/governo-aberto/governo-aberto-e-a-ocde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O que é o Time Brasil</vt:lpstr>
      <vt:lpstr>O que é governo aberto</vt:lpstr>
      <vt:lpstr>Apresentação do PowerPoint</vt:lpstr>
      <vt:lpstr>Benefícios de governo aberto</vt:lpstr>
      <vt:lpstr>Como participar do Time Brasil </vt:lpstr>
      <vt:lpstr>Objetivos do Time Brasil</vt:lpstr>
      <vt:lpstr>Objetivos do Time Brasil</vt:lpstr>
      <vt:lpstr>Linhas gerais do Time Brasil</vt:lpstr>
      <vt:lpstr>Responsabilidades</vt:lpstr>
      <vt:lpstr>Passos para adesão</vt:lpstr>
      <vt:lpstr>Passos para adesão</vt:lpstr>
      <vt:lpstr>Documentos para adesão</vt:lpstr>
      <vt:lpstr>TRANSPARÊNCIA</vt:lpstr>
      <vt:lpstr>INTEGRIDADE</vt:lpstr>
      <vt:lpstr>Apresentação do PowerPoint</vt:lpstr>
      <vt:lpstr>  Transparência  </vt:lpstr>
      <vt:lpstr> Integridade  </vt:lpstr>
      <vt:lpstr> Participação Social  </vt:lpstr>
      <vt:lpstr> Benefícios esperados   </vt:lpstr>
      <vt:lpstr>Time Brasil em 2022</vt:lpstr>
      <vt:lpstr>Apresentação do PowerPoint</vt:lpstr>
      <vt:lpstr>Apresentação do PowerPoint</vt:lpstr>
      <vt:lpstr>ABRANGÊNCIA SUBJETIVA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PEDIDO DE ACESSO À INFORMAÇÃO </vt:lpstr>
      <vt:lpstr>Apresentação do PowerPoint</vt:lpstr>
      <vt:lpstr>Apresentação do PowerPoint</vt:lpstr>
      <vt:lpstr>Apresentação do PowerPoint</vt:lpstr>
      <vt:lpstr>Apresentação do PowerPoint</vt:lpstr>
      <vt:lpstr>MATERIAL DE APOIO</vt:lpstr>
      <vt:lpstr>Apresentação do PowerPoint</vt:lpstr>
      <vt:lpstr>Apresentação do PowerPoint</vt:lpstr>
      <vt:lpstr>Apresentação do PowerPoint</vt:lpstr>
      <vt:lpstr>Mapa (antiga Escala) Brasil Transparente</vt:lpstr>
      <vt:lpstr>Integridade e Transparência no Fim Mandato</vt:lpstr>
      <vt:lpstr>Integridade e Transparência no Fim Mandato</vt:lpstr>
      <vt:lpstr>Integridade e Transparência no Fim Mandato</vt:lpstr>
      <vt:lpstr>Integridade e Transparência no Fim Mandato</vt:lpstr>
      <vt:lpstr>Integridade e Transparência no Fim Mandato</vt:lpstr>
      <vt:lpstr>Integridade e Transparência no Fim Mandato</vt:lpstr>
      <vt:lpstr>Integridade e Transparência no Fim Mandato</vt:lpstr>
      <vt:lpstr>OBRIGADO!  Contatos com a CGU em Alagoas: (82) 4009-6350 cgual@cgu.gov.br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TÍTULO DA PALESTRA Palestrante</dc:title>
  <dc:creator>Gabriela de Alencar Araripe Pereira</dc:creator>
  <cp:lastModifiedBy>AMA</cp:lastModifiedBy>
  <cp:revision>5</cp:revision>
  <dcterms:created xsi:type="dcterms:W3CDTF">2023-02-27T23:08:33Z</dcterms:created>
  <dcterms:modified xsi:type="dcterms:W3CDTF">2024-03-12T14:58:32Z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0x01010040568605FAFB7F4C824C03B306D95C94</vt:lpwstr>
  </property>
</Properties>
</file>