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9BD6B-8A38-B48D-016E-17DC3AD4E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C6896-5884-CE0A-649C-0297A0A25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9B4EA1-7759-190A-1703-939EAA0B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22C236-1967-99C2-8B85-4C040A1A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1D2B74-5C3C-9FD7-B081-566BCA53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00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795FF-9204-0DFF-CB1B-3EAEEA72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FB88EA-7B42-518A-A8FC-FD317AE5C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195E73-9855-160F-F7F0-8CEAA83D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7E060-9DDD-1116-09E2-412D1EA8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6FBC8-910C-BD8C-D9FF-ED7090FA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6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6C495F-C31F-C3DD-7F6C-90BB95D2D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4953C1-988A-A776-1129-E76366763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FB2786-B70C-627B-F4AE-0F6E336D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ADFF59-F5D1-2B82-F863-E9B120C8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9DFCD4-BD53-A8C6-4331-6B1B8015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92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65D8E-997D-DA17-BA29-193401F4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1EE63-78D7-DD4E-75E4-9850F2D3B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21E7B0-8F10-1F29-7A06-817AE820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7FA90B-2285-9EBA-C769-920B6018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51233A-E47B-2218-A138-08EB399C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23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519F8-425E-4C46-50A1-631ADDED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FECEA0-7F64-9391-E0A9-C43206F0D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DAB649-1325-90F2-938C-63F28A82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4BA890-8340-CEB7-F77B-7C6B52BF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E655CF-4EF3-3569-C44F-02EA9865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80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DAA48-4F39-315F-7495-52579A66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5C725E-2F90-6184-D3F7-A0FCFF9E4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C758C8-DD7F-1CC2-856E-51458143D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7CA7B4-CB74-F012-9B35-3C14EEC8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8C20D5-29AB-45AF-F60B-53370B4C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FB7C25-86CD-CA08-1E02-26E29279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1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98853-BAB7-C5A7-CFB8-61A8167C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400EAF-666E-5B15-9F9D-BC8FFA087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B12102-4D07-AA26-7D51-8D0F0C3E6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837EDA-3F2B-6C87-D08F-196C24F77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576A19-4525-102D-1577-DE0F379AC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ADDFCD-A3D0-D9DA-0E67-58001C76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0F76C22-3095-0827-FBD4-EBD86EE6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7322B71-199B-00CC-2A45-E0A53F37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34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C9B2F-80D2-1C52-1251-CC1A36E1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D1BCF0-B00A-8B6E-654D-4B9F9A97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F6A775-C1C0-8FD6-8A15-EA5A922C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0789DC4-B4DD-5BFA-8FEC-F9AFA9EE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9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CEEE6E6-C580-5685-63B4-96104D53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6EEE55-2665-5B45-BAFD-051FABD8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E86D78-2FBA-1B54-332A-1F30A62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7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2983D-E025-51A8-A283-A63A20D5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8949BE-8A6C-4C1A-29B1-1DF1A3089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AD0C68-9668-EF61-22BD-10A9A5BC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5E535B-55CB-5196-3A71-FC76F394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2177E5-4BAB-B3E2-6B41-52D20BEB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50B02E-6B55-5453-E97E-AFC533CB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23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FD25C-B37B-F0CC-A801-05C00EA1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510C2F7-0423-63D7-3D3F-8D285022E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03D79B-01D1-2119-6879-103214471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BE0BC2-B8FF-1801-0135-2E0BD5C3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758193-8792-5C61-85E9-DDFC35622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5F4C7B-C0AA-5227-7416-F9791617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05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4284870-74D4-03EC-71E8-19FE1A4B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CB9902-EFD6-B22C-DBEE-A37D6E85A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4C8C1F-80B8-1C02-45D3-6AA9803D2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CC14-58DF-4FB1-980D-0D7B1FF54645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CDEF9E-4BCB-5CD4-702C-44E4FC23B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C0B525-F3FC-9EA7-26D7-24C2535F1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0335-9A64-4E33-967E-12D7A3EEE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53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brasil.com.br/legislacao/1305030237/lei-14230-2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F25A4-855F-A99A-7C35-77F0F5625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2557"/>
            <a:ext cx="9144000" cy="3032885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NOVA LEI DE IMPROBIDADE ADMINISTRATIVA (LIA) E SEUS REFLEXOS PARA O ADMINISTRADOR PÚBLICO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78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6AB083-530B-B3D1-FE58-683512DC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3"/>
            <a:ext cx="10515600" cy="5302320"/>
          </a:xfrm>
        </p:spPr>
        <p:txBody>
          <a:bodyPr/>
          <a:lstStyle/>
          <a:p>
            <a:pPr algn="just"/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Nessa perspectiva, caso seja atendida, a recomendação será um instrumento de autocomposição extrajudicial do Ministério Público e, caso não seja atendida, será relevante instrumento preparatório de documentação do dolo do agente para a posterior responsabilização por improbidade administrativa. Apesar de não ser um instrumento obrigatório antes do ajuizamento da ação civil pública de responsabilização por improbidade administrativa, a casuística analisada indicou que a recomendação se mostra como relevante estratégia de intervenção extrajudicial do Ministério Público.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274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69A8D-C146-9181-735C-A999B7B9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TAXATIVIDADE DAS CONDUTAS PREVISTAS EM LEI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A9135-B229-AAA0-8B9C-EBEE71963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194852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 a Lei anterior, todos os atos de improbidade possuíam rol exemplificativo de condutas. 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Agora com a nova Lei a violação aos princípios da administração pública (art. 11º) tem um </a:t>
            </a:r>
            <a:r>
              <a:rPr lang="pt-BR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rol taxativo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do que é improbidade.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Trata-se de lista determinada, sem margem para interpretação.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redação anterior do art. 11 definia como ato de improbidade administrativa: 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strike="sng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Qualquer ação ou omissão que viole os deveres de honestidade, imparcialidade, legalidade, e lealdade às instituições.”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391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8E06D-A1F4-7D10-0DE9-2461DE82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Nova lei trouxe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segurança jurídica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evitando mais uma vez os subjetivismos, diante dos inúmeros atos que poderiam ser enquadrados como ímprobos.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Art. 11. Constitui ato de improbidade administrativa que atenta contra os princípios da administração pública a ação ou omissão dolosa que viole os deveres de honestidade, de imparcialidade e de legalidade, caracterizada por uma das seguintes condutas:</a:t>
            </a:r>
            <a:endParaRPr lang="pt-BR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 - negar publicidade aos atos oficiais, exceto em razão de sua imprescindibilidade para a segurança da sociedade e do Estado ou de outras hipóteses instituídas em lei;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XI - nomear cônjuge, companheiro ou parente em linha reta, colateral ou por afinidade, até o terceiro grau, inclusive, da autoridade nomeante ou de servidor da mesma pessoa jurídica investido em cargo de direção, chefia ou assessoramento, para o exercício de cargo em comissão ou de confiança ou, ainda, de função gratificada na administração pública direta e indireta em qualquer dos Poderes da União, dos Estados, do Distrito Federal e dos Municípios, compreendido o ajuste mediante designações recíprocas; 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248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A6F29-4D7C-FA8C-E5BC-21ACE612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 PARA PROPOSITURA DA AÇÃO: MPE, PESSOA JURÍDICA LESADA (ADI STF)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57C9FC-8F55-40B2-6B2F-75DEF34E2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825625"/>
            <a:ext cx="10836965" cy="466725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Nova Lei. Passou a prever a Competência exclusiva do MPE.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ADIN 7042 e 7043 – Declarou a inconstitucionalidade e estendeu a legitimidade ativa aos entes lesionados.</a:t>
            </a: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“legitimidade ativa concorrente e disjuntiva entre o Ministério Público e as pessoas jurídicas interessadas para a propositura da ação por ato de improbidade administrativa” (ADI 7.042 e 7.043).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Possibilidade de o ente municipal ajuizar improbidade administrativa.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Oito dos ministros consideraram que qualquer pessoa jurídica lesionada por atos de improbidade tem direito de propor esse tipo de 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81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F06891-0F41-FB01-5FF8-60E51025D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539"/>
            <a:ext cx="10515600" cy="5176424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Representação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apurar prática de improbidade.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14. Qualquer pessoa poderá representar à autoridade administrativa competente para que seja instaurada investigação destinada a apurar a prática de ato de improbidade.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3D7CAE-B155-CD0B-6797-09EF8B474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793" y="3044687"/>
            <a:ext cx="6754413" cy="242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5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8CB27-E68A-8140-B97D-5F078C8B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 REQUISITOS PARA O RECEBIMENTO DA AÇÃO DE IMPROBIDADE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B7DE02-AF4C-8163-A8A6-BE5B87798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Individualização da conduta do réu, prova da autoria e do dolo.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§6º. A petição inicial observará o seguinte: (Redação dada pela Lei nº 14.230, de 2021)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- deverá individualizar a conduta do réu e apontar os elementos probatórios mínimos que demonstrem a ocorrência das hipóteses dos arts. 9º, 10 e 11 desta Lei e de sua autoria, salvo impossibilidade devidamente fundamentada; (Incluído pela Lei nº 14.230, de 2021)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- será instruída com documentos ou justificação que contenham indícios suficientes da veracidade dos fatos e do dolo imputado ou com razões fundamentadas da impossibilidade de apresentação de qualquer dessas provas, observada a legislação vigente, inclusive as disposições constantes dos arts. 77 e 80 da Lei nº 13.105, de 16 de março de 2015 (Código de Processo Civil).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260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705D4-F062-E347-A296-FDE26D8B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NOVO TIPO DE IMPROBIDADE PREVISTO NA LEI. PUBLICIDADE VISANDO PROMOÇÃO PESSOAL. 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9325E-BF6D-417B-5A9D-B4C8D3182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just">
              <a:lnSpc>
                <a:spcPct val="120000"/>
              </a:lnSpc>
              <a:spcAft>
                <a:spcPts val="1800"/>
              </a:spcAft>
            </a:pPr>
            <a:r>
              <a:rPr lang="pt-BR" sz="180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Ano eleitoral. </a:t>
            </a:r>
            <a:r>
              <a:rPr lang="pt-BR" sz="1800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Muito cuidado!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11º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XII - praticar, no âmbito da administração pública e </a:t>
            </a:r>
            <a:r>
              <a:rPr lang="pt-B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 RECURSOS DO ERÁRIO</a:t>
            </a:r>
            <a:r>
              <a:rPr lang="pt-B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ato de publicidade que contrarie o disposto no §1º do art. 37 da Constituição Federal, de forma a promover inequívoco enaltecimento do agente público e personalização de atos, de programas, de obras, de serviços ou de campanhas dos órgãos públicos  </a:t>
            </a:r>
            <a:r>
              <a:rPr lang="pt-BR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(Incluído  pela Lei nº 14.230, de 2021).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852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3A0261-EF3E-768F-14F0-942E6560B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6202017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75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Art. 73, IV da Lei eleitoral</a:t>
            </a: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750" kern="9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Art. 73. São proibidas aos agentes públicos, servidores ou não, as seguintes condutas tendentes a afetar a igualdade de oportunidades entre candidatos nos pleitos eleitorais:</a:t>
            </a: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750" kern="9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IV - fazer ou permitir uso promocional em favor de candidato, partido político ou coligação, de distribuição gratuita </a:t>
            </a:r>
            <a:r>
              <a:rPr lang="pt-BR" sz="1750" kern="900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 bens e serviços de caráter social custeados ou subvencionados pelo Poder Público;</a:t>
            </a:r>
          </a:p>
          <a:p>
            <a:pPr algn="just"/>
            <a:r>
              <a:rPr lang="pt-BR" sz="17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Recomendações do MPE para que os gestores não façam promoção pessoal decorrente de atos, programas, obras, serviços ou campanhas de órgãos públicos.</a:t>
            </a:r>
            <a:endParaRPr lang="pt-BR" sz="175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4CC1CAA3-DF07-45B2-0DD4-C89A43CBE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38" y="4016348"/>
            <a:ext cx="8762924" cy="1169034"/>
          </a:xfrm>
          <a:prstGeom prst="rect">
            <a:avLst/>
          </a:prstGeom>
        </p:spPr>
      </p:pic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18899923-143C-0CCE-CD9B-328824EB8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041" y="5185382"/>
            <a:ext cx="7141917" cy="144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58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072AB-00EB-F8B8-9ACB-2E63612B1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INDISPONIBILIDADE DE BENS. REQUISITOS. PERIGO DE DANO OU RISCO AO RESULTADO ÚTIL DO PROCESSO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147A18-D226-D39D-2BE5-DF1B3AF9E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Como era antes: 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trike="sng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Art. 7° Quando o ato de improbidade causar lesão ao patrimônio público ou ensejar enriquecimento ilícito, caberá a autoridade administrativa responsável pelo inquérito representar ao Ministério Público, para a indisponibilidade dos bens do indiciado.</a:t>
            </a:r>
            <a:endParaRPr lang="pt-BR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Como ficou com a Lei nº 14.230/2021: 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Exigência </a:t>
            </a:r>
            <a:r>
              <a:rPr lang="pt-BR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 perigo de dano irreparável ou de risco ao resultado útil do processo.</a:t>
            </a:r>
          </a:p>
          <a:p>
            <a:pPr>
              <a:lnSpc>
                <a:spcPct val="120000"/>
              </a:lnSpc>
            </a:pPr>
            <a:r>
              <a:rPr lang="pt-BR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Prova da dilapidação do patrimônio.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99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D3195E-1598-A573-3B92-E82D61E05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3"/>
            <a:ext cx="10515600" cy="644055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7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Restringe o bloqueio direto das contas bancárias dos acusados</a:t>
            </a:r>
            <a:r>
              <a:rPr lang="pt-BR" sz="17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com preferência ao bloqueio de bens de menor liquidez, como imóveis e automóveis. Veda indisponibilidade do bem de família do réu, salvo se comprovado que o imóvel seja fruto de vantagem patrimonial indevida.</a:t>
            </a:r>
            <a:endParaRPr lang="pt-BR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sz="17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“§3º O pedido de indisponibilidade de bens a que se refere o caput deste artigo apenas será deferido mediante a demonstração no caso concreto de perigo de dano irreparável ou de risco ao resultado útil do processo, desde que o juiz se convença da probabilidade da ocorrência dos atos descritos na petição inicial com fundamento nos respectivos elementos de instrução, após a oitiva do réu em 5 (cinco) dias.        </a:t>
            </a:r>
            <a:r>
              <a:rPr lang="pt-BR" sz="1700" u="sng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2021)”</a:t>
            </a:r>
            <a:endParaRPr lang="pt-BR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sz="17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“§4º A indisponibilidade de bens poderá ser decretada sem a oitiva prévia do réu, sempre que o contraditório prévio puder comprovadamente frustrar a efetividade da medida ou houver outras circunstâncias que recomendem a proteção liminar, não podendo a urgência ser presumida.”</a:t>
            </a:r>
            <a:endParaRPr lang="pt-BR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7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Impenhorabilidade do salário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7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§13. É vedada a decretação de indisponibilidade da quantia de até 40 (quarenta) salários-mínimos depositados em caderneta de poupança, em outras aplicações financeiras ou em conta corrente.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06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F6994-EF26-2391-979B-4D9EDB57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DEFINIÇÃO DE IMPROBIDADE E OBJETIVO 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7EB0A4-E020-F6EC-6E8D-0BC73DD7E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Criada em 1992 e sancionada pelo então Presidente Fernando Collor, chamada Lei do colarinho branco.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Age com improbidade o agente que realiza, de má-fé, alguma das condutas tipificadas na Lei 8.429/92, que acarretem ofensa aos princípios da administração pública, dano ao erário ou enriquecimento ilícito.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Improbidade é agir com desonestidade, </a:t>
            </a:r>
            <a:r>
              <a:rPr lang="pt-BR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 má-fé</a:t>
            </a: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no exercício das funções públicas, desprezando o interesse da população, de maneira a se aproveitar do cargo para benefício próprio ou outrem.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Objetivo: punir a desonestidade no trato da coisa pública e não os </a:t>
            </a:r>
            <a:r>
              <a:rPr lang="pt-BR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inábeis</a:t>
            </a: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STJ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200" dirty="0"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Obs.:</a:t>
            </a:r>
            <a:r>
              <a:rPr lang="pt-BR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Improbidade não é crime!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414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04B682-355A-8448-B203-B2AB1BBDE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Conclusão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 Lei nº 14.230/21 trouxe alterações substanciais à 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indisponibilidade de bens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nas ações de improbidade administrativa, sendo a principal delas a inclusão de necessidade de comprovação do perigo de dano ao resultado útil do processo para a concessão da medida, aproximando ainda mais a medida do regime das tutelas provisórias do Código de Processo Civil. A nova legislação superou a jurisprudência até então consolidada sobre o tema, que considerava como presumido o </a:t>
            </a:r>
            <a:r>
              <a:rPr lang="pt-BR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periculum in mora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em alguns casos.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Irretroatividade da Lei para reavaliar indisponibilidades decretadas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Por se tratar de decisão de cunho material e que não gera ato jurídico perfeito, podendo ser alterada a qualquer instante, as novas regras devem retroagir para os processos de improbidade já em curso. Dessa forma, todos os processos em que a indisponibilidade de bens foi deferida mediante mera presunção do perigo de dano, sem sua comprovação, devem ser revistos à luz dos novos requisitos fixados pela Lei 14.230/21.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717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EEA73-44A4-937E-99B6-C41CB124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DIREITO DE SER INTERROGADO. NÃO É OBRIGATÓRIO.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48EC02-E3E7-B4A7-2010-8B352B9FE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17, §18. Ao réu será assegurado o direito de ser interrogado sobre os fatos de que trata a ação, e a sua recusa ou o seu silêncio não implicarão confissão</a:t>
            </a:r>
            <a:r>
              <a:rPr lang="pt-BR" sz="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Instrumento de defesa pessoal. Princípios constitucionais do contraditório e ampla defesa.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7196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5AEF3-494C-D243-1EBD-91D667E9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PARECER JURÍDICO – IMPORTÂNCIA NA DEFESA DO ATO DE IMPROBIDADE ADMINISTRATIVA E OBRIGATORIEDADE DA ASSESSORIA JURÍDICA DEFENDER O ADM. PÚBLICO.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B1A739-E32D-E8D9-1D50-11C80592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72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9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Parecer jurídico como análise balizadora do procedimento legal.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9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dispõe a nova lei de licitação sobre os pareceres jurídicos: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53. Ao final da fase preparatória, o processo licitatório seguirá para o órgão de assessoramento jurídico da Administração, que realizará controle prévio de legalidade mediante análise jurídica da contratação.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9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§4º. Na forma deste artigo, o órgão de assessoramento jurídico da Administração também realizará controle prévio de legalidade de contratações diretas, acordos, termos de cooperação, convênios, ajustes, adesões a atas de registro de preços, outros instrumentos congêneres e de seus termos aditivos.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9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72. O processo de contratação direta, que compreende os casos de inexigibilidade e de dispensa de licitação, deverá ser instruído com os seguintes documentos: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9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- parecer jurídico e pareceres técnicos, se for o caso, que demonstrem o atendimento dos requisitos exigidos;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355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A4D243-5BB2-F120-3A2F-31B5AA46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o ministro Alexandre de Moraes, a administração pública fica apenas autorizada, e não obrigada, a representar o agente em ações de improbidade por atos praticados no exercício de sua atribuição, conforme disposto no art. 17, parágrafo 20 da Lei 14.230/21: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§20. A assessoria jurídica que emitiu o parecer atestando a legalidade prévia dos atos administrativos praticados pelo administrador público ficará obrigada a defendê-lo judicialmente, caso este venha a responder ação por improbidade administrativa, até que a decisão transite em julgado. VIDE ADI 7043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Declarar a inconstitucionalidade parcial, com redução de texto, do § 20 do art. 17 da Lei 8.429/1992, incluído pela Lei 14.230/2021, no sentido de que não existe "obrigatoriedade de defesa judicial"; havendo, porém, a possibilidade dos órgãos da Advocacia Pública autorizarem a realização dessa representação judicial, por parte da assessoria jurídica que emitiu o parecer atestando a legalidade prévia.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24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CD0CA-8629-74CF-3FCC-CA60C8A2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DE INDICAR UM FISCAL DO CONTRATO. MEDIDA IMPORTANTE PARA EVITAR A IMPROBIDADE E SE DEFENDER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4127CC-D0A1-3867-FC8E-B0A11AA0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492911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Cumprimento do art. 117 da Lei de Licitação: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execução do contrato deverá ser acompanhada e fiscalizada por 1 (um) ou mais fiscais do contrato, representantes da Administração especialmente designados conforme requisitos estabelecidos no art. 7º desta Lei, ou pelos respectivos substitutos, permitida a contratação de terceiros para assisti-los e subsidiá-los com informações pertinentes a essa atribuição.”</a:t>
            </a:r>
            <a:endParaRPr lang="pt-BR" sz="18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Demonstrar a divisão de tarefas na adm. pública.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Evitar a responsabilização geral dos agentes públicos.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 da execução dos serviços.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da aplicação de novos princípios, deixa mais claras as responsabilidades do fiscal de contratos e confirma a centralidade de sua ação para a boa execução contratual. Entre outros aspectos, insere a fiscalização já no planejamento das aquisições, institui a obrigatoriedade da capacitação do fiscal de contratos e promove mudanças relativas à aplicação de sanções. Em seu conjunto, promove uma mudança do foco para a governança e a obtenção de resultados nos contratos administrativos.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936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40765-5D8C-B7B7-0565-04DBFB93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222806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 termos da Lei nº 14.133/2021 (nova lei de licitação), o fiscal de contratos, mais que antes, continua sendo a mão forte do órgão ou entidade e o mais importante agente da Administração no que se refere à cobrança do adequado cumprimento do objeto contratado. Ao amparo das novas regras, passa a ser também um agente de fundamental importância com relação à eficiência e à eficácia das contratações realizadas pelos órgãos e entidades da Administração Pública.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Remuneração justa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 responsabilidade que envolve o seu trabalho.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782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C96C0-5F5C-C1DF-1254-77B071C9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ACORDO DE NÃO PERSECUÇÃO CÍVEL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EECFA3-0D44-3AC2-4188-9F11F716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391478"/>
            <a:ext cx="10651435" cy="4969565"/>
          </a:xfrm>
        </p:spPr>
        <p:txBody>
          <a:bodyPr>
            <a:normAutofit/>
          </a:bodyPr>
          <a:lstStyle/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Art. 17-B. O Ministério Público poderá, conforme as circunstâncias do caso concreto, celebrar acordo de não persecução civil, desde que dele advenham, ao menos, os seguintes resultados: 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</a:t>
            </a: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 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(Vide ADI 7042)</a:t>
            </a: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 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(Vide ADI 7043)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– o integral ressarcimento do dano; 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II – a reversão à pessoa jurídica lesada da vantagem indevida obtida, ainda que oriunda de agentes privados. 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3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</a:pP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(...)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§4º. O acordo a que se refere o </a:t>
            </a:r>
            <a:r>
              <a:rPr lang="pt-BR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caput</a:t>
            </a:r>
            <a:r>
              <a:rPr lang="pt-BR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deste artigo poderá ser celebrado no curso da investigação de apuração do ilícito, no curso da ação de improbidade ou no momento da </a:t>
            </a:r>
            <a:r>
              <a:rPr lang="pt-BR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EXECUÇÃO DA SENTENÇA CONDENATÓRIA</a:t>
            </a:r>
            <a:r>
              <a:rPr lang="pt-BR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77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46672-81E1-ABB7-4D5B-0366CA0D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361950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</a:pPr>
            <a:r>
              <a:rPr lang="pt-BR" sz="1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Importante este ponto, principalmente para quem tem pretensão política.</a:t>
            </a:r>
            <a:r>
              <a:rPr lang="pt-BR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Exemplo prático:</a:t>
            </a:r>
            <a:endParaRPr lang="pt-BR" dirty="0"/>
          </a:p>
        </p:txBody>
      </p:sp>
      <p:pic>
        <p:nvPicPr>
          <p:cNvPr id="4" name="Espaço Reservado para Conteúdo 3" descr="Texto&#10;&#10;Descrição gerada automaticamente">
            <a:extLst>
              <a:ext uri="{FF2B5EF4-FFF2-40B4-BE49-F238E27FC236}">
                <a16:creationId xmlns:a16="http://schemas.microsoft.com/office/drawing/2014/main" id="{B97ED457-3CEA-D3E1-C736-E48C9B444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6609" y="1421876"/>
            <a:ext cx="8335617" cy="533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89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30B86-8F2C-AB45-A1AE-A95503F4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AFASTAMENTO DO CARGO. NOVA HIPÓTESE. LIMITAÇÃO TEMPORAL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9D8A86-5948-0FD7-5F4C-DB524018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511464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Banalização dos afastamentos. Instabilidade administrativa e política.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Art. 20. A perda da função pública e a suspensão dos direitos políticos só se efetivam com o </a:t>
            </a:r>
            <a:r>
              <a:rPr lang="pt-BR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trânsito em julgado</a:t>
            </a: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sentença condenatória.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§1º. A autoridade judicial competente poderá determinar o afastamento do agente público do exercício do cargo, do emprego ou da função, sem prejuízo da remuneração, quando a medida for necessária à instrução processual </a:t>
            </a:r>
            <a:r>
              <a:rPr lang="pt-BR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 para evitar a iminente prática de novos ilícitos.</a:t>
            </a: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BR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</a:t>
            </a: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§ 2º O afastamento previsto no § 1º deste artigo será de até 90 (noventa) dias, prorrogáveis uma única vez por igual prazo, mediante decisão motivada. </a:t>
            </a:r>
            <a:r>
              <a:rPr lang="pt-BR" sz="180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 pela Lei nº 14.230, de 2021)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Bef>
                <a:spcPts val="1125"/>
              </a:spcBef>
              <a:spcAft>
                <a:spcPts val="1800"/>
              </a:spcAft>
              <a:buNone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6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9A5FB-D4DD-E46E-E4DD-32D93F3E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PRAZOS PRESCRICIONAIS 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39217-B368-80D8-0BC2-C9F815B55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4333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Antes: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até cinco anos após o término do exercício de mandato, de cargo em comissão ou de função de confiança.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Como ficou com a Lei nº 14.230/2021: 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8 anos, contados do fato ou, em caso de infrações permanentes, da cessação do ato ilícito.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Caso prático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ocupação de outro cargo. Afastamento da prescrição.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Prescrição Intercorrente </a:t>
            </a:r>
            <a:r>
              <a:rPr lang="pt-BR" sz="1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(importante!)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Após ajuizamento da ação de improbidade, inicia-se o prazo de 4 (quatro) anos da prescrição intercorrente, sendo interrompido pelos marcos previstos na Lei.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Irretroatividade – STF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§ 8º O juiz ou o tribunal, depois de ouvido o Ministério Público, deverá, de ofício ou a requerimento da parte interessada, reconhecer a prescrição intercorrente da pretensão sancionadora e decretá-la de imediato, caso, entre os marcos interruptivos referidos no § 4º, transcorra o prazo previsto no § 5º deste artigo.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63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076DF-0C81-E8DA-BF88-0A5B6450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IMPROBIDADE X ILEGALIDADE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5B20E6-B908-A372-2F2F-95A7DB7A0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Improbidade e ilegalidade são,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conceitos distintos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razão pela qual a existência de um ato ilegal não pressupõe necessariamente a caracterização de um ato ímprobo.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Jurisprudência antes da nova LIA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“(…) A jurisprudência do Superior Tribunal de Justiça é forte no sentido de ser descabido enquadrar como ímprobo o agir do gestor que decorre de mera inabilidade administrativa.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improbidade administrativa, mais que um ato ilegal, deve traduzir, necessariamente, a falta de boa-fé, a desonestidade, o que, na espécie, não se vislumbra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Ausência de prejuízo ao erário. Serviço executado a contento, inexistindo desvio de recursos e superfaturamento, forçoso afastar o ato de improbidade do artigo 10, da Lei nº 8.429/92. Ação julgada improcedente mantida. Recurso e remessa necessária conhecidos e não providos”. (TJ-SP, APL 1000368-29.2014.8.26.0510, Relator: Vera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Angrisani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em 01/10/2020, 2ª Câmara de Direito Público, Data de Publicação: 06/10/2020).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032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F0905-0E71-4CCC-51B3-C1A7C61E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RETROATIVIDADE DA NOVA LEI DE IMPROBIDADE.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25673-F9FA-6F6A-9AB8-AA59B0A1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4"/>
            <a:ext cx="10515600" cy="536713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Condenação por ato de improbidade culposo.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Condenação do art. 11 que tenha imposto suspensão dos </a:t>
            </a:r>
            <a:r>
              <a:rPr lang="pt-B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direitos políticos.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Condenação com base em inciso revogado.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Exemplo: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buNone/>
            </a:pPr>
            <a:r>
              <a:rPr lang="pt-BR" sz="1500" strike="sngStrike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Art. 11. Constitui ato de improbidade administrativa que atenta contra os princípios da administração pública qualquer ação ou omissão que viole os deveres de honestidade, imparcialidade, legalidade, e lealdade às instituições, e notadamente:</a:t>
            </a:r>
            <a:endParaRPr lang="pt-BR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buNone/>
            </a:pPr>
            <a:r>
              <a:rPr lang="pt-BR" sz="1500" strike="sngStrike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 - praticar ato visando fim proibido em lei ou regulamento ou diverso daquele previsto, na regra de competência;</a:t>
            </a:r>
            <a:endParaRPr lang="pt-BR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500" strike="sngStrike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II - retardar ou deixar de praticar, indevidamente, ato de ofício;</a:t>
            </a:r>
            <a:endParaRPr lang="pt-BR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Caso prático: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Contratação de laboratório da esposa - INEX. Ausência de dano. Revogação do tipo ímprobo.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Necessidade do </a:t>
            </a:r>
            <a:r>
              <a:rPr lang="pt-BR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dolo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na improbidade administrativa. </a:t>
            </a:r>
            <a:r>
              <a:rPr lang="pt-BR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Aplica-se aos processos em andamento, não podendo alcançar o trânsito em julgado.</a:t>
            </a:r>
            <a:endParaRPr lang="pt-B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70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2A3EF7-C2F2-874C-32D7-1F388AF1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Logo, a decisão da Suprema Corte terminou por consagrar a retroatividade mitigada em matéria de prática de atos de improbidade administrativa, considerando aplicável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 Lei nº </a:t>
            </a:r>
            <a:r>
              <a:rPr lang="pt-BR" sz="180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hlinkClick r:id="rId2" tooltip="LEI Nº 14.230, DE 25 DE OUTUBRO DE 2021"/>
              </a:rPr>
              <a:t>14.230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/2021 </a:t>
            </a:r>
            <a:r>
              <a:rPr lang="pt-BR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aos processos em curso, não transitados em julgado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mesmo que os fatos sejam anteriores à sua vigência.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4º item estabelecido no Tema 1199 do STF versa que: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 novo regime </a:t>
            </a:r>
            <a:r>
              <a:rPr lang="pt-BR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prescricional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previsto na Lei 14.230/2021 é </a:t>
            </a:r>
            <a:r>
              <a:rPr lang="pt-BR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irretroativo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aplicando-se os novos marcos temporais a partir da publicação da lei”.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Ao apreciar o Tema nº 1199 de repercussão geral, o Supremo Tribunal Federal decidiu que as alterações da Lei nº 14.230/2021 relativas à exigência do dolo para a configuração do ato de improbidade retroagem: “</a:t>
            </a:r>
            <a:r>
              <a:rPr lang="pt-BR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3) A nova Lei 14.230/2021 aplica-se aos atos de improbidade administrativa culposos praticados na vigência do texto anterior da lei, porém sem condenação transitada em julgado, em virtude da revogação expressa do texto anterior; devendo o juízo competente analisar eventual dolo por parte do agente</a:t>
            </a: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”.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Evolução de entendimento de forma gradativa.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7850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41F480-F730-3D1F-4962-C4467699E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/>
          <a:lstStyle/>
          <a:p>
            <a:pPr algn="just"/>
            <a:r>
              <a:rPr lang="pt-B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Excerto do STF: </a:t>
            </a:r>
          </a:p>
          <a:p>
            <a:pPr marL="0" indent="0" algn="just">
              <a:buNone/>
            </a:pPr>
            <a:endParaRPr lang="pt-BR" sz="1800" dirty="0"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“4. Tendo em vista que (I) o Tribunal de origem condenou o recorrente por conduta subsumida exclusivamente ao disposto no inciso I do art. 11 da Lei 8.429/1992 e que (II) a Lei 14.231/2021 revogou o referido dispositivo e a hipótese típica até então nele prevista ao mesmo tempo em que (III) passou a prever a tipificação taxativa dos atos de improbidade administrativa por ofensa aos princípios da administração pública, imperiosa a reforma do acórdão recorrido para considerar improcedente a pretensão autoral no tocante ao recorrente”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0195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BFA05-2C7A-E038-6A07-E89CE8A2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REFLEXOS PARA O DIREITO ELEITORAL DIANTE DA NOVA LEI QUE PERMITE A REVISÃO DO CASO. </a:t>
            </a: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AFASTAMENTO DA INELEGIBILIDADE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35AB1B-84FD-9429-0FE9-8267D0270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3"/>
            <a:ext cx="10515600" cy="510208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Hipóteses: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Extinção de punibilidade – Afastamento da inelegibilidade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Artigo 1º, alínea </a:t>
            </a:r>
            <a:r>
              <a:rPr lang="pt-BR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Lei Complementar nº 64/1990 em casos de condenação por atos de improbidade baseada: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dano presumido ao erário;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atos culposos;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mero desempenho de funções públicas pelo agente (p. ex.: homologação de processo de licitação, edição/formulação de edital de licitação, etc.).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Neste caso não haveria descumprimento da súmula 41/TSE, tendo em vista que a alteração de entendimento decorre da nova lei de improbidade, que tem repercussão na matéria.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920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436DF-8908-7F57-8505-0E87214FC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Assim, uma vez considerada a retroatividade da reforma na Lei de Improbidade — a qual já vem sendo reconhecida pela maioria da jurisprudência —, há plausibilidade para a alegação, perante o Juízo Eleitoral, da extinção da punibilidade quanto às condenações por atos de improbidade que tiveram como pena a suspensão dos direitos políticos, nos moldes delineados neste artigo, possuindo repercussão na seara eleitoral.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Dessa forma,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quanto ao agente que cumpre pena de suspensão dos direitos políticos por infração a princípios (artigo 11, LIA)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é defensável que possa se candidatar no pleito eleitoral de 2024 e que tenha seu registro deferido pela Justiça Eleitoral, pois, à luz da Lei 14.230/2021, tal sanção não mais o alcançaria.</a:t>
            </a:r>
            <a:r>
              <a:rPr lang="pt-BR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https://www.conjur.com.br/2022-mai-29/opiniao-lia-reflexos-direito-eleitoral/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2192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3665CF-E9DE-55F5-A29C-E93F3FEDD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/>
          <a:lstStyle/>
          <a:p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PRESTAÇÃO DE CONTAS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1800"/>
              </a:spcAft>
              <a:buNone/>
            </a:pPr>
            <a:endParaRPr lang="pt-BR" sz="1800" strike="sngStrike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strike="sngStrike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 - deixar de prestar contas quando esteja obrigado a fazê-lo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11, VI - deixar de prestar contas quando esteja obrigado a fazê-lo,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desde que disponha das condições para isso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com vistas à ocultar irregularidades; </a:t>
            </a:r>
            <a:r>
              <a:rPr lang="pt-BR" sz="180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(Redação dada pela Lei nº 14.230, de 2021)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prático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Improbidade – FNDE – Prestação de contas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4656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AF9B0-D509-D5A1-CC7B-560BF266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AS PENAS DE IMPROBIDADE ADMINISTRATIVA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69099E-A665-ABAD-9806-721AC333B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351722"/>
            <a:ext cx="10919791" cy="52346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Previsão legal: art. 12, I, II e III.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Penas graves.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Penas para o ato de improbidade que configura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enriquecimento ilícito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12, inc. I):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 dos bens ou valores acrescidos ilicitamente ao patrimônio;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 da função pública;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Suspensão dos direitos políticos até 14 (catorze) anos;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Pagamento de multa civil equivalente ao valor do acréscimo patrimonial;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Proibição de contratar com o poder público ou de receber benefícios ou incentivos fiscais ou creditícios, direta ou indiretamente, ainda que por intermédio de pessoa jurídica da qual seja sócio majoritário, pelo prazo não superior a 14 (catorze) anos.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049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4272B7-CE5B-DCEF-6E98-E1BC3EA9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Penas para o ato de improbidade que cause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lesão ao erário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12, inc. II):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 dos bens ou valores acrescidos ilicitamente ao patrimônio, se concorrer esta circunstância;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Perda da função pública;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Suspensão dos direitos políticos até 12 (doze) anos;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Pagamento de multa civil equivalente ao valor do dano;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Proibição de contratar com o poder público ou de receber benefícios ou incentivos fiscais ou creditícios, direta ou indiretamente, ainda que por intermédio de pessoa jurídica da qual seja sócio majoritário, pelo prazo não superior a 12 (catorze) anos.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223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3200F1-39B9-47F8-649C-0D7D2F7CB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588541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Penas para o ato de improbidade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violação dos princípios da administração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12, inc. III):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Pagamento de multa civil de até 24 (vinte e quatro) vezes o valor da remuneração percebida pelo agente;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Proibição de contratar com o poder público ou de receber benefícios ou incentivos fiscais ou creditícios, direta ou indiretamente, ainda que por intermédio de pessoa jurídica da qual seja sócio majoritário, pelo prazo não superior a 4 (quatro) anos;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Times New Roman" panose="02020603050405020304" pitchFamily="18" charset="0"/>
              </a:rPr>
              <a:t>Obs.: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Inelegibilidade só quando houver condenação que envolva suspensão dos direitos políticos, dano ao erário e enriquecimento ilícito, bem como deve ter sido proferida por órgão judicial colegiado.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LC 64/90 – alínea l “os que forem condenados à suspensão dos direitos políticos, em decisão transitada em julgado ou proferida por órgão judicial colegiado, por ato doloso de improbidade administrativa que importe lesão ao patrimônio público e enriquecimento ilícito, desde a condenação ou o trânsito em julgado até o transcurso do prazo de 8 (oito) anos após o cumprimento da pena; (Incluído pela Lei Complementar nº 135, de 2010)”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042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97143-357D-2F4D-DF55-7013185B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MOMENTO DE APLICAÇÃO DAS PENAS. TRÂNSITO EM JULGADO.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C86B0B-5619-4861-8969-1ADC0B24C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Antes da reforma: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trânsito em julgado só era exigido para as penas de perda da função pública e suspensão dos direitos políticos.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Com a reforma: exigência do trânsito em julgado para a execução de todas as penas da LIA.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3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§9º As sanções previstas neste artigo somente poderão ser executadas após o trânsito em julgado da sentença condenatória.  </a:t>
            </a:r>
            <a:r>
              <a:rPr lang="pt-BR" u="sng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(Incluído pela Lei nº 14.230, de 2021)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17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869D4C-DF69-342A-BFEC-13859DFB2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1253331"/>
            <a:ext cx="10515600" cy="4351338"/>
          </a:xfrm>
        </p:spPr>
        <p:txBody>
          <a:bodyPr/>
          <a:lstStyle/>
          <a:p>
            <a:pPr algn="just"/>
            <a:r>
              <a:rPr lang="pt-BR" sz="2400" dirty="0"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Caso prático:</a:t>
            </a:r>
            <a:r>
              <a:rPr lang="pt-BR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imagine que um agente público que realizou uma licitação na modalidade tomada de preços, sendo que a legislação exigia procedimento de licitação da modalidade concorrência. Ainda que não tenha sido atendida uma formalidade legal, se a conduta do agente não causou qualquer tipo de consequência, seja por lesão ao erário ou ofensa aos princípios norteadores da Administração Pública, a mera violação da lei não importará no reconhecimento de conduta ímproba. A simples utilização de modalidade de licitação diversa daquela prevista em lei, sem que o caráter competitivo e a lisura do procedimento sejam maculados, não pode admitir a aplicação dos rigores da Lei n. 8.249/1992, a qual deixa claro, em seu art. 17-C, §1º, que “a ilegalidade sem a presença de dolo que a qualifique não configura ato de improbidade”.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685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87256-A494-4425-0308-3C70E9A7D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10"/>
            <a:ext cx="10515600" cy="628153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AUMENTO DA PENA DE SUSPENSÃO DOS DIREITOS POLÍTICOS E UMA EXCLUSÃO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Aumento para 14 anos nos casos enquadrados no art. 9º (enriquecimento ilícito). Era de 8 a 10 anos;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Aumento para 12 anos nos casos enquadrados no art. 10º (danos ao erário); Era de 5 a 8 anos;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Exclusão da pena de suspensão dos direitos políticos para os casos enquadrados no art. 11º (violação à princípios). Era de 3 a 5 anos. 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Times New Roman" panose="02020603050405020304" pitchFamily="18" charset="0"/>
              </a:rPr>
              <a:t>Dica: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pedir a revisão do julgado.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Importante: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 pena de suspensão dos direitos políticos se soma ao prazo de oito anos de inelegibilidade estabelecido pela Lei da Ficha Limpa, estando o agente inelegível pelo período equivalente ao somatório dessas duas hipóteses.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CONCLUSÃO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Maior segurança jurídica aos agentes públicos na sua atuação;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Penas mais severas quando comprovada a conduta dolosa.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5E910-E809-D9C8-90EC-39403226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DO ENTENDIMENTO COM A NOVA LEI 14.230/2021.  EXIGÊNCIA DE DOLO EM TODOS OS TIPOS. EVITAR O APAGÃO DAS CANETAS E AFASTAR OS SUBJETIVISMOS.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2E1AA0-A2A9-4E10-117E-5296BFBA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é o apagão das canetas?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fato, o que mudou com a nova lei?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Mais segurança jurídica. Menos subjetivismo.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alterações foram no sentido de conferir maior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segurança jurídica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ao gestor público e de diminuir os espaços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subjetividade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das autoridades encarregadas da aplicação da lei, em especial o Poder Judiciário e o </a:t>
            </a:r>
            <a:r>
              <a:rPr lang="pt-BR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Ministério Público</a:t>
            </a:r>
            <a:r>
              <a:rPr lang="pt-BR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0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23F3EF-0CD1-A823-4476-0A720B9DA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 a reforma legislativa instituída pela Lei nº 14.230, de 2021, improbidade administrativa pode ser conceituada como:</a:t>
            </a:r>
          </a:p>
          <a:p>
            <a:pPr marL="0" indent="0">
              <a:buNone/>
            </a:pPr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371600" lvl="3" indent="0" algn="just">
              <a:buNone/>
            </a:pPr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“Ato ilícito doloso, praticado por agente público ou terceiro, contra as entidades públicas e privadas, gestoras de recursos públicos, capaz de acarretar enriquecimento ilícito, lesão ao erário e violação aos princípios da Administração Pública.” (NEVES e OLIVEIRA, 2023, p. 8) </a:t>
            </a:r>
          </a:p>
          <a:p>
            <a:pPr marL="1371600" lvl="3" indent="0" algn="just">
              <a:buNone/>
            </a:pPr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2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Supressão da modalidade culposa</a:t>
            </a:r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em relação aos atos que causam danos ao erário (art. 10º). </a:t>
            </a:r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 o gestor agiu culposamente (</a:t>
            </a:r>
            <a:r>
              <a:rPr lang="pt-BR" sz="2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imperícia, negligência ou imprudência</a:t>
            </a:r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), afasta-se a improbidade.</a:t>
            </a:r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6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19B017-65A8-2260-5F42-B36786915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1077239"/>
            <a:ext cx="10515600" cy="470352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 opção partiu da premissa, conforme exposto na justificativa do projeto, de que não seria “dogmaticamente razoável compreender como ato de improbidade o equívoco, o erro ou a omissão decorrente de uma negligência, uma imprudência ou uma imperícia”, bem como explicitou que “evidentemente tais situações não deixam de poder se caracterizar como ilícitos administrativos que submetem a sanções daquela natureza e, acaso haja danos ao erário, às consequências da lei civil quanto a ressarcimento” (Breves Considerações sobre o Anteprojeto de Reforma da Lei de Improbidade Administrativa: A proposta da Comissão de Juristas Nomeada pela Câmara dos Deputados. Edição Comemorativa. 30 ANOS DO STJ. Superior Tribunal de Justiça)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Nesse sentido estão os §§2º e 3º do art. 1º, que preveem, respectivamente, uma definição estreita de dolo ("</a:t>
            </a:r>
            <a:r>
              <a:rPr lang="pt-BR" sz="2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VONTADE LIVRE E CONSCIENTE DE ALCANÇAR O RESULTADO ILÍCITO</a:t>
            </a:r>
            <a:r>
              <a:rPr lang="pt-BR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"não bastando a voluntariedade do agente")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81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5CA69-72C8-23AE-78B0-E4DF4EF7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9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(…) Sem o elemento volitivo presente, a vontade de delinquir, de lesar, de tirar ilegítimo proveito, de locupletar-se indevidamente, ninguém pode ser inquinado de improbidade, uma vez que essa pecha somente ser imputada ao mal-intencionado e desonesto no trato da coisa pública, ou seja, aquele que atua com vontade livre e consciente de alcançar um resultado ilícito (art. 1º, §2º, da Lei 8429/92). É imperioso destacar ainda que, as condutas meramente ilegais não se caracterizam, necessariamente, como atos de improbidade, porque nos termos da Lei de Improbidade Administrativa nº 8429/92, em seu artigo 1º, § 2º, é indispensável para tipificação de ato de improbidade administrativa a presença de elementos que permitam inferir com segurança que o agente obrou com dolo consistente na vontade livre e consciente de alcançar um resultado ilícito tipificado nos artigos 9º, 10 e 11, o que, na hipótese, não ficou caracterizado (Apelação Cível n. 1003996-69.2020.8.26.0266, j. 23/04/2023).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900" dirty="0"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Obs.</a:t>
            </a:r>
            <a:r>
              <a:rPr lang="pt-BR" sz="19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Essas mudanças devem acarretar na diminuição dos processos de improbidade em razão de mera atuação em procedimento administrativo. Ex: servidor que procede com a mera abertura de processo e faz encaminhamento, elaboração de termo de referência ou edital, indicação de dotação orçamentária, homologação, etc...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1900" dirty="0"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Exemplo prático</a:t>
            </a:r>
            <a:r>
              <a:rPr lang="pt-BR" sz="19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indicação de dotação orçamentária. Cliente que responde processo criminal por ter indicado uma dotação e está impossibilitada de viajar com o marido. Cautelares impostas.</a:t>
            </a:r>
          </a:p>
          <a:p>
            <a:pPr algn="just"/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216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3CB48-143D-B032-FE4F-965BA829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RECOMENDAÇÃO MINISTERIAL COMO POSSÍVEL INSTRUMENTO DE DELIMITAÇÃO DO DOLO DA IMPROBIDADE ADMINISTRATIVA.</a:t>
            </a:r>
            <a:r>
              <a:rPr lang="pt-BR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EE53AE-A114-F591-FA6B-B2381A12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66725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Cuidado aqui.</a:t>
            </a:r>
            <a:endParaRPr lang="pt-BR" sz="3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“Eu avisei, você fez porque quis.”</a:t>
            </a:r>
            <a:endParaRPr lang="pt-BR" sz="3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 agentes ministeriais estão enviando recomendações</a:t>
            </a:r>
            <a:r>
              <a:rPr lang="pt-BR" sz="3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para os gestores alertando para condutas ilegais, de modo que posteriormente possam usar esse descumprimento da recomendação como </a:t>
            </a:r>
            <a:r>
              <a:rPr lang="pt-BR" sz="3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prova do dolo.</a:t>
            </a:r>
            <a:endParaRPr lang="pt-BR" sz="3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 caso de ilegalidades na iminência de serem praticadas ou já praticadas, mas que necessitem de cessação imediata, </a:t>
            </a:r>
            <a:r>
              <a:rPr lang="pt-BR" sz="3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notificação da recomendação</a:t>
            </a:r>
            <a:r>
              <a:rPr lang="pt-BR" sz="3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segundo o posicionamento de membros do MPE, </a:t>
            </a:r>
            <a:r>
              <a:rPr lang="pt-BR" sz="3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comprova a ciência do ilícito</a:t>
            </a:r>
            <a:r>
              <a:rPr lang="pt-BR" sz="3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e a omissão injustificada em tomar as providências cabíveis comprova a vontade de praticar (ou de continuar praticando) o ilícito. Este instrumento possui especial relevância quando a ilegalidade está em vias de ser praticada (atuação preventiva), ou ainda quando há um quadro de possível controvérsia jurídica que poderia trazer eventuais dúvidas sobre o dolo do agente.</a:t>
            </a:r>
            <a:endParaRPr lang="pt-BR" sz="3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780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5136</Words>
  <Application>Microsoft Office PowerPoint</Application>
  <PresentationFormat>Widescreen</PresentationFormat>
  <Paragraphs>187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Cambria</vt:lpstr>
      <vt:lpstr>Times New Roman</vt:lpstr>
      <vt:lpstr>Tema do Office</vt:lpstr>
      <vt:lpstr>A NOVA LEI DE IMPROBIDADE ADMINISTRATIVA (LIA) E SEUS REFLEXOS PARA O ADMINISTRADOR PÚBLICO </vt:lpstr>
      <vt:lpstr>DEFINIÇÃO DE IMPROBIDADE E OBJETIVO </vt:lpstr>
      <vt:lpstr>IMPROBIDADE X ILEGALIDADE</vt:lpstr>
      <vt:lpstr>Apresentação do PowerPoint</vt:lpstr>
      <vt:lpstr>EVOLUÇÃO DO ENTENDIMENTO COM A NOVA LEI 14.230/2021.  EXIGÊNCIA DE DOLO EM TODOS OS TIPOS. EVITAR O APAGÃO DAS CANETAS E AFASTAR OS SUBJETIVISMOS.</vt:lpstr>
      <vt:lpstr>Apresentação do PowerPoint</vt:lpstr>
      <vt:lpstr>Apresentação do PowerPoint</vt:lpstr>
      <vt:lpstr>Apresentação do PowerPoint</vt:lpstr>
      <vt:lpstr>A RECOMENDAÇÃO MINISTERIAL COMO POSSÍVEL INSTRUMENTO DE DELIMITAÇÃO DO DOLO DA IMPROBIDADE ADMINISTRATIVA. </vt:lpstr>
      <vt:lpstr>Apresentação do PowerPoint</vt:lpstr>
      <vt:lpstr>TAXATIVIDADE DAS CONDUTAS PREVISTAS EM LEI</vt:lpstr>
      <vt:lpstr>Apresentação do PowerPoint</vt:lpstr>
      <vt:lpstr>COMPETÊNCIA PARA PROPOSITURA DA AÇÃO: MPE, PESSOA JURÍDICA LESADA (ADI STF)</vt:lpstr>
      <vt:lpstr>Apresentação do PowerPoint</vt:lpstr>
      <vt:lpstr>DOS REQUISITOS PARA O RECEBIMENTO DA AÇÃO DE IMPROBIDADE</vt:lpstr>
      <vt:lpstr>NOVO TIPO DE IMPROBIDADE PREVISTO NA LEI. PUBLICIDADE VISANDO PROMOÇÃO PESSOAL. </vt:lpstr>
      <vt:lpstr>Apresentação do PowerPoint</vt:lpstr>
      <vt:lpstr>INDISPONIBILIDADE DE BENS. REQUISITOS. PERIGO DE DANO OU RISCO AO RESULTADO ÚTIL DO PROCESSO</vt:lpstr>
      <vt:lpstr>Apresentação do PowerPoint</vt:lpstr>
      <vt:lpstr>Apresentação do PowerPoint</vt:lpstr>
      <vt:lpstr>DIREITO DE SER INTERROGADO. NÃO É OBRIGATÓRIO.</vt:lpstr>
      <vt:lpstr>PARECER JURÍDICO – IMPORTÂNCIA NA DEFESA DO ATO DE IMPROBIDADE ADMINISTRATIVA E OBRIGATORIEDADE DA ASSESSORIA JURÍDICA DEFENDER O ADM. PÚBLICO.</vt:lpstr>
      <vt:lpstr>Apresentação do PowerPoint</vt:lpstr>
      <vt:lpstr>NECESSIDADE DE INDICAR UM FISCAL DO CONTRATO. MEDIDA IMPORTANTE PARA EVITAR A IMPROBIDADE E SE DEFENDER</vt:lpstr>
      <vt:lpstr>Apresentação do PowerPoint</vt:lpstr>
      <vt:lpstr>ACORDO DE NÃO PERSECUÇÃO CÍVEL</vt:lpstr>
      <vt:lpstr>Importante este ponto, principalmente para quem tem pretensão política. Exemplo prático:</vt:lpstr>
      <vt:lpstr>AFASTAMENTO DO CARGO. NOVA HIPÓTESE. LIMITAÇÃO TEMPORAL</vt:lpstr>
      <vt:lpstr>PRAZOS PRESCRICIONAIS </vt:lpstr>
      <vt:lpstr>RETROATIVIDADE DA NOVA LEI DE IMPROBIDADE.</vt:lpstr>
      <vt:lpstr>Apresentação do PowerPoint</vt:lpstr>
      <vt:lpstr>Apresentação do PowerPoint</vt:lpstr>
      <vt:lpstr>REFLEXOS PARA O DIREITO ELEITORAL DIANTE DA NOVA LEI QUE PERMITE A REVISÃO DO CASO. AFASTAMENTO DA INELEGIBILIDADE</vt:lpstr>
      <vt:lpstr>Apresentação do PowerPoint</vt:lpstr>
      <vt:lpstr>Apresentação do PowerPoint</vt:lpstr>
      <vt:lpstr>AS PENAS DE IMPROBIDADE ADMINISTRATIVA</vt:lpstr>
      <vt:lpstr>Apresentação do PowerPoint</vt:lpstr>
      <vt:lpstr>Apresentação do PowerPoint</vt:lpstr>
      <vt:lpstr>MOMENTO DE APLICAÇÃO DAS PENAS. TRÂNSITO EM JULGADO.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NOVA LEI DE IMPROBIDADE ADMINISTRATIVA (LIA) E SEUS REFLEXOS PARA O ADMINISTRADOR PÚBLICO</dc:title>
  <dc:creator>Adv003</dc:creator>
  <cp:lastModifiedBy>AMA</cp:lastModifiedBy>
  <cp:revision>5</cp:revision>
  <dcterms:created xsi:type="dcterms:W3CDTF">2024-03-12T13:14:37Z</dcterms:created>
  <dcterms:modified xsi:type="dcterms:W3CDTF">2024-03-12T16:50:36Z</dcterms:modified>
</cp:coreProperties>
</file>