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97" r:id="rId2"/>
    <p:sldId id="296" r:id="rId3"/>
    <p:sldId id="298" r:id="rId4"/>
    <p:sldId id="300" r:id="rId5"/>
    <p:sldId id="302" r:id="rId6"/>
    <p:sldId id="304" r:id="rId7"/>
    <p:sldId id="312" r:id="rId8"/>
    <p:sldId id="310" r:id="rId9"/>
    <p:sldId id="314" r:id="rId10"/>
    <p:sldId id="313" r:id="rId11"/>
    <p:sldId id="316" r:id="rId12"/>
    <p:sldId id="317" r:id="rId13"/>
    <p:sldId id="338" r:id="rId14"/>
    <p:sldId id="318" r:id="rId15"/>
    <p:sldId id="329" r:id="rId16"/>
    <p:sldId id="330" r:id="rId17"/>
    <p:sldId id="321" r:id="rId18"/>
    <p:sldId id="319" r:id="rId19"/>
    <p:sldId id="322" r:id="rId20"/>
    <p:sldId id="323" r:id="rId21"/>
    <p:sldId id="324" r:id="rId22"/>
    <p:sldId id="325" r:id="rId23"/>
    <p:sldId id="326" r:id="rId24"/>
    <p:sldId id="327" r:id="rId25"/>
    <p:sldId id="339" r:id="rId26"/>
    <p:sldId id="328" r:id="rId27"/>
    <p:sldId id="335" r:id="rId28"/>
    <p:sldId id="303" r:id="rId29"/>
  </p:sldIdLst>
  <p:sldSz cx="18288000" cy="10287000"/>
  <p:notesSz cx="6858000" cy="9144000"/>
  <p:embeddedFontLst>
    <p:embeddedFont>
      <p:font typeface="Noto Sans Light" panose="020B0402040504020204" pitchFamily="34"/>
      <p:regular r:id="rId31"/>
      <p:italic r:id="rId32"/>
    </p:embeddedFont>
    <p:embeddedFont>
      <p:font typeface="Poppins Bold" panose="020B0604020202020204" charset="0"/>
      <p:regular r:id="rId33"/>
      <p:bold r:id="rId34"/>
    </p:embeddedFont>
    <p:embeddedFont>
      <p:font typeface="Poppins Ultra-Bold" panose="020B0604020202020204" charset="0"/>
      <p:regular r:id="rId35"/>
    </p:embeddedFont>
    <p:embeddedFont>
      <p:font typeface="TT Interphases" panose="020B0604020202020204" charset="0"/>
      <p:regular r:id="rId36"/>
    </p:embeddedFont>
    <p:embeddedFont>
      <p:font typeface="TT Interphases Bold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658"/>
    <a:srgbClr val="00032B"/>
    <a:srgbClr val="A7B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son Moreira Lima" userId="b3307c217719f699" providerId="LiveId" clId="{CA0EF712-6472-4223-B85B-DB4DD0EE55EA}"/>
    <pc:docChg chg="undo redo custSel addSld modSld">
      <pc:chgData name="Alisson Moreira Lima" userId="b3307c217719f699" providerId="LiveId" clId="{CA0EF712-6472-4223-B85B-DB4DD0EE55EA}" dt="2024-05-13T12:46:39.355" v="33" actId="108"/>
      <pc:docMkLst>
        <pc:docMk/>
      </pc:docMkLst>
      <pc:sldChg chg="modSp mod">
        <pc:chgData name="Alisson Moreira Lima" userId="b3307c217719f699" providerId="LiveId" clId="{CA0EF712-6472-4223-B85B-DB4DD0EE55EA}" dt="2024-05-13T12:46:39.355" v="33" actId="108"/>
        <pc:sldMkLst>
          <pc:docMk/>
          <pc:sldMk cId="1775761732" sldId="298"/>
        </pc:sldMkLst>
        <pc:spChg chg="mod">
          <ac:chgData name="Alisson Moreira Lima" userId="b3307c217719f699" providerId="LiveId" clId="{CA0EF712-6472-4223-B85B-DB4DD0EE55EA}" dt="2024-05-13T12:46:39.355" v="33" actId="108"/>
          <ac:spMkLst>
            <pc:docMk/>
            <pc:sldMk cId="1775761732" sldId="298"/>
            <ac:spMk id="16" creationId="{05BAF990-DE6D-AF84-40DB-7420A207FAB6}"/>
          </ac:spMkLst>
        </pc:spChg>
      </pc:sldChg>
      <pc:sldChg chg="modSp mod">
        <pc:chgData name="Alisson Moreira Lima" userId="b3307c217719f699" providerId="LiveId" clId="{CA0EF712-6472-4223-B85B-DB4DD0EE55EA}" dt="2024-05-13T04:20:54.471" v="32" actId="108"/>
        <pc:sldMkLst>
          <pc:docMk/>
          <pc:sldMk cId="433445974" sldId="327"/>
        </pc:sldMkLst>
        <pc:spChg chg="mod">
          <ac:chgData name="Alisson Moreira Lima" userId="b3307c217719f699" providerId="LiveId" clId="{CA0EF712-6472-4223-B85B-DB4DD0EE55EA}" dt="2024-05-13T04:20:54.471" v="32" actId="108"/>
          <ac:spMkLst>
            <pc:docMk/>
            <pc:sldMk cId="433445974" sldId="327"/>
            <ac:spMk id="16" creationId="{05BAF990-DE6D-AF84-40DB-7420A207FAB6}"/>
          </ac:spMkLst>
        </pc:spChg>
        <pc:spChg chg="mod">
          <ac:chgData name="Alisson Moreira Lima" userId="b3307c217719f699" providerId="LiveId" clId="{CA0EF712-6472-4223-B85B-DB4DD0EE55EA}" dt="2024-05-13T04:19:25.955" v="25" actId="20577"/>
          <ac:spMkLst>
            <pc:docMk/>
            <pc:sldMk cId="433445974" sldId="327"/>
            <ac:spMk id="29" creationId="{00000000-0000-0000-0000-000000000000}"/>
          </ac:spMkLst>
        </pc:spChg>
      </pc:sldChg>
      <pc:sldChg chg="add">
        <pc:chgData name="Alisson Moreira Lima" userId="b3307c217719f699" providerId="LiveId" clId="{CA0EF712-6472-4223-B85B-DB4DD0EE55EA}" dt="2024-05-13T04:19:18.097" v="0" actId="2890"/>
        <pc:sldMkLst>
          <pc:docMk/>
          <pc:sldMk cId="443287123" sldId="33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79838-9EAC-40F5-B72A-ADB75D8E8533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C82A1D80-88FB-454A-B74C-E2297FF449DD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2400" dirty="0">
              <a:latin typeface="Poppins Bold" panose="020B0604020202020204" charset="0"/>
              <a:cs typeface="Poppins Bold" panose="020B0604020202020204" charset="0"/>
            </a:rPr>
            <a:t>Disponibilização do Questionário</a:t>
          </a:r>
        </a:p>
      </dgm:t>
    </dgm:pt>
    <dgm:pt modelId="{F0955B62-F731-4F0E-A94F-DE310ACE5720}" type="parTrans" cxnId="{BE1486E7-9060-4A87-88DD-899A1F7472C5}">
      <dgm:prSet/>
      <dgm:spPr/>
      <dgm:t>
        <a:bodyPr/>
        <a:lstStyle/>
        <a:p>
          <a:endParaRPr lang="pt-BR" sz="2000">
            <a:latin typeface="Poppins Bold" panose="020B0604020202020204" charset="0"/>
            <a:cs typeface="Poppins Bold" panose="020B0604020202020204" charset="0"/>
          </a:endParaRPr>
        </a:p>
      </dgm:t>
    </dgm:pt>
    <dgm:pt modelId="{BF4BAFBF-0834-4A0C-A5F5-A23AA65C7F51}" type="sibTrans" cxnId="{BE1486E7-9060-4A87-88DD-899A1F7472C5}">
      <dgm:prSet/>
      <dgm:spPr/>
      <dgm:t>
        <a:bodyPr/>
        <a:lstStyle/>
        <a:p>
          <a:endParaRPr lang="pt-BR" sz="2000">
            <a:latin typeface="Poppins Bold" panose="020B0604020202020204" charset="0"/>
            <a:cs typeface="Poppins Bold" panose="020B0604020202020204" charset="0"/>
          </a:endParaRPr>
        </a:p>
      </dgm:t>
    </dgm:pt>
    <dgm:pt modelId="{44889EBC-82EB-416D-9BE5-7CF489108E17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2400" dirty="0">
              <a:latin typeface="Poppins Bold" panose="020B0604020202020204" charset="0"/>
              <a:cs typeface="Poppins Bold" panose="020B0604020202020204" charset="0"/>
            </a:rPr>
            <a:t>Prazo para resposta dos questionários</a:t>
          </a:r>
        </a:p>
      </dgm:t>
    </dgm:pt>
    <dgm:pt modelId="{EA68CA6D-0F7C-4DD3-82DA-2EF5A99E603A}" type="parTrans" cxnId="{1DC8D34C-3021-4762-AEE7-E2F52C100BA8}">
      <dgm:prSet/>
      <dgm:spPr/>
      <dgm:t>
        <a:bodyPr/>
        <a:lstStyle/>
        <a:p>
          <a:endParaRPr lang="pt-BR" sz="2000">
            <a:latin typeface="Poppins Bold" panose="020B0604020202020204" charset="0"/>
            <a:cs typeface="Poppins Bold" panose="020B0604020202020204" charset="0"/>
          </a:endParaRPr>
        </a:p>
      </dgm:t>
    </dgm:pt>
    <dgm:pt modelId="{CBD3F1B1-4D6F-4D26-A885-0BBCFACD165C}" type="sibTrans" cxnId="{1DC8D34C-3021-4762-AEE7-E2F52C100BA8}">
      <dgm:prSet/>
      <dgm:spPr/>
      <dgm:t>
        <a:bodyPr/>
        <a:lstStyle/>
        <a:p>
          <a:endParaRPr lang="pt-BR" sz="2000">
            <a:latin typeface="Poppins Bold" panose="020B0604020202020204" charset="0"/>
            <a:cs typeface="Poppins Bold" panose="020B0604020202020204" charset="0"/>
          </a:endParaRPr>
        </a:p>
      </dgm:t>
    </dgm:pt>
    <dgm:pt modelId="{70C089D0-21A9-403A-962F-A902752435AF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2400" dirty="0">
              <a:latin typeface="Poppins Bold" panose="020B0604020202020204" charset="0"/>
              <a:cs typeface="Poppins Bold" panose="020B0604020202020204" charset="0"/>
            </a:rPr>
            <a:t>Validação das informações</a:t>
          </a:r>
        </a:p>
      </dgm:t>
    </dgm:pt>
    <dgm:pt modelId="{D71E4E66-8B0A-4FF7-A13F-50AE48D11281}" type="parTrans" cxnId="{01563D52-4B5D-454E-B771-9C394B670E2D}">
      <dgm:prSet/>
      <dgm:spPr/>
      <dgm:t>
        <a:bodyPr/>
        <a:lstStyle/>
        <a:p>
          <a:endParaRPr lang="pt-BR" sz="2000">
            <a:latin typeface="Poppins Bold" panose="020B0604020202020204" charset="0"/>
            <a:cs typeface="Poppins Bold" panose="020B0604020202020204" charset="0"/>
          </a:endParaRPr>
        </a:p>
      </dgm:t>
    </dgm:pt>
    <dgm:pt modelId="{6F90D409-AD97-4C95-A1C7-C80827BF36E7}" type="sibTrans" cxnId="{01563D52-4B5D-454E-B771-9C394B670E2D}">
      <dgm:prSet/>
      <dgm:spPr/>
      <dgm:t>
        <a:bodyPr/>
        <a:lstStyle/>
        <a:p>
          <a:endParaRPr lang="pt-BR" sz="2000">
            <a:latin typeface="Poppins Bold" panose="020B0604020202020204" charset="0"/>
            <a:cs typeface="Poppins Bold" panose="020B0604020202020204" charset="0"/>
          </a:endParaRPr>
        </a:p>
      </dgm:t>
    </dgm:pt>
    <dgm:pt modelId="{7EA7CC68-19FB-4C92-99CB-DD28F3A0AF6C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t-BR" sz="2400" dirty="0">
              <a:latin typeface="Poppins Bold" panose="020B0604020202020204" charset="0"/>
              <a:cs typeface="Poppins Bold" panose="020B0604020202020204" charset="0"/>
            </a:rPr>
            <a:t>Consolidação das informações e Divulgação dos Resultados</a:t>
          </a:r>
        </a:p>
      </dgm:t>
    </dgm:pt>
    <dgm:pt modelId="{5ED8EF2B-43AE-43D3-A6E1-C2BEF89788BD}" type="parTrans" cxnId="{05647FDD-6602-46D2-BBC8-A63DF0F11594}">
      <dgm:prSet/>
      <dgm:spPr/>
      <dgm:t>
        <a:bodyPr/>
        <a:lstStyle/>
        <a:p>
          <a:endParaRPr lang="pt-BR" sz="2000">
            <a:latin typeface="Poppins Bold" panose="020B0604020202020204" charset="0"/>
            <a:cs typeface="Poppins Bold" panose="020B0604020202020204" charset="0"/>
          </a:endParaRPr>
        </a:p>
      </dgm:t>
    </dgm:pt>
    <dgm:pt modelId="{BAA23CFE-3F96-4A1B-A518-B1D8E92FACF5}" type="sibTrans" cxnId="{05647FDD-6602-46D2-BBC8-A63DF0F11594}">
      <dgm:prSet/>
      <dgm:spPr/>
      <dgm:t>
        <a:bodyPr/>
        <a:lstStyle/>
        <a:p>
          <a:endParaRPr lang="pt-BR" sz="2000">
            <a:latin typeface="Poppins Bold" panose="020B0604020202020204" charset="0"/>
            <a:cs typeface="Poppins Bold" panose="020B0604020202020204" charset="0"/>
          </a:endParaRPr>
        </a:p>
      </dgm:t>
    </dgm:pt>
    <dgm:pt modelId="{553FBD40-46A1-4A9F-960D-C7EDC659125C}" type="pres">
      <dgm:prSet presAssocID="{4C479838-9EAC-40F5-B72A-ADB75D8E8533}" presName="Name0" presStyleCnt="0">
        <dgm:presLayoutVars>
          <dgm:dir/>
          <dgm:animLvl val="lvl"/>
          <dgm:resizeHandles val="exact"/>
        </dgm:presLayoutVars>
      </dgm:prSet>
      <dgm:spPr/>
    </dgm:pt>
    <dgm:pt modelId="{D17DDAF1-6C0B-4AE2-98B6-07D439EF98B8}" type="pres">
      <dgm:prSet presAssocID="{C82A1D80-88FB-454A-B74C-E2297FF449DD}" presName="parTxOnly" presStyleLbl="node1" presStyleIdx="0" presStyleCnt="4" custScaleX="127301">
        <dgm:presLayoutVars>
          <dgm:chMax val="0"/>
          <dgm:chPref val="0"/>
          <dgm:bulletEnabled val="1"/>
        </dgm:presLayoutVars>
      </dgm:prSet>
      <dgm:spPr/>
    </dgm:pt>
    <dgm:pt modelId="{283C68F5-479D-429D-850E-5653CE102D66}" type="pres">
      <dgm:prSet presAssocID="{BF4BAFBF-0834-4A0C-A5F5-A23AA65C7F51}" presName="parTxOnlySpace" presStyleCnt="0"/>
      <dgm:spPr/>
    </dgm:pt>
    <dgm:pt modelId="{743A6A61-8BC9-4D69-97BE-467D31CDBDBB}" type="pres">
      <dgm:prSet presAssocID="{44889EBC-82EB-416D-9BE5-7CF489108E17}" presName="parTxOnly" presStyleLbl="node1" presStyleIdx="1" presStyleCnt="4" custScaleX="125109">
        <dgm:presLayoutVars>
          <dgm:chMax val="0"/>
          <dgm:chPref val="0"/>
          <dgm:bulletEnabled val="1"/>
        </dgm:presLayoutVars>
      </dgm:prSet>
      <dgm:spPr/>
    </dgm:pt>
    <dgm:pt modelId="{EC25F6F9-B903-44F2-A5B9-8A658D55B07C}" type="pres">
      <dgm:prSet presAssocID="{CBD3F1B1-4D6F-4D26-A885-0BBCFACD165C}" presName="parTxOnlySpace" presStyleCnt="0"/>
      <dgm:spPr/>
    </dgm:pt>
    <dgm:pt modelId="{31AFB780-CC4D-4C88-96F7-A51BCC2F3653}" type="pres">
      <dgm:prSet presAssocID="{70C089D0-21A9-403A-962F-A902752435AF}" presName="parTxOnly" presStyleLbl="node1" presStyleIdx="2" presStyleCnt="4" custScaleX="117246">
        <dgm:presLayoutVars>
          <dgm:chMax val="0"/>
          <dgm:chPref val="0"/>
          <dgm:bulletEnabled val="1"/>
        </dgm:presLayoutVars>
      </dgm:prSet>
      <dgm:spPr/>
    </dgm:pt>
    <dgm:pt modelId="{AD6555E4-6D34-4F59-8AE4-37F8A3FB4495}" type="pres">
      <dgm:prSet presAssocID="{6F90D409-AD97-4C95-A1C7-C80827BF36E7}" presName="parTxOnlySpace" presStyleCnt="0"/>
      <dgm:spPr/>
    </dgm:pt>
    <dgm:pt modelId="{79946EDD-56CF-4ABD-9692-6FF7C8CF3EC8}" type="pres">
      <dgm:prSet presAssocID="{7EA7CC68-19FB-4C92-99CB-DD28F3A0AF6C}" presName="parTxOnly" presStyleLbl="node1" presStyleIdx="3" presStyleCnt="4" custScaleX="170912">
        <dgm:presLayoutVars>
          <dgm:chMax val="0"/>
          <dgm:chPref val="0"/>
          <dgm:bulletEnabled val="1"/>
        </dgm:presLayoutVars>
      </dgm:prSet>
      <dgm:spPr/>
    </dgm:pt>
  </dgm:ptLst>
  <dgm:cxnLst>
    <dgm:cxn modelId="{CDCEA960-F453-48F0-99A0-7522729095F4}" type="presOf" srcId="{C82A1D80-88FB-454A-B74C-E2297FF449DD}" destId="{D17DDAF1-6C0B-4AE2-98B6-07D439EF98B8}" srcOrd="0" destOrd="0" presId="urn:microsoft.com/office/officeart/2005/8/layout/chevron1"/>
    <dgm:cxn modelId="{1DC8D34C-3021-4762-AEE7-E2F52C100BA8}" srcId="{4C479838-9EAC-40F5-B72A-ADB75D8E8533}" destId="{44889EBC-82EB-416D-9BE5-7CF489108E17}" srcOrd="1" destOrd="0" parTransId="{EA68CA6D-0F7C-4DD3-82DA-2EF5A99E603A}" sibTransId="{CBD3F1B1-4D6F-4D26-A885-0BBCFACD165C}"/>
    <dgm:cxn modelId="{F7DD186D-D93A-47FE-BBD4-B1639136486F}" type="presOf" srcId="{4C479838-9EAC-40F5-B72A-ADB75D8E8533}" destId="{553FBD40-46A1-4A9F-960D-C7EDC659125C}" srcOrd="0" destOrd="0" presId="urn:microsoft.com/office/officeart/2005/8/layout/chevron1"/>
    <dgm:cxn modelId="{03B8594E-EBD1-4353-BAB8-1E68199555DF}" type="presOf" srcId="{44889EBC-82EB-416D-9BE5-7CF489108E17}" destId="{743A6A61-8BC9-4D69-97BE-467D31CDBDBB}" srcOrd="0" destOrd="0" presId="urn:microsoft.com/office/officeart/2005/8/layout/chevron1"/>
    <dgm:cxn modelId="{01563D52-4B5D-454E-B771-9C394B670E2D}" srcId="{4C479838-9EAC-40F5-B72A-ADB75D8E8533}" destId="{70C089D0-21A9-403A-962F-A902752435AF}" srcOrd="2" destOrd="0" parTransId="{D71E4E66-8B0A-4FF7-A13F-50AE48D11281}" sibTransId="{6F90D409-AD97-4C95-A1C7-C80827BF36E7}"/>
    <dgm:cxn modelId="{735DAE78-E5BF-4F91-B46C-65DA8038C745}" type="presOf" srcId="{70C089D0-21A9-403A-962F-A902752435AF}" destId="{31AFB780-CC4D-4C88-96F7-A51BCC2F3653}" srcOrd="0" destOrd="0" presId="urn:microsoft.com/office/officeart/2005/8/layout/chevron1"/>
    <dgm:cxn modelId="{DA54E8CA-E648-4DC9-B96D-34133DB2A86C}" type="presOf" srcId="{7EA7CC68-19FB-4C92-99CB-DD28F3A0AF6C}" destId="{79946EDD-56CF-4ABD-9692-6FF7C8CF3EC8}" srcOrd="0" destOrd="0" presId="urn:microsoft.com/office/officeart/2005/8/layout/chevron1"/>
    <dgm:cxn modelId="{05647FDD-6602-46D2-BBC8-A63DF0F11594}" srcId="{4C479838-9EAC-40F5-B72A-ADB75D8E8533}" destId="{7EA7CC68-19FB-4C92-99CB-DD28F3A0AF6C}" srcOrd="3" destOrd="0" parTransId="{5ED8EF2B-43AE-43D3-A6E1-C2BEF89788BD}" sibTransId="{BAA23CFE-3F96-4A1B-A518-B1D8E92FACF5}"/>
    <dgm:cxn modelId="{BE1486E7-9060-4A87-88DD-899A1F7472C5}" srcId="{4C479838-9EAC-40F5-B72A-ADB75D8E8533}" destId="{C82A1D80-88FB-454A-B74C-E2297FF449DD}" srcOrd="0" destOrd="0" parTransId="{F0955B62-F731-4F0E-A94F-DE310ACE5720}" sibTransId="{BF4BAFBF-0834-4A0C-A5F5-A23AA65C7F51}"/>
    <dgm:cxn modelId="{A84D13E2-7A7A-4B43-9C85-B1BB1D526E7A}" type="presParOf" srcId="{553FBD40-46A1-4A9F-960D-C7EDC659125C}" destId="{D17DDAF1-6C0B-4AE2-98B6-07D439EF98B8}" srcOrd="0" destOrd="0" presId="urn:microsoft.com/office/officeart/2005/8/layout/chevron1"/>
    <dgm:cxn modelId="{2B1FB16F-7558-46C0-A316-0549F6E457AB}" type="presParOf" srcId="{553FBD40-46A1-4A9F-960D-C7EDC659125C}" destId="{283C68F5-479D-429D-850E-5653CE102D66}" srcOrd="1" destOrd="0" presId="urn:microsoft.com/office/officeart/2005/8/layout/chevron1"/>
    <dgm:cxn modelId="{CF15CA68-0E1E-42FB-A1E5-01163A49E0DE}" type="presParOf" srcId="{553FBD40-46A1-4A9F-960D-C7EDC659125C}" destId="{743A6A61-8BC9-4D69-97BE-467D31CDBDBB}" srcOrd="2" destOrd="0" presId="urn:microsoft.com/office/officeart/2005/8/layout/chevron1"/>
    <dgm:cxn modelId="{66290005-D1E4-4BCB-99C9-B0DD9E461A02}" type="presParOf" srcId="{553FBD40-46A1-4A9F-960D-C7EDC659125C}" destId="{EC25F6F9-B903-44F2-A5B9-8A658D55B07C}" srcOrd="3" destOrd="0" presId="urn:microsoft.com/office/officeart/2005/8/layout/chevron1"/>
    <dgm:cxn modelId="{1BC4D39C-92FE-4F74-9403-D16BBE901128}" type="presParOf" srcId="{553FBD40-46A1-4A9F-960D-C7EDC659125C}" destId="{31AFB780-CC4D-4C88-96F7-A51BCC2F3653}" srcOrd="4" destOrd="0" presId="urn:microsoft.com/office/officeart/2005/8/layout/chevron1"/>
    <dgm:cxn modelId="{C33B6648-6A08-4FFD-956B-81B45C6797FA}" type="presParOf" srcId="{553FBD40-46A1-4A9F-960D-C7EDC659125C}" destId="{AD6555E4-6D34-4F59-8AE4-37F8A3FB4495}" srcOrd="5" destOrd="0" presId="urn:microsoft.com/office/officeart/2005/8/layout/chevron1"/>
    <dgm:cxn modelId="{D4BE6FA2-6A18-4178-8623-3E9ADB794086}" type="presParOf" srcId="{553FBD40-46A1-4A9F-960D-C7EDC659125C}" destId="{79946EDD-56CF-4ABD-9692-6FF7C8CF3EC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DDAF1-6C0B-4AE2-98B6-07D439EF98B8}">
      <dsp:nvSpPr>
        <dsp:cNvPr id="0" name=""/>
        <dsp:cNvSpPr/>
      </dsp:nvSpPr>
      <dsp:spPr>
        <a:xfrm>
          <a:off x="2743" y="1388291"/>
          <a:ext cx="4501420" cy="141441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Poppins Bold" panose="020B0604020202020204" charset="0"/>
              <a:cs typeface="Poppins Bold" panose="020B0604020202020204" charset="0"/>
            </a:rPr>
            <a:t>Disponibilização do Questionário</a:t>
          </a:r>
        </a:p>
      </dsp:txBody>
      <dsp:txXfrm>
        <a:off x="709952" y="1388291"/>
        <a:ext cx="3087003" cy="1414417"/>
      </dsp:txXfrm>
    </dsp:sp>
    <dsp:sp modelId="{743A6A61-8BC9-4D69-97BE-467D31CDBDBB}">
      <dsp:nvSpPr>
        <dsp:cNvPr id="0" name=""/>
        <dsp:cNvSpPr/>
      </dsp:nvSpPr>
      <dsp:spPr>
        <a:xfrm>
          <a:off x="4150559" y="1388291"/>
          <a:ext cx="4423910" cy="141441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Poppins Bold" panose="020B0604020202020204" charset="0"/>
              <a:cs typeface="Poppins Bold" panose="020B0604020202020204" charset="0"/>
            </a:rPr>
            <a:t>Prazo para resposta dos questionários</a:t>
          </a:r>
        </a:p>
      </dsp:txBody>
      <dsp:txXfrm>
        <a:off x="4857768" y="1388291"/>
        <a:ext cx="3009493" cy="1414417"/>
      </dsp:txXfrm>
    </dsp:sp>
    <dsp:sp modelId="{31AFB780-CC4D-4C88-96F7-A51BCC2F3653}">
      <dsp:nvSpPr>
        <dsp:cNvPr id="0" name=""/>
        <dsp:cNvSpPr/>
      </dsp:nvSpPr>
      <dsp:spPr>
        <a:xfrm>
          <a:off x="8220865" y="1388291"/>
          <a:ext cx="4145870" cy="141441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Poppins Bold" panose="020B0604020202020204" charset="0"/>
              <a:cs typeface="Poppins Bold" panose="020B0604020202020204" charset="0"/>
            </a:rPr>
            <a:t>Validação das informações</a:t>
          </a:r>
        </a:p>
      </dsp:txBody>
      <dsp:txXfrm>
        <a:off x="8928074" y="1388291"/>
        <a:ext cx="2731453" cy="1414417"/>
      </dsp:txXfrm>
    </dsp:sp>
    <dsp:sp modelId="{79946EDD-56CF-4ABD-9692-6FF7C8CF3EC8}">
      <dsp:nvSpPr>
        <dsp:cNvPr id="0" name=""/>
        <dsp:cNvSpPr/>
      </dsp:nvSpPr>
      <dsp:spPr>
        <a:xfrm>
          <a:off x="12013131" y="1388291"/>
          <a:ext cx="6043524" cy="141441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Poppins Bold" panose="020B0604020202020204" charset="0"/>
              <a:cs typeface="Poppins Bold" panose="020B0604020202020204" charset="0"/>
            </a:rPr>
            <a:t>Consolidação das informações e Divulgação dos Resultados</a:t>
          </a:r>
        </a:p>
      </dsp:txBody>
      <dsp:txXfrm>
        <a:off x="12720340" y="1388291"/>
        <a:ext cx="4629107" cy="1414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4CE6D-C809-414D-A8AB-C26D652C4AED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31CA9-A360-444D-A9EE-93DF256C4B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90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654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276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024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806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058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286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295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248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699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721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20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4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840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631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482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758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116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107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00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602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795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80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602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654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28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1CA9-A360-444D-A9EE-93DF256C4B8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93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b.inspectapp.com.br/site/login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egm.irbcontas.org.br/" TargetMode="Externa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20.jpe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9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6.svg"/><Relationship Id="rId5" Type="http://schemas.openxmlformats.org/officeDocument/2006/relationships/image" Target="../media/image1.jpe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21.jpe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80389" y="979389"/>
            <a:ext cx="9307611" cy="930761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2"/>
              <a:stretch>
                <a:fillRect r="-7817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 rot="-2700000">
            <a:off x="-4781926" y="951518"/>
            <a:ext cx="18111132" cy="11629737"/>
            <a:chOff x="0" y="0"/>
            <a:chExt cx="4770010" cy="30629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700000">
            <a:off x="10877795" y="-5191057"/>
            <a:ext cx="5852739" cy="8669109"/>
            <a:chOff x="0" y="0"/>
            <a:chExt cx="1541462" cy="22832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2700000">
            <a:off x="10877795" y="-5551814"/>
            <a:ext cx="5852739" cy="8669109"/>
            <a:chOff x="0" y="0"/>
            <a:chExt cx="1541462" cy="22832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2700000">
            <a:off x="10826649" y="-6134434"/>
            <a:ext cx="5852739" cy="8813770"/>
            <a:chOff x="0" y="-38100"/>
            <a:chExt cx="1541462" cy="23213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89978" y="4054056"/>
            <a:ext cx="14209547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19"/>
              </a:lnSpc>
              <a:spcBef>
                <a:spcPct val="0"/>
              </a:spcBef>
            </a:pPr>
            <a:r>
              <a:rPr lang="pt-BR" sz="8000" b="1" spc="-459" dirty="0">
                <a:solidFill>
                  <a:srgbClr val="FFFFFF"/>
                </a:solidFill>
                <a:latin typeface="Jannah Heavy"/>
              </a:rPr>
              <a:t>ÍNDICE DE EFETIVIDADE DA GESTÃO MUNICIPAL – IEGM 2024</a:t>
            </a:r>
            <a:endParaRPr lang="en-US" sz="8000" b="1" spc="-459" dirty="0">
              <a:solidFill>
                <a:srgbClr val="FFFFFF"/>
              </a:solidFill>
              <a:latin typeface="Jannah Heavy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-3505200" y="6311084"/>
            <a:ext cx="1322781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-1273518" y="8298180"/>
            <a:ext cx="7315200" cy="3977640"/>
          </a:xfrm>
          <a:custGeom>
            <a:avLst/>
            <a:gdLst/>
            <a:ahLst/>
            <a:cxnLst/>
            <a:rect l="l" t="t" r="r" b="b"/>
            <a:pathLst>
              <a:path w="7315200" h="3977640">
                <a:moveTo>
                  <a:pt x="0" y="0"/>
                </a:moveTo>
                <a:lnTo>
                  <a:pt x="7315200" y="0"/>
                </a:lnTo>
                <a:lnTo>
                  <a:pt x="7315200" y="3977640"/>
                </a:lnTo>
                <a:lnTo>
                  <a:pt x="0" y="3977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 rot="8100000" flipV="1">
            <a:off x="-3475881" y="1121409"/>
            <a:ext cx="9401653" cy="429307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5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TextBox 20"/>
          <p:cNvSpPr txBox="1"/>
          <p:nvPr/>
        </p:nvSpPr>
        <p:spPr>
          <a:xfrm>
            <a:off x="248238" y="6077413"/>
            <a:ext cx="1420954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endParaRPr lang="en-US" sz="5400" spc="-292" dirty="0">
              <a:solidFill>
                <a:srgbClr val="FFFFFF"/>
              </a:solidFill>
              <a:latin typeface="Jannah Heavy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9C8A47B-D3FA-3927-DF2F-750067E0118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1088533" y="9320920"/>
            <a:ext cx="6738504" cy="601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7812678" y="-8075024"/>
            <a:ext cx="2434045" cy="18516602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13"/>
          <p:cNvSpPr txBox="1"/>
          <p:nvPr/>
        </p:nvSpPr>
        <p:spPr>
          <a:xfrm>
            <a:off x="1142999" y="952500"/>
            <a:ext cx="12192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Dimensões IEGM 2024</a:t>
            </a:r>
            <a:endParaRPr lang="en-US" sz="5000" dirty="0">
              <a:solidFill>
                <a:srgbClr val="FFFFFF"/>
              </a:solidFill>
              <a:latin typeface="Poppins Ultra-Bold"/>
            </a:endParaRPr>
          </a:p>
        </p:txBody>
      </p:sp>
      <p:sp>
        <p:nvSpPr>
          <p:cNvPr id="2" name="Freeform 34">
            <a:extLst>
              <a:ext uri="{FF2B5EF4-FFF2-40B4-BE49-F238E27FC236}">
                <a16:creationId xmlns:a16="http://schemas.microsoft.com/office/drawing/2014/main" id="{0B01172E-4023-2A98-8257-C5A7BFD2521D}"/>
              </a:ext>
            </a:extLst>
          </p:cNvPr>
          <p:cNvSpPr/>
          <p:nvPr/>
        </p:nvSpPr>
        <p:spPr>
          <a:xfrm>
            <a:off x="15443495" y="-555783"/>
            <a:ext cx="2031409" cy="3016566"/>
          </a:xfrm>
          <a:custGeom>
            <a:avLst/>
            <a:gdLst/>
            <a:ahLst/>
            <a:cxnLst/>
            <a:rect l="l" t="t" r="r" b="b"/>
            <a:pathLst>
              <a:path w="1755233" h="2283222">
                <a:moveTo>
                  <a:pt x="0" y="0"/>
                </a:moveTo>
                <a:lnTo>
                  <a:pt x="1755233" y="0"/>
                </a:lnTo>
                <a:lnTo>
                  <a:pt x="1755233" y="2283222"/>
                </a:lnTo>
                <a:lnTo>
                  <a:pt x="0" y="2283222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 cap="sq">
            <a:solidFill>
              <a:schemeClr val="bg1">
                <a:alpha val="90000"/>
              </a:schemeClr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7" name="Freeform 34">
            <a:extLst>
              <a:ext uri="{FF2B5EF4-FFF2-40B4-BE49-F238E27FC236}">
                <a16:creationId xmlns:a16="http://schemas.microsoft.com/office/drawing/2014/main" id="{C0665338-A34E-FDCD-6E81-B59064E277A9}"/>
              </a:ext>
            </a:extLst>
          </p:cNvPr>
          <p:cNvSpPr/>
          <p:nvPr/>
        </p:nvSpPr>
        <p:spPr>
          <a:xfrm>
            <a:off x="16409122" y="870776"/>
            <a:ext cx="2031409" cy="3016566"/>
          </a:xfrm>
          <a:custGeom>
            <a:avLst/>
            <a:gdLst/>
            <a:ahLst/>
            <a:cxnLst/>
            <a:rect l="l" t="t" r="r" b="b"/>
            <a:pathLst>
              <a:path w="1755233" h="2283222">
                <a:moveTo>
                  <a:pt x="0" y="0"/>
                </a:moveTo>
                <a:lnTo>
                  <a:pt x="1755233" y="0"/>
                </a:lnTo>
                <a:lnTo>
                  <a:pt x="1755233" y="2283222"/>
                </a:lnTo>
                <a:lnTo>
                  <a:pt x="0" y="2283222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 cap="sq">
            <a:solidFill>
              <a:schemeClr val="bg1">
                <a:alpha val="90000"/>
              </a:schemeClr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19">
            <a:extLst>
              <a:ext uri="{FF2B5EF4-FFF2-40B4-BE49-F238E27FC236}">
                <a16:creationId xmlns:a16="http://schemas.microsoft.com/office/drawing/2014/main" id="{C744E9BC-02B9-C985-020D-8E57257A63EE}"/>
              </a:ext>
            </a:extLst>
          </p:cNvPr>
          <p:cNvSpPr/>
          <p:nvPr/>
        </p:nvSpPr>
        <p:spPr>
          <a:xfrm flipV="1">
            <a:off x="3831769" y="2285082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90" name="Imagem 189">
            <a:extLst>
              <a:ext uri="{FF2B5EF4-FFF2-40B4-BE49-F238E27FC236}">
                <a16:creationId xmlns:a16="http://schemas.microsoft.com/office/drawing/2014/main" id="{32578981-5134-BA37-01CE-EBDB3D562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781300"/>
            <a:ext cx="157734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5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21505" y="1430726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1430001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Como é realizado o levantamento do IEGM?</a:t>
            </a:r>
            <a:endParaRPr lang="en-US" sz="5000" dirty="0">
              <a:solidFill>
                <a:srgbClr val="FFFFFF"/>
              </a:solidFill>
              <a:latin typeface="Poppins Ultra-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05BAF990-DE6D-AF84-40DB-7420A207FAB6}"/>
              </a:ext>
            </a:extLst>
          </p:cNvPr>
          <p:cNvSpPr txBox="1"/>
          <p:nvPr/>
        </p:nvSpPr>
        <p:spPr>
          <a:xfrm>
            <a:off x="1143000" y="2705100"/>
            <a:ext cx="10943942" cy="4521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Os dados serão coletados por meio de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sete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questionários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relacionados à </a:t>
            </a:r>
            <a:r>
              <a:rPr lang="pt-BR" sz="4000" b="1" dirty="0">
                <a:solidFill>
                  <a:srgbClr val="FFFFFF"/>
                </a:solidFill>
                <a:latin typeface="Jannah Medium"/>
              </a:rPr>
              <a:t>cada uma das dimensões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avaliadas a serem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preenchidos</a:t>
            </a:r>
            <a:r>
              <a:rPr lang="pt-BR" sz="4000" b="1" dirty="0">
                <a:solidFill>
                  <a:srgbClr val="00B050"/>
                </a:solidFill>
                <a:latin typeface="Jannah Medium"/>
              </a:rPr>
              <a:t>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de</a:t>
            </a:r>
            <a:r>
              <a:rPr lang="pt-BR" sz="4000" b="1" dirty="0">
                <a:solidFill>
                  <a:srgbClr val="00B050"/>
                </a:solidFill>
                <a:latin typeface="Jannah Medium"/>
              </a:rPr>
              <a:t>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forma eletrônica</a:t>
            </a:r>
            <a:r>
              <a:rPr lang="pt-BR" sz="4000" dirty="0">
                <a:solidFill>
                  <a:srgbClr val="92D050"/>
                </a:solidFill>
                <a:latin typeface="Jannah Medium"/>
              </a:rPr>
              <a:t>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pelos jurisdicionados.</a:t>
            </a:r>
          </a:p>
          <a:p>
            <a:pPr marL="269874" lvl="1" algn="just">
              <a:lnSpc>
                <a:spcPct val="150000"/>
              </a:lnSpc>
            </a:pPr>
            <a:endParaRPr lang="pt-BR" sz="4000" dirty="0">
              <a:solidFill>
                <a:srgbClr val="FFFFFF"/>
              </a:solidFill>
              <a:latin typeface="Jannah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7356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21505" y="1430726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1430001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Como é realizado o levantamento do IEGM?</a:t>
            </a:r>
            <a:endParaRPr lang="en-US" sz="5000" dirty="0">
              <a:solidFill>
                <a:srgbClr val="FFFFFF"/>
              </a:solidFill>
              <a:latin typeface="Poppins Ultra-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05BAF990-DE6D-AF84-40DB-7420A207FAB6}"/>
              </a:ext>
            </a:extLst>
          </p:cNvPr>
          <p:cNvSpPr txBox="1"/>
          <p:nvPr/>
        </p:nvSpPr>
        <p:spPr>
          <a:xfrm>
            <a:off x="1143000" y="2705100"/>
            <a:ext cx="10943942" cy="3597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As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informações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para preenchimento dos questionários farão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referência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ao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exercício</a:t>
            </a:r>
            <a:r>
              <a:rPr lang="pt-BR" sz="4000" b="1" dirty="0">
                <a:solidFill>
                  <a:srgbClr val="00B050"/>
                </a:solidFill>
                <a:latin typeface="Jannah Medium"/>
              </a:rPr>
              <a:t>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financeiro imediatamente anterior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ao ano da sua aplicação.</a:t>
            </a:r>
          </a:p>
        </p:txBody>
      </p:sp>
    </p:spTree>
    <p:extLst>
      <p:ext uri="{BB962C8B-B14F-4D97-AF65-F5344CB8AC3E}">
        <p14:creationId xmlns:p14="http://schemas.microsoft.com/office/powerpoint/2010/main" val="46260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7812678" y="-8075024"/>
            <a:ext cx="2434045" cy="18516602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13"/>
          <p:cNvSpPr txBox="1"/>
          <p:nvPr/>
        </p:nvSpPr>
        <p:spPr>
          <a:xfrm>
            <a:off x="1142999" y="952500"/>
            <a:ext cx="12192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Cronograma IEGM 2024</a:t>
            </a:r>
            <a:endParaRPr lang="en-US" sz="5000" dirty="0">
              <a:solidFill>
                <a:srgbClr val="FFFFFF"/>
              </a:solidFill>
              <a:latin typeface="Poppins Ultra-Bold"/>
            </a:endParaRPr>
          </a:p>
        </p:txBody>
      </p:sp>
      <p:sp>
        <p:nvSpPr>
          <p:cNvPr id="2" name="Freeform 34">
            <a:extLst>
              <a:ext uri="{FF2B5EF4-FFF2-40B4-BE49-F238E27FC236}">
                <a16:creationId xmlns:a16="http://schemas.microsoft.com/office/drawing/2014/main" id="{0B01172E-4023-2A98-8257-C5A7BFD2521D}"/>
              </a:ext>
            </a:extLst>
          </p:cNvPr>
          <p:cNvSpPr/>
          <p:nvPr/>
        </p:nvSpPr>
        <p:spPr>
          <a:xfrm>
            <a:off x="15443495" y="-555783"/>
            <a:ext cx="2031409" cy="3016566"/>
          </a:xfrm>
          <a:custGeom>
            <a:avLst/>
            <a:gdLst/>
            <a:ahLst/>
            <a:cxnLst/>
            <a:rect l="l" t="t" r="r" b="b"/>
            <a:pathLst>
              <a:path w="1755233" h="2283222">
                <a:moveTo>
                  <a:pt x="0" y="0"/>
                </a:moveTo>
                <a:lnTo>
                  <a:pt x="1755233" y="0"/>
                </a:lnTo>
                <a:lnTo>
                  <a:pt x="1755233" y="2283222"/>
                </a:lnTo>
                <a:lnTo>
                  <a:pt x="0" y="2283222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 cap="sq">
            <a:solidFill>
              <a:schemeClr val="bg1">
                <a:alpha val="90000"/>
              </a:schemeClr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7" name="Freeform 34">
            <a:extLst>
              <a:ext uri="{FF2B5EF4-FFF2-40B4-BE49-F238E27FC236}">
                <a16:creationId xmlns:a16="http://schemas.microsoft.com/office/drawing/2014/main" id="{C0665338-A34E-FDCD-6E81-B59064E277A9}"/>
              </a:ext>
            </a:extLst>
          </p:cNvPr>
          <p:cNvSpPr/>
          <p:nvPr/>
        </p:nvSpPr>
        <p:spPr>
          <a:xfrm>
            <a:off x="16409122" y="870776"/>
            <a:ext cx="2031409" cy="3016566"/>
          </a:xfrm>
          <a:custGeom>
            <a:avLst/>
            <a:gdLst/>
            <a:ahLst/>
            <a:cxnLst/>
            <a:rect l="l" t="t" r="r" b="b"/>
            <a:pathLst>
              <a:path w="1755233" h="2283222">
                <a:moveTo>
                  <a:pt x="0" y="0"/>
                </a:moveTo>
                <a:lnTo>
                  <a:pt x="1755233" y="0"/>
                </a:lnTo>
                <a:lnTo>
                  <a:pt x="1755233" y="2283222"/>
                </a:lnTo>
                <a:lnTo>
                  <a:pt x="0" y="2283222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 cap="sq">
            <a:solidFill>
              <a:schemeClr val="bg1">
                <a:alpha val="90000"/>
              </a:schemeClr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19">
            <a:extLst>
              <a:ext uri="{FF2B5EF4-FFF2-40B4-BE49-F238E27FC236}">
                <a16:creationId xmlns:a16="http://schemas.microsoft.com/office/drawing/2014/main" id="{C744E9BC-02B9-C985-020D-8E57257A63EE}"/>
              </a:ext>
            </a:extLst>
          </p:cNvPr>
          <p:cNvSpPr/>
          <p:nvPr/>
        </p:nvSpPr>
        <p:spPr>
          <a:xfrm flipV="1">
            <a:off x="3831769" y="2285082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EDF61D6-D05D-9726-93EE-AF0BDC74AE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946882"/>
              </p:ext>
            </p:extLst>
          </p:nvPr>
        </p:nvGraphicFramePr>
        <p:xfrm>
          <a:off x="152400" y="3048000"/>
          <a:ext cx="18059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C57390B-F9C3-D4C4-50A4-37BB2DE0CCCA}"/>
              </a:ext>
            </a:extLst>
          </p:cNvPr>
          <p:cNvSpPr/>
          <p:nvPr/>
        </p:nvSpPr>
        <p:spPr>
          <a:xfrm>
            <a:off x="782982" y="6057900"/>
            <a:ext cx="2667000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ysClr val="windowText" lastClr="000000"/>
                </a:solidFill>
                <a:latin typeface="Poppins Bold" panose="020B0604020202020204" charset="0"/>
                <a:cs typeface="Poppins Bold" panose="020B0604020202020204" charset="0"/>
              </a:rPr>
              <a:t>01/06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9DAA69CC-CB3C-9C70-7228-9C034D59C23F}"/>
              </a:ext>
            </a:extLst>
          </p:cNvPr>
          <p:cNvSpPr/>
          <p:nvPr/>
        </p:nvSpPr>
        <p:spPr>
          <a:xfrm>
            <a:off x="5271788" y="6057900"/>
            <a:ext cx="2667000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ysClr val="windowText" lastClr="000000"/>
                </a:solidFill>
                <a:latin typeface="Poppins Bold" panose="020B0604020202020204" charset="0"/>
                <a:cs typeface="Poppins Bold" panose="020B0604020202020204" charset="0"/>
              </a:rPr>
              <a:t>01/06 a 15/07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2297259-4570-2A19-1C61-BF27654CC146}"/>
              </a:ext>
            </a:extLst>
          </p:cNvPr>
          <p:cNvSpPr/>
          <p:nvPr/>
        </p:nvSpPr>
        <p:spPr>
          <a:xfrm>
            <a:off x="9106486" y="6057900"/>
            <a:ext cx="2667000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ysClr val="windowText" lastClr="000000"/>
                </a:solidFill>
                <a:latin typeface="Poppins Bold" panose="020B0604020202020204" charset="0"/>
                <a:cs typeface="Poppins Bold" panose="020B0604020202020204" charset="0"/>
              </a:rPr>
              <a:t>16/07 a 31/08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F16F9DD1-C240-DBBB-6E56-F87AC29E8BCD}"/>
              </a:ext>
            </a:extLst>
          </p:cNvPr>
          <p:cNvSpPr/>
          <p:nvPr/>
        </p:nvSpPr>
        <p:spPr>
          <a:xfrm>
            <a:off x="13792200" y="6057900"/>
            <a:ext cx="2667000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ysClr val="windowText" lastClr="000000"/>
                </a:solidFill>
                <a:latin typeface="Poppins Bold" panose="020B0604020202020204" charset="0"/>
                <a:cs typeface="Poppins Bold" panose="020B0604020202020204" charset="0"/>
              </a:rPr>
              <a:t>Setembro/24</a:t>
            </a:r>
          </a:p>
        </p:txBody>
      </p:sp>
    </p:spTree>
    <p:extLst>
      <p:ext uri="{BB962C8B-B14F-4D97-AF65-F5344CB8AC3E}">
        <p14:creationId xmlns:p14="http://schemas.microsoft.com/office/powerpoint/2010/main" val="221969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21505" y="1430726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1430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Cadastro no sistema </a:t>
            </a:r>
            <a:r>
              <a:rPr lang="pt-BR" sz="5000" dirty="0" err="1">
                <a:solidFill>
                  <a:srgbClr val="FFFFFF"/>
                </a:solidFill>
                <a:latin typeface="Poppins Ultra-Bold"/>
              </a:rPr>
              <a:t>Inspect</a:t>
            </a:r>
            <a:endParaRPr lang="en-US" sz="5000" dirty="0">
              <a:solidFill>
                <a:srgbClr val="FFFFFF"/>
              </a:solidFill>
              <a:latin typeface="Poppins Ultra-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05BAF990-DE6D-AF84-40DB-7420A207FAB6}"/>
              </a:ext>
            </a:extLst>
          </p:cNvPr>
          <p:cNvSpPr txBox="1"/>
          <p:nvPr/>
        </p:nvSpPr>
        <p:spPr>
          <a:xfrm>
            <a:off x="1143000" y="2705100"/>
            <a:ext cx="10943942" cy="5444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Para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cada município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será realizado um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cadastro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de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usuário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e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senha</a:t>
            </a:r>
            <a:r>
              <a:rPr lang="pt-BR" sz="4000" b="1" dirty="0">
                <a:solidFill>
                  <a:srgbClr val="FFFFFF"/>
                </a:solidFill>
                <a:latin typeface="Jannah Medium"/>
              </a:rPr>
              <a:t>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junto ao IRB</a:t>
            </a:r>
            <a:r>
              <a:rPr lang="pt-BR" sz="4000" dirty="0">
                <a:solidFill>
                  <a:schemeClr val="bg1"/>
                </a:solidFill>
                <a:latin typeface="Jannah Medium"/>
              </a:rPr>
              <a:t>,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possibilitando o acesso ao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sistema </a:t>
            </a:r>
            <a:r>
              <a:rPr lang="pt-BR" sz="4000" b="1" dirty="0" err="1">
                <a:solidFill>
                  <a:srgbClr val="92D050"/>
                </a:solidFill>
                <a:latin typeface="Jannah Medium"/>
              </a:rPr>
              <a:t>Inspect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, no qual serão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preenchidos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os </a:t>
            </a:r>
            <a:r>
              <a:rPr lang="pt-BR" sz="4000" b="1" dirty="0">
                <a:solidFill>
                  <a:srgbClr val="FFFFFF"/>
                </a:solidFill>
                <a:latin typeface="Jannah Medium"/>
              </a:rPr>
              <a:t>questionários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e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encaminhadas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as respectivas respostas.</a:t>
            </a:r>
          </a:p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270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21505" y="1430726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1430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Cadastro no sistema </a:t>
            </a:r>
            <a:r>
              <a:rPr lang="pt-BR" sz="5000" dirty="0" err="1">
                <a:solidFill>
                  <a:srgbClr val="FFFFFF"/>
                </a:solidFill>
                <a:latin typeface="Poppins Ultra-Bold"/>
              </a:rPr>
              <a:t>Inspect</a:t>
            </a:r>
            <a:endParaRPr lang="en-US" sz="5000" dirty="0">
              <a:solidFill>
                <a:srgbClr val="FFFFFF"/>
              </a:solidFill>
              <a:latin typeface="Poppins Ultra-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05BAF990-DE6D-AF84-40DB-7420A207FAB6}"/>
              </a:ext>
            </a:extLst>
          </p:cNvPr>
          <p:cNvSpPr txBox="1"/>
          <p:nvPr/>
        </p:nvSpPr>
        <p:spPr>
          <a:xfrm>
            <a:off x="1143000" y="2705100"/>
            <a:ext cx="10943942" cy="6367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Para a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efetivação do cadastro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de cada município junto ao IRB, será utilizado o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e-mail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do profissional responsável pelo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Controle Interno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do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Poder Executivo municipal</a:t>
            </a:r>
            <a:r>
              <a:rPr lang="pt-BR" sz="4000" dirty="0">
                <a:solidFill>
                  <a:schemeClr val="bg1"/>
                </a:solidFill>
                <a:latin typeface="Jannah Medium"/>
              </a:rPr>
              <a:t>,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constante no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 Cadastro de Responsáveis Legais e das Unidades Gestoras – CARDUG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do TCE/AL.</a:t>
            </a:r>
          </a:p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88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21505" y="1430726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1430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Cadastro no sistema </a:t>
            </a:r>
            <a:r>
              <a:rPr lang="pt-BR" sz="5000" dirty="0" err="1">
                <a:solidFill>
                  <a:srgbClr val="FFFFFF"/>
                </a:solidFill>
                <a:latin typeface="Poppins Ultra-Bold"/>
              </a:rPr>
              <a:t>Inspect</a:t>
            </a:r>
            <a:endParaRPr lang="en-US" sz="5000" dirty="0">
              <a:solidFill>
                <a:srgbClr val="FFFFFF"/>
              </a:solidFill>
              <a:latin typeface="Poppins Ultra-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05BAF990-DE6D-AF84-40DB-7420A207FAB6}"/>
              </a:ext>
            </a:extLst>
          </p:cNvPr>
          <p:cNvSpPr txBox="1"/>
          <p:nvPr/>
        </p:nvSpPr>
        <p:spPr>
          <a:xfrm>
            <a:off x="1143000" y="2705100"/>
            <a:ext cx="10943942" cy="6367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O Sistema </a:t>
            </a:r>
            <a:r>
              <a:rPr lang="pt-BR" sz="4000" dirty="0" err="1">
                <a:solidFill>
                  <a:srgbClr val="FFFFFF"/>
                </a:solidFill>
                <a:latin typeface="Jannah Medium"/>
              </a:rPr>
              <a:t>Inspect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só permite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um cadastro por e-mail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. Ou seja, se mais de um ente possuir o mesmo e-mail cadastrado no CARDUG,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não será possível acessar o sistema para responder os questionários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.</a:t>
            </a:r>
          </a:p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Quem estiver nessa situação, terá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5 dias úteis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para corrigi-la.</a:t>
            </a:r>
          </a:p>
        </p:txBody>
      </p:sp>
    </p:spTree>
    <p:extLst>
      <p:ext uri="{BB962C8B-B14F-4D97-AF65-F5344CB8AC3E}">
        <p14:creationId xmlns:p14="http://schemas.microsoft.com/office/powerpoint/2010/main" val="5164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88024" y="1430726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1430001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Quem pode responder o questionário?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05BAF990-DE6D-AF84-40DB-7420A207FAB6}"/>
              </a:ext>
            </a:extLst>
          </p:cNvPr>
          <p:cNvSpPr txBox="1"/>
          <p:nvPr/>
        </p:nvSpPr>
        <p:spPr>
          <a:xfrm>
            <a:off x="1143000" y="2705100"/>
            <a:ext cx="10943942" cy="4521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Os questionários devem ser respondidos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apenas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pelo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Poder Executivo Municipal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.</a:t>
            </a:r>
          </a:p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O acesso ao questionário deve ser feito sempre utilizando o sistema </a:t>
            </a:r>
            <a:r>
              <a:rPr lang="pt-BR" sz="4000" b="1" dirty="0" err="1">
                <a:solidFill>
                  <a:srgbClr val="92D050"/>
                </a:solidFill>
                <a:latin typeface="Jannah Medium"/>
              </a:rPr>
              <a:t>Inspect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.</a:t>
            </a:r>
          </a:p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1920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21505" y="1430726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1430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Como acessar os questionários?</a:t>
            </a:r>
            <a:endParaRPr lang="en-US" sz="5000" dirty="0">
              <a:solidFill>
                <a:srgbClr val="FFFFFF"/>
              </a:solidFill>
              <a:latin typeface="Poppins Ultra-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799EC21-783E-2F79-C036-411438BD8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1" y="2491281"/>
            <a:ext cx="8077200" cy="5776419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F9D974F3-32F4-6445-7839-1BD775C333A2}"/>
              </a:ext>
            </a:extLst>
          </p:cNvPr>
          <p:cNvSpPr txBox="1"/>
          <p:nvPr/>
        </p:nvSpPr>
        <p:spPr>
          <a:xfrm>
            <a:off x="1981200" y="8587000"/>
            <a:ext cx="10210799" cy="2674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>
              <a:lnSpc>
                <a:spcPct val="150000"/>
              </a:lnSpc>
            </a:pPr>
            <a:r>
              <a:rPr lang="pt-BR" sz="4000" b="1" dirty="0">
                <a:solidFill>
                  <a:srgbClr val="92D050"/>
                </a:solidFill>
                <a:latin typeface="Jannah Mediu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https://irb.inspectapp.com.br/site/login</a:t>
            </a:r>
            <a:endParaRPr lang="pt-BR" sz="4000" b="1" dirty="0">
              <a:solidFill>
                <a:srgbClr val="92D050"/>
              </a:solidFill>
              <a:latin typeface="Jannah Medium"/>
            </a:endParaRPr>
          </a:p>
          <a:p>
            <a:pPr marL="269874" lvl="1" algn="just">
              <a:lnSpc>
                <a:spcPct val="150000"/>
              </a:lnSpc>
            </a:pPr>
            <a:endParaRPr lang="pt-BR" sz="4000" b="1" dirty="0">
              <a:solidFill>
                <a:srgbClr val="92D050"/>
              </a:solidFill>
              <a:latin typeface="Jannah Medium"/>
            </a:endParaRPr>
          </a:p>
          <a:p>
            <a:pPr marL="269874" lvl="1" algn="just">
              <a:lnSpc>
                <a:spcPct val="150000"/>
              </a:lnSpc>
            </a:pPr>
            <a:endParaRPr lang="pt-BR" sz="4000" b="1" dirty="0">
              <a:solidFill>
                <a:srgbClr val="92D050"/>
              </a:solidFill>
              <a:latin typeface="Jannah Medium"/>
            </a:endParaRPr>
          </a:p>
        </p:txBody>
      </p:sp>
    </p:spTree>
    <p:extLst>
      <p:ext uri="{BB962C8B-B14F-4D97-AF65-F5344CB8AC3E}">
        <p14:creationId xmlns:p14="http://schemas.microsoft.com/office/powerpoint/2010/main" val="464108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88024" y="1430726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1430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Apuração Das Notas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05BAF990-DE6D-AF84-40DB-7420A207FAB6}"/>
              </a:ext>
            </a:extLst>
          </p:cNvPr>
          <p:cNvSpPr txBox="1"/>
          <p:nvPr/>
        </p:nvSpPr>
        <p:spPr>
          <a:xfrm>
            <a:off x="1143000" y="2705100"/>
            <a:ext cx="10943942" cy="6367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Para medir o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grau de aderência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da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gestão municipal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aos processos e controles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levantados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pelo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IEGM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, é atribuído um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sistema de pontuação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desenvolvido pela equipe do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TCESP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em parceria com o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IRB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e a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Rede </a:t>
            </a:r>
            <a:r>
              <a:rPr lang="pt-BR" sz="4000" b="1" dirty="0" err="1">
                <a:solidFill>
                  <a:srgbClr val="92D050"/>
                </a:solidFill>
                <a:latin typeface="Jannah Medium"/>
              </a:rPr>
              <a:t>Indicon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, de modo a refletir a relevância do questionamento no conjunto da dimensão.   </a:t>
            </a:r>
          </a:p>
        </p:txBody>
      </p:sp>
    </p:spTree>
    <p:extLst>
      <p:ext uri="{BB962C8B-B14F-4D97-AF65-F5344CB8AC3E}">
        <p14:creationId xmlns:p14="http://schemas.microsoft.com/office/powerpoint/2010/main" val="355726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2700000">
            <a:off x="-4788981" y="928217"/>
            <a:ext cx="18111132" cy="11629737"/>
            <a:chOff x="0" y="0"/>
            <a:chExt cx="4770010" cy="30629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700000">
            <a:off x="10877795" y="-5191057"/>
            <a:ext cx="5852739" cy="8669109"/>
            <a:chOff x="0" y="0"/>
            <a:chExt cx="1541462" cy="22832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2700000">
            <a:off x="10877795" y="-5551814"/>
            <a:ext cx="5852739" cy="8669109"/>
            <a:chOff x="0" y="0"/>
            <a:chExt cx="1541462" cy="22832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2700000">
            <a:off x="10877795" y="-6010958"/>
            <a:ext cx="5852739" cy="8669109"/>
            <a:chOff x="0" y="0"/>
            <a:chExt cx="1541462" cy="22832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8100000" flipV="1">
            <a:off x="-3475881" y="1121409"/>
            <a:ext cx="9401653" cy="429307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19221" y="2327608"/>
            <a:ext cx="9243979" cy="1310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en-US" sz="4000" dirty="0">
                <a:solidFill>
                  <a:srgbClr val="FFFFFF"/>
                </a:solidFill>
                <a:latin typeface="Poppins Ultra-Bold"/>
              </a:rPr>
              <a:t>ACORDO DE COOPERAÇÃO TÉCNICA E OPERACIONAL Nº 001/2016 </a:t>
            </a:r>
          </a:p>
        </p:txBody>
      </p:sp>
      <p:grpSp>
        <p:nvGrpSpPr>
          <p:cNvPr id="33" name="Group 7">
            <a:extLst>
              <a:ext uri="{FF2B5EF4-FFF2-40B4-BE49-F238E27FC236}">
                <a16:creationId xmlns:a16="http://schemas.microsoft.com/office/drawing/2014/main" id="{D49A01A2-2C85-96F6-4E21-DFA405EF501E}"/>
              </a:ext>
            </a:extLst>
          </p:cNvPr>
          <p:cNvGrpSpPr/>
          <p:nvPr/>
        </p:nvGrpSpPr>
        <p:grpSpPr>
          <a:xfrm>
            <a:off x="10896601" y="1866900"/>
            <a:ext cx="6272177" cy="6553201"/>
            <a:chOff x="0" y="0"/>
            <a:chExt cx="1541462" cy="2283222"/>
          </a:xfrm>
        </p:grpSpPr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D01B6E64-76EB-51BA-475C-AB6B45E5389C}"/>
                </a:ext>
              </a:extLst>
            </p:cNvPr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71C4AA87-82EB-D1DE-243F-E97B6FAF77B7}"/>
                </a:ext>
              </a:extLst>
            </p:cNvPr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9"/>
          <p:cNvGrpSpPr/>
          <p:nvPr/>
        </p:nvGrpSpPr>
        <p:grpSpPr>
          <a:xfrm>
            <a:off x="11155346" y="2171700"/>
            <a:ext cx="5755079" cy="5954035"/>
            <a:chOff x="0" y="0"/>
            <a:chExt cx="7673439" cy="7938713"/>
          </a:xfrm>
        </p:grpSpPr>
        <p:pic>
          <p:nvPicPr>
            <p:cNvPr id="37" name="Picture 10"/>
            <p:cNvPicPr>
              <a:picLocks noChangeAspect="1"/>
            </p:cNvPicPr>
            <p:nvPr/>
          </p:nvPicPr>
          <p:blipFill>
            <a:blip r:embed="rId4">
              <a:alphaModFix amt="90000"/>
            </a:blip>
            <a:srcRect l="17770" r="17770"/>
            <a:stretch>
              <a:fillRect/>
            </a:stretch>
          </p:blipFill>
          <p:spPr>
            <a:xfrm>
              <a:off x="0" y="0"/>
              <a:ext cx="7673439" cy="7938713"/>
            </a:xfrm>
            <a:prstGeom prst="rect">
              <a:avLst/>
            </a:prstGeom>
          </p:spPr>
        </p:pic>
      </p:grpSp>
      <p:pic>
        <p:nvPicPr>
          <p:cNvPr id="43" name="Imagem 42">
            <a:extLst>
              <a:ext uri="{FF2B5EF4-FFF2-40B4-BE49-F238E27FC236}">
                <a16:creationId xmlns:a16="http://schemas.microsoft.com/office/drawing/2014/main" id="{C7D71F6F-F24C-FB40-FBDA-9A9804340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5039141"/>
            <a:ext cx="3467445" cy="1540345"/>
          </a:xfrm>
          <a:prstGeom prst="rect">
            <a:avLst/>
          </a:prstGeom>
        </p:spPr>
      </p:pic>
      <p:sp>
        <p:nvSpPr>
          <p:cNvPr id="44" name="Freeform 10">
            <a:extLst>
              <a:ext uri="{FF2B5EF4-FFF2-40B4-BE49-F238E27FC236}">
                <a16:creationId xmlns:a16="http://schemas.microsoft.com/office/drawing/2014/main" id="{643FABA5-3878-C670-7643-6A67A59297C6}"/>
              </a:ext>
            </a:extLst>
          </p:cNvPr>
          <p:cNvSpPr/>
          <p:nvPr/>
        </p:nvSpPr>
        <p:spPr>
          <a:xfrm>
            <a:off x="1676400" y="5039141"/>
            <a:ext cx="3450502" cy="1540346"/>
          </a:xfrm>
          <a:custGeom>
            <a:avLst/>
            <a:gdLst/>
            <a:ahLst/>
            <a:cxnLst/>
            <a:rect l="l" t="t" r="r" b="b"/>
            <a:pathLst>
              <a:path w="1970398" h="680192">
                <a:moveTo>
                  <a:pt x="0" y="0"/>
                </a:moveTo>
                <a:lnTo>
                  <a:pt x="1970398" y="0"/>
                </a:lnTo>
                <a:lnTo>
                  <a:pt x="1970398" y="680192"/>
                </a:lnTo>
                <a:lnTo>
                  <a:pt x="0" y="68019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88024" y="1430726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1430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Apuração Das Notas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05BAF990-DE6D-AF84-40DB-7420A207FAB6}"/>
              </a:ext>
            </a:extLst>
          </p:cNvPr>
          <p:cNvSpPr txBox="1"/>
          <p:nvPr/>
        </p:nvSpPr>
        <p:spPr>
          <a:xfrm>
            <a:off x="1143000" y="2705100"/>
            <a:ext cx="10943942" cy="3597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o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índice geral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do IEGM é obtido a partir da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média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ponderada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das notas de cada uma das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sete dimensões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, os critérios de ponderação são definidos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com base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em critérios de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materialidade</a:t>
            </a:r>
            <a:r>
              <a:rPr lang="pt-BR" sz="4000" dirty="0">
                <a:solidFill>
                  <a:schemeClr val="bg1"/>
                </a:solidFill>
                <a:latin typeface="Jannah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735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11824" y="1430726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-20188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1430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Apuração Das Notas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763CD9B-BD8B-A688-F96D-524C60DFB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940" y="2634369"/>
            <a:ext cx="10363200" cy="67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70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88024" y="1455192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1430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Apuração Das Notas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05BAF990-DE6D-AF84-40DB-7420A207FAB6}"/>
              </a:ext>
            </a:extLst>
          </p:cNvPr>
          <p:cNvSpPr txBox="1"/>
          <p:nvPr/>
        </p:nvSpPr>
        <p:spPr>
          <a:xfrm>
            <a:off x="1143000" y="2705100"/>
            <a:ext cx="10943942" cy="3597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O IEGM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divulga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as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notas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obtidas por seus municípios em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cinco faixas de resultados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, </a:t>
            </a:r>
            <a:r>
              <a:rPr lang="pt-BR" sz="4000" b="1" dirty="0">
                <a:solidFill>
                  <a:srgbClr val="FFFFFF"/>
                </a:solidFill>
                <a:latin typeface="Jannah Medium"/>
              </a:rPr>
              <a:t>evitando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a </a:t>
            </a:r>
            <a:r>
              <a:rPr lang="pt-BR" sz="4000" b="1" dirty="0">
                <a:solidFill>
                  <a:srgbClr val="FFFFFF"/>
                </a:solidFill>
                <a:latin typeface="Jannah Medium"/>
              </a:rPr>
              <a:t>exposição numérica de ranking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. Elas são </a:t>
            </a:r>
            <a:r>
              <a:rPr lang="pt-BR" sz="4000" b="1" dirty="0">
                <a:solidFill>
                  <a:srgbClr val="FFFFFF"/>
                </a:solidFill>
                <a:latin typeface="Jannah Medium"/>
              </a:rPr>
              <a:t>categorizadas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conforme os seguintes critérios:</a:t>
            </a:r>
            <a:endParaRPr lang="pt-BR" sz="4000" b="1" dirty="0">
              <a:solidFill>
                <a:srgbClr val="92D050"/>
              </a:solidFill>
              <a:latin typeface="Jannah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3917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88024" y="1430726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1430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Apuração Das Notas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86E58F2-DE0E-CE5B-E0A3-9D956B2CF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21" y="2857500"/>
            <a:ext cx="11260121" cy="61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07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88024" y="1430726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1430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Validação das informações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05BAF990-DE6D-AF84-40DB-7420A207FAB6}"/>
              </a:ext>
            </a:extLst>
          </p:cNvPr>
          <p:cNvSpPr txBox="1"/>
          <p:nvPr/>
        </p:nvSpPr>
        <p:spPr>
          <a:xfrm>
            <a:off x="1143000" y="2705100"/>
            <a:ext cx="10943942" cy="6367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As respostas encaminhadas pelos gestores públicos poderão ser confrontadas com os dados e as informações por eles declarados no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Sistema Integrado de Auditoria Pública - SIAP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ou junto às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outras bases de dados públicos disponíveis,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ou ainda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verificadas in loco por equipe de auditoria do TCE-AL</a:t>
            </a:r>
          </a:p>
        </p:txBody>
      </p:sp>
    </p:spTree>
    <p:extLst>
      <p:ext uri="{BB962C8B-B14F-4D97-AF65-F5344CB8AC3E}">
        <p14:creationId xmlns:p14="http://schemas.microsoft.com/office/powerpoint/2010/main" val="433445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88024" y="1430726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1430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Como o IEGM é disponibilizado?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05BAF990-DE6D-AF84-40DB-7420A207FAB6}"/>
              </a:ext>
            </a:extLst>
          </p:cNvPr>
          <p:cNvSpPr txBox="1"/>
          <p:nvPr/>
        </p:nvSpPr>
        <p:spPr>
          <a:xfrm>
            <a:off x="1143000" y="2705100"/>
            <a:ext cx="10943942" cy="6367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As informações prestadas pelo IEGM constituem um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banco de dados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com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informações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municipais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atualizadas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,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consolidadas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e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disponibilizadas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de forma clara, objetiva e acessível no </a:t>
            </a:r>
            <a:r>
              <a:rPr lang="pt-BR" sz="4000" b="1" dirty="0" err="1">
                <a:solidFill>
                  <a:srgbClr val="92D050"/>
                </a:solidFill>
                <a:latin typeface="Jannah Medium"/>
              </a:rPr>
              <a:t>infosite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disponível no link:</a:t>
            </a:r>
          </a:p>
          <a:p>
            <a:pPr marL="269874" lvl="1" algn="just">
              <a:lnSpc>
                <a:spcPct val="150000"/>
              </a:lnSpc>
            </a:pPr>
            <a:r>
              <a:rPr lang="pt-BR" sz="4000" b="1" dirty="0">
                <a:solidFill>
                  <a:srgbClr val="92D050"/>
                </a:solidFill>
                <a:latin typeface="Jannah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https://iegm.irbcontas.org.br/</a:t>
            </a:r>
            <a:endParaRPr lang="pt-BR" sz="4000" b="1" dirty="0">
              <a:solidFill>
                <a:srgbClr val="92D050"/>
              </a:solidFill>
              <a:latin typeface="Jannah Medium"/>
            </a:endParaRPr>
          </a:p>
          <a:p>
            <a:pPr marL="269874" lvl="1" algn="just">
              <a:lnSpc>
                <a:spcPct val="150000"/>
              </a:lnSpc>
            </a:pPr>
            <a:endParaRPr lang="pt-BR" sz="4000" b="1" dirty="0">
              <a:solidFill>
                <a:srgbClr val="92D050"/>
              </a:solidFill>
              <a:latin typeface="Jannah Medium"/>
            </a:endParaRPr>
          </a:p>
        </p:txBody>
      </p:sp>
    </p:spTree>
    <p:extLst>
      <p:ext uri="{BB962C8B-B14F-4D97-AF65-F5344CB8AC3E}">
        <p14:creationId xmlns:p14="http://schemas.microsoft.com/office/powerpoint/2010/main" val="443287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88024" y="1430726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1430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Como o IEGM é disponibilizado?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464F01C-8A57-4EFB-2BC8-8CAC8BF6D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898" y="1943100"/>
            <a:ext cx="10989690" cy="75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79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88024" y="1430726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1430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Suporte TCE/AL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05BAF990-DE6D-AF84-40DB-7420A207FAB6}"/>
              </a:ext>
            </a:extLst>
          </p:cNvPr>
          <p:cNvSpPr txBox="1"/>
          <p:nvPr/>
        </p:nvSpPr>
        <p:spPr>
          <a:xfrm>
            <a:off x="1142999" y="2705100"/>
            <a:ext cx="10943942" cy="1751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As dúvidas que surgirem podem ser enviadas para o seguinte e-mail: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iegm.tceal@tceal.tc.br</a:t>
            </a:r>
          </a:p>
        </p:txBody>
      </p:sp>
    </p:spTree>
    <p:extLst>
      <p:ext uri="{BB962C8B-B14F-4D97-AF65-F5344CB8AC3E}">
        <p14:creationId xmlns:p14="http://schemas.microsoft.com/office/powerpoint/2010/main" val="2382842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607C0-5305-6C7C-159E-62263C332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44E162A-EF09-0484-C68C-74910F22AFE7}"/>
              </a:ext>
            </a:extLst>
          </p:cNvPr>
          <p:cNvGrpSpPr/>
          <p:nvPr/>
        </p:nvGrpSpPr>
        <p:grpSpPr>
          <a:xfrm>
            <a:off x="10134600" y="-114300"/>
            <a:ext cx="8213211" cy="1257388"/>
            <a:chOff x="0" y="0"/>
            <a:chExt cx="1760454" cy="37803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34C278D-9BFA-D91A-9C28-45E0F6DF991C}"/>
                </a:ext>
              </a:extLst>
            </p:cNvPr>
            <p:cNvSpPr/>
            <p:nvPr/>
          </p:nvSpPr>
          <p:spPr>
            <a:xfrm>
              <a:off x="0" y="0"/>
              <a:ext cx="1760454" cy="378039"/>
            </a:xfrm>
            <a:custGeom>
              <a:avLst/>
              <a:gdLst/>
              <a:ahLst/>
              <a:cxnLst/>
              <a:rect l="l" t="t" r="r" b="b"/>
              <a:pathLst>
                <a:path w="1760454" h="378039">
                  <a:moveTo>
                    <a:pt x="0" y="0"/>
                  </a:moveTo>
                  <a:lnTo>
                    <a:pt x="1760454" y="0"/>
                  </a:lnTo>
                  <a:lnTo>
                    <a:pt x="1760454" y="378039"/>
                  </a:lnTo>
                  <a:lnTo>
                    <a:pt x="0" y="378039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D594343-D8E6-D260-20A2-9F5EBF3A97D8}"/>
                </a:ext>
              </a:extLst>
            </p:cNvPr>
            <p:cNvSpPr txBox="1"/>
            <p:nvPr/>
          </p:nvSpPr>
          <p:spPr>
            <a:xfrm>
              <a:off x="0" y="-38100"/>
              <a:ext cx="1760454" cy="416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F61949C5-9859-19B6-24CD-D91AD20B4274}"/>
              </a:ext>
            </a:extLst>
          </p:cNvPr>
          <p:cNvSpPr/>
          <p:nvPr/>
        </p:nvSpPr>
        <p:spPr>
          <a:xfrm>
            <a:off x="10134600" y="1206074"/>
            <a:ext cx="8213211" cy="6359274"/>
          </a:xfrm>
          <a:custGeom>
            <a:avLst/>
            <a:gdLst/>
            <a:ahLst/>
            <a:cxnLst/>
            <a:rect l="l" t="t" r="r" b="b"/>
            <a:pathLst>
              <a:path w="5655812" h="5644490">
                <a:moveTo>
                  <a:pt x="0" y="0"/>
                </a:moveTo>
                <a:lnTo>
                  <a:pt x="5655812" y="0"/>
                </a:lnTo>
                <a:lnTo>
                  <a:pt x="5655812" y="5644490"/>
                </a:lnTo>
                <a:lnTo>
                  <a:pt x="0" y="56444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74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19EB82E-0B68-6C5B-2089-648B789E4B5A}"/>
              </a:ext>
            </a:extLst>
          </p:cNvPr>
          <p:cNvSpPr/>
          <p:nvPr/>
        </p:nvSpPr>
        <p:spPr>
          <a:xfrm>
            <a:off x="10134599" y="7673042"/>
            <a:ext cx="2743199" cy="2194858"/>
          </a:xfrm>
          <a:custGeom>
            <a:avLst/>
            <a:gdLst/>
            <a:ahLst/>
            <a:cxnLst/>
            <a:rect l="l" t="t" r="r" b="b"/>
            <a:pathLst>
              <a:path w="1815473" h="1811839">
                <a:moveTo>
                  <a:pt x="0" y="0"/>
                </a:moveTo>
                <a:lnTo>
                  <a:pt x="1815473" y="0"/>
                </a:lnTo>
                <a:lnTo>
                  <a:pt x="1815473" y="1811839"/>
                </a:lnTo>
                <a:lnTo>
                  <a:pt x="0" y="18118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967" r="-2496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1F9B6C5-62FF-0A4D-D422-69B36B118671}"/>
              </a:ext>
            </a:extLst>
          </p:cNvPr>
          <p:cNvSpPr/>
          <p:nvPr/>
        </p:nvSpPr>
        <p:spPr>
          <a:xfrm>
            <a:off x="13030200" y="7673042"/>
            <a:ext cx="2590800" cy="2194858"/>
          </a:xfrm>
          <a:custGeom>
            <a:avLst/>
            <a:gdLst/>
            <a:ahLst/>
            <a:cxnLst/>
            <a:rect l="l" t="t" r="r" b="b"/>
            <a:pathLst>
              <a:path w="1815473" h="1811839">
                <a:moveTo>
                  <a:pt x="0" y="0"/>
                </a:moveTo>
                <a:lnTo>
                  <a:pt x="1815473" y="0"/>
                </a:lnTo>
                <a:lnTo>
                  <a:pt x="1815473" y="1811839"/>
                </a:lnTo>
                <a:lnTo>
                  <a:pt x="0" y="18118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7891" r="-578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079FB4DA-6ED3-2838-831F-369BA900CCBD}"/>
              </a:ext>
            </a:extLst>
          </p:cNvPr>
          <p:cNvSpPr/>
          <p:nvPr/>
        </p:nvSpPr>
        <p:spPr>
          <a:xfrm>
            <a:off x="15773401" y="7673043"/>
            <a:ext cx="2494128" cy="2194858"/>
          </a:xfrm>
          <a:custGeom>
            <a:avLst/>
            <a:gdLst/>
            <a:ahLst/>
            <a:cxnLst/>
            <a:rect l="l" t="t" r="r" b="b"/>
            <a:pathLst>
              <a:path w="1815473" h="1811839">
                <a:moveTo>
                  <a:pt x="0" y="0"/>
                </a:moveTo>
                <a:lnTo>
                  <a:pt x="1815473" y="0"/>
                </a:lnTo>
                <a:lnTo>
                  <a:pt x="1815473" y="1811839"/>
                </a:lnTo>
                <a:lnTo>
                  <a:pt x="0" y="18118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842" r="-3884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AC501F50-7561-C10B-9558-16B2E109C25C}"/>
              </a:ext>
            </a:extLst>
          </p:cNvPr>
          <p:cNvSpPr/>
          <p:nvPr/>
        </p:nvSpPr>
        <p:spPr>
          <a:xfrm>
            <a:off x="-6598413" y="3713614"/>
            <a:ext cx="13227813" cy="0"/>
          </a:xfrm>
          <a:prstGeom prst="line">
            <a:avLst/>
          </a:prstGeom>
          <a:ln w="38100" cap="flat">
            <a:solidFill>
              <a:srgbClr val="EE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1B7FEE3-4E00-BC2E-9897-40528A524872}"/>
              </a:ext>
            </a:extLst>
          </p:cNvPr>
          <p:cNvSpPr/>
          <p:nvPr/>
        </p:nvSpPr>
        <p:spPr>
          <a:xfrm>
            <a:off x="-685800" y="8486726"/>
            <a:ext cx="7315200" cy="3977640"/>
          </a:xfrm>
          <a:custGeom>
            <a:avLst/>
            <a:gdLst/>
            <a:ahLst/>
            <a:cxnLst/>
            <a:rect l="l" t="t" r="r" b="b"/>
            <a:pathLst>
              <a:path w="7315200" h="3977640">
                <a:moveTo>
                  <a:pt x="0" y="0"/>
                </a:moveTo>
                <a:lnTo>
                  <a:pt x="7315200" y="0"/>
                </a:lnTo>
                <a:lnTo>
                  <a:pt x="7315200" y="3977640"/>
                </a:lnTo>
                <a:lnTo>
                  <a:pt x="0" y="3977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0" name="Group 30">
            <a:extLst>
              <a:ext uri="{FF2B5EF4-FFF2-40B4-BE49-F238E27FC236}">
                <a16:creationId xmlns:a16="http://schemas.microsoft.com/office/drawing/2014/main" id="{23E815BD-03FB-3BC3-2D03-6951DC3FEDBC}"/>
              </a:ext>
            </a:extLst>
          </p:cNvPr>
          <p:cNvGrpSpPr/>
          <p:nvPr/>
        </p:nvGrpSpPr>
        <p:grpSpPr>
          <a:xfrm rot="-2700000">
            <a:off x="815496" y="-7896237"/>
            <a:ext cx="6664400" cy="8669109"/>
            <a:chOff x="0" y="0"/>
            <a:chExt cx="1755233" cy="2283222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DA2230F6-F7B1-EDE7-1F30-03F408705BAF}"/>
                </a:ext>
              </a:extLst>
            </p:cNvPr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9EAF65C4-5A2E-30A8-6920-A2179A1748B9}"/>
                </a:ext>
              </a:extLst>
            </p:cNvPr>
            <p:cNvSpPr txBox="1"/>
            <p:nvPr/>
          </p:nvSpPr>
          <p:spPr>
            <a:xfrm>
              <a:off x="0" y="-28575"/>
              <a:ext cx="1755233" cy="231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BC9D5DCA-DCDF-3F46-1EFE-520CE01E26A8}"/>
              </a:ext>
            </a:extLst>
          </p:cNvPr>
          <p:cNvGrpSpPr/>
          <p:nvPr/>
        </p:nvGrpSpPr>
        <p:grpSpPr>
          <a:xfrm rot="-2700000">
            <a:off x="815496" y="-7589972"/>
            <a:ext cx="6664400" cy="8669109"/>
            <a:chOff x="0" y="0"/>
            <a:chExt cx="1755233" cy="2283222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D2DA7A56-878D-59B0-CA08-F309B85AD126}"/>
                </a:ext>
              </a:extLst>
            </p:cNvPr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23D54">
                  <a:alpha val="8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43E1B996-4FCC-8A36-B884-C6FE32109825}"/>
                </a:ext>
              </a:extLst>
            </p:cNvPr>
            <p:cNvSpPr txBox="1"/>
            <p:nvPr/>
          </p:nvSpPr>
          <p:spPr>
            <a:xfrm>
              <a:off x="0" y="-28575"/>
              <a:ext cx="1755233" cy="231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37">
            <a:extLst>
              <a:ext uri="{FF2B5EF4-FFF2-40B4-BE49-F238E27FC236}">
                <a16:creationId xmlns:a16="http://schemas.microsoft.com/office/drawing/2014/main" id="{AA00F9C7-6198-1E04-5F0E-6220F74251D9}"/>
              </a:ext>
            </a:extLst>
          </p:cNvPr>
          <p:cNvSpPr txBox="1"/>
          <p:nvPr/>
        </p:nvSpPr>
        <p:spPr>
          <a:xfrm>
            <a:off x="228601" y="2704876"/>
            <a:ext cx="9829797" cy="1008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11"/>
              </a:lnSpc>
            </a:pPr>
            <a:r>
              <a:rPr lang="en-US" sz="6600" spc="478" dirty="0">
                <a:solidFill>
                  <a:schemeClr val="accent5">
                    <a:lumMod val="50000"/>
                  </a:schemeClr>
                </a:solidFill>
                <a:latin typeface="Poppins Ultra-Bold"/>
              </a:rPr>
              <a:t>NOSSA GRATIDÃO!</a:t>
            </a:r>
          </a:p>
        </p:txBody>
      </p:sp>
      <p:sp>
        <p:nvSpPr>
          <p:cNvPr id="59" name="TextBox 14">
            <a:extLst>
              <a:ext uri="{FF2B5EF4-FFF2-40B4-BE49-F238E27FC236}">
                <a16:creationId xmlns:a16="http://schemas.microsoft.com/office/drawing/2014/main" id="{5562FED8-3D11-CE78-72B5-EBBBDD335055}"/>
              </a:ext>
            </a:extLst>
          </p:cNvPr>
          <p:cNvSpPr txBox="1"/>
          <p:nvPr/>
        </p:nvSpPr>
        <p:spPr>
          <a:xfrm>
            <a:off x="791268" y="4308280"/>
            <a:ext cx="9238939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t-BR" sz="2800" dirty="0">
                <a:solidFill>
                  <a:srgbClr val="000000"/>
                </a:solidFill>
                <a:latin typeface="Poppins Bold"/>
              </a:rPr>
              <a:t>EQUIPE TÉCNICA:</a:t>
            </a:r>
          </a:p>
          <a:p>
            <a:pPr>
              <a:spcBef>
                <a:spcPct val="0"/>
              </a:spcBef>
            </a:pPr>
            <a:r>
              <a:rPr lang="pt-BR" sz="2800">
                <a:solidFill>
                  <a:schemeClr val="accent5">
                    <a:lumMod val="50000"/>
                  </a:schemeClr>
                </a:solidFill>
                <a:latin typeface="Poppins Bold"/>
              </a:rPr>
              <a:t>Michele Araújo 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– Diretora DFAFOM</a:t>
            </a:r>
          </a:p>
          <a:p>
            <a:pPr>
              <a:spcBef>
                <a:spcPct val="0"/>
              </a:spcBef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Poppins Bold"/>
              </a:rPr>
              <a:t>Alisson Moreira 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– Agente de Controle Externo</a:t>
            </a:r>
          </a:p>
          <a:p>
            <a:pPr>
              <a:spcBef>
                <a:spcPct val="0"/>
              </a:spcBef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Poppins Bold"/>
              </a:rPr>
              <a:t>Amaro Sérgio 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– Analista de Contas</a:t>
            </a:r>
          </a:p>
          <a:p>
            <a:pPr>
              <a:spcBef>
                <a:spcPct val="0"/>
              </a:spcBef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Poppins Bold"/>
              </a:rPr>
              <a:t>Paulo Mota 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– Analista de Contas</a:t>
            </a:r>
          </a:p>
          <a:p>
            <a:pPr>
              <a:spcBef>
                <a:spcPct val="0"/>
              </a:spcBef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Poppins Bold"/>
              </a:rPr>
              <a:t>Renato Alexandrino 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– Agente de Controle Externo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Noto Sans Light" panose="020B0402040504020204" pitchFamily="34"/>
              <a:ea typeface="Noto Sans Light" panose="020B0402040504020204" pitchFamily="34"/>
              <a:cs typeface="Noto Sans Light" panose="020B0402040504020204" pitchFamily="34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C6E11463-5C9C-D931-028C-8DFE0E703275}"/>
              </a:ext>
            </a:extLst>
          </p:cNvPr>
          <p:cNvGrpSpPr/>
          <p:nvPr/>
        </p:nvGrpSpPr>
        <p:grpSpPr>
          <a:xfrm>
            <a:off x="791268" y="7275723"/>
            <a:ext cx="8284834" cy="2254344"/>
            <a:chOff x="751114" y="7394116"/>
            <a:chExt cx="8284834" cy="2254344"/>
          </a:xfrm>
        </p:grpSpPr>
        <p:grpSp>
          <p:nvGrpSpPr>
            <p:cNvPr id="50" name="Group 17">
              <a:extLst>
                <a:ext uri="{FF2B5EF4-FFF2-40B4-BE49-F238E27FC236}">
                  <a16:creationId xmlns:a16="http://schemas.microsoft.com/office/drawing/2014/main" id="{37905B25-783E-EE6A-C104-71A7A03DB9A9}"/>
                </a:ext>
              </a:extLst>
            </p:cNvPr>
            <p:cNvGrpSpPr/>
            <p:nvPr/>
          </p:nvGrpSpPr>
          <p:grpSpPr>
            <a:xfrm>
              <a:off x="751114" y="7394116"/>
              <a:ext cx="5144394" cy="2014443"/>
              <a:chOff x="0" y="907495"/>
              <a:chExt cx="6859192" cy="2870474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789D22FD-FE7C-2594-ECAF-CAD518659CB0}"/>
                  </a:ext>
                </a:extLst>
              </p:cNvPr>
              <p:cNvSpPr/>
              <p:nvPr/>
            </p:nvSpPr>
            <p:spPr>
              <a:xfrm>
                <a:off x="0" y="2212428"/>
                <a:ext cx="496247" cy="496246"/>
              </a:xfrm>
              <a:custGeom>
                <a:avLst/>
                <a:gdLst/>
                <a:ahLst/>
                <a:cxnLst/>
                <a:rect l="l" t="t" r="r" b="b"/>
                <a:pathLst>
                  <a:path w="496247" h="496247">
                    <a:moveTo>
                      <a:pt x="0" y="0"/>
                    </a:moveTo>
                    <a:lnTo>
                      <a:pt x="496247" y="0"/>
                    </a:lnTo>
                    <a:lnTo>
                      <a:pt x="496247" y="496247"/>
                    </a:lnTo>
                    <a:lnTo>
                      <a:pt x="0" y="4962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DF2FD1E9-5408-C8FD-79F4-C0212654625F}"/>
                  </a:ext>
                </a:extLst>
              </p:cNvPr>
              <p:cNvSpPr/>
              <p:nvPr/>
            </p:nvSpPr>
            <p:spPr>
              <a:xfrm>
                <a:off x="83599" y="2325469"/>
                <a:ext cx="312769" cy="243179"/>
              </a:xfrm>
              <a:custGeom>
                <a:avLst/>
                <a:gdLst/>
                <a:ahLst/>
                <a:cxnLst/>
                <a:rect l="l" t="t" r="r" b="b"/>
                <a:pathLst>
                  <a:path w="312769" h="243178">
                    <a:moveTo>
                      <a:pt x="0" y="0"/>
                    </a:moveTo>
                    <a:lnTo>
                      <a:pt x="312769" y="0"/>
                    </a:lnTo>
                    <a:lnTo>
                      <a:pt x="312769" y="243178"/>
                    </a:lnTo>
                    <a:lnTo>
                      <a:pt x="0" y="2431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120F05EC-34C8-1554-6194-081629E4E0B2}"/>
                  </a:ext>
                </a:extLst>
              </p:cNvPr>
              <p:cNvSpPr/>
              <p:nvPr/>
            </p:nvSpPr>
            <p:spPr>
              <a:xfrm>
                <a:off x="0" y="2990345"/>
                <a:ext cx="511287" cy="730411"/>
              </a:xfrm>
              <a:custGeom>
                <a:avLst/>
                <a:gdLst/>
                <a:ahLst/>
                <a:cxnLst/>
                <a:rect l="l" t="t" r="r" b="b"/>
                <a:pathLst>
                  <a:path w="511287" h="730410">
                    <a:moveTo>
                      <a:pt x="0" y="0"/>
                    </a:moveTo>
                    <a:lnTo>
                      <a:pt x="511287" y="0"/>
                    </a:lnTo>
                    <a:lnTo>
                      <a:pt x="511287" y="730410"/>
                    </a:lnTo>
                    <a:lnTo>
                      <a:pt x="0" y="73041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" name="TextBox 23">
                <a:extLst>
                  <a:ext uri="{FF2B5EF4-FFF2-40B4-BE49-F238E27FC236}">
                    <a16:creationId xmlns:a16="http://schemas.microsoft.com/office/drawing/2014/main" id="{54217123-B9BC-0063-DF26-FD39634C3CF4}"/>
                  </a:ext>
                </a:extLst>
              </p:cNvPr>
              <p:cNvSpPr txBox="1"/>
              <p:nvPr/>
            </p:nvSpPr>
            <p:spPr>
              <a:xfrm>
                <a:off x="667451" y="1110071"/>
                <a:ext cx="6191741" cy="5053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324"/>
                  </a:lnSpc>
                </a:pPr>
                <a:endParaRPr lang="en-US" sz="2002" dirty="0">
                  <a:solidFill>
                    <a:srgbClr val="FFFFFF"/>
                  </a:solidFill>
                  <a:latin typeface="TT Interphases Bold"/>
                </a:endParaRPr>
              </a:p>
            </p:txBody>
          </p:sp>
          <p:sp>
            <p:nvSpPr>
              <p:cNvPr id="56" name="TextBox 24">
                <a:extLst>
                  <a:ext uri="{FF2B5EF4-FFF2-40B4-BE49-F238E27FC236}">
                    <a16:creationId xmlns:a16="http://schemas.microsoft.com/office/drawing/2014/main" id="{24EC60E5-AAB9-2E3F-7972-20B14B0FEFF5}"/>
                  </a:ext>
                </a:extLst>
              </p:cNvPr>
              <p:cNvSpPr txBox="1"/>
              <p:nvPr/>
            </p:nvSpPr>
            <p:spPr>
              <a:xfrm>
                <a:off x="667451" y="2144102"/>
                <a:ext cx="6006255" cy="163386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324"/>
                  </a:lnSpc>
                </a:pPr>
                <a:r>
                  <a:rPr lang="en-US" sz="2002" dirty="0">
                    <a:solidFill>
                      <a:schemeClr val="accent5">
                        <a:lumMod val="50000"/>
                      </a:schemeClr>
                    </a:solidFill>
                    <a:latin typeface="TT Interphases" panose="020B0604020202020204" charset="0"/>
                  </a:rPr>
                  <a:t>E-mail: iegm.tceal@tceal.tc.br</a:t>
                </a:r>
              </a:p>
              <a:p>
                <a:pPr>
                  <a:lnSpc>
                    <a:spcPts val="3324"/>
                  </a:lnSpc>
                </a:pPr>
                <a:r>
                  <a:rPr lang="en-US" sz="2002" dirty="0">
                    <a:solidFill>
                      <a:schemeClr val="accent5">
                        <a:lumMod val="50000"/>
                      </a:schemeClr>
                    </a:solidFill>
                    <a:latin typeface="TT Interphases"/>
                  </a:rPr>
                  <a:t>Av. Fernandes Lima, 1047 - </a:t>
                </a:r>
                <a:r>
                  <a:rPr lang="en-US" sz="2002" dirty="0" err="1">
                    <a:solidFill>
                      <a:schemeClr val="accent5">
                        <a:lumMod val="50000"/>
                      </a:schemeClr>
                    </a:solidFill>
                    <a:latin typeface="TT Interphases"/>
                  </a:rPr>
                  <a:t>Farol</a:t>
                </a:r>
                <a:r>
                  <a:rPr lang="en-US" sz="2002" dirty="0">
                    <a:solidFill>
                      <a:schemeClr val="accent5">
                        <a:lumMod val="50000"/>
                      </a:schemeClr>
                    </a:solidFill>
                    <a:latin typeface="TT Interphases"/>
                  </a:rPr>
                  <a:t>, Maceió - AL, 57055-903. </a:t>
                </a:r>
              </a:p>
            </p:txBody>
          </p:sp>
          <p:sp>
            <p:nvSpPr>
              <p:cNvPr id="57" name="TextBox 25">
                <a:extLst>
                  <a:ext uri="{FF2B5EF4-FFF2-40B4-BE49-F238E27FC236}">
                    <a16:creationId xmlns:a16="http://schemas.microsoft.com/office/drawing/2014/main" id="{B6BEA56D-B152-65F4-4AAC-993974FCC177}"/>
                  </a:ext>
                </a:extLst>
              </p:cNvPr>
              <p:cNvSpPr txBox="1"/>
              <p:nvPr/>
            </p:nvSpPr>
            <p:spPr>
              <a:xfrm>
                <a:off x="144347" y="907495"/>
                <a:ext cx="3605585" cy="831629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 marL="0" lvl="0" indent="0" algn="l">
                  <a:lnSpc>
                    <a:spcPts val="5296"/>
                  </a:lnSpc>
                </a:pP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TT Interphases Bold"/>
                  </a:rPr>
                  <a:t>Contatos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TT Interphases Bold"/>
                  </a:rPr>
                  <a:t>:</a:t>
                </a:r>
              </a:p>
            </p:txBody>
          </p: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A620B5C7-0438-73F0-E40D-41AA874C2C75}"/>
                </a:ext>
              </a:extLst>
            </p:cNvPr>
            <p:cNvGrpSpPr/>
            <p:nvPr/>
          </p:nvGrpSpPr>
          <p:grpSpPr>
            <a:xfrm>
              <a:off x="5468794" y="7510595"/>
              <a:ext cx="3567154" cy="1508110"/>
              <a:chOff x="-12988" y="-26838"/>
              <a:chExt cx="4756205" cy="2010811"/>
            </a:xfrm>
          </p:grpSpPr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B02B7569-89BC-B86C-FC09-1167CE9F8BED}"/>
                  </a:ext>
                </a:extLst>
              </p:cNvPr>
              <p:cNvSpPr/>
              <p:nvPr/>
            </p:nvSpPr>
            <p:spPr>
              <a:xfrm>
                <a:off x="16112" y="1073973"/>
                <a:ext cx="614006" cy="614006"/>
              </a:xfrm>
              <a:custGeom>
                <a:avLst/>
                <a:gdLst/>
                <a:ahLst/>
                <a:cxnLst/>
                <a:rect l="l" t="t" r="r" b="b"/>
                <a:pathLst>
                  <a:path w="614006" h="614006">
                    <a:moveTo>
                      <a:pt x="0" y="0"/>
                    </a:moveTo>
                    <a:lnTo>
                      <a:pt x="614006" y="0"/>
                    </a:lnTo>
                    <a:lnTo>
                      <a:pt x="614006" y="614006"/>
                    </a:lnTo>
                    <a:lnTo>
                      <a:pt x="0" y="6140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8" name="TextBox 14">
                <a:extLst>
                  <a:ext uri="{FF2B5EF4-FFF2-40B4-BE49-F238E27FC236}">
                    <a16:creationId xmlns:a16="http://schemas.microsoft.com/office/drawing/2014/main" id="{DECE6F92-5B78-476F-977F-2EE75A734565}"/>
                  </a:ext>
                </a:extLst>
              </p:cNvPr>
              <p:cNvSpPr txBox="1"/>
              <p:nvPr/>
            </p:nvSpPr>
            <p:spPr>
              <a:xfrm>
                <a:off x="846890" y="1149301"/>
                <a:ext cx="3896327" cy="83467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2532"/>
                  </a:lnSpc>
                  <a:spcBef>
                    <a:spcPct val="0"/>
                  </a:spcBef>
                </a:pPr>
                <a:r>
                  <a:rPr lang="en-US" sz="2002" dirty="0">
                    <a:solidFill>
                      <a:schemeClr val="accent5">
                        <a:lumMod val="50000"/>
                      </a:schemeClr>
                    </a:solidFill>
                    <a:latin typeface="TT Interphases" panose="020B0604020202020204" charset="0"/>
                  </a:rPr>
                  <a:t>https://www.tceal.tc.br</a:t>
                </a:r>
              </a:p>
              <a:p>
                <a:pPr algn="just">
                  <a:lnSpc>
                    <a:spcPts val="2532"/>
                  </a:lnSpc>
                  <a:spcBef>
                    <a:spcPct val="0"/>
                  </a:spcBef>
                </a:pPr>
                <a:endParaRPr lang="en-US" sz="1809" dirty="0">
                  <a:solidFill>
                    <a:schemeClr val="bg1"/>
                  </a:solidFill>
                  <a:latin typeface="Poppins Bold"/>
                </a:endParaRPr>
              </a:p>
            </p:txBody>
          </p:sp>
          <p:sp>
            <p:nvSpPr>
              <p:cNvPr id="9" name="TextBox 16">
                <a:extLst>
                  <a:ext uri="{FF2B5EF4-FFF2-40B4-BE49-F238E27FC236}">
                    <a16:creationId xmlns:a16="http://schemas.microsoft.com/office/drawing/2014/main" id="{EBC3FE70-5BD7-9600-E636-61B23A2DC393}"/>
                  </a:ext>
                </a:extLst>
              </p:cNvPr>
              <p:cNvSpPr txBox="1"/>
              <p:nvPr/>
            </p:nvSpPr>
            <p:spPr>
              <a:xfrm>
                <a:off x="-12988" y="-26838"/>
                <a:ext cx="4756205" cy="64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348"/>
                  </a:lnSpc>
                </a:pP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TT Interphases Bold"/>
                  </a:rPr>
                  <a:t>Nossas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TT Interphases Bold"/>
                  </a:rPr>
                  <a:t> redes:</a:t>
                </a:r>
              </a:p>
            </p:txBody>
          </p:sp>
        </p:grp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EA1A87D2-01B5-8E8F-2CB9-2DF447F7349F}"/>
                </a:ext>
              </a:extLst>
            </p:cNvPr>
            <p:cNvSpPr/>
            <p:nvPr/>
          </p:nvSpPr>
          <p:spPr>
            <a:xfrm>
              <a:off x="5556602" y="9028160"/>
              <a:ext cx="328538" cy="328537"/>
            </a:xfrm>
            <a:custGeom>
              <a:avLst/>
              <a:gdLst/>
              <a:ahLst/>
              <a:cxnLst/>
              <a:rect l="l" t="t" r="r" b="b"/>
              <a:pathLst>
                <a:path w="438050" h="438050">
                  <a:moveTo>
                    <a:pt x="0" y="0"/>
                  </a:moveTo>
                  <a:lnTo>
                    <a:pt x="438050" y="0"/>
                  </a:lnTo>
                  <a:lnTo>
                    <a:pt x="438050" y="438050"/>
                  </a:lnTo>
                  <a:lnTo>
                    <a:pt x="0" y="438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C93114-0F03-8C9B-CF7B-A21F81828871}"/>
                </a:ext>
              </a:extLst>
            </p:cNvPr>
            <p:cNvSpPr txBox="1"/>
            <p:nvPr/>
          </p:nvSpPr>
          <p:spPr>
            <a:xfrm>
              <a:off x="6145967" y="9022455"/>
              <a:ext cx="2889981" cy="6260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532"/>
                </a:lnSpc>
                <a:spcBef>
                  <a:spcPct val="0"/>
                </a:spcBef>
              </a:pPr>
              <a:r>
                <a:rPr lang="en-US" sz="1809" dirty="0">
                  <a:solidFill>
                    <a:schemeClr val="accent5">
                      <a:lumMod val="50000"/>
                    </a:schemeClr>
                  </a:solidFill>
                  <a:latin typeface="TT Interphases" panose="020B0604020202020204" charset="0"/>
                </a:rPr>
                <a:t>@tceal</a:t>
              </a:r>
            </a:p>
            <a:p>
              <a:pPr algn="just">
                <a:lnSpc>
                  <a:spcPts val="2532"/>
                </a:lnSpc>
                <a:spcBef>
                  <a:spcPct val="0"/>
                </a:spcBef>
              </a:pPr>
              <a:endParaRPr lang="en-US" sz="1809" dirty="0">
                <a:solidFill>
                  <a:schemeClr val="bg1"/>
                </a:solidFill>
                <a:latin typeface="Poppi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12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540464" y="1511766"/>
            <a:ext cx="18111132" cy="13030202"/>
            <a:chOff x="0" y="0"/>
            <a:chExt cx="4770010" cy="30629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56388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en-US" sz="5000" dirty="0">
                <a:solidFill>
                  <a:srgbClr val="FFFFFF"/>
                </a:solidFill>
                <a:latin typeface="Poppins Ultra-Bold"/>
              </a:rPr>
              <a:t>O QUE É O IEGM?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05BAF990-DE6D-AF84-40DB-7420A207FAB6}"/>
              </a:ext>
            </a:extLst>
          </p:cNvPr>
          <p:cNvSpPr txBox="1"/>
          <p:nvPr/>
        </p:nvSpPr>
        <p:spPr>
          <a:xfrm>
            <a:off x="1143000" y="2705100"/>
            <a:ext cx="10943942" cy="6879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O Índice de Efetividade da Gestão Municipal – IEGM,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indicador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padrão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da Rede Nacional de Indicadores Públicos –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Rede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</a:t>
            </a:r>
            <a:r>
              <a:rPr lang="pt-BR" sz="4000" b="1" dirty="0" err="1">
                <a:solidFill>
                  <a:srgbClr val="92D050"/>
                </a:solidFill>
                <a:latin typeface="Jannah Medium"/>
              </a:rPr>
              <a:t>Indicon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, foi idealizado em 2015 pelo Tribunal de Contas do Estado de São Paulo e disponibilizado aos Tribunais de Contas pelo Instituto Rui Barbosa – IRB.</a:t>
            </a:r>
          </a:p>
          <a:p>
            <a:pPr marL="269874" lvl="1" algn="just">
              <a:lnSpc>
                <a:spcPct val="150000"/>
              </a:lnSpc>
            </a:pPr>
            <a:endParaRPr lang="pt-BR" sz="4000" dirty="0">
              <a:solidFill>
                <a:srgbClr val="FFFFFF"/>
              </a:solidFill>
              <a:latin typeface="Jannah Medium"/>
            </a:endParaRPr>
          </a:p>
          <a:p>
            <a:pPr marL="269874" lvl="1" algn="just">
              <a:lnSpc>
                <a:spcPts val="3249"/>
              </a:lnSpc>
            </a:pPr>
            <a:endParaRPr lang="pt-BR" sz="3200" dirty="0">
              <a:solidFill>
                <a:srgbClr val="FFFFFF"/>
              </a:solidFill>
              <a:latin typeface="Jannah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576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540464" y="1511766"/>
            <a:ext cx="18111132" cy="13030202"/>
            <a:chOff x="0" y="0"/>
            <a:chExt cx="4770010" cy="30629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08204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en-US" sz="5000" dirty="0">
                <a:solidFill>
                  <a:srgbClr val="FFFFFF"/>
                </a:solidFill>
                <a:latin typeface="Poppins Ultra-Bold"/>
              </a:rPr>
              <a:t>QUAL A FINALIDADE DO IEGM?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05BAF990-DE6D-AF84-40DB-7420A207FAB6}"/>
              </a:ext>
            </a:extLst>
          </p:cNvPr>
          <p:cNvSpPr txBox="1"/>
          <p:nvPr/>
        </p:nvSpPr>
        <p:spPr>
          <a:xfrm>
            <a:off x="1143000" y="2705100"/>
            <a:ext cx="10943942" cy="5956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Reunir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informações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que possam servir de parâmetros para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subsidiar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as ações de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controle externo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,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aperfeiçoar as ações governamentais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,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fornecer informações aos cidadãos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sobre a gestão local, além de produzir estudos sobre políticas públicas.</a:t>
            </a:r>
            <a:endParaRPr lang="pt-BR" sz="3200" dirty="0">
              <a:solidFill>
                <a:srgbClr val="FFFFFF"/>
              </a:solidFill>
              <a:latin typeface="Jannah Medium"/>
            </a:endParaRPr>
          </a:p>
          <a:p>
            <a:pPr marL="269874" lvl="1" algn="just">
              <a:lnSpc>
                <a:spcPts val="3249"/>
              </a:lnSpc>
            </a:pPr>
            <a:endParaRPr lang="pt-BR" sz="3200" dirty="0">
              <a:solidFill>
                <a:srgbClr val="FFFFFF"/>
              </a:solidFill>
              <a:latin typeface="Jannah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5820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-2621505" y="1430726"/>
            <a:ext cx="18111132" cy="13192283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6200000" flipV="1">
            <a:off x="7966076" y="4671869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3"/>
          <p:cNvSpPr txBox="1"/>
          <p:nvPr/>
        </p:nvSpPr>
        <p:spPr>
          <a:xfrm>
            <a:off x="1142999" y="952500"/>
            <a:ext cx="10820401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Como o IEGM Ajuda a Aprimorar a Gestão Municipal?</a:t>
            </a:r>
            <a:endParaRPr lang="en-US" sz="5000" dirty="0">
              <a:solidFill>
                <a:srgbClr val="FFFFFF"/>
              </a:solidFill>
              <a:latin typeface="Poppins Ultra-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DFDEC3-DD46-DC5C-44B8-8BE89FAB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>
            <a:off x="11931710" y="3171782"/>
            <a:ext cx="7512016" cy="3638633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05BAF990-DE6D-AF84-40DB-7420A207FAB6}"/>
              </a:ext>
            </a:extLst>
          </p:cNvPr>
          <p:cNvSpPr txBox="1"/>
          <p:nvPr/>
        </p:nvSpPr>
        <p:spPr>
          <a:xfrm>
            <a:off x="1143000" y="2705100"/>
            <a:ext cx="10943942" cy="7291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O IEGM reflete as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principais responsabilidades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da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gestão municipal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na repartição de competências dentro da Federação.</a:t>
            </a:r>
          </a:p>
          <a:p>
            <a:pPr marL="269874" lvl="1" algn="just">
              <a:lnSpc>
                <a:spcPct val="150000"/>
              </a:lnSpc>
            </a:pPr>
            <a:r>
              <a:rPr lang="pt-BR" sz="4000" dirty="0">
                <a:solidFill>
                  <a:srgbClr val="FFFFFF"/>
                </a:solidFill>
                <a:latin typeface="Jannah Medium"/>
              </a:rPr>
              <a:t>O IEGM é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orientado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à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avaliação do esforço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da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gestão municipal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para a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provisão de políticas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e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serviços públicos 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sob sua competência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e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os </a:t>
            </a:r>
            <a:r>
              <a:rPr lang="pt-BR" sz="4000" b="1" dirty="0">
                <a:solidFill>
                  <a:srgbClr val="92D050"/>
                </a:solidFill>
                <a:latin typeface="Jannah Medium"/>
              </a:rPr>
              <a:t>efeitos resultantes</a:t>
            </a:r>
            <a:r>
              <a:rPr lang="pt-BR" sz="4000" dirty="0">
                <a:solidFill>
                  <a:srgbClr val="FFFFFF"/>
                </a:solidFill>
                <a:latin typeface="Jannah Medium"/>
              </a:rPr>
              <a:t> das ações da administração sobre políticas públicas.</a:t>
            </a:r>
            <a:endParaRPr lang="pt-BR" sz="3200" dirty="0">
              <a:solidFill>
                <a:srgbClr val="FFFFFF"/>
              </a:solidFill>
              <a:latin typeface="Jannah Medium"/>
            </a:endParaRPr>
          </a:p>
        </p:txBody>
      </p:sp>
    </p:spTree>
    <p:extLst>
      <p:ext uri="{BB962C8B-B14F-4D97-AF65-F5344CB8AC3E}">
        <p14:creationId xmlns:p14="http://schemas.microsoft.com/office/powerpoint/2010/main" val="45724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7812678" y="-8075024"/>
            <a:ext cx="2434045" cy="18516602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13"/>
          <p:cNvSpPr txBox="1"/>
          <p:nvPr/>
        </p:nvSpPr>
        <p:spPr>
          <a:xfrm>
            <a:off x="1142999" y="952500"/>
            <a:ext cx="12192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Modelo Lógico</a:t>
            </a:r>
            <a:endParaRPr lang="en-US" sz="5000" dirty="0">
              <a:solidFill>
                <a:srgbClr val="FFFFFF"/>
              </a:solidFill>
              <a:latin typeface="Poppins Ultra-Bold"/>
            </a:endParaRPr>
          </a:p>
        </p:txBody>
      </p:sp>
      <p:sp>
        <p:nvSpPr>
          <p:cNvPr id="2" name="Freeform 34">
            <a:extLst>
              <a:ext uri="{FF2B5EF4-FFF2-40B4-BE49-F238E27FC236}">
                <a16:creationId xmlns:a16="http://schemas.microsoft.com/office/drawing/2014/main" id="{0B01172E-4023-2A98-8257-C5A7BFD2521D}"/>
              </a:ext>
            </a:extLst>
          </p:cNvPr>
          <p:cNvSpPr/>
          <p:nvPr/>
        </p:nvSpPr>
        <p:spPr>
          <a:xfrm>
            <a:off x="15443495" y="-555783"/>
            <a:ext cx="2031409" cy="3016566"/>
          </a:xfrm>
          <a:custGeom>
            <a:avLst/>
            <a:gdLst/>
            <a:ahLst/>
            <a:cxnLst/>
            <a:rect l="l" t="t" r="r" b="b"/>
            <a:pathLst>
              <a:path w="1755233" h="2283222">
                <a:moveTo>
                  <a:pt x="0" y="0"/>
                </a:moveTo>
                <a:lnTo>
                  <a:pt x="1755233" y="0"/>
                </a:lnTo>
                <a:lnTo>
                  <a:pt x="1755233" y="2283222"/>
                </a:lnTo>
                <a:lnTo>
                  <a:pt x="0" y="2283222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 cap="sq">
            <a:solidFill>
              <a:schemeClr val="bg1">
                <a:alpha val="90000"/>
              </a:schemeClr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7" name="Freeform 34">
            <a:extLst>
              <a:ext uri="{FF2B5EF4-FFF2-40B4-BE49-F238E27FC236}">
                <a16:creationId xmlns:a16="http://schemas.microsoft.com/office/drawing/2014/main" id="{C0665338-A34E-FDCD-6E81-B59064E277A9}"/>
              </a:ext>
            </a:extLst>
          </p:cNvPr>
          <p:cNvSpPr/>
          <p:nvPr/>
        </p:nvSpPr>
        <p:spPr>
          <a:xfrm>
            <a:off x="16409122" y="870776"/>
            <a:ext cx="2031409" cy="3016566"/>
          </a:xfrm>
          <a:custGeom>
            <a:avLst/>
            <a:gdLst/>
            <a:ahLst/>
            <a:cxnLst/>
            <a:rect l="l" t="t" r="r" b="b"/>
            <a:pathLst>
              <a:path w="1755233" h="2283222">
                <a:moveTo>
                  <a:pt x="0" y="0"/>
                </a:moveTo>
                <a:lnTo>
                  <a:pt x="1755233" y="0"/>
                </a:lnTo>
                <a:lnTo>
                  <a:pt x="1755233" y="2283222"/>
                </a:lnTo>
                <a:lnTo>
                  <a:pt x="0" y="2283222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 cap="sq">
            <a:solidFill>
              <a:schemeClr val="bg1">
                <a:alpha val="90000"/>
              </a:schemeClr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pic>
        <p:nvPicPr>
          <p:cNvPr id="37" name="Image 37">
            <a:extLst>
              <a:ext uri="{FF2B5EF4-FFF2-40B4-BE49-F238E27FC236}">
                <a16:creationId xmlns:a16="http://schemas.microsoft.com/office/drawing/2014/main" id="{07C33877-DE70-A836-E439-A5B625DE66FE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912540"/>
            <a:ext cx="14275522" cy="6629400"/>
          </a:xfrm>
          <a:prstGeom prst="rect">
            <a:avLst/>
          </a:prstGeom>
        </p:spPr>
      </p:pic>
      <p:sp>
        <p:nvSpPr>
          <p:cNvPr id="38" name="Freeform 19">
            <a:extLst>
              <a:ext uri="{FF2B5EF4-FFF2-40B4-BE49-F238E27FC236}">
                <a16:creationId xmlns:a16="http://schemas.microsoft.com/office/drawing/2014/main" id="{D2376609-9944-3DFE-2FEF-5220537F2F72}"/>
              </a:ext>
            </a:extLst>
          </p:cNvPr>
          <p:cNvSpPr/>
          <p:nvPr/>
        </p:nvSpPr>
        <p:spPr>
          <a:xfrm flipV="1">
            <a:off x="3823061" y="2354022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54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7812678" y="-8075024"/>
            <a:ext cx="2434045" cy="18516602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13"/>
          <p:cNvSpPr txBox="1"/>
          <p:nvPr/>
        </p:nvSpPr>
        <p:spPr>
          <a:xfrm>
            <a:off x="1142999" y="952500"/>
            <a:ext cx="12192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Informações Prestadas pelo IEGM</a:t>
            </a:r>
            <a:endParaRPr lang="en-US" sz="5000" dirty="0">
              <a:solidFill>
                <a:srgbClr val="FFFFFF"/>
              </a:solidFill>
              <a:latin typeface="Poppins Ultra-Bold"/>
            </a:endParaRPr>
          </a:p>
        </p:txBody>
      </p:sp>
      <p:sp>
        <p:nvSpPr>
          <p:cNvPr id="2" name="Freeform 34">
            <a:extLst>
              <a:ext uri="{FF2B5EF4-FFF2-40B4-BE49-F238E27FC236}">
                <a16:creationId xmlns:a16="http://schemas.microsoft.com/office/drawing/2014/main" id="{0B01172E-4023-2A98-8257-C5A7BFD2521D}"/>
              </a:ext>
            </a:extLst>
          </p:cNvPr>
          <p:cNvSpPr/>
          <p:nvPr/>
        </p:nvSpPr>
        <p:spPr>
          <a:xfrm>
            <a:off x="15443495" y="-555783"/>
            <a:ext cx="2031409" cy="3016566"/>
          </a:xfrm>
          <a:custGeom>
            <a:avLst/>
            <a:gdLst/>
            <a:ahLst/>
            <a:cxnLst/>
            <a:rect l="l" t="t" r="r" b="b"/>
            <a:pathLst>
              <a:path w="1755233" h="2283222">
                <a:moveTo>
                  <a:pt x="0" y="0"/>
                </a:moveTo>
                <a:lnTo>
                  <a:pt x="1755233" y="0"/>
                </a:lnTo>
                <a:lnTo>
                  <a:pt x="1755233" y="2283222"/>
                </a:lnTo>
                <a:lnTo>
                  <a:pt x="0" y="2283222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 cap="sq">
            <a:solidFill>
              <a:schemeClr val="bg1">
                <a:alpha val="90000"/>
              </a:schemeClr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7" name="Freeform 34">
            <a:extLst>
              <a:ext uri="{FF2B5EF4-FFF2-40B4-BE49-F238E27FC236}">
                <a16:creationId xmlns:a16="http://schemas.microsoft.com/office/drawing/2014/main" id="{C0665338-A34E-FDCD-6E81-B59064E277A9}"/>
              </a:ext>
            </a:extLst>
          </p:cNvPr>
          <p:cNvSpPr/>
          <p:nvPr/>
        </p:nvSpPr>
        <p:spPr>
          <a:xfrm>
            <a:off x="16409122" y="870776"/>
            <a:ext cx="2031409" cy="3016566"/>
          </a:xfrm>
          <a:custGeom>
            <a:avLst/>
            <a:gdLst/>
            <a:ahLst/>
            <a:cxnLst/>
            <a:rect l="l" t="t" r="r" b="b"/>
            <a:pathLst>
              <a:path w="1755233" h="2283222">
                <a:moveTo>
                  <a:pt x="0" y="0"/>
                </a:moveTo>
                <a:lnTo>
                  <a:pt x="1755233" y="0"/>
                </a:lnTo>
                <a:lnTo>
                  <a:pt x="1755233" y="2283222"/>
                </a:lnTo>
                <a:lnTo>
                  <a:pt x="0" y="2283222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 cap="sq">
            <a:solidFill>
              <a:schemeClr val="bg1">
                <a:alpha val="90000"/>
              </a:schemeClr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995DBF41-AFAB-2FBE-93E8-5F06D26230C6}"/>
              </a:ext>
            </a:extLst>
          </p:cNvPr>
          <p:cNvSpPr txBox="1"/>
          <p:nvPr/>
        </p:nvSpPr>
        <p:spPr>
          <a:xfrm>
            <a:off x="1905000" y="3781800"/>
            <a:ext cx="15468600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/>
            <a:r>
              <a:rPr lang="pt-BR" sz="4400" b="1" dirty="0">
                <a:solidFill>
                  <a:srgbClr val="00B050"/>
                </a:solidFill>
                <a:latin typeface="Jannah Medium"/>
              </a:rPr>
              <a:t>Subsidiam</a:t>
            </a:r>
            <a:r>
              <a:rPr lang="pt-BR" sz="4400" dirty="0">
                <a:latin typeface="Jannah Medium"/>
              </a:rPr>
              <a:t> ações de </a:t>
            </a:r>
            <a:r>
              <a:rPr lang="pt-BR" sz="4400" b="1" dirty="0">
                <a:solidFill>
                  <a:srgbClr val="00B050"/>
                </a:solidFill>
                <a:latin typeface="Jannah Medium"/>
              </a:rPr>
              <a:t>controle externo </a:t>
            </a:r>
            <a:r>
              <a:rPr lang="pt-BR" sz="4400" dirty="0">
                <a:latin typeface="Jannah Medium"/>
              </a:rPr>
              <a:t>e </a:t>
            </a:r>
            <a:r>
              <a:rPr lang="pt-BR" sz="4400" b="1" dirty="0">
                <a:solidFill>
                  <a:srgbClr val="00B050"/>
                </a:solidFill>
                <a:latin typeface="Jannah Medium"/>
              </a:rPr>
              <a:t>análises das contas públicas</a:t>
            </a:r>
            <a:r>
              <a:rPr lang="pt-BR" sz="4400" dirty="0">
                <a:latin typeface="Jannah Medium"/>
              </a:rPr>
              <a:t>;</a:t>
            </a:r>
          </a:p>
          <a:p>
            <a:pPr marL="269874" lvl="1" algn="just"/>
            <a:endParaRPr lang="pt-BR" sz="4400" dirty="0">
              <a:latin typeface="Jannah Medium"/>
            </a:endParaRPr>
          </a:p>
          <a:p>
            <a:pPr marL="269874" lvl="1" algn="just"/>
            <a:r>
              <a:rPr lang="pt-BR" sz="4400" b="1" dirty="0">
                <a:solidFill>
                  <a:srgbClr val="00B050"/>
                </a:solidFill>
                <a:latin typeface="Jannah Medium"/>
              </a:rPr>
              <a:t>Estimulam gestor </a:t>
            </a:r>
            <a:r>
              <a:rPr lang="pt-BR" sz="4400" dirty="0">
                <a:latin typeface="Jannah Medium"/>
              </a:rPr>
              <a:t>a </a:t>
            </a:r>
            <a:r>
              <a:rPr lang="pt-BR" sz="4400" b="1" dirty="0">
                <a:solidFill>
                  <a:srgbClr val="00B050"/>
                </a:solidFill>
                <a:latin typeface="Jannah Medium"/>
              </a:rPr>
              <a:t>priorizar</a:t>
            </a:r>
            <a:r>
              <a:rPr lang="pt-BR" sz="4400" dirty="0">
                <a:latin typeface="Jannah Medium"/>
              </a:rPr>
              <a:t> a </a:t>
            </a:r>
            <a:r>
              <a:rPr lang="pt-BR" sz="4400" b="1" dirty="0">
                <a:solidFill>
                  <a:srgbClr val="00B050"/>
                </a:solidFill>
                <a:latin typeface="Jannah Medium"/>
              </a:rPr>
              <a:t>melhoria da vida das pessoas </a:t>
            </a:r>
            <a:r>
              <a:rPr lang="pt-BR" sz="4400" dirty="0">
                <a:latin typeface="Jannah Medium"/>
              </a:rPr>
              <a:t>em suas </a:t>
            </a:r>
            <a:r>
              <a:rPr lang="pt-BR" sz="4400" b="1" dirty="0">
                <a:latin typeface="Jannah Medium"/>
              </a:rPr>
              <a:t>ações</a:t>
            </a:r>
            <a:r>
              <a:rPr lang="pt-BR" sz="4400" dirty="0">
                <a:latin typeface="Jannah Medium"/>
              </a:rPr>
              <a:t> e </a:t>
            </a:r>
            <a:r>
              <a:rPr lang="pt-BR" sz="4400" b="1" dirty="0">
                <a:latin typeface="Jannah Medium"/>
              </a:rPr>
              <a:t>decisões</a:t>
            </a:r>
            <a:r>
              <a:rPr lang="pt-BR" sz="4400" dirty="0">
                <a:latin typeface="Jannah Medium"/>
              </a:rPr>
              <a:t>;</a:t>
            </a:r>
          </a:p>
          <a:p>
            <a:pPr marL="269874" lvl="1" algn="just"/>
            <a:endParaRPr lang="pt-BR" sz="4400" dirty="0">
              <a:latin typeface="Jannah Medium"/>
            </a:endParaRPr>
          </a:p>
          <a:p>
            <a:pPr marL="269874" lvl="1" algn="just"/>
            <a:r>
              <a:rPr lang="pt-BR" sz="4400" b="1" dirty="0">
                <a:solidFill>
                  <a:srgbClr val="00B050"/>
                </a:solidFill>
                <a:latin typeface="Jannah Medium"/>
              </a:rPr>
              <a:t>Identificam</a:t>
            </a:r>
            <a:r>
              <a:rPr lang="pt-BR" sz="4400" b="1" dirty="0">
                <a:latin typeface="Jannah Medium"/>
              </a:rPr>
              <a:t> </a:t>
            </a:r>
            <a:r>
              <a:rPr lang="pt-BR" sz="4400" b="1" dirty="0">
                <a:solidFill>
                  <a:srgbClr val="00B050"/>
                </a:solidFill>
                <a:latin typeface="Jannah Medium"/>
              </a:rPr>
              <a:t>desafios</a:t>
            </a:r>
            <a:r>
              <a:rPr lang="pt-BR" sz="4400" b="1" dirty="0">
                <a:latin typeface="Jannah Medium"/>
              </a:rPr>
              <a:t> </a:t>
            </a:r>
            <a:r>
              <a:rPr lang="pt-BR" sz="4400" dirty="0">
                <a:latin typeface="Jannah Medium"/>
              </a:rPr>
              <a:t>e </a:t>
            </a:r>
            <a:r>
              <a:rPr lang="pt-BR" sz="4400" b="1" dirty="0">
                <a:solidFill>
                  <a:srgbClr val="00B050"/>
                </a:solidFill>
                <a:latin typeface="Jannah Medium"/>
              </a:rPr>
              <a:t>oportunidades</a:t>
            </a:r>
            <a:r>
              <a:rPr lang="pt-BR" sz="4400" dirty="0">
                <a:latin typeface="Jannah Medium"/>
              </a:rPr>
              <a:t> para a </a:t>
            </a:r>
            <a:r>
              <a:rPr lang="pt-BR" sz="4400" b="1" dirty="0">
                <a:latin typeface="Jannah Medium"/>
              </a:rPr>
              <a:t>gestão municipal</a:t>
            </a:r>
            <a:r>
              <a:rPr lang="pt-BR" sz="4400" dirty="0">
                <a:latin typeface="Jannah Medium"/>
              </a:rPr>
              <a:t>;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7" name="Modelo 3D 26" descr="Marca de seleção verde">
                <a:extLst>
                  <a:ext uri="{FF2B5EF4-FFF2-40B4-BE49-F238E27FC236}">
                    <a16:creationId xmlns:a16="http://schemas.microsoft.com/office/drawing/2014/main" id="{C2ECE0AE-237D-DFD5-CF01-63F34EE63DA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02612" y="7822169"/>
              <a:ext cx="747573" cy="59616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47573" cy="596165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907575" ay="1214748" az="-72639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9557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7" name="Modelo 3D 26" descr="Marca de seleção verde">
                <a:extLst>
                  <a:ext uri="{FF2B5EF4-FFF2-40B4-BE49-F238E27FC236}">
                    <a16:creationId xmlns:a16="http://schemas.microsoft.com/office/drawing/2014/main" id="{C2ECE0AE-237D-DFD5-CF01-63F34EE63D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2612" y="7822169"/>
                <a:ext cx="747573" cy="596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8" name="Modelo 3D 27" descr="Marca de seleção verde">
                <a:extLst>
                  <a:ext uri="{FF2B5EF4-FFF2-40B4-BE49-F238E27FC236}">
                    <a16:creationId xmlns:a16="http://schemas.microsoft.com/office/drawing/2014/main" id="{EE08E504-27C9-3247-FD2A-0397DE810C6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97130" y="3785849"/>
              <a:ext cx="758538" cy="59166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58538" cy="591660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907575" ay="1214748" az="-72639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9557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Modelo 3D 27" descr="Marca de seleção verde">
                <a:extLst>
                  <a:ext uri="{FF2B5EF4-FFF2-40B4-BE49-F238E27FC236}">
                    <a16:creationId xmlns:a16="http://schemas.microsoft.com/office/drawing/2014/main" id="{EE08E504-27C9-3247-FD2A-0397DE810C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7130" y="3785849"/>
                <a:ext cx="758538" cy="591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3" name="Modelo 3D 32" descr="Marca de seleção verde">
                <a:extLst>
                  <a:ext uri="{FF2B5EF4-FFF2-40B4-BE49-F238E27FC236}">
                    <a16:creationId xmlns:a16="http://schemas.microsoft.com/office/drawing/2014/main" id="{4E8D551E-D02C-1EA7-B234-C45F5A91AB0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97996" y="5909492"/>
              <a:ext cx="758538" cy="59166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58538" cy="591660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907575" ay="1214748" az="-72639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9557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3" name="Modelo 3D 32" descr="Marca de seleção verde">
                <a:extLst>
                  <a:ext uri="{FF2B5EF4-FFF2-40B4-BE49-F238E27FC236}">
                    <a16:creationId xmlns:a16="http://schemas.microsoft.com/office/drawing/2014/main" id="{4E8D551E-D02C-1EA7-B234-C45F5A91AB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7996" y="5909492"/>
                <a:ext cx="758538" cy="5916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Freeform 19">
            <a:extLst>
              <a:ext uri="{FF2B5EF4-FFF2-40B4-BE49-F238E27FC236}">
                <a16:creationId xmlns:a16="http://schemas.microsoft.com/office/drawing/2014/main" id="{4D2984C6-83AA-704C-A262-47E0A6E4082A}"/>
              </a:ext>
            </a:extLst>
          </p:cNvPr>
          <p:cNvSpPr/>
          <p:nvPr/>
        </p:nvSpPr>
        <p:spPr>
          <a:xfrm flipV="1">
            <a:off x="3823061" y="2354022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6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52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7812678" y="-8075024"/>
            <a:ext cx="2434045" cy="18516602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13"/>
          <p:cNvSpPr txBox="1"/>
          <p:nvPr/>
        </p:nvSpPr>
        <p:spPr>
          <a:xfrm>
            <a:off x="1142999" y="952500"/>
            <a:ext cx="12192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Informações Prestadas pelo IEGM</a:t>
            </a:r>
            <a:endParaRPr lang="en-US" sz="5000" dirty="0">
              <a:solidFill>
                <a:srgbClr val="FFFFFF"/>
              </a:solidFill>
              <a:latin typeface="Poppins Ultra-Bold"/>
            </a:endParaRPr>
          </a:p>
        </p:txBody>
      </p:sp>
      <p:sp>
        <p:nvSpPr>
          <p:cNvPr id="2" name="Freeform 34">
            <a:extLst>
              <a:ext uri="{FF2B5EF4-FFF2-40B4-BE49-F238E27FC236}">
                <a16:creationId xmlns:a16="http://schemas.microsoft.com/office/drawing/2014/main" id="{0B01172E-4023-2A98-8257-C5A7BFD2521D}"/>
              </a:ext>
            </a:extLst>
          </p:cNvPr>
          <p:cNvSpPr/>
          <p:nvPr/>
        </p:nvSpPr>
        <p:spPr>
          <a:xfrm>
            <a:off x="15443495" y="-555783"/>
            <a:ext cx="2031409" cy="3016566"/>
          </a:xfrm>
          <a:custGeom>
            <a:avLst/>
            <a:gdLst/>
            <a:ahLst/>
            <a:cxnLst/>
            <a:rect l="l" t="t" r="r" b="b"/>
            <a:pathLst>
              <a:path w="1755233" h="2283222">
                <a:moveTo>
                  <a:pt x="0" y="0"/>
                </a:moveTo>
                <a:lnTo>
                  <a:pt x="1755233" y="0"/>
                </a:lnTo>
                <a:lnTo>
                  <a:pt x="1755233" y="2283222"/>
                </a:lnTo>
                <a:lnTo>
                  <a:pt x="0" y="2283222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 cap="sq">
            <a:solidFill>
              <a:schemeClr val="bg1">
                <a:alpha val="90000"/>
              </a:schemeClr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7" name="Freeform 34">
            <a:extLst>
              <a:ext uri="{FF2B5EF4-FFF2-40B4-BE49-F238E27FC236}">
                <a16:creationId xmlns:a16="http://schemas.microsoft.com/office/drawing/2014/main" id="{C0665338-A34E-FDCD-6E81-B59064E277A9}"/>
              </a:ext>
            </a:extLst>
          </p:cNvPr>
          <p:cNvSpPr/>
          <p:nvPr/>
        </p:nvSpPr>
        <p:spPr>
          <a:xfrm>
            <a:off x="16409122" y="870776"/>
            <a:ext cx="2031409" cy="3016566"/>
          </a:xfrm>
          <a:custGeom>
            <a:avLst/>
            <a:gdLst/>
            <a:ahLst/>
            <a:cxnLst/>
            <a:rect l="l" t="t" r="r" b="b"/>
            <a:pathLst>
              <a:path w="1755233" h="2283222">
                <a:moveTo>
                  <a:pt x="0" y="0"/>
                </a:moveTo>
                <a:lnTo>
                  <a:pt x="1755233" y="0"/>
                </a:lnTo>
                <a:lnTo>
                  <a:pt x="1755233" y="2283222"/>
                </a:lnTo>
                <a:lnTo>
                  <a:pt x="0" y="2283222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 cap="sq">
            <a:solidFill>
              <a:schemeClr val="bg1">
                <a:alpha val="90000"/>
              </a:schemeClr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995DBF41-AFAB-2FBE-93E8-5F06D26230C6}"/>
              </a:ext>
            </a:extLst>
          </p:cNvPr>
          <p:cNvSpPr txBox="1"/>
          <p:nvPr/>
        </p:nvSpPr>
        <p:spPr>
          <a:xfrm>
            <a:off x="1905000" y="3781800"/>
            <a:ext cx="15468600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just"/>
            <a:r>
              <a:rPr lang="pt-BR" sz="4400" b="1" dirty="0">
                <a:solidFill>
                  <a:srgbClr val="00B050"/>
                </a:solidFill>
                <a:latin typeface="Jannah Medium"/>
              </a:rPr>
              <a:t>Instrumentalizam</a:t>
            </a:r>
            <a:r>
              <a:rPr lang="pt-BR" sz="4400" dirty="0">
                <a:latin typeface="Jannah Medium"/>
              </a:rPr>
              <a:t> a </a:t>
            </a:r>
            <a:r>
              <a:rPr lang="pt-BR" sz="4400" b="1" dirty="0">
                <a:solidFill>
                  <a:srgbClr val="00B050"/>
                </a:solidFill>
                <a:latin typeface="Jannah Medium"/>
              </a:rPr>
              <a:t>sociedade</a:t>
            </a:r>
            <a:r>
              <a:rPr lang="pt-BR" sz="4400" dirty="0">
                <a:latin typeface="Jannah Medium"/>
              </a:rPr>
              <a:t> </a:t>
            </a:r>
            <a:r>
              <a:rPr lang="pt-BR" sz="4400" b="1" dirty="0">
                <a:latin typeface="Jannah Medium"/>
              </a:rPr>
              <a:t>com informações </a:t>
            </a:r>
            <a:r>
              <a:rPr lang="pt-BR" sz="4400" dirty="0">
                <a:latin typeface="Jannah Medium"/>
              </a:rPr>
              <a:t>no âmbito municipal;</a:t>
            </a:r>
          </a:p>
          <a:p>
            <a:pPr marL="269874" lvl="1" algn="just"/>
            <a:endParaRPr lang="pt-BR" sz="4400" dirty="0">
              <a:latin typeface="Jannah Medium"/>
            </a:endParaRPr>
          </a:p>
          <a:p>
            <a:pPr marL="269874" lvl="1" algn="just"/>
            <a:r>
              <a:rPr lang="pt-BR" sz="4400" b="1" dirty="0">
                <a:solidFill>
                  <a:srgbClr val="00B050"/>
                </a:solidFill>
                <a:latin typeface="Jannah Medium"/>
              </a:rPr>
              <a:t>Fornecem informações aos cidadãos </a:t>
            </a:r>
            <a:r>
              <a:rPr lang="pt-BR" sz="4400" b="1" dirty="0">
                <a:latin typeface="Jannah Medium"/>
              </a:rPr>
              <a:t>sobre a gestão </a:t>
            </a:r>
            <a:r>
              <a:rPr lang="pt-BR" sz="4400" dirty="0">
                <a:latin typeface="Jannah Medium"/>
              </a:rPr>
              <a:t>local;</a:t>
            </a:r>
          </a:p>
          <a:p>
            <a:pPr marL="269874" lvl="1" algn="just"/>
            <a:endParaRPr lang="pt-BR" sz="4400" dirty="0">
              <a:latin typeface="Jannah Medium"/>
            </a:endParaRPr>
          </a:p>
          <a:p>
            <a:pPr marL="269874" lvl="1" algn="just"/>
            <a:r>
              <a:rPr lang="pt-BR" sz="4400" b="1" dirty="0">
                <a:solidFill>
                  <a:srgbClr val="00B050"/>
                </a:solidFill>
                <a:latin typeface="Jannah Medium"/>
              </a:rPr>
              <a:t>Produzem estudos das políticas públicas </a:t>
            </a:r>
            <a:r>
              <a:rPr lang="pt-BR" sz="4400" dirty="0">
                <a:latin typeface="Jannah Medium"/>
              </a:rPr>
              <a:t>e a </a:t>
            </a:r>
            <a:r>
              <a:rPr lang="pt-BR" sz="4400" b="1" dirty="0">
                <a:latin typeface="Jannah Medium"/>
              </a:rPr>
              <a:t>identificação</a:t>
            </a:r>
            <a:r>
              <a:rPr lang="pt-BR" sz="4400" dirty="0">
                <a:latin typeface="Jannah Medium"/>
              </a:rPr>
              <a:t> de </a:t>
            </a:r>
            <a:r>
              <a:rPr lang="pt-BR" sz="4400" b="1" dirty="0">
                <a:solidFill>
                  <a:srgbClr val="00B050"/>
                </a:solidFill>
                <a:latin typeface="Jannah Medium"/>
              </a:rPr>
              <a:t>programas</a:t>
            </a:r>
            <a:r>
              <a:rPr lang="pt-BR" sz="4400" dirty="0">
                <a:latin typeface="Jannah Medium"/>
              </a:rPr>
              <a:t> e </a:t>
            </a:r>
            <a:r>
              <a:rPr lang="pt-BR" sz="4400" b="1" dirty="0">
                <a:solidFill>
                  <a:srgbClr val="00B050"/>
                </a:solidFill>
                <a:latin typeface="Jannah Medium"/>
              </a:rPr>
              <a:t>experiências</a:t>
            </a:r>
            <a:r>
              <a:rPr lang="pt-BR" sz="4400" dirty="0">
                <a:latin typeface="Jannah Medium"/>
              </a:rPr>
              <a:t> </a:t>
            </a:r>
            <a:r>
              <a:rPr lang="pt-BR" sz="4400" b="1" dirty="0">
                <a:solidFill>
                  <a:srgbClr val="00B050"/>
                </a:solidFill>
                <a:latin typeface="Jannah Medium"/>
              </a:rPr>
              <a:t>bem-sucedidas</a:t>
            </a:r>
            <a:r>
              <a:rPr lang="pt-BR" sz="4400" dirty="0">
                <a:latin typeface="Jannah Medium"/>
              </a:rPr>
              <a:t> e </a:t>
            </a:r>
            <a:r>
              <a:rPr lang="pt-BR" sz="4400" b="1" dirty="0">
                <a:latin typeface="Jannah Medium"/>
              </a:rPr>
              <a:t>replicáveis</a:t>
            </a:r>
            <a:r>
              <a:rPr lang="pt-BR" sz="4400" dirty="0">
                <a:latin typeface="Jannah Medium"/>
              </a:rPr>
              <a:t>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7" name="Modelo 3D 26" descr="Marca de seleção verde">
                <a:extLst>
                  <a:ext uri="{FF2B5EF4-FFF2-40B4-BE49-F238E27FC236}">
                    <a16:creationId xmlns:a16="http://schemas.microsoft.com/office/drawing/2014/main" id="{C2ECE0AE-237D-DFD5-CF01-63F34EE63D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3463054"/>
                  </p:ext>
                </p:extLst>
              </p:nvPr>
            </p:nvGraphicFramePr>
            <p:xfrm>
              <a:off x="1297130" y="7213273"/>
              <a:ext cx="747573" cy="59616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47573" cy="596165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907575" ay="1214748" az="-72639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9557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7" name="Modelo 3D 26" descr="Marca de seleção verde">
                <a:extLst>
                  <a:ext uri="{FF2B5EF4-FFF2-40B4-BE49-F238E27FC236}">
                    <a16:creationId xmlns:a16="http://schemas.microsoft.com/office/drawing/2014/main" id="{C2ECE0AE-237D-DFD5-CF01-63F34EE63D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7130" y="7213273"/>
                <a:ext cx="747573" cy="596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8" name="Modelo 3D 27" descr="Marca de seleção verde">
                <a:extLst>
                  <a:ext uri="{FF2B5EF4-FFF2-40B4-BE49-F238E27FC236}">
                    <a16:creationId xmlns:a16="http://schemas.microsoft.com/office/drawing/2014/main" id="{EE08E504-27C9-3247-FD2A-0397DE810C6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97130" y="3785849"/>
              <a:ext cx="758538" cy="59166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58538" cy="591660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907575" ay="1214748" az="-72639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9557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Modelo 3D 27" descr="Marca de seleção verde">
                <a:extLst>
                  <a:ext uri="{FF2B5EF4-FFF2-40B4-BE49-F238E27FC236}">
                    <a16:creationId xmlns:a16="http://schemas.microsoft.com/office/drawing/2014/main" id="{EE08E504-27C9-3247-FD2A-0397DE810C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7130" y="3785849"/>
                <a:ext cx="758538" cy="591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3" name="Modelo 3D 32" descr="Marca de seleção verde">
                <a:extLst>
                  <a:ext uri="{FF2B5EF4-FFF2-40B4-BE49-F238E27FC236}">
                    <a16:creationId xmlns:a16="http://schemas.microsoft.com/office/drawing/2014/main" id="{4E8D551E-D02C-1EA7-B234-C45F5A91AB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7871788"/>
                  </p:ext>
                </p:extLst>
              </p:nvPr>
            </p:nvGraphicFramePr>
            <p:xfrm>
              <a:off x="1297130" y="5759009"/>
              <a:ext cx="758538" cy="59166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58538" cy="591660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907575" ay="1214748" az="-72639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9557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3" name="Modelo 3D 32" descr="Marca de seleção verde">
                <a:extLst>
                  <a:ext uri="{FF2B5EF4-FFF2-40B4-BE49-F238E27FC236}">
                    <a16:creationId xmlns:a16="http://schemas.microsoft.com/office/drawing/2014/main" id="{4E8D551E-D02C-1EA7-B234-C45F5A91AB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7130" y="5759009"/>
                <a:ext cx="758538" cy="5916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reeform 19">
            <a:extLst>
              <a:ext uri="{FF2B5EF4-FFF2-40B4-BE49-F238E27FC236}">
                <a16:creationId xmlns:a16="http://schemas.microsoft.com/office/drawing/2014/main" id="{C744E9BC-02B9-C985-020D-8E57257A63EE}"/>
              </a:ext>
            </a:extLst>
          </p:cNvPr>
          <p:cNvSpPr/>
          <p:nvPr/>
        </p:nvSpPr>
        <p:spPr>
          <a:xfrm flipV="1">
            <a:off x="3823061" y="2354022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6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77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6200000">
            <a:off x="7812678" y="-8075024"/>
            <a:ext cx="2434045" cy="18516602"/>
            <a:chOff x="0" y="-38100"/>
            <a:chExt cx="4770010" cy="3101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23D5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770010" cy="3101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13"/>
          <p:cNvSpPr txBox="1"/>
          <p:nvPr/>
        </p:nvSpPr>
        <p:spPr>
          <a:xfrm>
            <a:off x="1142999" y="952500"/>
            <a:ext cx="121920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23"/>
              </a:lnSpc>
            </a:pPr>
            <a:r>
              <a:rPr lang="pt-BR" sz="5000" dirty="0">
                <a:solidFill>
                  <a:srgbClr val="FFFFFF"/>
                </a:solidFill>
                <a:latin typeface="Poppins Ultra-Bold"/>
              </a:rPr>
              <a:t>Dimensões IEGM 2024</a:t>
            </a:r>
            <a:endParaRPr lang="en-US" sz="5000" dirty="0">
              <a:solidFill>
                <a:srgbClr val="FFFFFF"/>
              </a:solidFill>
              <a:latin typeface="Poppins Ultra-Bold"/>
            </a:endParaRPr>
          </a:p>
        </p:txBody>
      </p:sp>
      <p:sp>
        <p:nvSpPr>
          <p:cNvPr id="2" name="Freeform 34">
            <a:extLst>
              <a:ext uri="{FF2B5EF4-FFF2-40B4-BE49-F238E27FC236}">
                <a16:creationId xmlns:a16="http://schemas.microsoft.com/office/drawing/2014/main" id="{0B01172E-4023-2A98-8257-C5A7BFD2521D}"/>
              </a:ext>
            </a:extLst>
          </p:cNvPr>
          <p:cNvSpPr/>
          <p:nvPr/>
        </p:nvSpPr>
        <p:spPr>
          <a:xfrm>
            <a:off x="15443495" y="-555783"/>
            <a:ext cx="2031409" cy="3016566"/>
          </a:xfrm>
          <a:custGeom>
            <a:avLst/>
            <a:gdLst/>
            <a:ahLst/>
            <a:cxnLst/>
            <a:rect l="l" t="t" r="r" b="b"/>
            <a:pathLst>
              <a:path w="1755233" h="2283222">
                <a:moveTo>
                  <a:pt x="0" y="0"/>
                </a:moveTo>
                <a:lnTo>
                  <a:pt x="1755233" y="0"/>
                </a:lnTo>
                <a:lnTo>
                  <a:pt x="1755233" y="2283222"/>
                </a:lnTo>
                <a:lnTo>
                  <a:pt x="0" y="2283222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 cap="sq">
            <a:solidFill>
              <a:schemeClr val="bg1">
                <a:alpha val="90000"/>
              </a:schemeClr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7" name="Freeform 34">
            <a:extLst>
              <a:ext uri="{FF2B5EF4-FFF2-40B4-BE49-F238E27FC236}">
                <a16:creationId xmlns:a16="http://schemas.microsoft.com/office/drawing/2014/main" id="{C0665338-A34E-FDCD-6E81-B59064E277A9}"/>
              </a:ext>
            </a:extLst>
          </p:cNvPr>
          <p:cNvSpPr/>
          <p:nvPr/>
        </p:nvSpPr>
        <p:spPr>
          <a:xfrm>
            <a:off x="16409122" y="870776"/>
            <a:ext cx="2031409" cy="3016566"/>
          </a:xfrm>
          <a:custGeom>
            <a:avLst/>
            <a:gdLst/>
            <a:ahLst/>
            <a:cxnLst/>
            <a:rect l="l" t="t" r="r" b="b"/>
            <a:pathLst>
              <a:path w="1755233" h="2283222">
                <a:moveTo>
                  <a:pt x="0" y="0"/>
                </a:moveTo>
                <a:lnTo>
                  <a:pt x="1755233" y="0"/>
                </a:lnTo>
                <a:lnTo>
                  <a:pt x="1755233" y="2283222"/>
                </a:lnTo>
                <a:lnTo>
                  <a:pt x="0" y="2283222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 cap="sq">
            <a:solidFill>
              <a:schemeClr val="bg1">
                <a:alpha val="90000"/>
              </a:schemeClr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19">
            <a:extLst>
              <a:ext uri="{FF2B5EF4-FFF2-40B4-BE49-F238E27FC236}">
                <a16:creationId xmlns:a16="http://schemas.microsoft.com/office/drawing/2014/main" id="{C744E9BC-02B9-C985-020D-8E57257A63EE}"/>
              </a:ext>
            </a:extLst>
          </p:cNvPr>
          <p:cNvSpPr/>
          <p:nvPr/>
        </p:nvSpPr>
        <p:spPr>
          <a:xfrm flipV="1">
            <a:off x="3831769" y="2285082"/>
            <a:ext cx="10820399" cy="943261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b="-332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85" name="Imagem 184">
            <a:extLst>
              <a:ext uri="{FF2B5EF4-FFF2-40B4-BE49-F238E27FC236}">
                <a16:creationId xmlns:a16="http://schemas.microsoft.com/office/drawing/2014/main" id="{83F0BC6F-A229-07EC-9567-857111FCE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336044"/>
            <a:ext cx="4186930" cy="1745902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462F1D0A-E4FD-9F0E-4915-20538ACB5A99}"/>
              </a:ext>
            </a:extLst>
          </p:cNvPr>
          <p:cNvSpPr/>
          <p:nvPr/>
        </p:nvSpPr>
        <p:spPr>
          <a:xfrm>
            <a:off x="6263903" y="4216766"/>
            <a:ext cx="5367202" cy="4030954"/>
          </a:xfrm>
          <a:prstGeom prst="ellipse">
            <a:avLst/>
          </a:prstGeom>
          <a:noFill/>
          <a:ln w="88900">
            <a:solidFill>
              <a:srgbClr val="002060">
                <a:alpha val="7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F994B201-2EE6-F98F-5BA6-1DD0CA7C4138}"/>
              </a:ext>
            </a:extLst>
          </p:cNvPr>
          <p:cNvGrpSpPr/>
          <p:nvPr/>
        </p:nvGrpSpPr>
        <p:grpSpPr>
          <a:xfrm>
            <a:off x="1632557" y="6006638"/>
            <a:ext cx="4139761" cy="1715591"/>
            <a:chOff x="0" y="-337542"/>
            <a:chExt cx="5041737" cy="2287456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F6B1FD38-AC72-230C-E0B5-65D9124F4A68}"/>
                </a:ext>
              </a:extLst>
            </p:cNvPr>
            <p:cNvGrpSpPr/>
            <p:nvPr/>
          </p:nvGrpSpPr>
          <p:grpSpPr>
            <a:xfrm>
              <a:off x="0" y="-337542"/>
              <a:ext cx="4957619" cy="2287456"/>
              <a:chOff x="0" y="-66675"/>
              <a:chExt cx="979283" cy="451843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7586E977-A52E-CAFB-F99F-16DE9411765C}"/>
                  </a:ext>
                </a:extLst>
              </p:cNvPr>
              <p:cNvSpPr/>
              <p:nvPr/>
            </p:nvSpPr>
            <p:spPr>
              <a:xfrm>
                <a:off x="0" y="0"/>
                <a:ext cx="979283" cy="385168"/>
              </a:xfrm>
              <a:custGeom>
                <a:avLst/>
                <a:gdLst/>
                <a:ahLst/>
                <a:cxnLst/>
                <a:rect l="l" t="t" r="r" b="b"/>
                <a:pathLst>
                  <a:path w="979283" h="385168">
                    <a:moveTo>
                      <a:pt x="0" y="0"/>
                    </a:moveTo>
                    <a:lnTo>
                      <a:pt x="979283" y="0"/>
                    </a:lnTo>
                    <a:lnTo>
                      <a:pt x="979283" y="385168"/>
                    </a:lnTo>
                    <a:lnTo>
                      <a:pt x="0" y="385168"/>
                    </a:lnTo>
                    <a:close/>
                  </a:path>
                </a:pathLst>
              </a:custGeom>
              <a:solidFill>
                <a:srgbClr val="000B5D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72A1AA2B-A03B-F0F9-66A4-99F01B008DFD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79283" cy="4518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2D0025B-49BB-B6E4-1D16-13276AAA7D44}"/>
                </a:ext>
              </a:extLst>
            </p:cNvPr>
            <p:cNvSpPr txBox="1"/>
            <p:nvPr/>
          </p:nvSpPr>
          <p:spPr>
            <a:xfrm>
              <a:off x="5303" y="495342"/>
              <a:ext cx="5036434" cy="957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26"/>
                </a:lnSpc>
              </a:pPr>
              <a:r>
                <a:rPr lang="en-US" sz="2415" spc="101" dirty="0">
                  <a:solidFill>
                    <a:schemeClr val="bg1"/>
                  </a:solidFill>
                  <a:latin typeface="Poppins Bold"/>
                </a:rPr>
                <a:t>6.Planejamento</a:t>
              </a:r>
            </a:p>
            <a:p>
              <a:pPr algn="ctr">
                <a:lnSpc>
                  <a:spcPts val="2826"/>
                </a:lnSpc>
              </a:pPr>
              <a:r>
                <a:rPr lang="en-US" sz="2415" spc="101" dirty="0">
                  <a:solidFill>
                    <a:schemeClr val="bg1"/>
                  </a:solidFill>
                  <a:latin typeface="Poppins Bold"/>
                </a:rPr>
                <a:t>(</a:t>
              </a:r>
              <a:r>
                <a:rPr lang="en-US" sz="2415" spc="101" dirty="0" err="1">
                  <a:solidFill>
                    <a:schemeClr val="bg1"/>
                  </a:solidFill>
                  <a:latin typeface="Poppins Bold"/>
                </a:rPr>
                <a:t>i</a:t>
              </a:r>
              <a:r>
                <a:rPr lang="en-US" sz="2415" spc="101" dirty="0">
                  <a:solidFill>
                    <a:schemeClr val="bg1"/>
                  </a:solidFill>
                  <a:latin typeface="Poppins Bold"/>
                </a:rPr>
                <a:t>-Plan)</a:t>
              </a:r>
            </a:p>
          </p:txBody>
        </p: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id="{EC583145-5114-D8AD-65B6-44056687EEBB}"/>
              </a:ext>
            </a:extLst>
          </p:cNvPr>
          <p:cNvGrpSpPr/>
          <p:nvPr/>
        </p:nvGrpSpPr>
        <p:grpSpPr>
          <a:xfrm>
            <a:off x="12262870" y="3839774"/>
            <a:ext cx="4135407" cy="1715591"/>
            <a:chOff x="0" y="-337542"/>
            <a:chExt cx="4957619" cy="2287456"/>
          </a:xfrm>
        </p:grpSpPr>
        <p:grpSp>
          <p:nvGrpSpPr>
            <p:cNvPr id="18" name="Group 25">
              <a:extLst>
                <a:ext uri="{FF2B5EF4-FFF2-40B4-BE49-F238E27FC236}">
                  <a16:creationId xmlns:a16="http://schemas.microsoft.com/office/drawing/2014/main" id="{649BAF44-0B71-1D9C-FAEB-D545DB3CAD69}"/>
                </a:ext>
              </a:extLst>
            </p:cNvPr>
            <p:cNvGrpSpPr/>
            <p:nvPr/>
          </p:nvGrpSpPr>
          <p:grpSpPr>
            <a:xfrm>
              <a:off x="0" y="-337542"/>
              <a:ext cx="4957619" cy="2287456"/>
              <a:chOff x="0" y="-66675"/>
              <a:chExt cx="979283" cy="451843"/>
            </a:xfrm>
          </p:grpSpPr>
          <p:sp>
            <p:nvSpPr>
              <p:cNvPr id="20" name="Freeform 26">
                <a:extLst>
                  <a:ext uri="{FF2B5EF4-FFF2-40B4-BE49-F238E27FC236}">
                    <a16:creationId xmlns:a16="http://schemas.microsoft.com/office/drawing/2014/main" id="{21C7A6A5-98D1-17DD-B2AA-07781E418C8D}"/>
                  </a:ext>
                </a:extLst>
              </p:cNvPr>
              <p:cNvSpPr/>
              <p:nvPr/>
            </p:nvSpPr>
            <p:spPr>
              <a:xfrm>
                <a:off x="0" y="0"/>
                <a:ext cx="979283" cy="385168"/>
              </a:xfrm>
              <a:custGeom>
                <a:avLst/>
                <a:gdLst/>
                <a:ahLst/>
                <a:cxnLst/>
                <a:rect l="l" t="t" r="r" b="b"/>
                <a:pathLst>
                  <a:path w="979283" h="385168">
                    <a:moveTo>
                      <a:pt x="0" y="0"/>
                    </a:moveTo>
                    <a:lnTo>
                      <a:pt x="979283" y="0"/>
                    </a:lnTo>
                    <a:lnTo>
                      <a:pt x="979283" y="385168"/>
                    </a:lnTo>
                    <a:lnTo>
                      <a:pt x="0" y="385168"/>
                    </a:lnTo>
                    <a:close/>
                  </a:path>
                </a:pathLst>
              </a:custGeom>
              <a:solidFill>
                <a:srgbClr val="000B5D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63629EEB-EC44-DB71-4D80-75A31E923D7F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79283" cy="4518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9" name="TextBox 28">
              <a:extLst>
                <a:ext uri="{FF2B5EF4-FFF2-40B4-BE49-F238E27FC236}">
                  <a16:creationId xmlns:a16="http://schemas.microsoft.com/office/drawing/2014/main" id="{6B27F579-9998-EFC8-ED38-3F1D20B35F61}"/>
                </a:ext>
              </a:extLst>
            </p:cNvPr>
            <p:cNvSpPr txBox="1"/>
            <p:nvPr/>
          </p:nvSpPr>
          <p:spPr>
            <a:xfrm>
              <a:off x="200024" y="661085"/>
              <a:ext cx="4557570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6"/>
                </a:lnSpc>
              </a:pPr>
              <a:r>
                <a:rPr lang="en-US" sz="2415" spc="101" dirty="0">
                  <a:solidFill>
                    <a:schemeClr val="bg1"/>
                  </a:solidFill>
                  <a:latin typeface="Poppins Bold"/>
                </a:rPr>
                <a:t>2.Cidades (</a:t>
              </a:r>
              <a:r>
                <a:rPr lang="en-US" sz="2415" spc="101" dirty="0" err="1">
                  <a:solidFill>
                    <a:schemeClr val="bg1"/>
                  </a:solidFill>
                  <a:latin typeface="Poppins Bold"/>
                </a:rPr>
                <a:t>i-Cidade</a:t>
              </a:r>
              <a:r>
                <a:rPr lang="en-US" sz="2415" spc="101" dirty="0">
                  <a:solidFill>
                    <a:schemeClr val="bg1"/>
                  </a:solidFill>
                  <a:latin typeface="Poppins Bold"/>
                </a:rPr>
                <a:t>)</a:t>
              </a: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5F9B8564-A6A3-1A86-1D12-D9FDED38B72E}"/>
              </a:ext>
            </a:extLst>
          </p:cNvPr>
          <p:cNvGrpSpPr/>
          <p:nvPr/>
        </p:nvGrpSpPr>
        <p:grpSpPr>
          <a:xfrm>
            <a:off x="1600199" y="3811405"/>
            <a:ext cx="4135407" cy="1715590"/>
            <a:chOff x="0" y="-337542"/>
            <a:chExt cx="4957619" cy="2287455"/>
          </a:xfrm>
        </p:grpSpPr>
        <p:grpSp>
          <p:nvGrpSpPr>
            <p:cNvPr id="23" name="Group 25">
              <a:extLst>
                <a:ext uri="{FF2B5EF4-FFF2-40B4-BE49-F238E27FC236}">
                  <a16:creationId xmlns:a16="http://schemas.microsoft.com/office/drawing/2014/main" id="{2E58E7CD-B814-0722-0E62-5440FFC7021C}"/>
                </a:ext>
              </a:extLst>
            </p:cNvPr>
            <p:cNvGrpSpPr/>
            <p:nvPr/>
          </p:nvGrpSpPr>
          <p:grpSpPr>
            <a:xfrm>
              <a:off x="0" y="-337542"/>
              <a:ext cx="4957619" cy="2287455"/>
              <a:chOff x="0" y="-66675"/>
              <a:chExt cx="979283" cy="451843"/>
            </a:xfrm>
          </p:grpSpPr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B846D7BC-C99D-DE9B-B4B1-32BFDCB0C510}"/>
                  </a:ext>
                </a:extLst>
              </p:cNvPr>
              <p:cNvSpPr/>
              <p:nvPr/>
            </p:nvSpPr>
            <p:spPr>
              <a:xfrm>
                <a:off x="0" y="0"/>
                <a:ext cx="979283" cy="385168"/>
              </a:xfrm>
              <a:custGeom>
                <a:avLst/>
                <a:gdLst/>
                <a:ahLst/>
                <a:cxnLst/>
                <a:rect l="l" t="t" r="r" b="b"/>
                <a:pathLst>
                  <a:path w="979283" h="385168">
                    <a:moveTo>
                      <a:pt x="0" y="0"/>
                    </a:moveTo>
                    <a:lnTo>
                      <a:pt x="979283" y="0"/>
                    </a:lnTo>
                    <a:lnTo>
                      <a:pt x="979283" y="385168"/>
                    </a:lnTo>
                    <a:lnTo>
                      <a:pt x="0" y="385168"/>
                    </a:lnTo>
                    <a:close/>
                  </a:path>
                </a:pathLst>
              </a:custGeom>
              <a:solidFill>
                <a:srgbClr val="000B5D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TextBox 27">
                <a:extLst>
                  <a:ext uri="{FF2B5EF4-FFF2-40B4-BE49-F238E27FC236}">
                    <a16:creationId xmlns:a16="http://schemas.microsoft.com/office/drawing/2014/main" id="{CF2D32D6-35CB-4042-F3BA-A00DABD98321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79283" cy="4518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5629C0E5-94B5-A037-E140-BBA7012584E1}"/>
                </a:ext>
              </a:extLst>
            </p:cNvPr>
            <p:cNvSpPr txBox="1"/>
            <p:nvPr/>
          </p:nvSpPr>
          <p:spPr>
            <a:xfrm>
              <a:off x="119019" y="662139"/>
              <a:ext cx="4557570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6"/>
                </a:lnSpc>
              </a:pPr>
              <a:r>
                <a:rPr lang="en-US" sz="2415" spc="101" dirty="0">
                  <a:solidFill>
                    <a:schemeClr val="bg1"/>
                  </a:solidFill>
                  <a:latin typeface="Poppins Bold"/>
                </a:rPr>
                <a:t>7.Saúde (</a:t>
              </a:r>
              <a:r>
                <a:rPr lang="en-US" sz="2415" spc="101" dirty="0" err="1">
                  <a:solidFill>
                    <a:schemeClr val="bg1"/>
                  </a:solidFill>
                  <a:latin typeface="Poppins Bold"/>
                </a:rPr>
                <a:t>i-Saúde</a:t>
              </a:r>
              <a:r>
                <a:rPr lang="en-US" sz="2415" spc="101" dirty="0">
                  <a:solidFill>
                    <a:schemeClr val="bg1"/>
                  </a:solidFill>
                  <a:latin typeface="Poppins Bold"/>
                </a:rPr>
                <a:t>).</a:t>
              </a:r>
            </a:p>
          </p:txBody>
        </p:sp>
      </p:grpSp>
      <p:grpSp>
        <p:nvGrpSpPr>
          <p:cNvPr id="27" name="Group 24">
            <a:extLst>
              <a:ext uri="{FF2B5EF4-FFF2-40B4-BE49-F238E27FC236}">
                <a16:creationId xmlns:a16="http://schemas.microsoft.com/office/drawing/2014/main" id="{09B1F672-8593-B815-CC64-2FA400521429}"/>
              </a:ext>
            </a:extLst>
          </p:cNvPr>
          <p:cNvGrpSpPr/>
          <p:nvPr/>
        </p:nvGrpSpPr>
        <p:grpSpPr>
          <a:xfrm>
            <a:off x="6914558" y="2347947"/>
            <a:ext cx="4667842" cy="1715590"/>
            <a:chOff x="-747545" y="-337542"/>
            <a:chExt cx="5705164" cy="2287455"/>
          </a:xfrm>
        </p:grpSpPr>
        <p:grpSp>
          <p:nvGrpSpPr>
            <p:cNvPr id="28" name="Group 25">
              <a:extLst>
                <a:ext uri="{FF2B5EF4-FFF2-40B4-BE49-F238E27FC236}">
                  <a16:creationId xmlns:a16="http://schemas.microsoft.com/office/drawing/2014/main" id="{CB0A31CC-94B5-A219-26B7-F9DC844E7410}"/>
                </a:ext>
              </a:extLst>
            </p:cNvPr>
            <p:cNvGrpSpPr/>
            <p:nvPr/>
          </p:nvGrpSpPr>
          <p:grpSpPr>
            <a:xfrm>
              <a:off x="-747545" y="-337542"/>
              <a:ext cx="5705164" cy="2287455"/>
              <a:chOff x="-147663" y="-66675"/>
              <a:chExt cx="1126946" cy="451843"/>
            </a:xfrm>
          </p:grpSpPr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68504D9E-0EED-A26D-4541-D5B7E86737EF}"/>
                  </a:ext>
                </a:extLst>
              </p:cNvPr>
              <p:cNvSpPr/>
              <p:nvPr/>
            </p:nvSpPr>
            <p:spPr>
              <a:xfrm>
                <a:off x="-147663" y="0"/>
                <a:ext cx="979283" cy="385168"/>
              </a:xfrm>
              <a:custGeom>
                <a:avLst/>
                <a:gdLst/>
                <a:ahLst/>
                <a:cxnLst/>
                <a:rect l="l" t="t" r="r" b="b"/>
                <a:pathLst>
                  <a:path w="979283" h="385168">
                    <a:moveTo>
                      <a:pt x="0" y="0"/>
                    </a:moveTo>
                    <a:lnTo>
                      <a:pt x="979283" y="0"/>
                    </a:lnTo>
                    <a:lnTo>
                      <a:pt x="979283" y="385168"/>
                    </a:lnTo>
                    <a:lnTo>
                      <a:pt x="0" y="385168"/>
                    </a:lnTo>
                    <a:close/>
                  </a:path>
                </a:pathLst>
              </a:custGeom>
              <a:solidFill>
                <a:srgbClr val="000B5D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TextBox 27">
                <a:extLst>
                  <a:ext uri="{FF2B5EF4-FFF2-40B4-BE49-F238E27FC236}">
                    <a16:creationId xmlns:a16="http://schemas.microsoft.com/office/drawing/2014/main" id="{FFD758B6-7E1A-E9C6-2474-B60CB7600E8A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79283" cy="4518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30" name="TextBox 28">
              <a:extLst>
                <a:ext uri="{FF2B5EF4-FFF2-40B4-BE49-F238E27FC236}">
                  <a16:creationId xmlns:a16="http://schemas.microsoft.com/office/drawing/2014/main" id="{CDE6A3C4-EDB8-B415-B562-781A38EB0470}"/>
                </a:ext>
              </a:extLst>
            </p:cNvPr>
            <p:cNvSpPr txBox="1"/>
            <p:nvPr/>
          </p:nvSpPr>
          <p:spPr>
            <a:xfrm>
              <a:off x="-462163" y="759645"/>
              <a:ext cx="4557571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6"/>
                </a:lnSpc>
              </a:pPr>
              <a:r>
                <a:rPr lang="en-US" sz="2415" spc="101" dirty="0">
                  <a:solidFill>
                    <a:schemeClr val="bg1"/>
                  </a:solidFill>
                  <a:latin typeface="Poppins Bold"/>
                </a:rPr>
                <a:t>1.Ambiental (</a:t>
              </a:r>
              <a:r>
                <a:rPr lang="en-US" sz="2415" spc="101" dirty="0" err="1">
                  <a:solidFill>
                    <a:schemeClr val="bg1"/>
                  </a:solidFill>
                  <a:latin typeface="Poppins Bold"/>
                </a:rPr>
                <a:t>i-Amb</a:t>
              </a:r>
              <a:r>
                <a:rPr lang="en-US" sz="2415" spc="101" dirty="0">
                  <a:solidFill>
                    <a:schemeClr val="bg1"/>
                  </a:solidFill>
                  <a:latin typeface="Poppins Bold"/>
                </a:rPr>
                <a:t>)</a:t>
              </a:r>
            </a:p>
          </p:txBody>
        </p:sp>
      </p:grpSp>
      <p:grpSp>
        <p:nvGrpSpPr>
          <p:cNvPr id="33" name="Group 24">
            <a:extLst>
              <a:ext uri="{FF2B5EF4-FFF2-40B4-BE49-F238E27FC236}">
                <a16:creationId xmlns:a16="http://schemas.microsoft.com/office/drawing/2014/main" id="{BA52B309-9540-F0EA-5FA8-E642D1B877AB}"/>
              </a:ext>
            </a:extLst>
          </p:cNvPr>
          <p:cNvGrpSpPr/>
          <p:nvPr/>
        </p:nvGrpSpPr>
        <p:grpSpPr>
          <a:xfrm>
            <a:off x="9982200" y="8053987"/>
            <a:ext cx="4056217" cy="1715590"/>
            <a:chOff x="0" y="-337542"/>
            <a:chExt cx="4957619" cy="2287455"/>
          </a:xfrm>
        </p:grpSpPr>
        <p:grpSp>
          <p:nvGrpSpPr>
            <p:cNvPr id="34" name="Group 25">
              <a:extLst>
                <a:ext uri="{FF2B5EF4-FFF2-40B4-BE49-F238E27FC236}">
                  <a16:creationId xmlns:a16="http://schemas.microsoft.com/office/drawing/2014/main" id="{A94F6A43-ECFC-6E00-8EA4-80EA1BE03F95}"/>
                </a:ext>
              </a:extLst>
            </p:cNvPr>
            <p:cNvGrpSpPr/>
            <p:nvPr/>
          </p:nvGrpSpPr>
          <p:grpSpPr>
            <a:xfrm>
              <a:off x="0" y="-337542"/>
              <a:ext cx="4957619" cy="2287455"/>
              <a:chOff x="0" y="-66675"/>
              <a:chExt cx="979283" cy="451843"/>
            </a:xfrm>
          </p:grpSpPr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id="{56BE2F80-9ACD-1758-9AF1-8594C002522A}"/>
                  </a:ext>
                </a:extLst>
              </p:cNvPr>
              <p:cNvSpPr/>
              <p:nvPr/>
            </p:nvSpPr>
            <p:spPr>
              <a:xfrm>
                <a:off x="0" y="0"/>
                <a:ext cx="979283" cy="385168"/>
              </a:xfrm>
              <a:custGeom>
                <a:avLst/>
                <a:gdLst/>
                <a:ahLst/>
                <a:cxnLst/>
                <a:rect l="l" t="t" r="r" b="b"/>
                <a:pathLst>
                  <a:path w="979283" h="385168">
                    <a:moveTo>
                      <a:pt x="0" y="0"/>
                    </a:moveTo>
                    <a:lnTo>
                      <a:pt x="979283" y="0"/>
                    </a:lnTo>
                    <a:lnTo>
                      <a:pt x="979283" y="385168"/>
                    </a:lnTo>
                    <a:lnTo>
                      <a:pt x="0" y="385168"/>
                    </a:lnTo>
                    <a:close/>
                  </a:path>
                </a:pathLst>
              </a:custGeom>
              <a:solidFill>
                <a:srgbClr val="000B5D"/>
              </a:solidFill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37" name="TextBox 27">
                <a:extLst>
                  <a:ext uri="{FF2B5EF4-FFF2-40B4-BE49-F238E27FC236}">
                    <a16:creationId xmlns:a16="http://schemas.microsoft.com/office/drawing/2014/main" id="{34A3071B-4591-F767-E677-6A5ABD886AB2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79283" cy="4518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35" name="TextBox 28">
              <a:extLst>
                <a:ext uri="{FF2B5EF4-FFF2-40B4-BE49-F238E27FC236}">
                  <a16:creationId xmlns:a16="http://schemas.microsoft.com/office/drawing/2014/main" id="{9CF6C468-BEE4-1EE4-9A85-DA6BF6AC01A1}"/>
                </a:ext>
              </a:extLst>
            </p:cNvPr>
            <p:cNvSpPr txBox="1"/>
            <p:nvPr/>
          </p:nvSpPr>
          <p:spPr>
            <a:xfrm>
              <a:off x="23947" y="668952"/>
              <a:ext cx="4557571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6"/>
                </a:lnSpc>
              </a:pPr>
              <a:r>
                <a:rPr lang="en-US" sz="2415" spc="101" dirty="0">
                  <a:solidFill>
                    <a:schemeClr val="bg1"/>
                  </a:solidFill>
                  <a:latin typeface="Poppins Bold"/>
                </a:rPr>
                <a:t>4.Fiscal (</a:t>
              </a:r>
              <a:r>
                <a:rPr lang="en-US" sz="2415" spc="101" dirty="0" err="1">
                  <a:solidFill>
                    <a:schemeClr val="bg1"/>
                  </a:solidFill>
                  <a:latin typeface="Poppins Bold"/>
                </a:rPr>
                <a:t>i</a:t>
              </a:r>
              <a:r>
                <a:rPr lang="en-US" sz="2415" spc="101" dirty="0">
                  <a:solidFill>
                    <a:schemeClr val="bg1"/>
                  </a:solidFill>
                  <a:latin typeface="Poppins Bold"/>
                </a:rPr>
                <a:t>-Fiscal)</a:t>
              </a:r>
            </a:p>
          </p:txBody>
        </p:sp>
      </p:grpSp>
      <p:grpSp>
        <p:nvGrpSpPr>
          <p:cNvPr id="38" name="Group 24">
            <a:extLst>
              <a:ext uri="{FF2B5EF4-FFF2-40B4-BE49-F238E27FC236}">
                <a16:creationId xmlns:a16="http://schemas.microsoft.com/office/drawing/2014/main" id="{0B2B5484-5824-B976-1BA7-12426635500E}"/>
              </a:ext>
            </a:extLst>
          </p:cNvPr>
          <p:cNvGrpSpPr/>
          <p:nvPr/>
        </p:nvGrpSpPr>
        <p:grpSpPr>
          <a:xfrm>
            <a:off x="3831769" y="8307143"/>
            <a:ext cx="4070694" cy="1462434"/>
            <a:chOff x="0" y="0"/>
            <a:chExt cx="4957619" cy="1949913"/>
          </a:xfrm>
        </p:grpSpPr>
        <p:grpSp>
          <p:nvGrpSpPr>
            <p:cNvPr id="39" name="Group 25">
              <a:extLst>
                <a:ext uri="{FF2B5EF4-FFF2-40B4-BE49-F238E27FC236}">
                  <a16:creationId xmlns:a16="http://schemas.microsoft.com/office/drawing/2014/main" id="{BC33542D-CE7E-EC78-C0BF-F4CA1E44ECB6}"/>
                </a:ext>
              </a:extLst>
            </p:cNvPr>
            <p:cNvGrpSpPr/>
            <p:nvPr/>
          </p:nvGrpSpPr>
          <p:grpSpPr>
            <a:xfrm>
              <a:off x="0" y="0"/>
              <a:ext cx="4957619" cy="1949913"/>
              <a:chOff x="0" y="0"/>
              <a:chExt cx="979283" cy="385168"/>
            </a:xfrm>
          </p:grpSpPr>
          <p:sp>
            <p:nvSpPr>
              <p:cNvPr id="41" name="Freeform 26">
                <a:extLst>
                  <a:ext uri="{FF2B5EF4-FFF2-40B4-BE49-F238E27FC236}">
                    <a16:creationId xmlns:a16="http://schemas.microsoft.com/office/drawing/2014/main" id="{BE95DD42-325F-F33D-9028-B0D022C91C18}"/>
                  </a:ext>
                </a:extLst>
              </p:cNvPr>
              <p:cNvSpPr/>
              <p:nvPr/>
            </p:nvSpPr>
            <p:spPr>
              <a:xfrm>
                <a:off x="0" y="0"/>
                <a:ext cx="979283" cy="385168"/>
              </a:xfrm>
              <a:custGeom>
                <a:avLst/>
                <a:gdLst/>
                <a:ahLst/>
                <a:cxnLst/>
                <a:rect l="l" t="t" r="r" b="b"/>
                <a:pathLst>
                  <a:path w="979283" h="385168">
                    <a:moveTo>
                      <a:pt x="0" y="0"/>
                    </a:moveTo>
                    <a:lnTo>
                      <a:pt x="979283" y="0"/>
                    </a:lnTo>
                    <a:lnTo>
                      <a:pt x="979283" y="385168"/>
                    </a:lnTo>
                    <a:lnTo>
                      <a:pt x="0" y="385168"/>
                    </a:lnTo>
                    <a:close/>
                  </a:path>
                </a:pathLst>
              </a:custGeom>
              <a:solidFill>
                <a:srgbClr val="000B5D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TextBox 27">
                <a:extLst>
                  <a:ext uri="{FF2B5EF4-FFF2-40B4-BE49-F238E27FC236}">
                    <a16:creationId xmlns:a16="http://schemas.microsoft.com/office/drawing/2014/main" id="{EC1FFFAB-FFEE-EE05-A034-E6D9DA2A187B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79283" cy="4518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40" name="TextBox 28">
              <a:extLst>
                <a:ext uri="{FF2B5EF4-FFF2-40B4-BE49-F238E27FC236}">
                  <a16:creationId xmlns:a16="http://schemas.microsoft.com/office/drawing/2014/main" id="{FB82443F-B157-3439-B711-C53F479CFC26}"/>
                </a:ext>
              </a:extLst>
            </p:cNvPr>
            <p:cNvSpPr txBox="1"/>
            <p:nvPr/>
          </p:nvSpPr>
          <p:spPr>
            <a:xfrm>
              <a:off x="0" y="138636"/>
              <a:ext cx="4957618" cy="14362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26"/>
                </a:lnSpc>
              </a:pPr>
              <a:r>
                <a:rPr lang="pt-BR" sz="2415" spc="101" dirty="0">
                  <a:solidFill>
                    <a:schemeClr val="bg1"/>
                  </a:solidFill>
                  <a:latin typeface="Poppins Bold"/>
                </a:rPr>
                <a:t> 5.Governança em Tecnologia da Informação (i-</a:t>
              </a:r>
              <a:r>
                <a:rPr lang="pt-BR" sz="2415" spc="101" dirty="0" err="1">
                  <a:solidFill>
                    <a:schemeClr val="bg1"/>
                  </a:solidFill>
                  <a:latin typeface="Poppins Bold"/>
                </a:rPr>
                <a:t>Gov</a:t>
              </a:r>
              <a:r>
                <a:rPr lang="pt-BR" sz="2415" spc="101" dirty="0">
                  <a:solidFill>
                    <a:schemeClr val="bg1"/>
                  </a:solidFill>
                  <a:latin typeface="Poppins Bold"/>
                </a:rPr>
                <a:t> TI)</a:t>
              </a:r>
            </a:p>
          </p:txBody>
        </p:sp>
      </p:grpSp>
      <p:grpSp>
        <p:nvGrpSpPr>
          <p:cNvPr id="43" name="Group 24">
            <a:extLst>
              <a:ext uri="{FF2B5EF4-FFF2-40B4-BE49-F238E27FC236}">
                <a16:creationId xmlns:a16="http://schemas.microsoft.com/office/drawing/2014/main" id="{271629BF-DBCB-AF38-9240-0D2EBE059DD0}"/>
              </a:ext>
            </a:extLst>
          </p:cNvPr>
          <p:cNvGrpSpPr/>
          <p:nvPr/>
        </p:nvGrpSpPr>
        <p:grpSpPr>
          <a:xfrm>
            <a:off x="12273713" y="5924248"/>
            <a:ext cx="4135407" cy="1715590"/>
            <a:chOff x="0" y="-337542"/>
            <a:chExt cx="4957619" cy="2287455"/>
          </a:xfrm>
        </p:grpSpPr>
        <p:grpSp>
          <p:nvGrpSpPr>
            <p:cNvPr id="44" name="Group 25">
              <a:extLst>
                <a:ext uri="{FF2B5EF4-FFF2-40B4-BE49-F238E27FC236}">
                  <a16:creationId xmlns:a16="http://schemas.microsoft.com/office/drawing/2014/main" id="{A0A141E0-E599-F283-AFA9-9BE6F78C5AF7}"/>
                </a:ext>
              </a:extLst>
            </p:cNvPr>
            <p:cNvGrpSpPr/>
            <p:nvPr/>
          </p:nvGrpSpPr>
          <p:grpSpPr>
            <a:xfrm>
              <a:off x="0" y="-337542"/>
              <a:ext cx="4957619" cy="2287455"/>
              <a:chOff x="0" y="-66675"/>
              <a:chExt cx="979283" cy="451843"/>
            </a:xfrm>
          </p:grpSpPr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EACD89EC-83AB-C4CE-83CD-D67E33D2F7E4}"/>
                  </a:ext>
                </a:extLst>
              </p:cNvPr>
              <p:cNvSpPr/>
              <p:nvPr/>
            </p:nvSpPr>
            <p:spPr>
              <a:xfrm>
                <a:off x="0" y="0"/>
                <a:ext cx="979283" cy="385168"/>
              </a:xfrm>
              <a:custGeom>
                <a:avLst/>
                <a:gdLst/>
                <a:ahLst/>
                <a:cxnLst/>
                <a:rect l="l" t="t" r="r" b="b"/>
                <a:pathLst>
                  <a:path w="979283" h="385168">
                    <a:moveTo>
                      <a:pt x="0" y="0"/>
                    </a:moveTo>
                    <a:lnTo>
                      <a:pt x="979283" y="0"/>
                    </a:lnTo>
                    <a:lnTo>
                      <a:pt x="979283" y="385168"/>
                    </a:lnTo>
                    <a:lnTo>
                      <a:pt x="0" y="385168"/>
                    </a:lnTo>
                    <a:close/>
                  </a:path>
                </a:pathLst>
              </a:custGeom>
              <a:solidFill>
                <a:srgbClr val="000B5D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" name="TextBox 27">
                <a:extLst>
                  <a:ext uri="{FF2B5EF4-FFF2-40B4-BE49-F238E27FC236}">
                    <a16:creationId xmlns:a16="http://schemas.microsoft.com/office/drawing/2014/main" id="{9FADCC76-61D2-D9FB-402B-2A5C6E3F5AC3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79283" cy="4518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45" name="TextBox 28">
              <a:extLst>
                <a:ext uri="{FF2B5EF4-FFF2-40B4-BE49-F238E27FC236}">
                  <a16:creationId xmlns:a16="http://schemas.microsoft.com/office/drawing/2014/main" id="{8E1244F4-3513-B963-F56D-1B4B6D970E5A}"/>
                </a:ext>
              </a:extLst>
            </p:cNvPr>
            <p:cNvSpPr txBox="1"/>
            <p:nvPr/>
          </p:nvSpPr>
          <p:spPr>
            <a:xfrm>
              <a:off x="200022" y="605196"/>
              <a:ext cx="4557570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6"/>
                </a:lnSpc>
              </a:pPr>
              <a:r>
                <a:rPr lang="en-US" sz="2415" spc="101" dirty="0">
                  <a:solidFill>
                    <a:schemeClr val="bg1"/>
                  </a:solidFill>
                  <a:latin typeface="Poppins Bold"/>
                </a:rPr>
                <a:t>3.Educação (</a:t>
              </a:r>
              <a:r>
                <a:rPr lang="en-US" sz="2415" spc="101" dirty="0" err="1">
                  <a:solidFill>
                    <a:schemeClr val="bg1"/>
                  </a:solidFill>
                  <a:latin typeface="Poppins Bold"/>
                </a:rPr>
                <a:t>i</a:t>
              </a:r>
              <a:r>
                <a:rPr lang="en-US" sz="2415" spc="101" dirty="0">
                  <a:solidFill>
                    <a:schemeClr val="bg1"/>
                  </a:solidFill>
                  <a:latin typeface="Poppins Bold"/>
                </a:rPr>
                <a:t>-Educ)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5157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953</Words>
  <Application>Microsoft Office PowerPoint</Application>
  <PresentationFormat>Personalizar</PresentationFormat>
  <Paragraphs>115</Paragraphs>
  <Slides>28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9" baseType="lpstr">
      <vt:lpstr>Jannah Heavy</vt:lpstr>
      <vt:lpstr>Jannah Medium</vt:lpstr>
      <vt:lpstr>Poppins Ultra-Bold</vt:lpstr>
      <vt:lpstr>Noto Sans Light</vt:lpstr>
      <vt:lpstr>Poppins Bold</vt:lpstr>
      <vt:lpstr>TT Interphases</vt:lpstr>
      <vt:lpstr>TT Interphases Bold</vt:lpstr>
      <vt:lpstr>Calibri</vt:lpstr>
      <vt:lpstr>Arial</vt:lpstr>
      <vt:lpstr>Aptos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Governança e Compliance</dc:title>
  <dc:creator>Alisson Moreira Lima</dc:creator>
  <cp:lastModifiedBy>Alisson Moreira Lima</cp:lastModifiedBy>
  <cp:revision>38</cp:revision>
  <dcterms:created xsi:type="dcterms:W3CDTF">2006-08-16T00:00:00Z</dcterms:created>
  <dcterms:modified xsi:type="dcterms:W3CDTF">2024-05-13T12:46:43Z</dcterms:modified>
  <dc:identifier>DAFt3ycppJs</dc:identifier>
</cp:coreProperties>
</file>