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8" r:id="rId2"/>
    <p:sldId id="259" r:id="rId3"/>
    <p:sldId id="286" r:id="rId4"/>
    <p:sldId id="260" r:id="rId5"/>
    <p:sldId id="262" r:id="rId6"/>
    <p:sldId id="265" r:id="rId7"/>
    <p:sldId id="266" r:id="rId8"/>
    <p:sldId id="267" r:id="rId9"/>
    <p:sldId id="268" r:id="rId10"/>
    <p:sldId id="270" r:id="rId11"/>
    <p:sldId id="269" r:id="rId12"/>
    <p:sldId id="272" r:id="rId13"/>
    <p:sldId id="288" r:id="rId14"/>
    <p:sldId id="273" r:id="rId15"/>
    <p:sldId id="287" r:id="rId16"/>
    <p:sldId id="274" r:id="rId17"/>
    <p:sldId id="275" r:id="rId18"/>
    <p:sldId id="276" r:id="rId19"/>
    <p:sldId id="289" r:id="rId20"/>
    <p:sldId id="277" r:id="rId21"/>
    <p:sldId id="278" r:id="rId22"/>
    <p:sldId id="279" r:id="rId23"/>
    <p:sldId id="280" r:id="rId24"/>
    <p:sldId id="281" r:id="rId25"/>
    <p:sldId id="282" r:id="rId26"/>
    <p:sldId id="283" r:id="rId27"/>
    <p:sldId id="291" r:id="rId28"/>
    <p:sldId id="292" r:id="rId29"/>
    <p:sldId id="294" r:id="rId30"/>
    <p:sldId id="293" r:id="rId31"/>
    <p:sldId id="284" r:id="rId32"/>
    <p:sldId id="290" r:id="rId33"/>
    <p:sldId id="285" r:id="rId3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209447-B62E-4DAA-8979-C460480CA7CB}" v="2" dt="2024-10-21T15:10:29.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76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el Chacon Assuncao Neto" userId="273f19b9f398577b" providerId="LiveId" clId="{57209447-B62E-4DAA-8979-C460480CA7CB}"/>
    <pc:docChg chg="undo redo custSel addSld delSld modSld addSection delSection">
      <pc:chgData name="Leonel Chacon Assuncao Neto" userId="273f19b9f398577b" providerId="LiveId" clId="{57209447-B62E-4DAA-8979-C460480CA7CB}" dt="2024-10-21T15:20:13.938" v="494" actId="6549"/>
      <pc:docMkLst>
        <pc:docMk/>
      </pc:docMkLst>
      <pc:sldChg chg="modSp mod">
        <pc:chgData name="Leonel Chacon Assuncao Neto" userId="273f19b9f398577b" providerId="LiveId" clId="{57209447-B62E-4DAA-8979-C460480CA7CB}" dt="2024-10-21T15:16:09.454" v="201" actId="207"/>
        <pc:sldMkLst>
          <pc:docMk/>
          <pc:sldMk cId="0" sldId="258"/>
        </pc:sldMkLst>
        <pc:spChg chg="mod">
          <ac:chgData name="Leonel Chacon Assuncao Neto" userId="273f19b9f398577b" providerId="LiveId" clId="{57209447-B62E-4DAA-8979-C460480CA7CB}" dt="2024-10-21T15:16:01.755" v="200" actId="207"/>
          <ac:spMkLst>
            <pc:docMk/>
            <pc:sldMk cId="0" sldId="258"/>
            <ac:spMk id="11" creationId="{00000000-0000-0000-0000-000000000000}"/>
          </ac:spMkLst>
        </pc:spChg>
        <pc:spChg chg="mod">
          <ac:chgData name="Leonel Chacon Assuncao Neto" userId="273f19b9f398577b" providerId="LiveId" clId="{57209447-B62E-4DAA-8979-C460480CA7CB}" dt="2024-10-21T15:16:09.454" v="201" actId="207"/>
          <ac:spMkLst>
            <pc:docMk/>
            <pc:sldMk cId="0" sldId="258"/>
            <ac:spMk id="24" creationId="{00000000-0000-0000-0000-000000000000}"/>
          </ac:spMkLst>
        </pc:spChg>
      </pc:sldChg>
      <pc:sldChg chg="modSp mod">
        <pc:chgData name="Leonel Chacon Assuncao Neto" userId="273f19b9f398577b" providerId="LiveId" clId="{57209447-B62E-4DAA-8979-C460480CA7CB}" dt="2024-10-21T15:16:20.190" v="202" actId="207"/>
        <pc:sldMkLst>
          <pc:docMk/>
          <pc:sldMk cId="1025003879" sldId="259"/>
        </pc:sldMkLst>
        <pc:spChg chg="mod">
          <ac:chgData name="Leonel Chacon Assuncao Neto" userId="273f19b9f398577b" providerId="LiveId" clId="{57209447-B62E-4DAA-8979-C460480CA7CB}" dt="2024-10-21T14:59:33.429" v="63" actId="20577"/>
          <ac:spMkLst>
            <pc:docMk/>
            <pc:sldMk cId="1025003879" sldId="259"/>
            <ac:spMk id="2" creationId="{166E909C-523F-C130-088D-9DB8740A03C4}"/>
          </ac:spMkLst>
        </pc:spChg>
        <pc:spChg chg="mod">
          <ac:chgData name="Leonel Chacon Assuncao Neto" userId="273f19b9f398577b" providerId="LiveId" clId="{57209447-B62E-4DAA-8979-C460480CA7CB}" dt="2024-10-21T15:16:20.190" v="202" actId="207"/>
          <ac:spMkLst>
            <pc:docMk/>
            <pc:sldMk cId="1025003879" sldId="259"/>
            <ac:spMk id="3" creationId="{BFFB377E-CE68-E2FB-2578-9499B20EF362}"/>
          </ac:spMkLst>
        </pc:spChg>
      </pc:sldChg>
      <pc:sldChg chg="modSp del mod">
        <pc:chgData name="Leonel Chacon Assuncao Neto" userId="273f19b9f398577b" providerId="LiveId" clId="{57209447-B62E-4DAA-8979-C460480CA7CB}" dt="2024-10-21T14:55:36.056" v="2" actId="47"/>
        <pc:sldMkLst>
          <pc:docMk/>
          <pc:sldMk cId="450464688" sldId="261"/>
        </pc:sldMkLst>
        <pc:spChg chg="mod">
          <ac:chgData name="Leonel Chacon Assuncao Neto" userId="273f19b9f398577b" providerId="LiveId" clId="{57209447-B62E-4DAA-8979-C460480CA7CB}" dt="2024-10-21T14:55:16.864" v="1" actId="6549"/>
          <ac:spMkLst>
            <pc:docMk/>
            <pc:sldMk cId="450464688" sldId="261"/>
            <ac:spMk id="3" creationId="{5323D63B-3975-B96F-F792-831A9619F745}"/>
          </ac:spMkLst>
        </pc:spChg>
      </pc:sldChg>
      <pc:sldChg chg="modSp mod">
        <pc:chgData name="Leonel Chacon Assuncao Neto" userId="273f19b9f398577b" providerId="LiveId" clId="{57209447-B62E-4DAA-8979-C460480CA7CB}" dt="2024-10-21T14:56:08.912" v="5" actId="20577"/>
        <pc:sldMkLst>
          <pc:docMk/>
          <pc:sldMk cId="3823022375" sldId="262"/>
        </pc:sldMkLst>
        <pc:spChg chg="mod">
          <ac:chgData name="Leonel Chacon Assuncao Neto" userId="273f19b9f398577b" providerId="LiveId" clId="{57209447-B62E-4DAA-8979-C460480CA7CB}" dt="2024-10-21T14:56:08.912" v="5" actId="20577"/>
          <ac:spMkLst>
            <pc:docMk/>
            <pc:sldMk cId="3823022375" sldId="262"/>
            <ac:spMk id="3" creationId="{20AA5A4D-0268-F802-D260-235592A81FFC}"/>
          </ac:spMkLst>
        </pc:spChg>
      </pc:sldChg>
      <pc:sldChg chg="modSp del mod">
        <pc:chgData name="Leonel Chacon Assuncao Neto" userId="273f19b9f398577b" providerId="LiveId" clId="{57209447-B62E-4DAA-8979-C460480CA7CB}" dt="2024-10-21T14:56:43.850" v="11" actId="2696"/>
        <pc:sldMkLst>
          <pc:docMk/>
          <pc:sldMk cId="1021038557" sldId="263"/>
        </pc:sldMkLst>
        <pc:spChg chg="mod">
          <ac:chgData name="Leonel Chacon Assuncao Neto" userId="273f19b9f398577b" providerId="LiveId" clId="{57209447-B62E-4DAA-8979-C460480CA7CB}" dt="2024-10-21T14:56:22.220" v="8" actId="6549"/>
          <ac:spMkLst>
            <pc:docMk/>
            <pc:sldMk cId="1021038557" sldId="263"/>
            <ac:spMk id="3" creationId="{D7717AAE-99D1-C168-7CA3-5B17DA7ABF63}"/>
          </ac:spMkLst>
        </pc:spChg>
      </pc:sldChg>
      <pc:sldChg chg="modSp del mod">
        <pc:chgData name="Leonel Chacon Assuncao Neto" userId="273f19b9f398577b" providerId="LiveId" clId="{57209447-B62E-4DAA-8979-C460480CA7CB}" dt="2024-10-21T14:56:46.950" v="12" actId="2696"/>
        <pc:sldMkLst>
          <pc:docMk/>
          <pc:sldMk cId="1439039204" sldId="264"/>
        </pc:sldMkLst>
        <pc:spChg chg="mod">
          <ac:chgData name="Leonel Chacon Assuncao Neto" userId="273f19b9f398577b" providerId="LiveId" clId="{57209447-B62E-4DAA-8979-C460480CA7CB}" dt="2024-10-21T14:56:37.320" v="10" actId="6549"/>
          <ac:spMkLst>
            <pc:docMk/>
            <pc:sldMk cId="1439039204" sldId="264"/>
            <ac:spMk id="2" creationId="{0CAFE79D-19D2-79FF-9258-2A813D06260D}"/>
          </ac:spMkLst>
        </pc:spChg>
        <pc:spChg chg="mod">
          <ac:chgData name="Leonel Chacon Assuncao Neto" userId="273f19b9f398577b" providerId="LiveId" clId="{57209447-B62E-4DAA-8979-C460480CA7CB}" dt="2024-10-21T14:56:30.541" v="9" actId="6549"/>
          <ac:spMkLst>
            <pc:docMk/>
            <pc:sldMk cId="1439039204" sldId="264"/>
            <ac:spMk id="3" creationId="{BF110D04-839C-73C3-B750-30FE2A6DC57E}"/>
          </ac:spMkLst>
        </pc:spChg>
      </pc:sldChg>
      <pc:sldChg chg="del">
        <pc:chgData name="Leonel Chacon Assuncao Neto" userId="273f19b9f398577b" providerId="LiveId" clId="{57209447-B62E-4DAA-8979-C460480CA7CB}" dt="2024-10-21T14:57:42.532" v="13" actId="2696"/>
        <pc:sldMkLst>
          <pc:docMk/>
          <pc:sldMk cId="2116083304" sldId="271"/>
        </pc:sldMkLst>
      </pc:sldChg>
      <pc:sldChg chg="modSp mod">
        <pc:chgData name="Leonel Chacon Assuncao Neto" userId="273f19b9f398577b" providerId="LiveId" clId="{57209447-B62E-4DAA-8979-C460480CA7CB}" dt="2024-10-21T15:03:13.316" v="104" actId="255"/>
        <pc:sldMkLst>
          <pc:docMk/>
          <pc:sldMk cId="579493963" sldId="272"/>
        </pc:sldMkLst>
        <pc:spChg chg="mod">
          <ac:chgData name="Leonel Chacon Assuncao Neto" userId="273f19b9f398577b" providerId="LiveId" clId="{57209447-B62E-4DAA-8979-C460480CA7CB}" dt="2024-10-21T15:03:13.316" v="104" actId="255"/>
          <ac:spMkLst>
            <pc:docMk/>
            <pc:sldMk cId="579493963" sldId="272"/>
            <ac:spMk id="3" creationId="{0F9FC2EE-8CE8-D5BA-68E0-1CBD7CA7806D}"/>
          </ac:spMkLst>
        </pc:spChg>
      </pc:sldChg>
      <pc:sldChg chg="modSp mod">
        <pc:chgData name="Leonel Chacon Assuncao Neto" userId="273f19b9f398577b" providerId="LiveId" clId="{57209447-B62E-4DAA-8979-C460480CA7CB}" dt="2024-10-21T15:16:43.348" v="204" actId="207"/>
        <pc:sldMkLst>
          <pc:docMk/>
          <pc:sldMk cId="3659842704" sldId="273"/>
        </pc:sldMkLst>
        <pc:spChg chg="mod">
          <ac:chgData name="Leonel Chacon Assuncao Neto" userId="273f19b9f398577b" providerId="LiveId" clId="{57209447-B62E-4DAA-8979-C460480CA7CB}" dt="2024-10-21T15:16:38.373" v="203" actId="207"/>
          <ac:spMkLst>
            <pc:docMk/>
            <pc:sldMk cId="3659842704" sldId="273"/>
            <ac:spMk id="2" creationId="{DB9E850F-1EC0-9C4E-2F5F-507CA2228E1A}"/>
          </ac:spMkLst>
        </pc:spChg>
        <pc:spChg chg="mod">
          <ac:chgData name="Leonel Chacon Assuncao Neto" userId="273f19b9f398577b" providerId="LiveId" clId="{57209447-B62E-4DAA-8979-C460480CA7CB}" dt="2024-10-21T15:16:43.348" v="204" actId="207"/>
          <ac:spMkLst>
            <pc:docMk/>
            <pc:sldMk cId="3659842704" sldId="273"/>
            <ac:spMk id="3" creationId="{FEE1ED40-8BEB-7383-DFBB-B96CA46D1753}"/>
          </ac:spMkLst>
        </pc:spChg>
      </pc:sldChg>
      <pc:sldChg chg="modSp mod">
        <pc:chgData name="Leonel Chacon Assuncao Neto" userId="273f19b9f398577b" providerId="LiveId" clId="{57209447-B62E-4DAA-8979-C460480CA7CB}" dt="2024-10-21T15:17:09.338" v="207" actId="207"/>
        <pc:sldMkLst>
          <pc:docMk/>
          <pc:sldMk cId="2290363757" sldId="279"/>
        </pc:sldMkLst>
        <pc:spChg chg="mod">
          <ac:chgData name="Leonel Chacon Assuncao Neto" userId="273f19b9f398577b" providerId="LiveId" clId="{57209447-B62E-4DAA-8979-C460480CA7CB}" dt="2024-10-21T15:17:09.338" v="207" actId="207"/>
          <ac:spMkLst>
            <pc:docMk/>
            <pc:sldMk cId="2290363757" sldId="279"/>
            <ac:spMk id="3" creationId="{C8F78187-7BEC-D95D-0586-5EEC6F9C0619}"/>
          </ac:spMkLst>
        </pc:spChg>
      </pc:sldChg>
      <pc:sldChg chg="delSp modSp mod">
        <pc:chgData name="Leonel Chacon Assuncao Neto" userId="273f19b9f398577b" providerId="LiveId" clId="{57209447-B62E-4DAA-8979-C460480CA7CB}" dt="2024-10-21T15:17:19.450" v="208" actId="207"/>
        <pc:sldMkLst>
          <pc:docMk/>
          <pc:sldMk cId="1739915748" sldId="283"/>
        </pc:sldMkLst>
        <pc:spChg chg="mod">
          <ac:chgData name="Leonel Chacon Assuncao Neto" userId="273f19b9f398577b" providerId="LiveId" clId="{57209447-B62E-4DAA-8979-C460480CA7CB}" dt="2024-10-21T15:17:19.450" v="208" actId="207"/>
          <ac:spMkLst>
            <pc:docMk/>
            <pc:sldMk cId="1739915748" sldId="283"/>
            <ac:spMk id="3" creationId="{CA2DE1AE-42D3-B20D-63B3-192008BA582F}"/>
          </ac:spMkLst>
        </pc:spChg>
        <pc:spChg chg="del">
          <ac:chgData name="Leonel Chacon Assuncao Neto" userId="273f19b9f398577b" providerId="LiveId" clId="{57209447-B62E-4DAA-8979-C460480CA7CB}" dt="2024-10-21T15:10:14.489" v="162" actId="478"/>
          <ac:spMkLst>
            <pc:docMk/>
            <pc:sldMk cId="1739915748" sldId="283"/>
            <ac:spMk id="5" creationId="{FFBA1DBC-E79E-AE3B-6188-9681296AAD1F}"/>
          </ac:spMkLst>
        </pc:spChg>
        <pc:picChg chg="mod">
          <ac:chgData name="Leonel Chacon Assuncao Neto" userId="273f19b9f398577b" providerId="LiveId" clId="{57209447-B62E-4DAA-8979-C460480CA7CB}" dt="2024-10-21T15:10:29.487" v="164" actId="1076"/>
          <ac:picMkLst>
            <pc:docMk/>
            <pc:sldMk cId="1739915748" sldId="283"/>
            <ac:picMk id="4" creationId="{E711C521-F70D-845C-CD5A-65359DCBFCB9}"/>
          </ac:picMkLst>
        </pc:picChg>
      </pc:sldChg>
      <pc:sldChg chg="new del">
        <pc:chgData name="Leonel Chacon Assuncao Neto" userId="273f19b9f398577b" providerId="LiveId" clId="{57209447-B62E-4DAA-8979-C460480CA7CB}" dt="2024-10-21T14:58:52.446" v="17" actId="680"/>
        <pc:sldMkLst>
          <pc:docMk/>
          <pc:sldMk cId="779511944" sldId="286"/>
        </pc:sldMkLst>
      </pc:sldChg>
      <pc:sldChg chg="add">
        <pc:chgData name="Leonel Chacon Assuncao Neto" userId="273f19b9f398577b" providerId="LiveId" clId="{57209447-B62E-4DAA-8979-C460480CA7CB}" dt="2024-10-21T14:58:55.552" v="18" actId="2890"/>
        <pc:sldMkLst>
          <pc:docMk/>
          <pc:sldMk cId="3802083478" sldId="286"/>
        </pc:sldMkLst>
      </pc:sldChg>
      <pc:sldChg chg="modSp add mod">
        <pc:chgData name="Leonel Chacon Assuncao Neto" userId="273f19b9f398577b" providerId="LiveId" clId="{57209447-B62E-4DAA-8979-C460480CA7CB}" dt="2024-10-21T15:04:40.749" v="145" actId="20577"/>
        <pc:sldMkLst>
          <pc:docMk/>
          <pc:sldMk cId="1498205226" sldId="287"/>
        </pc:sldMkLst>
        <pc:spChg chg="mod">
          <ac:chgData name="Leonel Chacon Assuncao Neto" userId="273f19b9f398577b" providerId="LiveId" clId="{57209447-B62E-4DAA-8979-C460480CA7CB}" dt="2024-10-21T15:04:40.749" v="145" actId="20577"/>
          <ac:spMkLst>
            <pc:docMk/>
            <pc:sldMk cId="1498205226" sldId="287"/>
            <ac:spMk id="3" creationId="{FF64FBA3-C877-F6ED-F33B-859C4541F4C7}"/>
          </ac:spMkLst>
        </pc:spChg>
      </pc:sldChg>
      <pc:sldChg chg="add">
        <pc:chgData name="Leonel Chacon Assuncao Neto" userId="273f19b9f398577b" providerId="LiveId" clId="{57209447-B62E-4DAA-8979-C460480CA7CB}" dt="2024-10-21T15:02:33.749" v="74" actId="2890"/>
        <pc:sldMkLst>
          <pc:docMk/>
          <pc:sldMk cId="3893988040" sldId="288"/>
        </pc:sldMkLst>
      </pc:sldChg>
      <pc:sldChg chg="modSp add mod">
        <pc:chgData name="Leonel Chacon Assuncao Neto" userId="273f19b9f398577b" providerId="LiveId" clId="{57209447-B62E-4DAA-8979-C460480CA7CB}" dt="2024-10-21T15:17:03.300" v="206" actId="207"/>
        <pc:sldMkLst>
          <pc:docMk/>
          <pc:sldMk cId="4184499095" sldId="289"/>
        </pc:sldMkLst>
        <pc:spChg chg="mod">
          <ac:chgData name="Leonel Chacon Assuncao Neto" userId="273f19b9f398577b" providerId="LiveId" clId="{57209447-B62E-4DAA-8979-C460480CA7CB}" dt="2024-10-21T15:16:59.273" v="205" actId="207"/>
          <ac:spMkLst>
            <pc:docMk/>
            <pc:sldMk cId="4184499095" sldId="289"/>
            <ac:spMk id="2" creationId="{99D41969-9CCE-F88C-1A31-120A46805A91}"/>
          </ac:spMkLst>
        </pc:spChg>
        <pc:spChg chg="mod">
          <ac:chgData name="Leonel Chacon Assuncao Neto" userId="273f19b9f398577b" providerId="LiveId" clId="{57209447-B62E-4DAA-8979-C460480CA7CB}" dt="2024-10-21T15:17:03.300" v="206" actId="207"/>
          <ac:spMkLst>
            <pc:docMk/>
            <pc:sldMk cId="4184499095" sldId="289"/>
            <ac:spMk id="3" creationId="{5878B7A0-3B19-C5CA-C25D-3C43A7A25F68}"/>
          </ac:spMkLst>
        </pc:spChg>
      </pc:sldChg>
      <pc:sldChg chg="modSp add mod">
        <pc:chgData name="Leonel Chacon Assuncao Neto" userId="273f19b9f398577b" providerId="LiveId" clId="{57209447-B62E-4DAA-8979-C460480CA7CB}" dt="2024-10-21T15:15:01.711" v="199" actId="5793"/>
        <pc:sldMkLst>
          <pc:docMk/>
          <pc:sldMk cId="613259803" sldId="290"/>
        </pc:sldMkLst>
        <pc:spChg chg="mod">
          <ac:chgData name="Leonel Chacon Assuncao Neto" userId="273f19b9f398577b" providerId="LiveId" clId="{57209447-B62E-4DAA-8979-C460480CA7CB}" dt="2024-10-21T15:15:01.711" v="199" actId="5793"/>
          <ac:spMkLst>
            <pc:docMk/>
            <pc:sldMk cId="613259803" sldId="290"/>
            <ac:spMk id="3" creationId="{94E8E113-7DA6-3DED-26AE-BF2AEDC28793}"/>
          </ac:spMkLst>
        </pc:spChg>
      </pc:sldChg>
      <pc:sldChg chg="delSp modSp add mod">
        <pc:chgData name="Leonel Chacon Assuncao Neto" userId="273f19b9f398577b" providerId="LiveId" clId="{57209447-B62E-4DAA-8979-C460480CA7CB}" dt="2024-10-21T15:17:25.097" v="209" actId="207"/>
        <pc:sldMkLst>
          <pc:docMk/>
          <pc:sldMk cId="2551458360" sldId="291"/>
        </pc:sldMkLst>
        <pc:spChg chg="mod">
          <ac:chgData name="Leonel Chacon Assuncao Neto" userId="273f19b9f398577b" providerId="LiveId" clId="{57209447-B62E-4DAA-8979-C460480CA7CB}" dt="2024-10-21T15:17:25.097" v="209" actId="207"/>
          <ac:spMkLst>
            <pc:docMk/>
            <pc:sldMk cId="2551458360" sldId="291"/>
            <ac:spMk id="3" creationId="{72FEF0BD-CAC3-40E4-5159-9B732374FE25}"/>
          </ac:spMkLst>
        </pc:spChg>
        <pc:spChg chg="del">
          <ac:chgData name="Leonel Chacon Assuncao Neto" userId="273f19b9f398577b" providerId="LiveId" clId="{57209447-B62E-4DAA-8979-C460480CA7CB}" dt="2024-10-21T15:11:46.770" v="173" actId="478"/>
          <ac:spMkLst>
            <pc:docMk/>
            <pc:sldMk cId="2551458360" sldId="291"/>
            <ac:spMk id="5" creationId="{206BF5F1-2EED-64C5-6E25-97AAE8ED212A}"/>
          </ac:spMkLst>
        </pc:spChg>
      </pc:sldChg>
      <pc:sldChg chg="delSp modSp add mod">
        <pc:chgData name="Leonel Chacon Assuncao Neto" userId="273f19b9f398577b" providerId="LiveId" clId="{57209447-B62E-4DAA-8979-C460480CA7CB}" dt="2024-10-21T15:17:42.607" v="210" actId="478"/>
        <pc:sldMkLst>
          <pc:docMk/>
          <pc:sldMk cId="2209222171" sldId="292"/>
        </pc:sldMkLst>
        <pc:spChg chg="mod">
          <ac:chgData name="Leonel Chacon Assuncao Neto" userId="273f19b9f398577b" providerId="LiveId" clId="{57209447-B62E-4DAA-8979-C460480CA7CB}" dt="2024-10-21T15:13:47.936" v="187" actId="255"/>
          <ac:spMkLst>
            <pc:docMk/>
            <pc:sldMk cId="2209222171" sldId="292"/>
            <ac:spMk id="3" creationId="{1EC71D28-58BF-6501-8809-80854C1E190A}"/>
          </ac:spMkLst>
        </pc:spChg>
        <pc:spChg chg="del">
          <ac:chgData name="Leonel Chacon Assuncao Neto" userId="273f19b9f398577b" providerId="LiveId" clId="{57209447-B62E-4DAA-8979-C460480CA7CB}" dt="2024-10-21T15:17:42.607" v="210" actId="478"/>
          <ac:spMkLst>
            <pc:docMk/>
            <pc:sldMk cId="2209222171" sldId="292"/>
            <ac:spMk id="5" creationId="{5E6C2B6C-BC1F-0009-8738-898E112028C1}"/>
          </ac:spMkLst>
        </pc:spChg>
      </pc:sldChg>
      <pc:sldChg chg="add">
        <pc:chgData name="Leonel Chacon Assuncao Neto" userId="273f19b9f398577b" providerId="LiveId" clId="{57209447-B62E-4DAA-8979-C460480CA7CB}" dt="2024-10-21T15:12:50.646" v="174" actId="2890"/>
        <pc:sldMkLst>
          <pc:docMk/>
          <pc:sldMk cId="1672617354" sldId="293"/>
        </pc:sldMkLst>
      </pc:sldChg>
      <pc:sldChg chg="modSp add mod">
        <pc:chgData name="Leonel Chacon Assuncao Neto" userId="273f19b9f398577b" providerId="LiveId" clId="{57209447-B62E-4DAA-8979-C460480CA7CB}" dt="2024-10-21T15:20:13.938" v="494" actId="6549"/>
        <pc:sldMkLst>
          <pc:docMk/>
          <pc:sldMk cId="2349736617" sldId="294"/>
        </pc:sldMkLst>
        <pc:spChg chg="mod">
          <ac:chgData name="Leonel Chacon Assuncao Neto" userId="273f19b9f398577b" providerId="LiveId" clId="{57209447-B62E-4DAA-8979-C460480CA7CB}" dt="2024-10-21T15:20:13.938" v="494" actId="6549"/>
          <ac:spMkLst>
            <pc:docMk/>
            <pc:sldMk cId="2349736617" sldId="294"/>
            <ac:spMk id="3" creationId="{DEDDDDED-2D74-382A-462D-47314CF54DF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0B395-2DD1-4E0C-AD7F-C33E717CE14B}" type="datetimeFigureOut">
              <a:rPr lang="pt-BR" smtClean="0"/>
              <a:t>21/10/2024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66332-D461-43D9-A1C1-8FF0295CCEC5}" type="slidenum">
              <a:rPr lang="pt-BR" smtClean="0"/>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idx="2"/>
          </p:nvPr>
        </p:nvSpPr>
        <p:spPr/>
      </p:sp>
      <p:sp>
        <p:nvSpPr>
          <p:cNvPr id="3" name="Espaço Reservado para Texto 2"/>
          <p:cNvSpPr>
            <a:spLocks noGrp="1"/>
          </p:cNvSpPr>
          <p:nvPr>
            <p:ph type="body" idx="3"/>
          </p:nvPr>
        </p:nvSpPr>
        <p:spPr/>
        <p:txBody>
          <a:bodyPr/>
          <a:lstStyle/>
          <a:p>
            <a:endParaRPr lang="pt-B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8888EDF-C635-47A0-AF8C-9B51B3AB66A4}" type="datetimeFigureOut">
              <a:rPr lang="pt-BR" smtClean="0"/>
              <a:t>21/10/2024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B5EC4E9-197E-42BA-B9AB-607DDD316B27}"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a:t>Clique para editar o título Mestre</a:t>
            </a:r>
          </a:p>
        </p:txBody>
      </p:sp>
      <p:sp>
        <p:nvSpPr>
          <p:cNvPr id="3" name="Espaço Reservado para Texto Vertical 2"/>
          <p:cNvSpPr>
            <a:spLocks noGrp="1"/>
          </p:cNvSpPr>
          <p:nvPr>
            <p:ph type="body" orient="vert" idx="1" hasCustomPrompt="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8888EDF-C635-47A0-AF8C-9B51B3AB66A4}" type="datetimeFigureOut">
              <a:rPr lang="pt-BR" smtClean="0"/>
              <a:t>21/10/2024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B5EC4E9-197E-42BA-B9AB-607DDD316B27}"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hasCustomPrompt="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8888EDF-C635-47A0-AF8C-9B51B3AB66A4}" type="datetimeFigureOut">
              <a:rPr lang="pt-BR" smtClean="0"/>
              <a:t>21/10/2024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B5EC4E9-197E-42BA-B9AB-607DDD316B27}"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a:t>Clique para editar o título Mestre</a:t>
            </a:r>
          </a:p>
        </p:txBody>
      </p:sp>
      <p:sp>
        <p:nvSpPr>
          <p:cNvPr id="3" name="Espaço Reservado para Conteúdo 2"/>
          <p:cNvSpPr>
            <a:spLocks noGrp="1"/>
          </p:cNvSpPr>
          <p:nvPr>
            <p:ph idx="1" hasCustomPrompt="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8888EDF-C635-47A0-AF8C-9B51B3AB66A4}" type="datetimeFigureOut">
              <a:rPr lang="pt-BR" smtClean="0"/>
              <a:t>21/10/2024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B5EC4E9-197E-42BA-B9AB-607DDD316B27}"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p:cNvSpPr>
            <a:spLocks noGrp="1"/>
          </p:cNvSpPr>
          <p:nvPr>
            <p:ph type="dt" sz="half" idx="10"/>
          </p:nvPr>
        </p:nvSpPr>
        <p:spPr/>
        <p:txBody>
          <a:bodyPr/>
          <a:lstStyle/>
          <a:p>
            <a:fld id="{B8888EDF-C635-47A0-AF8C-9B51B3AB66A4}" type="datetimeFigureOut">
              <a:rPr lang="pt-BR" smtClean="0"/>
              <a:t>21/10/2024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B5EC4E9-197E-42BA-B9AB-607DDD316B27}"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a:t>Clique para editar o título Mestre</a:t>
            </a:r>
          </a:p>
        </p:txBody>
      </p:sp>
      <p:sp>
        <p:nvSpPr>
          <p:cNvPr id="3" name="Espaço Reservado para Conteúdo 2"/>
          <p:cNvSpPr>
            <a:spLocks noGrp="1"/>
          </p:cNvSpPr>
          <p:nvPr>
            <p:ph sz="half" idx="1" hasCustomPrompt="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hasCustomPrompt="1"/>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8888EDF-C635-47A0-AF8C-9B51B3AB66A4}" type="datetimeFigureOut">
              <a:rPr lang="pt-BR" smtClean="0"/>
              <a:t>21/10/2024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B5EC4E9-197E-42BA-B9AB-607DDD316B27}"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p:cNvSpPr>
            <a:spLocks noGrp="1"/>
          </p:cNvSpPr>
          <p:nvPr>
            <p:ph sz="half" idx="2" hasCustomPrompt="1"/>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p:cNvSpPr>
            <a:spLocks noGrp="1"/>
          </p:cNvSpPr>
          <p:nvPr>
            <p:ph sz="quarter" idx="4" hasCustomPrompt="1"/>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8888EDF-C635-47A0-AF8C-9B51B3AB66A4}" type="datetimeFigureOut">
              <a:rPr lang="pt-BR" smtClean="0"/>
              <a:t>21/10/2024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B5EC4E9-197E-42BA-B9AB-607DDD316B27}"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8888EDF-C635-47A0-AF8C-9B51B3AB66A4}" type="datetimeFigureOut">
              <a:rPr lang="pt-BR" smtClean="0"/>
              <a:t>21/10/2024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B5EC4E9-197E-42BA-B9AB-607DDD316B27}"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8888EDF-C635-47A0-AF8C-9B51B3AB66A4}" type="datetimeFigureOut">
              <a:rPr lang="pt-BR" smtClean="0"/>
              <a:t>21/10/2024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B5EC4E9-197E-42BA-B9AB-607DDD316B27}"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p:cNvSpPr>
            <a:spLocks noGrp="1"/>
          </p:cNvSpPr>
          <p:nvPr>
            <p:ph type="dt" sz="half" idx="10"/>
          </p:nvPr>
        </p:nvSpPr>
        <p:spPr/>
        <p:txBody>
          <a:bodyPr/>
          <a:lstStyle/>
          <a:p>
            <a:fld id="{B8888EDF-C635-47A0-AF8C-9B51B3AB66A4}" type="datetimeFigureOut">
              <a:rPr lang="pt-BR" smtClean="0"/>
              <a:t>21/10/2024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B5EC4E9-197E-42BA-B9AB-607DDD316B27}"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p:cNvSpPr>
            <a:spLocks noGrp="1"/>
          </p:cNvSpPr>
          <p:nvPr>
            <p:ph type="dt" sz="half" idx="10"/>
          </p:nvPr>
        </p:nvSpPr>
        <p:spPr/>
        <p:txBody>
          <a:bodyPr/>
          <a:lstStyle/>
          <a:p>
            <a:fld id="{B8888EDF-C635-47A0-AF8C-9B51B3AB66A4}" type="datetimeFigureOut">
              <a:rPr lang="pt-BR" smtClean="0"/>
              <a:t>21/10/2024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B5EC4E9-197E-42BA-B9AB-607DDD316B27}"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88EDF-C635-47A0-AF8C-9B51B3AB66A4}" type="datetimeFigureOut">
              <a:rPr lang="pt-BR" smtClean="0"/>
              <a:t>21/10/2024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EC4E9-197E-42BA-B9AB-607DDD316B27}"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1" name="Espaço Reservado para Conteúdo 100"/>
          <p:cNvPicPr>
            <a:picLocks noGrp="1"/>
          </p:cNvPicPr>
          <p:nvPr>
            <p:ph idx="1"/>
          </p:nvPr>
        </p:nvPicPr>
        <p:blipFill>
          <a:blip r:embed="rId3">
            <a:clrChange>
              <a:clrFrom>
                <a:srgbClr val="EEEEEE">
                  <a:alpha val="100000"/>
                </a:srgbClr>
              </a:clrFrom>
              <a:clrTo>
                <a:srgbClr val="EEEEEE">
                  <a:alpha val="100000"/>
                  <a:alpha val="0"/>
                </a:srgbClr>
              </a:clrTo>
            </a:clrChange>
          </a:blip>
          <a:srcRect l="9026" r="7553"/>
          <a:stretch>
            <a:fillRect/>
          </a:stretch>
        </p:blipFill>
        <p:spPr>
          <a:xfrm>
            <a:off x="10439400" y="2013585"/>
            <a:ext cx="1673860" cy="3595370"/>
          </a:xfrm>
          <a:prstGeom prst="rect">
            <a:avLst/>
          </a:prstGeom>
          <a:noFill/>
          <a:ln w="9525">
            <a:noFill/>
          </a:ln>
        </p:spPr>
      </p:pic>
      <p:pic>
        <p:nvPicPr>
          <p:cNvPr id="104" name="Imagem 103"/>
          <p:cNvPicPr/>
          <p:nvPr/>
        </p:nvPicPr>
        <p:blipFill>
          <a:blip r:embed="rId4"/>
          <a:stretch>
            <a:fillRect/>
          </a:stretch>
        </p:blipFill>
        <p:spPr>
          <a:xfrm>
            <a:off x="6096000" y="3429000"/>
            <a:ext cx="0" cy="0"/>
          </a:xfrm>
          <a:prstGeom prst="rect">
            <a:avLst/>
          </a:prstGeom>
          <a:noFill/>
          <a:ln w="9525">
            <a:noFill/>
          </a:ln>
        </p:spPr>
      </p:pic>
      <p:sp>
        <p:nvSpPr>
          <p:cNvPr id="24" name="직사각형 399"/>
          <p:cNvSpPr/>
          <p:nvPr/>
        </p:nvSpPr>
        <p:spPr bwMode="auto">
          <a:xfrm>
            <a:off x="1421130" y="422275"/>
            <a:ext cx="5130800" cy="660400"/>
          </a:xfrm>
          <a:prstGeom prst="rect">
            <a:avLst/>
          </a:prstGeom>
        </p:spPr>
        <p:txBody>
          <a:bodyPr wrap="square">
            <a:spAutoFit/>
            <a:scene3d>
              <a:camera prst="orthographicFront"/>
              <a:lightRig rig="threePt" dir="t"/>
            </a:scene3d>
          </a:bodyPr>
          <a:lstStyle/>
          <a:p>
            <a:pPr marL="0" marR="0" lvl="0" indent="0" algn="ctr" defTabSz="1216660" rtl="0" eaLnBrk="1" fontAlgn="auto" latinLnBrk="0" hangingPunct="1">
              <a:lnSpc>
                <a:spcPct val="100000"/>
              </a:lnSpc>
              <a:spcBef>
                <a:spcPct val="20000"/>
              </a:spcBef>
              <a:spcAft>
                <a:spcPts val="0"/>
              </a:spcAft>
              <a:buClrTx/>
              <a:buSzTx/>
              <a:buFontTx/>
              <a:buNone/>
              <a:defRPr/>
            </a:pPr>
            <a:r>
              <a:rPr lang="pt-BR" sz="3700" b="1" dirty="0">
                <a:effectLst>
                  <a:outerShdw blurRad="38100" dist="38100" dir="2700000" algn="tl">
                    <a:srgbClr val="000000">
                      <a:alpha val="43137"/>
                    </a:srgbClr>
                  </a:outerShdw>
                </a:effectLst>
                <a:sym typeface="+mn-ea"/>
              </a:rPr>
              <a:t>Palestrante e Expositor</a:t>
            </a:r>
            <a:r>
              <a:rPr lang="pt-BR" altLang="zh-CN" sz="3700" b="1" dirty="0">
                <a:effectLst>
                  <a:outerShdw blurRad="38100" dist="25400" dir="5400000" algn="ctr" rotWithShape="0">
                    <a:srgbClr val="6E747A">
                      <a:alpha val="43000"/>
                    </a:srgbClr>
                  </a:outerShdw>
                </a:effectLst>
                <a:sym typeface="+mn-ea"/>
              </a:rPr>
              <a:t>:</a:t>
            </a:r>
            <a:endParaRPr kumimoji="0" lang="pt-BR" altLang="zh-CN" sz="3700" b="1" i="0" u="none" strike="noStrike" kern="1200" cap="none" spc="0" normalizeH="0" baseline="0" noProof="0" dirty="0">
              <a:effectLst>
                <a:outerShdw blurRad="38100" dist="25400" dir="5400000" algn="ctr" rotWithShape="0">
                  <a:srgbClr val="6E747A">
                    <a:alpha val="43000"/>
                  </a:srgbClr>
                </a:outerShdw>
              </a:effectLst>
              <a:uLnTx/>
              <a:uFillTx/>
              <a:latin typeface="+mn-lt"/>
              <a:ea typeface="+mn-ea"/>
              <a:cs typeface="+mn-ea"/>
              <a:sym typeface="+mn-ea"/>
            </a:endParaRPr>
          </a:p>
        </p:txBody>
      </p:sp>
      <p:sp>
        <p:nvSpPr>
          <p:cNvPr id="7" name="矩形 6"/>
          <p:cNvSpPr/>
          <p:nvPr/>
        </p:nvSpPr>
        <p:spPr>
          <a:xfrm>
            <a:off x="8902065" y="661035"/>
            <a:ext cx="1743710" cy="4359910"/>
          </a:xfrm>
          <a:prstGeom prst="rect">
            <a:avLst/>
          </a:prstGeom>
          <a:gradFill>
            <a:gsLst>
              <a:gs pos="0">
                <a:srgbClr val="007BD3"/>
              </a:gs>
              <a:gs pos="100000">
                <a:srgbClr val="03437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OPPOSans M" panose="00020600040101010101" pitchFamily="18" charset="-122"/>
              <a:ea typeface="OPPOSans H" panose="00020600040101010101" pitchFamily="18" charset="-122"/>
              <a:cs typeface="OPPOSans H" panose="00020600040101010101" pitchFamily="18" charset="-122"/>
              <a:sym typeface="OPPOSans M" panose="00020600040101010101" pitchFamily="18" charset="-122"/>
            </a:endParaRPr>
          </a:p>
        </p:txBody>
      </p:sp>
      <p:sp>
        <p:nvSpPr>
          <p:cNvPr id="11" name="Retângulo 10"/>
          <p:cNvSpPr/>
          <p:nvPr/>
        </p:nvSpPr>
        <p:spPr>
          <a:xfrm>
            <a:off x="524787" y="1431607"/>
            <a:ext cx="6962775" cy="5334281"/>
          </a:xfrm>
          <a:prstGeom prst="rect">
            <a:avLst/>
          </a:prstGeom>
        </p:spPr>
        <p:txBody>
          <a:bodyPr wrap="square">
            <a:spAutoFit/>
          </a:bodyPr>
          <a:lstStyle/>
          <a:p>
            <a:pPr indent="0" algn="just">
              <a:lnSpc>
                <a:spcPct val="120000"/>
              </a:lnSpc>
              <a:spcBef>
                <a:spcPct val="20000"/>
              </a:spcBef>
              <a:buClrTx/>
              <a:buSzTx/>
              <a:buFont typeface="Arial" panose="020B0604020202020204" pitchFamily="34" charset="0"/>
              <a:buNone/>
            </a:pPr>
            <a:r>
              <a:rPr lang="pt-BR" sz="1600" b="1" dirty="0">
                <a:latin typeface="Arial" panose="020B0604020202020204" pitchFamily="34" charset="0"/>
                <a:cs typeface="Arial" panose="020B0604020202020204" pitchFamily="34" charset="0"/>
              </a:rPr>
              <a:t>Bio: </a:t>
            </a:r>
            <a:r>
              <a:rPr lang="pt-BR" sz="1600" dirty="0">
                <a:latin typeface="Arial" panose="020B0604020202020204" pitchFamily="34" charset="0"/>
                <a:cs typeface="Arial" panose="020B0604020202020204" pitchFamily="34" charset="0"/>
              </a:rPr>
              <a:t> Advogado, formado pela Faculdade de Maceió-FAMA.</a:t>
            </a:r>
          </a:p>
          <a:p>
            <a:pPr indent="0" algn="just">
              <a:lnSpc>
                <a:spcPct val="120000"/>
              </a:lnSpc>
              <a:spcBef>
                <a:spcPct val="20000"/>
              </a:spcBef>
              <a:buClrTx/>
              <a:buSzTx/>
              <a:buFont typeface="Arial" panose="020B0604020202020204" pitchFamily="34" charset="0"/>
              <a:buNone/>
            </a:pPr>
            <a:r>
              <a:rPr lang="pt-BR" sz="1600" dirty="0">
                <a:latin typeface="Arial" panose="020B0604020202020204" pitchFamily="34" charset="0"/>
                <a:cs typeface="Arial" panose="020B0604020202020204" pitchFamily="34" charset="0"/>
              </a:rPr>
              <a:t>Pós graduado em Direito Eleitoral e Pós Graduado em Direito do Trabalho e Previdenciário.      </a:t>
            </a:r>
          </a:p>
          <a:p>
            <a:pPr algn="just"/>
            <a:endParaRPr lang="pt-BR" sz="1600" dirty="0">
              <a:latin typeface="Arial" panose="020B0604020202020204" pitchFamily="34" charset="0"/>
              <a:cs typeface="Arial" panose="020B0604020202020204" pitchFamily="34" charset="0"/>
            </a:endParaRPr>
          </a:p>
          <a:p>
            <a:pPr algn="just">
              <a:lnSpc>
                <a:spcPct val="120000"/>
              </a:lnSpc>
              <a:spcBef>
                <a:spcPct val="20000"/>
              </a:spcBef>
              <a:buClrTx/>
              <a:buSzTx/>
              <a:buFont typeface="Arial" panose="020B0604020202020204" pitchFamily="34" charset="0"/>
            </a:pPr>
            <a:r>
              <a:rPr lang="pt-BR" sz="1600" b="1" dirty="0">
                <a:latin typeface="Arial" panose="020B0604020202020204" pitchFamily="34" charset="0"/>
                <a:cs typeface="Arial" panose="020B0604020202020204" pitchFamily="34" charset="0"/>
              </a:rPr>
              <a:t>Atuação nas áreas:</a:t>
            </a:r>
          </a:p>
          <a:p>
            <a:pPr marL="342900" indent="-342900" algn="just">
              <a:lnSpc>
                <a:spcPct val="120000"/>
              </a:lnSpc>
              <a:spcBef>
                <a:spcPct val="20000"/>
              </a:spcBef>
              <a:buClrTx/>
              <a:buSzTx/>
              <a:buFont typeface="Arial" panose="020B0604020202020204" pitchFamily="34" charset="0"/>
              <a:buChar char="•"/>
            </a:pPr>
            <a:r>
              <a:rPr lang="pt-BR" sz="1600" dirty="0">
                <a:latin typeface="Arial" panose="020B0604020202020204" pitchFamily="34" charset="0"/>
                <a:cs typeface="Arial" panose="020B0604020202020204" pitchFamily="34" charset="0"/>
              </a:rPr>
              <a:t>Atualmente é Diretor da Diretoria de Movimentação de Pessoal - DIMOP do Tribunal de Contas de Alagoas;</a:t>
            </a:r>
          </a:p>
          <a:p>
            <a:pPr marL="342900" indent="-342900" algn="just">
              <a:lnSpc>
                <a:spcPct val="120000"/>
              </a:lnSpc>
              <a:spcBef>
                <a:spcPct val="20000"/>
              </a:spcBef>
              <a:buClrTx/>
              <a:buSzTx/>
              <a:buFont typeface="Arial" panose="020B0604020202020204" pitchFamily="34" charset="0"/>
              <a:buChar char="•"/>
            </a:pPr>
            <a:r>
              <a:rPr lang="pt-BR" sz="1600" dirty="0">
                <a:latin typeface="Arial" panose="020B0604020202020204" pitchFamily="34" charset="0"/>
                <a:cs typeface="Arial" panose="020B0604020202020204" pitchFamily="34" charset="0"/>
              </a:rPr>
              <a:t>Atuou como Diretor na </a:t>
            </a:r>
            <a:r>
              <a:rPr lang="pt-BR" sz="1600" dirty="0">
                <a:latin typeface="Arial" panose="020B0604020202020204" pitchFamily="34" charset="0"/>
                <a:cs typeface="Arial" panose="020B0604020202020204" pitchFamily="34" charset="0"/>
                <a:sym typeface="+mn-ea"/>
              </a:rPr>
              <a:t>Diretoria de </a:t>
            </a:r>
            <a:r>
              <a:rPr lang="pt-BR" sz="1600" dirty="0">
                <a:latin typeface="Arial" panose="020B0604020202020204" pitchFamily="34" charset="0"/>
                <a:cs typeface="Arial" panose="020B0604020202020204" pitchFamily="34" charset="0"/>
              </a:rPr>
              <a:t>Fiscalização da Administração Financeira e Orçamentária Municipal – DFAFOM do Tribunal de Contas de Alagoas; na Diretoria de </a:t>
            </a:r>
            <a:r>
              <a:rPr lang="pt-BR" sz="1600" dirty="0">
                <a:latin typeface="Arial" panose="020B0604020202020204" pitchFamily="34" charset="0"/>
                <a:cs typeface="Arial" panose="020B0604020202020204" pitchFamily="34" charset="0"/>
                <a:sym typeface="+mn-ea"/>
              </a:rPr>
              <a:t>Fiscalização das Autarquias, Sociedade de Econômia MIsta e Fundações - DFASEMF do Tribunal de Contas de Alagoas e na Diretoria de Planejamento e Orçamento - DPO do Tribunal de Contas de Alagoas;</a:t>
            </a:r>
          </a:p>
          <a:p>
            <a:pPr marL="342900" indent="-342900" algn="just">
              <a:lnSpc>
                <a:spcPct val="120000"/>
              </a:lnSpc>
              <a:spcBef>
                <a:spcPct val="20000"/>
              </a:spcBef>
              <a:buClrTx/>
              <a:buSzTx/>
              <a:buFont typeface="Arial" panose="020B0604020202020204" pitchFamily="34" charset="0"/>
              <a:buChar char="•"/>
            </a:pPr>
            <a:r>
              <a:rPr lang="pt-BR" sz="1600" dirty="0">
                <a:latin typeface="Arial" panose="020B0604020202020204" pitchFamily="34" charset="0"/>
                <a:cs typeface="Arial" panose="020B0604020202020204" pitchFamily="34" charset="0"/>
              </a:rPr>
              <a:t>Atuou como Procurador Geral Municipal da Prefeitura de Barra de Santo Antônio/AL., e da Prefeitura de Joaquim Gomes/AL.; </a:t>
            </a:r>
          </a:p>
          <a:p>
            <a:pPr marL="342900" indent="-342900" algn="just">
              <a:lnSpc>
                <a:spcPct val="120000"/>
              </a:lnSpc>
              <a:spcBef>
                <a:spcPct val="20000"/>
              </a:spcBef>
              <a:buClrTx/>
              <a:buSzTx/>
              <a:buFont typeface="Arial" panose="020B0604020202020204" pitchFamily="34" charset="0"/>
              <a:buChar char="•"/>
            </a:pPr>
            <a:r>
              <a:rPr lang="pt-BR" sz="1600" dirty="0">
                <a:latin typeface="Arial" panose="020B0604020202020204" pitchFamily="34" charset="0"/>
                <a:cs typeface="Arial" panose="020B0604020202020204" pitchFamily="34" charset="0"/>
              </a:rPr>
              <a:t>Ocupou o cargo de Presidente do Regime Próprio de Previdência Social - RPPS do municipio de Porto de Pedras.</a:t>
            </a:r>
          </a:p>
        </p:txBody>
      </p:sp>
      <p:pic>
        <p:nvPicPr>
          <p:cNvPr id="4" name="Imagem 3" descr="BeautyPlus_20230614140721777_save"/>
          <p:cNvPicPr>
            <a:picLocks noChangeAspect="1"/>
          </p:cNvPicPr>
          <p:nvPr/>
        </p:nvPicPr>
        <p:blipFill>
          <a:blip r:embed="rId5"/>
          <a:stretch>
            <a:fillRect/>
          </a:stretch>
        </p:blipFill>
        <p:spPr>
          <a:xfrm>
            <a:off x="8550910" y="720090"/>
            <a:ext cx="2209165" cy="4252595"/>
          </a:xfrm>
          <a:prstGeom prst="rect">
            <a:avLst/>
          </a:prstGeom>
          <a:effectLst>
            <a:glow rad="228600">
              <a:schemeClr val="accent5">
                <a:satMod val="175000"/>
                <a:alpha val="40000"/>
              </a:schemeClr>
            </a:glow>
          </a:effectLst>
          <a:scene3d>
            <a:camera prst="perspectiveLeft"/>
            <a:lightRig rig="threePt" dir="t"/>
          </a:scene3d>
        </p:spPr>
      </p:pic>
      <p:sp>
        <p:nvSpPr>
          <p:cNvPr id="2" name="직사각형 399"/>
          <p:cNvSpPr/>
          <p:nvPr/>
        </p:nvSpPr>
        <p:spPr bwMode="auto">
          <a:xfrm>
            <a:off x="7898130" y="5106670"/>
            <a:ext cx="2861945" cy="646331"/>
          </a:xfrm>
          <a:prstGeom prst="rect">
            <a:avLst/>
          </a:prstGeom>
        </p:spPr>
        <p:txBody>
          <a:bodyPr wrap="square">
            <a:spAutoFit/>
            <a:scene3d>
              <a:camera prst="orthographicFront"/>
              <a:lightRig rig="threePt" dir="t"/>
            </a:scene3d>
          </a:bodyPr>
          <a:lstStyle/>
          <a:p>
            <a:pPr marL="0" marR="0" lvl="0" indent="0" algn="ctr" defTabSz="1216660" rtl="0" eaLnBrk="1" fontAlgn="auto" latinLnBrk="0" hangingPunct="1">
              <a:lnSpc>
                <a:spcPct val="100000"/>
              </a:lnSpc>
              <a:spcBef>
                <a:spcPct val="20000"/>
              </a:spcBef>
              <a:spcAft>
                <a:spcPts val="0"/>
              </a:spcAft>
              <a:buClrTx/>
              <a:buSzTx/>
              <a:buFontTx/>
              <a:buNone/>
              <a:defRPr/>
            </a:pPr>
            <a:r>
              <a:rPr kumimoji="0" lang="pt-BR" altLang="zh-CN" b="1" i="0" u="none" strike="noStrike" kern="1200" cap="none" spc="0" normalizeH="0" baseline="0" noProof="0" dirty="0">
                <a:gradFill>
                  <a:gsLst>
                    <a:gs pos="0">
                      <a:srgbClr val="007BD3"/>
                    </a:gs>
                    <a:gs pos="100000">
                      <a:srgbClr val="034373"/>
                    </a:gs>
                  </a:gsLst>
                  <a:lin scaled="0"/>
                </a:gradFill>
                <a:effectLst>
                  <a:outerShdw blurRad="38100" dist="25400" dir="5400000" algn="ctr" rotWithShape="0">
                    <a:srgbClr val="6E747A">
                      <a:alpha val="43000"/>
                    </a:srgbClr>
                  </a:outerShdw>
                </a:effectLst>
                <a:uLnTx/>
                <a:uFillTx/>
                <a:latin typeface="+mn-lt"/>
                <a:ea typeface="+mn-ea"/>
                <a:cs typeface="+mn-ea"/>
                <a:sym typeface="+mn-ea"/>
              </a:rPr>
              <a:t>Leonel Chacon Assunção Neto </a:t>
            </a:r>
          </a:p>
        </p:txBody>
      </p:sp>
      <p:pic>
        <p:nvPicPr>
          <p:cNvPr id="3" name="Imagem 4">
            <a:extLst>
              <a:ext uri="{FF2B5EF4-FFF2-40B4-BE49-F238E27FC236}">
                <a16:creationId xmlns:a16="http://schemas.microsoft.com/office/drawing/2014/main" id="{E7191E50-03B1-F4B4-B6D0-8A310C2363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8263" t="23875" r="72050" b="59805"/>
          <a:stretch>
            <a:fillRect/>
          </a:stretch>
        </p:blipFill>
        <p:spPr bwMode="auto">
          <a:xfrm>
            <a:off x="9752445" y="5743823"/>
            <a:ext cx="2439555" cy="11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pull/>
      </p:transition>
    </mc:Choice>
    <mc:Fallback xmlns="">
      <p:transition spd="med">
        <p:pull/>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E054A99-67C9-3070-5A34-A52D7607C351}"/>
              </a:ext>
            </a:extLst>
          </p:cNvPr>
          <p:cNvSpPr>
            <a:spLocks noGrp="1"/>
          </p:cNvSpPr>
          <p:nvPr>
            <p:ph idx="1"/>
          </p:nvPr>
        </p:nvSpPr>
        <p:spPr>
          <a:xfrm>
            <a:off x="838200" y="225083"/>
            <a:ext cx="10515600" cy="6414867"/>
          </a:xfrm>
        </p:spPr>
        <p:txBody>
          <a:bodyPr>
            <a:normAutofit/>
          </a:bodyPr>
          <a:lstStyle/>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 </a:t>
            </a:r>
            <a:r>
              <a:rPr lang="pt-BR" sz="2000" b="1" kern="100" dirty="0">
                <a:effectLst/>
                <a:latin typeface="Arial" panose="020B0604020202020204" pitchFamily="34" charset="0"/>
                <a:ea typeface="Aptos" panose="020B0004020202020204" pitchFamily="34" charset="0"/>
                <a:cs typeface="Arial" panose="020B0604020202020204" pitchFamily="34" charset="0"/>
              </a:rPr>
              <a:t>2.3.</a:t>
            </a:r>
            <a:r>
              <a:rPr lang="pt-BR" sz="2000" kern="100" dirty="0">
                <a:effectLst/>
                <a:latin typeface="Arial" panose="020B0604020202020204" pitchFamily="34" charset="0"/>
                <a:ea typeface="Aptos" panose="020B0004020202020204" pitchFamily="34" charset="0"/>
                <a:cs typeface="Arial" panose="020B0604020202020204" pitchFamily="34" charset="0"/>
              </a:rPr>
              <a:t> Realizar Despesas com Publicidade Institucional três meses antes da eleição estão proibidos gastos com publicidade institucional dos atos, programas, obras, serviços e campanhas dos órgãos públicos municipais, ou das respectivas entidades da administração indireta, conforme art. 73, inciso VI, alínea b e inciso VII, da Lei das Eleições. Igualmente é vedado, no primeiro semestre do ano de eleição, realizar despesas com publicidade dos órgãos públicos municipais, ou das respectivas entidades da administração indireta, que excedam a média dos gastos no primeiro semestre dos três últimos anos que antecedem o pleito.</a:t>
            </a:r>
          </a:p>
          <a:p>
            <a:pPr marL="0" indent="0" algn="just">
              <a:lnSpc>
                <a:spcPct val="100000"/>
              </a:lnSpc>
              <a:spcAft>
                <a:spcPts val="1200"/>
              </a:spcAft>
              <a:buNone/>
            </a:pPr>
            <a:r>
              <a:rPr lang="pt-BR" sz="2000" kern="100" dirty="0">
                <a:effectLst/>
                <a:latin typeface="Arial" panose="020B0604020202020204" pitchFamily="34" charset="0"/>
                <a:ea typeface="Aptos" panose="020B0004020202020204" pitchFamily="34" charset="0"/>
                <a:cs typeface="Arial" panose="020B0604020202020204" pitchFamily="34" charset="0"/>
              </a:rPr>
              <a:t> </a:t>
            </a:r>
          </a:p>
          <a:p>
            <a:pPr marL="0" indent="0" algn="ctr">
              <a:lnSpc>
                <a:spcPct val="100000"/>
              </a:lnSpc>
              <a:spcAft>
                <a:spcPts val="1200"/>
              </a:spcAft>
              <a:buNone/>
            </a:pPr>
            <a:r>
              <a:rPr lang="pt-BR" sz="2000" b="1" u="sng" kern="100" dirty="0">
                <a:effectLst/>
                <a:latin typeface="Arial" panose="020B0604020202020204" pitchFamily="34" charset="0"/>
                <a:ea typeface="Aptos" panose="020B0004020202020204" pitchFamily="34" charset="0"/>
                <a:cs typeface="Arial" panose="020B0604020202020204" pitchFamily="34" charset="0"/>
              </a:rPr>
              <a:t>EXCEÇÕES</a:t>
            </a:r>
          </a:p>
          <a:p>
            <a:pPr marL="0" indent="0" algn="just">
              <a:lnSpc>
                <a:spcPct val="100000"/>
              </a:lnSpc>
              <a:spcAft>
                <a:spcPts val="1200"/>
              </a:spcAft>
              <a:buNone/>
            </a:pPr>
            <a:endParaRPr lang="pt-BR" sz="2000" b="1" u="sng"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a. Situação de urgente necessidade, reconhecida pela Justiça Eleitoral;</a:t>
            </a:r>
          </a:p>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 b. Propaganda de produtos e serviços produzidos por empresas estatais, sujeitos à concorrência de mercado. A publicação de atos oficiais, tais como leis e decretos, não caracteriza publicidade institucional.</a:t>
            </a:r>
          </a:p>
          <a:p>
            <a:endParaRPr lang="pt-BR" dirty="0"/>
          </a:p>
        </p:txBody>
      </p:sp>
      <p:pic>
        <p:nvPicPr>
          <p:cNvPr id="4" name="Imagem 4">
            <a:extLst>
              <a:ext uri="{FF2B5EF4-FFF2-40B4-BE49-F238E27FC236}">
                <a16:creationId xmlns:a16="http://schemas.microsoft.com/office/drawing/2014/main" id="{C28051BB-F61B-3763-EB81-7EA45697A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752445" y="5743823"/>
            <a:ext cx="2439555" cy="11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619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375D127-F70D-CD31-AF42-16BBC7DA729A}"/>
              </a:ext>
            </a:extLst>
          </p:cNvPr>
          <p:cNvSpPr>
            <a:spLocks noGrp="1"/>
          </p:cNvSpPr>
          <p:nvPr>
            <p:ph idx="1"/>
          </p:nvPr>
        </p:nvSpPr>
        <p:spPr>
          <a:xfrm>
            <a:off x="838200" y="1223890"/>
            <a:ext cx="10515600" cy="6189784"/>
          </a:xfrm>
        </p:spPr>
        <p:txBody>
          <a:bodyPr>
            <a:normAutofit/>
          </a:bodyPr>
          <a:lstStyle/>
          <a:p>
            <a:pPr algn="just">
              <a:lnSpc>
                <a:spcPct val="100000"/>
              </a:lnSpc>
              <a:spcAft>
                <a:spcPts val="1200"/>
              </a:spcAft>
            </a:pPr>
            <a:r>
              <a:rPr lang="pt-BR" sz="2000" b="1" kern="100" dirty="0">
                <a:effectLst/>
                <a:latin typeface="Arial" panose="020B0604020202020204" pitchFamily="34" charset="0"/>
                <a:ea typeface="Aptos" panose="020B0004020202020204" pitchFamily="34" charset="0"/>
                <a:cs typeface="Arial" panose="020B0604020202020204" pitchFamily="34" charset="0"/>
              </a:rPr>
              <a:t>2.4. </a:t>
            </a:r>
            <a:r>
              <a:rPr lang="pt-BR" sz="2000" b="1" u="sng" kern="100" dirty="0">
                <a:effectLst/>
                <a:latin typeface="Arial" panose="020B0604020202020204" pitchFamily="34" charset="0"/>
                <a:ea typeface="Aptos" panose="020B0004020202020204" pitchFamily="34" charset="0"/>
                <a:cs typeface="Arial" panose="020B0604020202020204" pitchFamily="34" charset="0"/>
              </a:rPr>
              <a:t>Distribuir Gratuitamente Bens, Valores ou Benefícios </a:t>
            </a:r>
            <a:r>
              <a:rPr lang="pt-BR" sz="2000" b="1" u="sng" kern="100" dirty="0">
                <a:latin typeface="Arial" panose="020B0604020202020204" pitchFamily="34" charset="0"/>
                <a:ea typeface="Aptos" panose="020B0004020202020204" pitchFamily="34" charset="0"/>
                <a:cs typeface="Arial" panose="020B0604020202020204" pitchFamily="34" charset="0"/>
              </a:rPr>
              <a:t>du</a:t>
            </a:r>
            <a:r>
              <a:rPr lang="pt-BR" sz="2000" b="1" u="sng" kern="100" dirty="0">
                <a:effectLst/>
                <a:latin typeface="Arial" panose="020B0604020202020204" pitchFamily="34" charset="0"/>
                <a:ea typeface="Aptos" panose="020B0004020202020204" pitchFamily="34" charset="0"/>
                <a:cs typeface="Arial" panose="020B0604020202020204" pitchFamily="34" charset="0"/>
              </a:rPr>
              <a:t>rante todo o ano eleitoral</a:t>
            </a:r>
            <a:r>
              <a:rPr lang="pt-BR" sz="2000" kern="100" dirty="0">
                <a:effectLst/>
                <a:latin typeface="Arial" panose="020B0604020202020204" pitchFamily="34" charset="0"/>
                <a:ea typeface="Aptos" panose="020B0004020202020204" pitchFamily="34" charset="0"/>
                <a:cs typeface="Arial" panose="020B0604020202020204" pitchFamily="34" charset="0"/>
              </a:rPr>
              <a:t>, fica proibida a distribuição gratuita de bens, valores ou benefícios por parte da Administração Pública, conforme art. 73, § 10, da Lei das Eleições.</a:t>
            </a:r>
          </a:p>
          <a:p>
            <a:pPr marL="0" indent="0" algn="ctr">
              <a:lnSpc>
                <a:spcPct val="100000"/>
              </a:lnSpc>
              <a:spcAft>
                <a:spcPts val="1200"/>
              </a:spcAft>
              <a:buNone/>
            </a:pPr>
            <a:endParaRPr lang="pt-BR" sz="2000" b="1" u="sng" kern="100" dirty="0">
              <a:effectLst/>
              <a:latin typeface="Arial" panose="020B0604020202020204" pitchFamily="34" charset="0"/>
              <a:ea typeface="Aptos" panose="020B0004020202020204" pitchFamily="34" charset="0"/>
              <a:cs typeface="Arial" panose="020B0604020202020204" pitchFamily="34" charset="0"/>
            </a:endParaRPr>
          </a:p>
          <a:p>
            <a:pPr marL="0" indent="0" algn="ctr">
              <a:lnSpc>
                <a:spcPct val="100000"/>
              </a:lnSpc>
              <a:spcAft>
                <a:spcPts val="1200"/>
              </a:spcAft>
              <a:buNone/>
            </a:pPr>
            <a:r>
              <a:rPr lang="pt-BR" sz="2000" b="1" u="sng" kern="100" dirty="0">
                <a:effectLst/>
                <a:latin typeface="Arial" panose="020B0604020202020204" pitchFamily="34" charset="0"/>
                <a:ea typeface="Aptos" panose="020B0004020202020204" pitchFamily="34" charset="0"/>
                <a:cs typeface="Arial" panose="020B0604020202020204" pitchFamily="34" charset="0"/>
              </a:rPr>
              <a:t>EXCEÇÕES </a:t>
            </a:r>
          </a:p>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a. Calamidade pública; </a:t>
            </a:r>
          </a:p>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b. Estado de emergência; </a:t>
            </a:r>
          </a:p>
          <a:p>
            <a:pPr algn="just">
              <a:lnSpc>
                <a:spcPct val="100000"/>
              </a:lnSpc>
              <a:spcAft>
                <a:spcPts val="1200"/>
              </a:spcAft>
            </a:pPr>
            <a:r>
              <a:rPr lang="pt-BR" sz="2000" b="1" kern="100" dirty="0">
                <a:effectLst/>
                <a:latin typeface="Arial" panose="020B0604020202020204" pitchFamily="34" charset="0"/>
                <a:ea typeface="Aptos" panose="020B0004020202020204" pitchFamily="34" charset="0"/>
                <a:cs typeface="Arial" panose="020B0604020202020204" pitchFamily="34" charset="0"/>
              </a:rPr>
              <a:t>c</a:t>
            </a:r>
            <a:r>
              <a:rPr lang="pt-BR" sz="2000" kern="100" dirty="0">
                <a:effectLst/>
                <a:latin typeface="Arial" panose="020B0604020202020204" pitchFamily="34" charset="0"/>
                <a:ea typeface="Aptos" panose="020B0004020202020204" pitchFamily="34" charset="0"/>
                <a:cs typeface="Arial" panose="020B0604020202020204" pitchFamily="34" charset="0"/>
              </a:rPr>
              <a:t>. </a:t>
            </a:r>
            <a:r>
              <a:rPr lang="pt-BR" sz="2000" b="1" u="sng" kern="100" dirty="0">
                <a:effectLst/>
                <a:latin typeface="Arial" panose="020B0604020202020204" pitchFamily="34" charset="0"/>
                <a:ea typeface="Aptos" panose="020B0004020202020204" pitchFamily="34" charset="0"/>
                <a:cs typeface="Arial" panose="020B0604020202020204" pitchFamily="34" charset="0"/>
              </a:rPr>
              <a:t>Programas sociais autorizados em lei (desde que não executados por entidade nominalmente vinculada a candidato ou por esse mantida) e já em execução orçamentária no exercício anterior.</a:t>
            </a:r>
          </a:p>
          <a:p>
            <a:endParaRPr lang="pt-BR" dirty="0"/>
          </a:p>
        </p:txBody>
      </p:sp>
      <p:pic>
        <p:nvPicPr>
          <p:cNvPr id="4" name="Imagem 4">
            <a:extLst>
              <a:ext uri="{FF2B5EF4-FFF2-40B4-BE49-F238E27FC236}">
                <a16:creationId xmlns:a16="http://schemas.microsoft.com/office/drawing/2014/main" id="{FE5D711E-5ECF-7044-53DA-206D2E556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10156874" y="5932173"/>
            <a:ext cx="2035126" cy="94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447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99327D-639B-53F3-DAD7-C7F657CCB06A}"/>
              </a:ext>
            </a:extLst>
          </p:cNvPr>
          <p:cNvSpPr>
            <a:spLocks noGrp="1"/>
          </p:cNvSpPr>
          <p:nvPr>
            <p:ph type="title"/>
          </p:nvPr>
        </p:nvSpPr>
        <p:spPr/>
        <p:txBody>
          <a:bodyPr>
            <a:normAutofit/>
          </a:bodyPr>
          <a:lstStyle/>
          <a:p>
            <a:pPr algn="ctr"/>
            <a:r>
              <a:rPr lang="pt-BR" sz="3000" b="1" u="sng" dirty="0">
                <a:latin typeface="Arial" panose="020B0604020202020204" pitchFamily="34" charset="0"/>
                <a:cs typeface="Arial" panose="020B0604020202020204" pitchFamily="34" charset="0"/>
              </a:rPr>
              <a:t>TRANSIÇÃO GOVERNAMENTAL</a:t>
            </a:r>
          </a:p>
        </p:txBody>
      </p:sp>
      <p:sp>
        <p:nvSpPr>
          <p:cNvPr id="3" name="Espaço Reservado para Conteúdo 2">
            <a:extLst>
              <a:ext uri="{FF2B5EF4-FFF2-40B4-BE49-F238E27FC236}">
                <a16:creationId xmlns:a16="http://schemas.microsoft.com/office/drawing/2014/main" id="{0F9FC2EE-8CE8-D5BA-68E0-1CBD7CA7806D}"/>
              </a:ext>
            </a:extLst>
          </p:cNvPr>
          <p:cNvSpPr>
            <a:spLocks noGrp="1"/>
          </p:cNvSpPr>
          <p:nvPr>
            <p:ph idx="1"/>
          </p:nvPr>
        </p:nvSpPr>
        <p:spPr/>
        <p:txBody>
          <a:bodyPr>
            <a:normAutofit/>
          </a:bodyPr>
          <a:lstStyle/>
          <a:p>
            <a:pPr algn="just">
              <a:buFontTx/>
              <a:buChar char="-"/>
            </a:pPr>
            <a:r>
              <a:rPr lang="pt-BR" sz="4000" b="0" i="0" dirty="0">
                <a:solidFill>
                  <a:srgbClr val="000000"/>
                </a:solidFill>
                <a:effectLst/>
                <a:latin typeface="Arial" panose="020B0604020202020204" pitchFamily="34" charset="0"/>
              </a:rPr>
              <a:t>RESOLUÇÃO NORMATIVA N</a:t>
            </a:r>
            <a:r>
              <a:rPr lang="pt-BR" sz="4000" baseline="30000" dirty="0">
                <a:solidFill>
                  <a:srgbClr val="000000"/>
                </a:solidFill>
                <a:latin typeface="Arial" panose="020B0604020202020204" pitchFamily="34" charset="0"/>
              </a:rPr>
              <a:t>o </a:t>
            </a:r>
            <a:r>
              <a:rPr lang="pt-BR" sz="4000" dirty="0">
                <a:solidFill>
                  <a:srgbClr val="000000"/>
                </a:solidFill>
                <a:latin typeface="Arial" panose="020B0604020202020204" pitchFamily="34" charset="0"/>
              </a:rPr>
              <a:t>003/2016</a:t>
            </a:r>
          </a:p>
          <a:p>
            <a:pPr algn="just">
              <a:buFontTx/>
              <a:buChar char="-"/>
            </a:pPr>
            <a:endParaRPr lang="pt-BR" sz="4000" b="0" i="0" dirty="0">
              <a:solidFill>
                <a:srgbClr val="000000"/>
              </a:solidFill>
              <a:effectLst/>
              <a:latin typeface="Arial" panose="020B0604020202020204" pitchFamily="34" charset="0"/>
            </a:endParaRPr>
          </a:p>
          <a:p>
            <a:pPr algn="just">
              <a:buFontTx/>
              <a:buChar char="-"/>
            </a:pPr>
            <a:r>
              <a:rPr lang="pt-BR" sz="4000" b="0" i="0" dirty="0">
                <a:solidFill>
                  <a:srgbClr val="000000"/>
                </a:solidFill>
                <a:effectLst/>
                <a:latin typeface="Arial" panose="020B0604020202020204" pitchFamily="34" charset="0"/>
              </a:rPr>
              <a:t>MANUAL DE TRANSIÇÃO DO GOVERNO FEDERAL</a:t>
            </a:r>
          </a:p>
          <a:p>
            <a:pPr marL="0" indent="0" algn="just">
              <a:buNone/>
            </a:pPr>
            <a:endParaRPr lang="pt-BR" sz="4000" b="0" i="0" dirty="0">
              <a:solidFill>
                <a:srgbClr val="000000"/>
              </a:solidFill>
              <a:effectLst/>
              <a:latin typeface="Arial" panose="020B0604020202020204" pitchFamily="34" charset="0"/>
            </a:endParaRPr>
          </a:p>
          <a:p>
            <a:pPr algn="just">
              <a:buFontTx/>
              <a:buChar char="-"/>
            </a:pPr>
            <a:r>
              <a:rPr lang="pt-BR" sz="4000" b="0" i="0" dirty="0">
                <a:solidFill>
                  <a:srgbClr val="000000"/>
                </a:solidFill>
                <a:effectLst/>
                <a:latin typeface="Arial" panose="020B0604020202020204" pitchFamily="34" charset="0"/>
              </a:rPr>
              <a:t>CARTILHA DA ATRICON</a:t>
            </a:r>
          </a:p>
        </p:txBody>
      </p:sp>
      <p:pic>
        <p:nvPicPr>
          <p:cNvPr id="4" name="Imagem 4">
            <a:extLst>
              <a:ext uri="{FF2B5EF4-FFF2-40B4-BE49-F238E27FC236}">
                <a16:creationId xmlns:a16="http://schemas.microsoft.com/office/drawing/2014/main" id="{31CF0EBD-E0FA-8C51-3A78-43EFE00C1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752445" y="5743823"/>
            <a:ext cx="2439555" cy="11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493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B461625-795F-7470-1EBE-79E348BEE03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8F72355-1C2D-5FFF-F404-5904A448D1EF}"/>
              </a:ext>
            </a:extLst>
          </p:cNvPr>
          <p:cNvSpPr>
            <a:spLocks noGrp="1"/>
          </p:cNvSpPr>
          <p:nvPr>
            <p:ph type="title"/>
          </p:nvPr>
        </p:nvSpPr>
        <p:spPr/>
        <p:txBody>
          <a:bodyPr>
            <a:normAutofit/>
          </a:bodyPr>
          <a:lstStyle/>
          <a:p>
            <a:pPr algn="ctr"/>
            <a:r>
              <a:rPr lang="pt-BR" sz="3000" b="1" u="sng" dirty="0">
                <a:latin typeface="Arial" panose="020B0604020202020204" pitchFamily="34" charset="0"/>
                <a:cs typeface="Arial" panose="020B0604020202020204" pitchFamily="34" charset="0"/>
              </a:rPr>
              <a:t>TRANSIÇÃO GOVERNAMENTAL</a:t>
            </a:r>
          </a:p>
        </p:txBody>
      </p:sp>
      <p:sp>
        <p:nvSpPr>
          <p:cNvPr id="3" name="Espaço Reservado para Conteúdo 2">
            <a:extLst>
              <a:ext uri="{FF2B5EF4-FFF2-40B4-BE49-F238E27FC236}">
                <a16:creationId xmlns:a16="http://schemas.microsoft.com/office/drawing/2014/main" id="{740C34F8-CC9A-6C64-890A-0A89074741E1}"/>
              </a:ext>
            </a:extLst>
          </p:cNvPr>
          <p:cNvSpPr>
            <a:spLocks noGrp="1"/>
          </p:cNvSpPr>
          <p:nvPr>
            <p:ph idx="1"/>
          </p:nvPr>
        </p:nvSpPr>
        <p:spPr/>
        <p:txBody>
          <a:bodyPr>
            <a:normAutofit/>
          </a:bodyPr>
          <a:lstStyle/>
          <a:p>
            <a:pPr algn="just">
              <a:lnSpc>
                <a:spcPct val="100000"/>
              </a:lnSpc>
              <a:spcAft>
                <a:spcPts val="1200"/>
              </a:spcAft>
            </a:pPr>
            <a:r>
              <a:rPr lang="pt-BR" sz="2000" dirty="0">
                <a:effectLst/>
                <a:latin typeface="Arial" panose="020B0604020202020204" pitchFamily="34" charset="0"/>
                <a:ea typeface="Aptos" panose="020B0004020202020204" pitchFamily="34" charset="0"/>
              </a:rPr>
              <a:t>A transição governamental caracteriza-se, sobretudo, por propiciar condições para que o chefe do Poder Executivo em término de mandato possa informar ao candidato eleito as ações, projetos e programas em andamento, visando dar continuidade à gestão pública, e para que o candidato eleito, antes da sua posse, venha a conhecer, avaliar e receber do atual chefe do Poder Executivo todos os dados e informações necessários à elaboração e implementação do programa do novo governo. Esse processo deve observar os princípios da continuidade administrativa, da boa fé e executoriedade dos atos administrativos, da transparência na gestão pública, da probidade administrativa e da supremacia do interesse público. Assim, tão logo a Justiça Eleitoral proclame o resultado oficial das eleições, o Prefeito deve designar servidores incumbidos de repassar informações e documentos à Comissão de Transição, a ser indicada pelo candidato eleito para inteirar-se do funcionamento dos órgãos e das entidades da administração municipal e preparar os atos de iniciativa da nova gestão</a:t>
            </a:r>
            <a:endParaRPr lang="pt-BR" sz="2000" dirty="0"/>
          </a:p>
        </p:txBody>
      </p:sp>
      <p:pic>
        <p:nvPicPr>
          <p:cNvPr id="4" name="Imagem 4">
            <a:extLst>
              <a:ext uri="{FF2B5EF4-FFF2-40B4-BE49-F238E27FC236}">
                <a16:creationId xmlns:a16="http://schemas.microsoft.com/office/drawing/2014/main" id="{3AC7D1BB-2AE7-150F-97D2-505728117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752445" y="5743823"/>
            <a:ext cx="2439555" cy="11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988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9E850F-1EC0-9C4E-2F5F-507CA2228E1A}"/>
              </a:ext>
            </a:extLst>
          </p:cNvPr>
          <p:cNvSpPr>
            <a:spLocks noGrp="1"/>
          </p:cNvSpPr>
          <p:nvPr>
            <p:ph type="title"/>
          </p:nvPr>
        </p:nvSpPr>
        <p:spPr/>
        <p:txBody>
          <a:bodyPr>
            <a:normAutofit/>
          </a:bodyPr>
          <a:lstStyle/>
          <a:p>
            <a:pPr algn="ctr"/>
            <a:r>
              <a:rPr lang="pt-BR" sz="5000" b="1" dirty="0"/>
              <a:t>SÚMULA 230 DO TCU</a:t>
            </a:r>
            <a:endParaRPr lang="pt-BR" sz="5000" b="1" u="sng" dirty="0"/>
          </a:p>
        </p:txBody>
      </p:sp>
      <p:sp>
        <p:nvSpPr>
          <p:cNvPr id="3" name="Espaço Reservado para Conteúdo 2">
            <a:extLst>
              <a:ext uri="{FF2B5EF4-FFF2-40B4-BE49-F238E27FC236}">
                <a16:creationId xmlns:a16="http://schemas.microsoft.com/office/drawing/2014/main" id="{FEE1ED40-8BEB-7383-DFBB-B96CA46D1753}"/>
              </a:ext>
            </a:extLst>
          </p:cNvPr>
          <p:cNvSpPr>
            <a:spLocks noGrp="1"/>
          </p:cNvSpPr>
          <p:nvPr>
            <p:ph idx="1"/>
          </p:nvPr>
        </p:nvSpPr>
        <p:spPr/>
        <p:txBody>
          <a:bodyPr>
            <a:normAutofit fontScale="92500" lnSpcReduction="10000"/>
          </a:bodyPr>
          <a:lstStyle/>
          <a:p>
            <a:pPr marL="82550" indent="0" algn="just">
              <a:buNone/>
            </a:pPr>
            <a:r>
              <a:rPr lang="pt-BR" sz="3600" dirty="0"/>
              <a:t>Os dois gestores, sucessor e sucedido, POSSUEM RESPONSABILIDADES MÚTUAS que podem ser divididas em benefício do interesse público. </a:t>
            </a:r>
          </a:p>
          <a:p>
            <a:pPr marL="82550" indent="0" algn="just">
              <a:buNone/>
            </a:pPr>
            <a:r>
              <a:rPr lang="pt-BR" sz="3600" dirty="0"/>
              <a:t>"Compete ao prefeito sucessor apresentar as contas referentes aos recursos federais recebidos por seu antecessor, quando este não o ver feito ou, na impossibilidade de fazê-lo, adotar as medidas legais visando ao resguardo do patrimônio público com a instauração da competente Tomada de Contas Especial, sob pena de </a:t>
            </a:r>
            <a:r>
              <a:rPr lang="pt-BR" sz="3600" dirty="0" err="1"/>
              <a:t>co-responsabilidade</a:t>
            </a:r>
            <a:r>
              <a:rPr lang="pt-BR" sz="3600" dirty="0"/>
              <a:t>".</a:t>
            </a:r>
          </a:p>
        </p:txBody>
      </p:sp>
      <p:pic>
        <p:nvPicPr>
          <p:cNvPr id="4" name="Imagem 4">
            <a:extLst>
              <a:ext uri="{FF2B5EF4-FFF2-40B4-BE49-F238E27FC236}">
                <a16:creationId xmlns:a16="http://schemas.microsoft.com/office/drawing/2014/main" id="{08D7F28F-9A56-15A0-001B-C4ED1570E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752445" y="5743823"/>
            <a:ext cx="2439555" cy="11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842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48656EF-38FA-5687-5DC8-17CC37757B1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04D5B83-B0FD-894B-7DF0-648FFE2C1D4D}"/>
              </a:ext>
            </a:extLst>
          </p:cNvPr>
          <p:cNvSpPr>
            <a:spLocks noGrp="1"/>
          </p:cNvSpPr>
          <p:nvPr>
            <p:ph type="title"/>
          </p:nvPr>
        </p:nvSpPr>
        <p:spPr/>
        <p:txBody>
          <a:bodyPr>
            <a:normAutofit/>
          </a:bodyPr>
          <a:lstStyle/>
          <a:p>
            <a:pPr algn="ctr"/>
            <a:r>
              <a:rPr lang="pt-BR" sz="3000" b="1" u="sng" dirty="0">
                <a:effectLst/>
                <a:latin typeface="Arial" panose="020B0604020202020204" pitchFamily="34" charset="0"/>
                <a:ea typeface="Aptos" panose="020B0004020202020204" pitchFamily="34" charset="0"/>
              </a:rPr>
              <a:t> 3. RESPONSABILIDADES DO CANDIDATO ELEITO </a:t>
            </a:r>
            <a:endParaRPr lang="pt-BR" sz="3000" b="1" u="sng" dirty="0"/>
          </a:p>
        </p:txBody>
      </p:sp>
      <p:sp>
        <p:nvSpPr>
          <p:cNvPr id="3" name="Espaço Reservado para Conteúdo 2">
            <a:extLst>
              <a:ext uri="{FF2B5EF4-FFF2-40B4-BE49-F238E27FC236}">
                <a16:creationId xmlns:a16="http://schemas.microsoft.com/office/drawing/2014/main" id="{FF64FBA3-C877-F6ED-F33B-859C4541F4C7}"/>
              </a:ext>
            </a:extLst>
          </p:cNvPr>
          <p:cNvSpPr>
            <a:spLocks noGrp="1"/>
          </p:cNvSpPr>
          <p:nvPr>
            <p:ph idx="1"/>
          </p:nvPr>
        </p:nvSpPr>
        <p:spPr/>
        <p:txBody>
          <a:bodyPr/>
          <a:lstStyle/>
          <a:p>
            <a:pPr algn="just">
              <a:lnSpc>
                <a:spcPct val="100000"/>
              </a:lnSpc>
              <a:spcAft>
                <a:spcPts val="1200"/>
              </a:spcAft>
            </a:pPr>
            <a:r>
              <a:rPr lang="pt-BR" sz="2000" b="1" dirty="0">
                <a:effectLst/>
                <a:latin typeface="Arial" panose="020B0604020202020204" pitchFamily="34" charset="0"/>
                <a:ea typeface="Aptos" panose="020B0004020202020204" pitchFamily="34" charset="0"/>
                <a:cs typeface="Arial" panose="020B0604020202020204" pitchFamily="34" charset="0"/>
              </a:rPr>
              <a:t>3.1. </a:t>
            </a:r>
            <a:r>
              <a:rPr lang="pt-BR" sz="2000" dirty="0">
                <a:effectLst/>
                <a:latin typeface="Arial" panose="020B0604020202020204" pitchFamily="34" charset="0"/>
                <a:ea typeface="Aptos" panose="020B0004020202020204" pitchFamily="34" charset="0"/>
                <a:cs typeface="Arial" panose="020B0604020202020204" pitchFamily="34" charset="0"/>
              </a:rPr>
              <a:t>Instituição da Comissão de Transição </a:t>
            </a:r>
            <a:r>
              <a:rPr lang="pt-BR" sz="2000" b="1" u="sng" dirty="0">
                <a:effectLst/>
                <a:latin typeface="Arial" panose="020B0604020202020204" pitchFamily="34" charset="0"/>
                <a:ea typeface="Aptos" panose="020B0004020202020204" pitchFamily="34" charset="0"/>
                <a:cs typeface="Arial" panose="020B0604020202020204" pitchFamily="34" charset="0"/>
              </a:rPr>
              <a:t>ao candidato eleito é garantido o direito de instituir uma Comissão de Transição, de no máximo 03 (três) membros</a:t>
            </a:r>
            <a:r>
              <a:rPr lang="pt-BR" sz="2000" dirty="0">
                <a:effectLst/>
                <a:latin typeface="Arial" panose="020B0604020202020204" pitchFamily="34" charset="0"/>
                <a:ea typeface="Aptos" panose="020B0004020202020204" pitchFamily="34" charset="0"/>
                <a:cs typeface="Arial" panose="020B0604020202020204" pitchFamily="34" charset="0"/>
              </a:rPr>
              <a:t> e, caso resolva assim fazê-lo, esta deverá ser </a:t>
            </a:r>
            <a:r>
              <a:rPr lang="pt-BR" sz="2000" b="1" u="sng" dirty="0">
                <a:effectLst/>
                <a:latin typeface="Arial" panose="020B0604020202020204" pitchFamily="34" charset="0"/>
                <a:ea typeface="Aptos" panose="020B0004020202020204" pitchFamily="34" charset="0"/>
                <a:cs typeface="Arial" panose="020B0604020202020204" pitchFamily="34" charset="0"/>
              </a:rPr>
              <a:t>instituída logo após a proclamação do resultado oficial das eleições municipais</a:t>
            </a:r>
            <a:r>
              <a:rPr lang="pt-BR" sz="2000" dirty="0">
                <a:effectLst/>
                <a:latin typeface="Arial" panose="020B0604020202020204" pitchFamily="34" charset="0"/>
                <a:ea typeface="Aptos" panose="020B0004020202020204" pitchFamily="34" charset="0"/>
                <a:cs typeface="Arial" panose="020B0604020202020204" pitchFamily="34" charset="0"/>
              </a:rPr>
              <a:t>, devendo ser destituída quando da posse do candidato. Sendo instituída a Comissão de Transição, cabe ao candidato eleito encaminhar ao atual Prefeito a relação dos seus componentes, indicando ainda o seu coordenador, a quem caberá requisitar informações dos órgãos e das entidades da administração pública. A Comissão de Transição deverá solicitar os documentos e informações, junto aos setores correspondentes e de acordo com as regras estabelecidas </a:t>
            </a:r>
            <a:r>
              <a:rPr lang="pt-BR" sz="2000" b="1" u="sng" dirty="0">
                <a:effectLst/>
                <a:latin typeface="Arial" panose="020B0604020202020204" pitchFamily="34" charset="0"/>
                <a:ea typeface="Aptos" panose="020B0004020202020204" pitchFamily="34" charset="0"/>
                <a:cs typeface="Arial" panose="020B0604020202020204" pitchFamily="34" charset="0"/>
              </a:rPr>
              <a:t>pelo art. 3º da Resolução Normativa 03/2016 do TCE/AL.</a:t>
            </a:r>
            <a:endParaRPr lang="pt-BR" sz="2000" b="1" u="sng" dirty="0">
              <a:latin typeface="Arial" panose="020B0604020202020204" pitchFamily="34" charset="0"/>
              <a:cs typeface="Arial" panose="020B0604020202020204" pitchFamily="34" charset="0"/>
            </a:endParaRPr>
          </a:p>
        </p:txBody>
      </p:sp>
      <p:pic>
        <p:nvPicPr>
          <p:cNvPr id="4" name="Imagem 4">
            <a:extLst>
              <a:ext uri="{FF2B5EF4-FFF2-40B4-BE49-F238E27FC236}">
                <a16:creationId xmlns:a16="http://schemas.microsoft.com/office/drawing/2014/main" id="{9EE5C3EE-592C-DB40-B299-9F54053B66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752445" y="5743823"/>
            <a:ext cx="2439555" cy="11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205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5FD3C5-55B4-6B8F-2C87-96D687B2A829}"/>
              </a:ext>
            </a:extLst>
          </p:cNvPr>
          <p:cNvSpPr>
            <a:spLocks noGrp="1"/>
          </p:cNvSpPr>
          <p:nvPr>
            <p:ph type="title"/>
          </p:nvPr>
        </p:nvSpPr>
        <p:spPr/>
        <p:txBody>
          <a:bodyPr/>
          <a:lstStyle/>
          <a:p>
            <a:pPr algn="ctr"/>
            <a:r>
              <a:rPr lang="pt-BR" sz="3000" b="1" u="sng" kern="100" dirty="0">
                <a:effectLst/>
                <a:latin typeface="Arial" panose="020B0604020202020204" pitchFamily="34" charset="0"/>
                <a:ea typeface="Aptos" panose="020B0004020202020204" pitchFamily="34" charset="0"/>
                <a:cs typeface="Arial" panose="020B0604020202020204" pitchFamily="34" charset="0"/>
              </a:rPr>
              <a:t>ATENÇÃO</a:t>
            </a:r>
            <a:br>
              <a:rPr lang="pt-BR" sz="4400" kern="100" dirty="0">
                <a:effectLst/>
                <a:latin typeface="Aptos" panose="020B0004020202020204" pitchFamily="34" charset="0"/>
                <a:ea typeface="Aptos" panose="020B000402020202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85336D4E-0023-F160-3C22-00BAB00D49FA}"/>
              </a:ext>
            </a:extLst>
          </p:cNvPr>
          <p:cNvSpPr>
            <a:spLocks noGrp="1"/>
          </p:cNvSpPr>
          <p:nvPr>
            <p:ph idx="1"/>
          </p:nvPr>
        </p:nvSpPr>
        <p:spPr>
          <a:xfrm>
            <a:off x="838200" y="1586474"/>
            <a:ext cx="10515600" cy="4351338"/>
          </a:xfrm>
        </p:spPr>
        <p:txBody>
          <a:bodyPr>
            <a:normAutofit lnSpcReduction="10000"/>
          </a:bodyPr>
          <a:lstStyle/>
          <a:p>
            <a:pPr marL="342900" lvl="0" indent="-342900" algn="just">
              <a:lnSpc>
                <a:spcPct val="100000"/>
              </a:lnSpc>
              <a:spcAft>
                <a:spcPts val="1200"/>
              </a:spcAft>
              <a:buFont typeface="+mj-lt"/>
              <a:buAutoNum type="alphaLcPeriod"/>
            </a:pPr>
            <a:r>
              <a:rPr lang="pt-BR" sz="2000" kern="100" dirty="0">
                <a:effectLst/>
                <a:latin typeface="Arial" panose="020B0604020202020204" pitchFamily="34" charset="0"/>
                <a:ea typeface="Aptos" panose="020B0004020202020204" pitchFamily="34" charset="0"/>
                <a:cs typeface="Arial" panose="020B0604020202020204" pitchFamily="34" charset="0"/>
              </a:rPr>
              <a:t>É assegurado à Comissão de Transição obter posteriormente atualização das informações prestadas em função do exigido na legislação; </a:t>
            </a:r>
          </a:p>
          <a:p>
            <a:pPr marL="342900" lvl="0" indent="-342900" algn="just">
              <a:lnSpc>
                <a:spcPct val="100000"/>
              </a:lnSpc>
              <a:spcAft>
                <a:spcPts val="1200"/>
              </a:spcAft>
              <a:buFont typeface="+mj-lt"/>
              <a:buAutoNum type="alphaLcPeriod"/>
            </a:pPr>
            <a:r>
              <a:rPr lang="pt-BR" sz="2000" kern="100" dirty="0">
                <a:effectLst/>
                <a:latin typeface="Arial" panose="020B0604020202020204" pitchFamily="34" charset="0"/>
                <a:ea typeface="Aptos" panose="020B0004020202020204" pitchFamily="34" charset="0"/>
                <a:cs typeface="Arial" panose="020B0604020202020204" pitchFamily="34" charset="0"/>
              </a:rPr>
              <a:t>Sem prejuízo dos deveres e das proibições estabelecidos nos respectivos estatutos dos servidores públicos, os integrantes da Comissão de Transição deverão manter sigilo sobre os dados e informações confidenciais a que tiverem acesso, sob pena de responsabilização, nos termos da legislação específica; </a:t>
            </a:r>
          </a:p>
          <a:p>
            <a:pPr marL="342900" lvl="0" indent="-342900" algn="just">
              <a:lnSpc>
                <a:spcPct val="100000"/>
              </a:lnSpc>
              <a:spcAft>
                <a:spcPts val="1200"/>
              </a:spcAft>
              <a:buFont typeface="+mj-lt"/>
              <a:buAutoNum type="alphaLcPeriod"/>
            </a:pPr>
            <a:r>
              <a:rPr lang="pt-BR" sz="2000" b="1" u="sng" kern="100" dirty="0">
                <a:effectLst/>
                <a:latin typeface="Arial" panose="020B0604020202020204" pitchFamily="34" charset="0"/>
                <a:ea typeface="Aptos" panose="020B0004020202020204" pitchFamily="34" charset="0"/>
                <a:cs typeface="Arial" panose="020B0604020202020204" pitchFamily="34" charset="0"/>
              </a:rPr>
              <a:t>Na hipótese da falta da apresentação dos documentos e informações elencados na Resolução Normativa 03/2016 do TCE/AL., ou, ainda, no caso de constatação de indícios de irregularidades ou desvios de recursos públicos, a Comissão de Transição deverá comunicar ao TCE/AL e ao Ministério Público do Estado de Alagoas para adoção das providências cabíveis, inclusive quanto à responsabilização dos agentes públicos.</a:t>
            </a:r>
          </a:p>
          <a:p>
            <a:endParaRPr lang="pt-BR" dirty="0"/>
          </a:p>
        </p:txBody>
      </p:sp>
      <p:pic>
        <p:nvPicPr>
          <p:cNvPr id="4" name="Imagem 4">
            <a:extLst>
              <a:ext uri="{FF2B5EF4-FFF2-40B4-BE49-F238E27FC236}">
                <a16:creationId xmlns:a16="http://schemas.microsoft.com/office/drawing/2014/main" id="{DE16CD45-EE5D-B70B-30FB-5DE8B7641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592385" y="5669280"/>
            <a:ext cx="2599615" cy="12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2213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00FF7C-9E23-014B-74D6-6D28FFC919F4}"/>
              </a:ext>
            </a:extLst>
          </p:cNvPr>
          <p:cNvSpPr>
            <a:spLocks noGrp="1"/>
          </p:cNvSpPr>
          <p:nvPr>
            <p:ph type="title"/>
          </p:nvPr>
        </p:nvSpPr>
        <p:spPr/>
        <p:txBody>
          <a:bodyPr>
            <a:normAutofit fontScale="90000"/>
          </a:bodyPr>
          <a:lstStyle/>
          <a:p>
            <a:pPr algn="ctr">
              <a:lnSpc>
                <a:spcPct val="115000"/>
              </a:lnSpc>
              <a:spcAft>
                <a:spcPts val="800"/>
              </a:spcAft>
            </a:pPr>
            <a:r>
              <a:rPr lang="pt-BR" sz="4400" kern="100" dirty="0">
                <a:effectLst/>
                <a:latin typeface="Arial" panose="020B0604020202020204" pitchFamily="34" charset="0"/>
                <a:ea typeface="Aptos" panose="020B0004020202020204" pitchFamily="34" charset="0"/>
                <a:cs typeface="Times New Roman" panose="02020603050405020304" pitchFamily="18" charset="0"/>
              </a:rPr>
              <a:t> </a:t>
            </a:r>
            <a:br>
              <a:rPr lang="pt-BR" sz="3300" b="1" u="sng" kern="100" dirty="0">
                <a:effectLst/>
                <a:latin typeface="Arial" panose="020B0604020202020204" pitchFamily="34" charset="0"/>
                <a:ea typeface="Aptos" panose="020B0004020202020204" pitchFamily="34" charset="0"/>
                <a:cs typeface="Arial" panose="020B0604020202020204" pitchFamily="34" charset="0"/>
              </a:rPr>
            </a:br>
            <a:r>
              <a:rPr lang="pt-BR" sz="3300" b="1" u="sng" kern="100" dirty="0">
                <a:effectLst/>
                <a:latin typeface="Arial" panose="020B0604020202020204" pitchFamily="34" charset="0"/>
                <a:ea typeface="Aptos" panose="020B0004020202020204" pitchFamily="34" charset="0"/>
                <a:cs typeface="Arial" panose="020B0604020202020204" pitchFamily="34" charset="0"/>
              </a:rPr>
              <a:t>4. OBRIGAÇÕES DO ATUAL PREFEITO </a:t>
            </a:r>
            <a:br>
              <a:rPr lang="pt-BR" sz="4400" kern="100" dirty="0">
                <a:effectLst/>
                <a:latin typeface="Aptos" panose="020B0004020202020204" pitchFamily="34" charset="0"/>
                <a:ea typeface="Aptos" panose="020B000402020202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7CA4E3C7-FB12-ED33-2ACB-ACE0313B80D2}"/>
              </a:ext>
            </a:extLst>
          </p:cNvPr>
          <p:cNvSpPr>
            <a:spLocks noGrp="1"/>
          </p:cNvSpPr>
          <p:nvPr>
            <p:ph idx="1"/>
          </p:nvPr>
        </p:nvSpPr>
        <p:spPr/>
        <p:txBody>
          <a:bodyPr>
            <a:normAutofit lnSpcReduction="10000"/>
          </a:bodyPr>
          <a:lstStyle/>
          <a:p>
            <a:pPr algn="just">
              <a:lnSpc>
                <a:spcPct val="100000"/>
              </a:lnSpc>
              <a:spcAft>
                <a:spcPts val="1200"/>
              </a:spcAft>
            </a:pPr>
            <a:r>
              <a:rPr lang="pt-BR" sz="2000" b="1" kern="100" dirty="0">
                <a:effectLst/>
                <a:latin typeface="Arial" panose="020B0604020202020204" pitchFamily="34" charset="0"/>
                <a:ea typeface="Aptos" panose="020B0004020202020204" pitchFamily="34" charset="0"/>
                <a:cs typeface="Arial" panose="020B0604020202020204" pitchFamily="34" charset="0"/>
              </a:rPr>
              <a:t>4.1</a:t>
            </a:r>
            <a:r>
              <a:rPr lang="pt-BR" sz="2000" kern="100" dirty="0">
                <a:effectLst/>
                <a:latin typeface="Arial" panose="020B0604020202020204" pitchFamily="34" charset="0"/>
                <a:ea typeface="Aptos" panose="020B0004020202020204" pitchFamily="34" charset="0"/>
                <a:cs typeface="Arial" panose="020B0604020202020204" pitchFamily="34" charset="0"/>
              </a:rPr>
              <a:t>. Designação de Representantes da Atual Gestão. </a:t>
            </a:r>
            <a:r>
              <a:rPr lang="pt-BR" sz="2000" b="1" u="sng" kern="100" dirty="0">
                <a:effectLst/>
                <a:latin typeface="Arial" panose="020B0604020202020204" pitchFamily="34" charset="0"/>
                <a:ea typeface="Aptos" panose="020B0004020202020204" pitchFamily="34" charset="0"/>
                <a:cs typeface="Arial" panose="020B0604020202020204" pitchFamily="34" charset="0"/>
              </a:rPr>
              <a:t>O atual Prefeito deverá designar servidores</a:t>
            </a:r>
            <a:r>
              <a:rPr lang="pt-BR" sz="2000" kern="100" dirty="0">
                <a:effectLst/>
                <a:latin typeface="Arial" panose="020B0604020202020204" pitchFamily="34" charset="0"/>
                <a:ea typeface="Aptos" panose="020B0004020202020204" pitchFamily="34" charset="0"/>
                <a:cs typeface="Arial" panose="020B0604020202020204" pitchFamily="34" charset="0"/>
              </a:rPr>
              <a:t> incumbidos de </a:t>
            </a:r>
            <a:r>
              <a:rPr lang="pt-BR" sz="2000" b="1" u="sng" kern="100" dirty="0">
                <a:effectLst/>
                <a:latin typeface="Arial" panose="020B0604020202020204" pitchFamily="34" charset="0"/>
                <a:ea typeface="Aptos" panose="020B0004020202020204" pitchFamily="34" charset="0"/>
                <a:cs typeface="Arial" panose="020B0604020202020204" pitchFamily="34" charset="0"/>
              </a:rPr>
              <a:t>repassar informações e documentos à Comissão de Transição</a:t>
            </a:r>
            <a:r>
              <a:rPr lang="pt-BR" sz="2000" kern="100" dirty="0">
                <a:effectLst/>
                <a:latin typeface="Arial" panose="020B0604020202020204" pitchFamily="34" charset="0"/>
                <a:ea typeface="Aptos" panose="020B0004020202020204" pitchFamily="34" charset="0"/>
                <a:cs typeface="Arial" panose="020B0604020202020204" pitchFamily="34" charset="0"/>
              </a:rPr>
              <a:t>, a ser indicada pelo candidato eleito. Na relação de servidores designados pelo atual Prefeito, deverá conter, no mínimo, 01 (um) representante de cada uma das seguintes áreas: </a:t>
            </a:r>
          </a:p>
          <a:p>
            <a:pPr algn="just">
              <a:lnSpc>
                <a:spcPct val="100000"/>
              </a:lnSpc>
              <a:spcAft>
                <a:spcPts val="1200"/>
              </a:spcAft>
            </a:pPr>
            <a:r>
              <a:rPr lang="pt-BR" sz="2000" b="1" u="sng" kern="100" dirty="0">
                <a:effectLst/>
                <a:latin typeface="Arial" panose="020B0604020202020204" pitchFamily="34" charset="0"/>
                <a:ea typeface="Aptos" panose="020B0004020202020204" pitchFamily="34" charset="0"/>
                <a:cs typeface="Arial" panose="020B0604020202020204" pitchFamily="34" charset="0"/>
              </a:rPr>
              <a:t>a. Controle Interno;</a:t>
            </a:r>
          </a:p>
          <a:p>
            <a:pPr algn="just">
              <a:lnSpc>
                <a:spcPct val="100000"/>
              </a:lnSpc>
              <a:spcAft>
                <a:spcPts val="1200"/>
              </a:spcAft>
            </a:pPr>
            <a:r>
              <a:rPr lang="pt-BR" sz="2000" b="1" u="sng" kern="100" dirty="0">
                <a:effectLst/>
                <a:latin typeface="Arial" panose="020B0604020202020204" pitchFamily="34" charset="0"/>
                <a:ea typeface="Aptos" panose="020B0004020202020204" pitchFamily="34" charset="0"/>
                <a:cs typeface="Arial" panose="020B0604020202020204" pitchFamily="34" charset="0"/>
              </a:rPr>
              <a:t>b. Finanças; </a:t>
            </a:r>
          </a:p>
          <a:p>
            <a:pPr algn="just">
              <a:lnSpc>
                <a:spcPct val="100000"/>
              </a:lnSpc>
              <a:spcAft>
                <a:spcPts val="1200"/>
              </a:spcAft>
            </a:pPr>
            <a:r>
              <a:rPr lang="pt-BR" sz="2000" b="1" u="sng" kern="100" dirty="0">
                <a:effectLst/>
                <a:latin typeface="Arial" panose="020B0604020202020204" pitchFamily="34" charset="0"/>
                <a:ea typeface="Aptos" panose="020B0004020202020204" pitchFamily="34" charset="0"/>
                <a:cs typeface="Arial" panose="020B0604020202020204" pitchFamily="34" charset="0"/>
              </a:rPr>
              <a:t>c. Administração;</a:t>
            </a:r>
          </a:p>
          <a:p>
            <a:pPr algn="just">
              <a:lnSpc>
                <a:spcPct val="100000"/>
              </a:lnSpc>
              <a:spcAft>
                <a:spcPts val="1200"/>
              </a:spcAft>
            </a:pPr>
            <a:r>
              <a:rPr lang="pt-BR" sz="2000" b="1" u="sng" kern="100" dirty="0">
                <a:effectLst/>
                <a:latin typeface="Arial" panose="020B0604020202020204" pitchFamily="34" charset="0"/>
                <a:ea typeface="Aptos" panose="020B0004020202020204" pitchFamily="34" charset="0"/>
                <a:cs typeface="Arial" panose="020B0604020202020204" pitchFamily="34" charset="0"/>
              </a:rPr>
              <a:t>d. Previdência, nos municípios onde houver Regime Próprio de Previdência Social (RPPS) instituído.</a:t>
            </a:r>
          </a:p>
          <a:p>
            <a:endParaRPr lang="pt-BR" dirty="0"/>
          </a:p>
        </p:txBody>
      </p:sp>
      <p:pic>
        <p:nvPicPr>
          <p:cNvPr id="4" name="Imagem 4">
            <a:extLst>
              <a:ext uri="{FF2B5EF4-FFF2-40B4-BE49-F238E27FC236}">
                <a16:creationId xmlns:a16="http://schemas.microsoft.com/office/drawing/2014/main" id="{3CF4A50E-8109-B97E-5B14-FAFD7F5DC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752445" y="5743823"/>
            <a:ext cx="2439555" cy="11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6413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BA8F28-14DD-4E01-A195-4777BDC392BA}"/>
              </a:ext>
            </a:extLst>
          </p:cNvPr>
          <p:cNvSpPr>
            <a:spLocks noGrp="1"/>
          </p:cNvSpPr>
          <p:nvPr>
            <p:ph type="title"/>
          </p:nvPr>
        </p:nvSpPr>
        <p:spPr/>
        <p:txBody>
          <a:bodyPr/>
          <a:lstStyle/>
          <a:p>
            <a:pPr algn="ctr"/>
            <a:r>
              <a:rPr lang="pt-BR" sz="3000" b="1" u="sng" kern="100" dirty="0">
                <a:effectLst/>
                <a:latin typeface="Arial" panose="020B0604020202020204" pitchFamily="34" charset="0"/>
                <a:ea typeface="Aptos" panose="020B0004020202020204" pitchFamily="34" charset="0"/>
                <a:cs typeface="Arial" panose="020B0604020202020204" pitchFamily="34" charset="0"/>
              </a:rPr>
              <a:t>IMPORTANTE</a:t>
            </a:r>
            <a:br>
              <a:rPr lang="pt-BR" sz="4400" kern="100" dirty="0">
                <a:effectLst/>
                <a:latin typeface="Aptos" panose="020B0004020202020204" pitchFamily="34" charset="0"/>
                <a:ea typeface="Aptos" panose="020B000402020202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D604866D-05EE-9D59-0D37-0DAD60F21007}"/>
              </a:ext>
            </a:extLst>
          </p:cNvPr>
          <p:cNvSpPr>
            <a:spLocks noGrp="1"/>
          </p:cNvSpPr>
          <p:nvPr>
            <p:ph idx="1"/>
          </p:nvPr>
        </p:nvSpPr>
        <p:spPr/>
        <p:txBody>
          <a:bodyPr>
            <a:normAutofit fontScale="92500" lnSpcReduction="20000"/>
          </a:bodyPr>
          <a:lstStyle/>
          <a:p>
            <a:pPr marL="342900" lvl="0" indent="-342900" algn="just">
              <a:lnSpc>
                <a:spcPct val="110000"/>
              </a:lnSpc>
              <a:spcAft>
                <a:spcPts val="1200"/>
              </a:spcAft>
              <a:buFont typeface="+mj-lt"/>
              <a:buAutoNum type="alphaLcPeriod"/>
            </a:pPr>
            <a:r>
              <a:rPr lang="pt-BR" sz="2000" kern="100" dirty="0">
                <a:effectLst/>
                <a:latin typeface="Arial" panose="020B0604020202020204" pitchFamily="34" charset="0"/>
                <a:ea typeface="Aptos" panose="020B0004020202020204" pitchFamily="34" charset="0"/>
                <a:cs typeface="Arial" panose="020B0604020202020204" pitchFamily="34" charset="0"/>
              </a:rPr>
              <a:t>O atual Prefeito deverá designar servidores incumbidos de repassar informações e documentos à Comissão de Transição tão logo ocorra a proclamação do resultado oficial das eleições pela Justiça Eleitoral;</a:t>
            </a:r>
          </a:p>
          <a:p>
            <a:pPr marL="342900" lvl="0" indent="-342900" algn="just">
              <a:lnSpc>
                <a:spcPct val="110000"/>
              </a:lnSpc>
              <a:spcAft>
                <a:spcPts val="1200"/>
              </a:spcAft>
              <a:buFont typeface="+mj-lt"/>
              <a:buAutoNum type="alphaLcPeriod"/>
            </a:pPr>
            <a:r>
              <a:rPr lang="pt-BR" sz="2000" kern="100" dirty="0">
                <a:effectLst/>
                <a:latin typeface="Arial" panose="020B0604020202020204" pitchFamily="34" charset="0"/>
                <a:ea typeface="Aptos" panose="020B0004020202020204" pitchFamily="34" charset="0"/>
                <a:cs typeface="Arial" panose="020B0604020202020204" pitchFamily="34" charset="0"/>
              </a:rPr>
              <a:t>O atual Prefeito deverá encaminhar ao TCE/AL relação com os servidores por ele designados assim como os membros da Comissão de Transição indicados pelo candidato eleito, em até 10 (dez) dias após a proclamação do resultado oficial das eleições pela Justiça Eleitoral; </a:t>
            </a:r>
          </a:p>
          <a:p>
            <a:pPr marL="342900" lvl="0" indent="-342900" algn="just">
              <a:lnSpc>
                <a:spcPct val="110000"/>
              </a:lnSpc>
              <a:spcAft>
                <a:spcPts val="1200"/>
              </a:spcAft>
              <a:buFont typeface="+mj-lt"/>
              <a:buAutoNum type="alphaLcPeriod"/>
            </a:pPr>
            <a:r>
              <a:rPr lang="pt-BR" sz="2000" kern="100" dirty="0">
                <a:effectLst/>
                <a:latin typeface="Arial" panose="020B0604020202020204" pitchFamily="34" charset="0"/>
                <a:ea typeface="Aptos" panose="020B0004020202020204" pitchFamily="34" charset="0"/>
                <a:cs typeface="Arial" panose="020B0604020202020204" pitchFamily="34" charset="0"/>
              </a:rPr>
              <a:t> A não designação dos servidores ou a entrega parcial da documentação discriminada na Resolução Normativa 03/2016 do TCE/AL., poderá ensejar a aplicação de multa ao atual Prefeito.</a:t>
            </a:r>
          </a:p>
          <a:p>
            <a:pPr marL="342900" lvl="0" indent="-342900" algn="just">
              <a:lnSpc>
                <a:spcPct val="110000"/>
              </a:lnSpc>
              <a:spcAft>
                <a:spcPts val="1200"/>
              </a:spcAft>
              <a:buFont typeface="+mj-lt"/>
              <a:buAutoNum type="alphaLcPeriod"/>
            </a:pPr>
            <a:r>
              <a:rPr lang="pt-BR" sz="2000" kern="100" dirty="0">
                <a:effectLst/>
                <a:latin typeface="Arial" panose="020B0604020202020204" pitchFamily="34" charset="0"/>
                <a:ea typeface="Aptos" panose="020B0004020202020204" pitchFamily="34" charset="0"/>
                <a:cs typeface="Arial" panose="020B0604020202020204" pitchFamily="34" charset="0"/>
              </a:rPr>
              <a:t>Caso o atual Prefeito não receba a indicação da Comissão de Transição composta pelo candidato eleito, deverá encaminhar declaração negativa ao TCE-AL.</a:t>
            </a:r>
          </a:p>
          <a:p>
            <a:endParaRPr lang="pt-BR" dirty="0"/>
          </a:p>
        </p:txBody>
      </p:sp>
      <p:pic>
        <p:nvPicPr>
          <p:cNvPr id="4" name="Imagem 4">
            <a:extLst>
              <a:ext uri="{FF2B5EF4-FFF2-40B4-BE49-F238E27FC236}">
                <a16:creationId xmlns:a16="http://schemas.microsoft.com/office/drawing/2014/main" id="{789B79CE-638D-C742-D07F-E3EF24C18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592385" y="5669280"/>
            <a:ext cx="2599615" cy="12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728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4CE51CB-BE12-1F7E-EEAD-38EE9A36FD0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9D41969-9CCE-F88C-1A31-120A46805A91}"/>
              </a:ext>
            </a:extLst>
          </p:cNvPr>
          <p:cNvSpPr>
            <a:spLocks noGrp="1"/>
          </p:cNvSpPr>
          <p:nvPr>
            <p:ph type="title"/>
          </p:nvPr>
        </p:nvSpPr>
        <p:spPr/>
        <p:txBody>
          <a:bodyPr>
            <a:normAutofit fontScale="90000"/>
          </a:bodyPr>
          <a:lstStyle/>
          <a:p>
            <a:pPr algn="ctr"/>
            <a:br>
              <a:rPr lang="pt-BR" sz="4400" kern="100" dirty="0">
                <a:effectLst/>
                <a:latin typeface="Aptos" panose="020B0004020202020204" pitchFamily="34" charset="0"/>
                <a:ea typeface="Aptos" panose="020B0004020202020204" pitchFamily="34" charset="0"/>
                <a:cs typeface="Times New Roman" panose="02020603050405020304" pitchFamily="18" charset="0"/>
              </a:rPr>
            </a:br>
            <a:r>
              <a:rPr lang="pt-BR" sz="5000" b="1" dirty="0"/>
              <a:t>ACESSO AO SIAP – Art. 2º </a:t>
            </a:r>
          </a:p>
        </p:txBody>
      </p:sp>
      <p:sp>
        <p:nvSpPr>
          <p:cNvPr id="3" name="Espaço Reservado para Conteúdo 2">
            <a:extLst>
              <a:ext uri="{FF2B5EF4-FFF2-40B4-BE49-F238E27FC236}">
                <a16:creationId xmlns:a16="http://schemas.microsoft.com/office/drawing/2014/main" id="{5878B7A0-3B19-C5CA-C25D-3C43A7A25F68}"/>
              </a:ext>
            </a:extLst>
          </p:cNvPr>
          <p:cNvSpPr>
            <a:spLocks noGrp="1"/>
          </p:cNvSpPr>
          <p:nvPr>
            <p:ph idx="1"/>
          </p:nvPr>
        </p:nvSpPr>
        <p:spPr/>
        <p:txBody>
          <a:bodyPr>
            <a:normAutofit/>
          </a:bodyPr>
          <a:lstStyle/>
          <a:p>
            <a:pPr algn="just"/>
            <a:r>
              <a:rPr lang="pt-BR" sz="3600" dirty="0">
                <a:latin typeface="+mj-lt"/>
              </a:rPr>
              <a:t>Os membros da Comissão de Transição de Governo indicados pelo candidato eleito terão acesso às informações relativas ao Sistema Integrado de Controle e Auditoria Pública – SICAP, desde que sejam cadastrados previamente no Sistema pelo Setor Competente deste Tribunal de Contas.</a:t>
            </a:r>
            <a:endParaRPr lang="pt-BR" altLang="pt-BR" sz="3600" dirty="0">
              <a:latin typeface="+mj-lt"/>
            </a:endParaRPr>
          </a:p>
          <a:p>
            <a:endParaRPr lang="pt-BR" dirty="0"/>
          </a:p>
        </p:txBody>
      </p:sp>
      <p:pic>
        <p:nvPicPr>
          <p:cNvPr id="4" name="Imagem 4">
            <a:extLst>
              <a:ext uri="{FF2B5EF4-FFF2-40B4-BE49-F238E27FC236}">
                <a16:creationId xmlns:a16="http://schemas.microsoft.com/office/drawing/2014/main" id="{78380144-26EF-036B-9EAE-EBDFF0886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592385" y="5669280"/>
            <a:ext cx="2599615" cy="12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499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6E909C-523F-C130-088D-9DB8740A03C4}"/>
              </a:ext>
            </a:extLst>
          </p:cNvPr>
          <p:cNvSpPr>
            <a:spLocks noGrp="1"/>
          </p:cNvSpPr>
          <p:nvPr>
            <p:ph type="title"/>
          </p:nvPr>
        </p:nvSpPr>
        <p:spPr/>
        <p:txBody>
          <a:bodyPr>
            <a:normAutofit/>
          </a:bodyPr>
          <a:lstStyle/>
          <a:p>
            <a:br>
              <a:rPr lang="pt-BR" sz="3300" b="1" kern="100" dirty="0">
                <a:latin typeface="Arial" panose="020B060402020202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BFFB377E-CE68-E2FB-2578-9499B20EF362}"/>
              </a:ext>
            </a:extLst>
          </p:cNvPr>
          <p:cNvSpPr>
            <a:spLocks noGrp="1"/>
          </p:cNvSpPr>
          <p:nvPr>
            <p:ph idx="1"/>
          </p:nvPr>
        </p:nvSpPr>
        <p:spPr/>
        <p:txBody>
          <a:bodyPr>
            <a:normAutofit/>
          </a:bodyPr>
          <a:lstStyle/>
          <a:p>
            <a:pPr algn="ctr">
              <a:lnSpc>
                <a:spcPct val="100000"/>
              </a:lnSpc>
              <a:spcAft>
                <a:spcPts val="1200"/>
              </a:spcAft>
            </a:pPr>
            <a:r>
              <a:rPr lang="pt-BR" sz="3600" dirty="0"/>
              <a:t>TRANSIÇÃO DE GOVERNO</a:t>
            </a:r>
          </a:p>
          <a:p>
            <a:pPr algn="ctr">
              <a:lnSpc>
                <a:spcPct val="100000"/>
              </a:lnSpc>
              <a:spcAft>
                <a:spcPts val="1200"/>
              </a:spcAft>
            </a:pPr>
            <a:r>
              <a:rPr lang="pt-BR" sz="3600" dirty="0"/>
              <a:t>FINAL DE MANDATO</a:t>
            </a:r>
            <a:endParaRPr lang="pt-BR" dirty="0"/>
          </a:p>
        </p:txBody>
      </p:sp>
      <p:pic>
        <p:nvPicPr>
          <p:cNvPr id="4" name="Imagem 4">
            <a:extLst>
              <a:ext uri="{FF2B5EF4-FFF2-40B4-BE49-F238E27FC236}">
                <a16:creationId xmlns:a16="http://schemas.microsoft.com/office/drawing/2014/main" id="{3B02833C-86DC-A558-D15C-5CF361F37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752445" y="5743823"/>
            <a:ext cx="2439555" cy="11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003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9C1783-F2CD-9AD0-8111-1BEF741A1B66}"/>
              </a:ext>
            </a:extLst>
          </p:cNvPr>
          <p:cNvSpPr>
            <a:spLocks noGrp="1"/>
          </p:cNvSpPr>
          <p:nvPr>
            <p:ph type="title"/>
          </p:nvPr>
        </p:nvSpPr>
        <p:spPr>
          <a:xfrm>
            <a:off x="1007012" y="500061"/>
            <a:ext cx="10515600" cy="1325563"/>
          </a:xfrm>
        </p:spPr>
        <p:txBody>
          <a:bodyPr>
            <a:normAutofit fontScale="90000"/>
          </a:bodyPr>
          <a:lstStyle/>
          <a:p>
            <a:pPr algn="just">
              <a:lnSpc>
                <a:spcPct val="100000"/>
              </a:lnSpc>
            </a:pPr>
            <a:r>
              <a:rPr lang="pt-BR" sz="3300" b="1" u="sng" kern="100" dirty="0">
                <a:effectLst/>
                <a:latin typeface="Arial" panose="020B0604020202020204" pitchFamily="34" charset="0"/>
                <a:ea typeface="Aptos" panose="020B0004020202020204" pitchFamily="34" charset="0"/>
                <a:cs typeface="Times New Roman" panose="02020603050405020304" pitchFamily="18" charset="0"/>
              </a:rPr>
              <a:t>Art. 3º Aos membros da Comissão de Transição de Governo, representantes da atual gestão municipal, compete o levantamento dos seguintes documentos: </a:t>
            </a:r>
            <a:br>
              <a:rPr lang="pt-BR" sz="4400" kern="100" dirty="0">
                <a:effectLst/>
                <a:latin typeface="Aptos" panose="020B0004020202020204" pitchFamily="34" charset="0"/>
                <a:ea typeface="Aptos" panose="020B000402020202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6776B4D9-B65D-D310-5560-8859A36A7E72}"/>
              </a:ext>
            </a:extLst>
          </p:cNvPr>
          <p:cNvSpPr>
            <a:spLocks noGrp="1"/>
          </p:cNvSpPr>
          <p:nvPr>
            <p:ph idx="1"/>
          </p:nvPr>
        </p:nvSpPr>
        <p:spPr>
          <a:xfrm>
            <a:off x="838200" y="1825624"/>
            <a:ext cx="10515600" cy="4532315"/>
          </a:xfrm>
        </p:spPr>
        <p:txBody>
          <a:bodyPr>
            <a:normAutofit fontScale="85000" lnSpcReduction="10000"/>
          </a:bodyPr>
          <a:lstStyle/>
          <a:p>
            <a:pPr algn="just">
              <a:lnSpc>
                <a:spcPct val="120000"/>
              </a:lnSpc>
              <a:spcAft>
                <a:spcPts val="12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I – Instrumentos de planejamento público:</a:t>
            </a:r>
          </a:p>
          <a:p>
            <a:pPr algn="just">
              <a:lnSpc>
                <a:spcPct val="120000"/>
              </a:lnSpc>
              <a:spcAft>
                <a:spcPts val="1200"/>
              </a:spcAft>
            </a:pPr>
            <a:r>
              <a:rPr lang="pt-BR" sz="2400" kern="100" dirty="0">
                <a:effectLst/>
                <a:latin typeface="Arial" panose="020B0604020202020204" pitchFamily="34" charset="0"/>
                <a:ea typeface="Aptos" panose="020B0004020202020204" pitchFamily="34" charset="0"/>
                <a:cs typeface="Arial" panose="020B0604020202020204" pitchFamily="34" charset="0"/>
              </a:rPr>
              <a:t>a) Plano Plurianual – PPA; </a:t>
            </a:r>
          </a:p>
          <a:p>
            <a:pPr algn="just">
              <a:lnSpc>
                <a:spcPct val="120000"/>
              </a:lnSpc>
              <a:spcAft>
                <a:spcPts val="1200"/>
              </a:spcAft>
            </a:pPr>
            <a:r>
              <a:rPr lang="pt-BR" sz="2400" kern="100" dirty="0">
                <a:effectLst/>
                <a:latin typeface="Arial" panose="020B0604020202020204" pitchFamily="34" charset="0"/>
                <a:ea typeface="Aptos" panose="020B0004020202020204" pitchFamily="34" charset="0"/>
                <a:cs typeface="Arial" panose="020B0604020202020204" pitchFamily="34" charset="0"/>
              </a:rPr>
              <a:t>b) Lei de Diretrizes Orçamentárias – LDO, para o exercício seguinte, contendo, se for o caso, os Anexos de Metas Fiscais e de Riscos Fiscais, previstos nos artigos 4º e 5º da Lei Complementar 101/2000 – Lei de Responsabilidade Fiscal – LRF; </a:t>
            </a:r>
          </a:p>
          <a:p>
            <a:pPr algn="just">
              <a:lnSpc>
                <a:spcPct val="120000"/>
              </a:lnSpc>
              <a:spcAft>
                <a:spcPts val="1200"/>
              </a:spcAft>
            </a:pPr>
            <a:r>
              <a:rPr lang="pt-BR" sz="2400" kern="100" dirty="0">
                <a:effectLst/>
                <a:latin typeface="Arial" panose="020B0604020202020204" pitchFamily="34" charset="0"/>
                <a:ea typeface="Aptos" panose="020B0004020202020204" pitchFamily="34" charset="0"/>
                <a:cs typeface="Arial" panose="020B0604020202020204" pitchFamily="34" charset="0"/>
              </a:rPr>
              <a:t>c) Lei Orçamentária Anual – LOA, para o exercício seguinte; </a:t>
            </a:r>
          </a:p>
          <a:p>
            <a:pPr algn="just">
              <a:lnSpc>
                <a:spcPct val="120000"/>
              </a:lnSpc>
              <a:spcAft>
                <a:spcPts val="1200"/>
              </a:spcAft>
            </a:pPr>
            <a:r>
              <a:rPr lang="pt-BR" sz="2400" kern="100" dirty="0">
                <a:effectLst/>
                <a:latin typeface="Arial" panose="020B0604020202020204" pitchFamily="34" charset="0"/>
                <a:ea typeface="Aptos" panose="020B0004020202020204" pitchFamily="34" charset="0"/>
                <a:cs typeface="Arial" panose="020B0604020202020204" pitchFamily="34" charset="0"/>
              </a:rPr>
              <a:t>d) Lei de Organização do Quadro de Pessoal;</a:t>
            </a:r>
          </a:p>
          <a:p>
            <a:pPr algn="just">
              <a:lnSpc>
                <a:spcPct val="120000"/>
              </a:lnSpc>
              <a:spcAft>
                <a:spcPts val="1200"/>
              </a:spcAft>
            </a:pPr>
            <a:r>
              <a:rPr lang="pt-BR" sz="2400" kern="100" dirty="0">
                <a:effectLst/>
                <a:latin typeface="Arial" panose="020B0604020202020204" pitchFamily="34" charset="0"/>
                <a:ea typeface="Aptos" panose="020B0004020202020204" pitchFamily="34" charset="0"/>
                <a:cs typeface="Arial" panose="020B0604020202020204" pitchFamily="34" charset="0"/>
              </a:rPr>
              <a:t>e) Estatuto dos Servidores Públicos; </a:t>
            </a:r>
          </a:p>
          <a:p>
            <a:pPr algn="just">
              <a:lnSpc>
                <a:spcPct val="115000"/>
              </a:lnSpc>
              <a:spcAft>
                <a:spcPts val="1200"/>
              </a:spcAft>
            </a:pPr>
            <a:endParaRPr lang="pt-BR" sz="2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pt-BR" dirty="0"/>
          </a:p>
        </p:txBody>
      </p:sp>
      <p:pic>
        <p:nvPicPr>
          <p:cNvPr id="4" name="Imagem 4">
            <a:extLst>
              <a:ext uri="{FF2B5EF4-FFF2-40B4-BE49-F238E27FC236}">
                <a16:creationId xmlns:a16="http://schemas.microsoft.com/office/drawing/2014/main" id="{E7D90BD3-7741-C8EB-9DBA-C2EE6ABF5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592385" y="5669280"/>
            <a:ext cx="2599615" cy="12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565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68FDD11-0C71-1F4E-4ACD-A920E73D7215}"/>
              </a:ext>
            </a:extLst>
          </p:cNvPr>
          <p:cNvSpPr>
            <a:spLocks noGrp="1"/>
          </p:cNvSpPr>
          <p:nvPr>
            <p:ph idx="1"/>
          </p:nvPr>
        </p:nvSpPr>
        <p:spPr>
          <a:xfrm>
            <a:off x="739726" y="0"/>
            <a:ext cx="10515600" cy="6858000"/>
          </a:xfrm>
        </p:spPr>
        <p:txBody>
          <a:bodyPr>
            <a:normAutofit fontScale="32500" lnSpcReduction="20000"/>
          </a:bodyPr>
          <a:lstStyle/>
          <a:p>
            <a:pPr algn="just">
              <a:lnSpc>
                <a:spcPct val="120000"/>
              </a:lnSpc>
              <a:spcAft>
                <a:spcPts val="1200"/>
              </a:spcAft>
            </a:pPr>
            <a:r>
              <a:rPr lang="pt-BR" sz="6200" b="1" u="sng" kern="100" dirty="0">
                <a:effectLst/>
                <a:latin typeface="Arial" panose="020B0604020202020204" pitchFamily="34" charset="0"/>
                <a:ea typeface="Aptos" panose="020B0004020202020204" pitchFamily="34" charset="0"/>
                <a:cs typeface="Arial" panose="020B0604020202020204" pitchFamily="34" charset="0"/>
              </a:rPr>
              <a:t>II – Instrumentos relativos à Gestão de Pessoal: </a:t>
            </a:r>
          </a:p>
          <a:p>
            <a:pPr algn="just">
              <a:lnSpc>
                <a:spcPct val="120000"/>
              </a:lnSpc>
              <a:spcAft>
                <a:spcPts val="1200"/>
              </a:spcAft>
            </a:pPr>
            <a:r>
              <a:rPr lang="pt-BR" sz="6200" kern="100" dirty="0">
                <a:effectLst/>
                <a:latin typeface="Arial" panose="020B0604020202020204" pitchFamily="34" charset="0"/>
                <a:ea typeface="Aptos" panose="020B0004020202020204" pitchFamily="34" charset="0"/>
                <a:cs typeface="Arial" panose="020B0604020202020204" pitchFamily="34" charset="0"/>
              </a:rPr>
              <a:t>a) Relação e situação dos servidores municipais, em face do seu regime jurídico e Quadro de Pessoal do Município regularmente aprovados por lei municipal, para fins de averiguação das admissões efetuadas, observando-se:</a:t>
            </a:r>
          </a:p>
          <a:p>
            <a:pPr algn="just">
              <a:lnSpc>
                <a:spcPct val="120000"/>
              </a:lnSpc>
              <a:spcAft>
                <a:spcPts val="1200"/>
              </a:spcAft>
            </a:pPr>
            <a:r>
              <a:rPr lang="pt-BR" sz="6200" kern="100" dirty="0">
                <a:effectLst/>
                <a:latin typeface="Arial" panose="020B0604020202020204" pitchFamily="34" charset="0"/>
                <a:ea typeface="Aptos" panose="020B0004020202020204" pitchFamily="34" charset="0"/>
                <a:cs typeface="Arial" panose="020B0604020202020204" pitchFamily="34" charset="0"/>
              </a:rPr>
              <a:t>a.1) Servidores estáveis, assim considerados por força do art. 19 da Ato de Disposições Constitucionais Transitórias da Constituição da República do Brasil de 1988, se houver; </a:t>
            </a:r>
          </a:p>
          <a:p>
            <a:pPr algn="just">
              <a:lnSpc>
                <a:spcPct val="120000"/>
              </a:lnSpc>
              <a:spcAft>
                <a:spcPts val="1200"/>
              </a:spcAft>
            </a:pPr>
            <a:r>
              <a:rPr lang="pt-BR" sz="6200" kern="100" dirty="0">
                <a:effectLst/>
                <a:latin typeface="Arial" panose="020B0604020202020204" pitchFamily="34" charset="0"/>
                <a:ea typeface="Aptos" panose="020B0004020202020204" pitchFamily="34" charset="0"/>
                <a:cs typeface="Arial" panose="020B0604020202020204" pitchFamily="34" charset="0"/>
              </a:rPr>
              <a:t>a.2) Servidores pertencentes ao Quadro Suplementar, por força do não enquadramento no art. 19 da Ato de Disposições Constitucionais Transitórias da Constituição da República do Brasil de 1988, se houver; </a:t>
            </a:r>
          </a:p>
          <a:p>
            <a:pPr algn="just">
              <a:lnSpc>
                <a:spcPct val="120000"/>
              </a:lnSpc>
              <a:spcAft>
                <a:spcPts val="1200"/>
              </a:spcAft>
            </a:pPr>
            <a:r>
              <a:rPr lang="pt-BR" sz="6200" kern="100" dirty="0">
                <a:effectLst/>
                <a:latin typeface="Arial" panose="020B0604020202020204" pitchFamily="34" charset="0"/>
                <a:ea typeface="Aptos" panose="020B0004020202020204" pitchFamily="34" charset="0"/>
                <a:cs typeface="Arial" panose="020B0604020202020204" pitchFamily="34" charset="0"/>
              </a:rPr>
              <a:t>a.3) Servidores admitidos através de concurso público, indicando seus vencimentos iniciais e data de admissão, bem como o protocolo de sua remessa ao Tribunal de Contas;</a:t>
            </a:r>
          </a:p>
          <a:p>
            <a:pPr algn="just">
              <a:lnSpc>
                <a:spcPct val="120000"/>
              </a:lnSpc>
              <a:spcAft>
                <a:spcPts val="1200"/>
              </a:spcAft>
            </a:pPr>
            <a:r>
              <a:rPr lang="pt-BR" sz="6200" kern="100" dirty="0">
                <a:effectLst/>
                <a:latin typeface="Arial" panose="020B0604020202020204" pitchFamily="34" charset="0"/>
                <a:ea typeface="Aptos" panose="020B0004020202020204" pitchFamily="34" charset="0"/>
                <a:cs typeface="Arial" panose="020B0604020202020204" pitchFamily="34" charset="0"/>
              </a:rPr>
              <a:t> a.4) Pessoal contratado por prazo determinado, indicando sua remuneração, data de contratação, prazo de duração e dispositivo legal que autorizou a contratação e data de entrega, no Tribunal de Contas, do ato de contratação; </a:t>
            </a:r>
          </a:p>
          <a:p>
            <a:endParaRPr lang="pt-BR" dirty="0"/>
          </a:p>
        </p:txBody>
      </p:sp>
      <p:pic>
        <p:nvPicPr>
          <p:cNvPr id="4" name="Imagem 4">
            <a:extLst>
              <a:ext uri="{FF2B5EF4-FFF2-40B4-BE49-F238E27FC236}">
                <a16:creationId xmlns:a16="http://schemas.microsoft.com/office/drawing/2014/main" id="{B39286AE-D8A0-F029-80C2-3A5ECB963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777046" y="5755281"/>
            <a:ext cx="2414954" cy="112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105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8F78187-7BEC-D95D-0586-5EEC6F9C0619}"/>
              </a:ext>
            </a:extLst>
          </p:cNvPr>
          <p:cNvSpPr>
            <a:spLocks noGrp="1"/>
          </p:cNvSpPr>
          <p:nvPr>
            <p:ph idx="1"/>
          </p:nvPr>
        </p:nvSpPr>
        <p:spPr>
          <a:xfrm>
            <a:off x="838200" y="844062"/>
            <a:ext cx="10515600" cy="6858000"/>
          </a:xfrm>
        </p:spPr>
        <p:txBody>
          <a:bodyPr>
            <a:normAutofit/>
          </a:bodyPr>
          <a:lstStyle/>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a.5) Servidores nomeados em cargos comissionados, com a indicação da data da nomeação, nomenclatura do cargo e vencimento;</a:t>
            </a:r>
          </a:p>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a.6) A relação dos atos que, no período de defeso eleitoral, importem a concessão de reajuste de vencimento em percentual superior à inflação acumulada, desde o último reajustamento, ou importem nomear, admitir, contratar ou exonerar de ofício, demitir, dispensar, transferir, designar, readaptar ou suprimir vantagens de qualquer espécie do servidor público, estatutário ou não, da Administração Pública centralizada ou descentralizada do Município, bem como a realização de concurso público no mesmo período. </a:t>
            </a:r>
          </a:p>
          <a:p>
            <a:pPr algn="just">
              <a:lnSpc>
                <a:spcPct val="100000"/>
              </a:lnSpc>
              <a:spcAft>
                <a:spcPts val="1200"/>
              </a:spcAft>
            </a:pPr>
            <a:r>
              <a:rPr lang="pt-BR" sz="2000" b="1" u="sng" kern="100" dirty="0">
                <a:effectLst/>
                <a:latin typeface="Arial" panose="020B0604020202020204" pitchFamily="34" charset="0"/>
                <a:ea typeface="Aptos" panose="020B0004020202020204" pitchFamily="34" charset="0"/>
                <a:cs typeface="Arial" panose="020B0604020202020204" pitchFamily="34" charset="0"/>
              </a:rPr>
              <a:t>III – Instrumentos relativos à Gestão Administrativa: </a:t>
            </a:r>
          </a:p>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a) Inventário atualizado dos bens móveis, conforme modelo 01; </a:t>
            </a:r>
          </a:p>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b) Inventário atualizado dos bens imóveis, conforme modelo 02; </a:t>
            </a:r>
          </a:p>
          <a:p>
            <a:pPr algn="just">
              <a:lnSpc>
                <a:spcPct val="120000"/>
              </a:lnSpc>
              <a:spcAft>
                <a:spcPts val="1200"/>
              </a:spcAft>
            </a:pPr>
            <a:endParaRPr lang="pt-BR" sz="28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20000"/>
              </a:lnSpc>
              <a:spcAft>
                <a:spcPts val="1200"/>
              </a:spcAft>
            </a:pPr>
            <a:endParaRPr lang="pt-BR" kern="100" dirty="0">
              <a:latin typeface="Arial" panose="020B0604020202020204" pitchFamily="34" charset="0"/>
              <a:ea typeface="Aptos" panose="020B0004020202020204" pitchFamily="34" charset="0"/>
              <a:cs typeface="Arial" panose="020B0604020202020204" pitchFamily="34" charset="0"/>
            </a:endParaRPr>
          </a:p>
          <a:p>
            <a:pPr algn="just">
              <a:lnSpc>
                <a:spcPct val="120000"/>
              </a:lnSpc>
              <a:spcAft>
                <a:spcPts val="1200"/>
              </a:spcAft>
            </a:pPr>
            <a:endParaRPr lang="pt-BR" sz="2800" kern="100" dirty="0">
              <a:effectLst/>
              <a:latin typeface="Arial" panose="020B0604020202020204" pitchFamily="34" charset="0"/>
              <a:ea typeface="Aptos" panose="020B0004020202020204" pitchFamily="34" charset="0"/>
              <a:cs typeface="Arial" panose="020B0604020202020204" pitchFamily="34" charset="0"/>
            </a:endParaRPr>
          </a:p>
          <a:p>
            <a:endParaRPr lang="pt-BR" dirty="0"/>
          </a:p>
        </p:txBody>
      </p:sp>
      <p:pic>
        <p:nvPicPr>
          <p:cNvPr id="4" name="Imagem 4">
            <a:extLst>
              <a:ext uri="{FF2B5EF4-FFF2-40B4-BE49-F238E27FC236}">
                <a16:creationId xmlns:a16="http://schemas.microsoft.com/office/drawing/2014/main" id="{FD98E5CE-55BC-65BF-B5A6-65864BAC4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592385" y="5669280"/>
            <a:ext cx="2599615" cy="12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363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F32CC66-AA19-1D50-9CFA-2282B16370F8}"/>
              </a:ext>
            </a:extLst>
          </p:cNvPr>
          <p:cNvSpPr>
            <a:spLocks noGrp="1"/>
          </p:cNvSpPr>
          <p:nvPr>
            <p:ph idx="1"/>
          </p:nvPr>
        </p:nvSpPr>
        <p:spPr>
          <a:xfrm>
            <a:off x="838200" y="281354"/>
            <a:ext cx="10515600" cy="6576645"/>
          </a:xfrm>
        </p:spPr>
        <p:txBody>
          <a:bodyPr>
            <a:normAutofit fontScale="25000" lnSpcReduction="20000"/>
          </a:bodyPr>
          <a:lstStyle/>
          <a:p>
            <a:pPr algn="just">
              <a:lnSpc>
                <a:spcPct val="120000"/>
              </a:lnSpc>
              <a:spcAft>
                <a:spcPts val="1200"/>
              </a:spcAft>
            </a:pPr>
            <a:r>
              <a:rPr lang="pt-BR" sz="8000" b="1" u="sng" kern="100" dirty="0">
                <a:effectLst/>
                <a:latin typeface="Arial" panose="020B0604020202020204" pitchFamily="34" charset="0"/>
                <a:ea typeface="Aptos" panose="020B0004020202020204" pitchFamily="34" charset="0"/>
                <a:cs typeface="Arial" panose="020B0604020202020204" pitchFamily="34" charset="0"/>
              </a:rPr>
              <a:t>IV – Instrumentos relativos a Gestão Financeira e Contábil: </a:t>
            </a:r>
          </a:p>
          <a:p>
            <a:pPr algn="just">
              <a:lnSpc>
                <a:spcPct val="120000"/>
              </a:lnSpc>
              <a:spcAft>
                <a:spcPts val="1200"/>
              </a:spcAft>
            </a:pPr>
            <a:r>
              <a:rPr lang="pt-BR" sz="8000" kern="100" dirty="0">
                <a:effectLst/>
                <a:latin typeface="Arial" panose="020B0604020202020204" pitchFamily="34" charset="0"/>
                <a:ea typeface="Aptos" panose="020B0004020202020204" pitchFamily="34" charset="0"/>
                <a:cs typeface="Arial" panose="020B0604020202020204" pitchFamily="34" charset="0"/>
              </a:rPr>
              <a:t>a) Demonstrativo dos saldos disponíveis transferidos do exercício findo para o exercício seguinte, da seguinte forma: </a:t>
            </a:r>
          </a:p>
          <a:p>
            <a:pPr algn="just">
              <a:lnSpc>
                <a:spcPct val="120000"/>
              </a:lnSpc>
              <a:spcAft>
                <a:spcPts val="1200"/>
              </a:spcAft>
            </a:pPr>
            <a:r>
              <a:rPr lang="pt-BR" sz="8000" kern="100" dirty="0">
                <a:effectLst/>
                <a:latin typeface="Arial" panose="020B0604020202020204" pitchFamily="34" charset="0"/>
                <a:ea typeface="Aptos" panose="020B0004020202020204" pitchFamily="34" charset="0"/>
                <a:cs typeface="Arial" panose="020B0604020202020204" pitchFamily="34" charset="0"/>
              </a:rPr>
              <a:t>a.1) Termo de Conferência de Saldos em Caixa, onde se firmará valor em moeda corrente encontrado nos cofres municipais em 31 de dezembro do exercício findo, e ainda, os cheques em poder da Tesouraria, conforme modelo 03;</a:t>
            </a:r>
          </a:p>
          <a:p>
            <a:pPr algn="just">
              <a:lnSpc>
                <a:spcPct val="120000"/>
              </a:lnSpc>
              <a:spcAft>
                <a:spcPts val="1200"/>
              </a:spcAft>
            </a:pPr>
            <a:r>
              <a:rPr lang="pt-BR" sz="8000" kern="100" dirty="0">
                <a:effectLst/>
                <a:latin typeface="Arial" panose="020B0604020202020204" pitchFamily="34" charset="0"/>
                <a:ea typeface="Aptos" panose="020B0004020202020204" pitchFamily="34" charset="0"/>
                <a:cs typeface="Arial" panose="020B0604020202020204" pitchFamily="34" charset="0"/>
              </a:rPr>
              <a:t>a.2) Termo de Conferência de Saldos em Bancos, onde serão anotados os saldos de todas as contas mantidas pelo Poder Executivo, acompanhado de extratos que indiquem expressamente o valor existente em 31 de dezembro do exercício findo, conforme modelo 04;</a:t>
            </a:r>
          </a:p>
          <a:p>
            <a:pPr algn="just">
              <a:lnSpc>
                <a:spcPct val="120000"/>
              </a:lnSpc>
              <a:spcAft>
                <a:spcPts val="1200"/>
              </a:spcAft>
            </a:pPr>
            <a:r>
              <a:rPr lang="pt-BR" sz="8000" kern="100" dirty="0">
                <a:effectLst/>
                <a:latin typeface="Arial" panose="020B0604020202020204" pitchFamily="34" charset="0"/>
                <a:ea typeface="Aptos" panose="020B0004020202020204" pitchFamily="34" charset="0"/>
                <a:cs typeface="Arial" panose="020B0604020202020204" pitchFamily="34" charset="0"/>
              </a:rPr>
              <a:t>a.3) Conciliação Bancária, contendo data, número do cheque, banco e valor, conforme modelo 05; </a:t>
            </a:r>
          </a:p>
          <a:p>
            <a:pPr algn="just">
              <a:lnSpc>
                <a:spcPct val="120000"/>
              </a:lnSpc>
              <a:spcAft>
                <a:spcPts val="1200"/>
              </a:spcAft>
            </a:pPr>
            <a:r>
              <a:rPr lang="pt-BR" sz="8000" kern="100" dirty="0">
                <a:effectLst/>
                <a:latin typeface="Arial" panose="020B0604020202020204" pitchFamily="34" charset="0"/>
                <a:ea typeface="Aptos" panose="020B0004020202020204" pitchFamily="34" charset="0"/>
                <a:cs typeface="Arial" panose="020B0604020202020204" pitchFamily="34" charset="0"/>
              </a:rPr>
              <a:t>a.4) Relação de valores pertencentes a terceiros e regularmente confiados à guarda da Tesouraria (caução, cautela, etc...);</a:t>
            </a:r>
          </a:p>
          <a:p>
            <a:endParaRPr lang="pt-BR" dirty="0"/>
          </a:p>
        </p:txBody>
      </p:sp>
      <p:pic>
        <p:nvPicPr>
          <p:cNvPr id="4" name="Imagem 4">
            <a:extLst>
              <a:ext uri="{FF2B5EF4-FFF2-40B4-BE49-F238E27FC236}">
                <a16:creationId xmlns:a16="http://schemas.microsoft.com/office/drawing/2014/main" id="{29069FAA-BB1F-DD55-A951-A9B3D4F651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592385" y="5669280"/>
            <a:ext cx="2599615" cy="12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ta: para a Direita 4">
            <a:extLst>
              <a:ext uri="{FF2B5EF4-FFF2-40B4-BE49-F238E27FC236}">
                <a16:creationId xmlns:a16="http://schemas.microsoft.com/office/drawing/2014/main" id="{882669C6-BE48-C0F8-5881-1DD56668CB18}"/>
              </a:ext>
            </a:extLst>
          </p:cNvPr>
          <p:cNvSpPr/>
          <p:nvPr/>
        </p:nvSpPr>
        <p:spPr>
          <a:xfrm>
            <a:off x="1266091" y="6142040"/>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35448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006D2CC-7B69-EBDB-C7AB-2D08CF4FF826}"/>
              </a:ext>
            </a:extLst>
          </p:cNvPr>
          <p:cNvSpPr>
            <a:spLocks noGrp="1"/>
          </p:cNvSpPr>
          <p:nvPr>
            <p:ph idx="1"/>
          </p:nvPr>
        </p:nvSpPr>
        <p:spPr>
          <a:xfrm>
            <a:off x="838200" y="14505"/>
            <a:ext cx="10515600" cy="6260123"/>
          </a:xfrm>
        </p:spPr>
        <p:txBody>
          <a:bodyPr>
            <a:normAutofit fontScale="92500" lnSpcReduction="20000"/>
          </a:bodyPr>
          <a:lstStyle/>
          <a:p>
            <a:pPr algn="just">
              <a:lnSpc>
                <a:spcPct val="110000"/>
              </a:lnSpc>
              <a:spcAft>
                <a:spcPts val="1200"/>
              </a:spcAft>
            </a:pPr>
            <a:r>
              <a:rPr lang="pt-BR" sz="2400" kern="100" dirty="0">
                <a:effectLst/>
                <a:latin typeface="Arial" panose="020B0604020202020204" pitchFamily="34" charset="0"/>
                <a:ea typeface="Aptos" panose="020B0004020202020204" pitchFamily="34" charset="0"/>
                <a:cs typeface="Arial" panose="020B0604020202020204" pitchFamily="34" charset="0"/>
              </a:rPr>
              <a:t>b) Demonstrativo dos restos a pagar distinguindo-se os empenhos liquidados/processados e os não processados, referentes aos exercícios anteriores e ao exercício findo, conforme modelo 06;</a:t>
            </a:r>
          </a:p>
          <a:p>
            <a:pPr algn="just">
              <a:lnSpc>
                <a:spcPct val="110000"/>
              </a:lnSpc>
              <a:spcAft>
                <a:spcPts val="1200"/>
              </a:spcAft>
            </a:pPr>
            <a:r>
              <a:rPr lang="pt-BR" sz="2400" kern="100" dirty="0">
                <a:effectLst/>
                <a:latin typeface="Arial" panose="020B0604020202020204" pitchFamily="34" charset="0"/>
                <a:ea typeface="Aptos" panose="020B0004020202020204" pitchFamily="34" charset="0"/>
                <a:cs typeface="Arial" panose="020B0604020202020204" pitchFamily="34" charset="0"/>
              </a:rPr>
              <a:t>c) Demonstrativos das dívidas flutuantes, fundadas interna e externa, bem como de operações de créditos por antecipação de receitas não-quitadas, conforme modelos 07, 08, 09 e 10; </a:t>
            </a:r>
          </a:p>
          <a:p>
            <a:pPr algn="just">
              <a:lnSpc>
                <a:spcPct val="110000"/>
              </a:lnSpc>
              <a:spcAft>
                <a:spcPts val="1200"/>
              </a:spcAft>
            </a:pPr>
            <a:r>
              <a:rPr lang="pt-BR" sz="2400" kern="100" dirty="0">
                <a:effectLst/>
                <a:latin typeface="Arial" panose="020B0604020202020204" pitchFamily="34" charset="0"/>
                <a:ea typeface="Aptos" panose="020B0004020202020204" pitchFamily="34" charset="0"/>
                <a:cs typeface="Arial" panose="020B0604020202020204" pitchFamily="34" charset="0"/>
              </a:rPr>
              <a:t>d) Relação dos compromissos financeiros de longo prazo, decorrentes de contratos de execução de obras, consórcios, convênios e outros não concluídos até o término do mandato atual, contendo as seguintes informações: identificação das partes, data de início e término do ato, valor pago e saldo a pagar, posição da meta alcançada, posição quanto à prestação de contas junto aos órgãos fiscalizadores;</a:t>
            </a:r>
          </a:p>
          <a:p>
            <a:pPr algn="just">
              <a:lnSpc>
                <a:spcPct val="110000"/>
              </a:lnSpc>
              <a:spcAft>
                <a:spcPts val="1200"/>
              </a:spcAft>
            </a:pPr>
            <a:r>
              <a:rPr lang="pt-BR" sz="2400" b="1" u="sng" kern="100" dirty="0">
                <a:effectLst/>
                <a:latin typeface="Arial" panose="020B0604020202020204" pitchFamily="34" charset="0"/>
                <a:ea typeface="Aptos" panose="020B0004020202020204" pitchFamily="34" charset="0"/>
                <a:cs typeface="Arial" panose="020B0604020202020204" pitchFamily="34" charset="0"/>
              </a:rPr>
              <a:t>V- Declaração de bens do Prefeito, Vice-Prefeito, Secretários e dos Servidores Comissionados, que estão deixando os cargos, bem como, seus endereços residenciais atualizados, ao final do exercício governamental; </a:t>
            </a:r>
          </a:p>
          <a:p>
            <a:pPr algn="just">
              <a:lnSpc>
                <a:spcPct val="120000"/>
              </a:lnSpc>
              <a:spcAft>
                <a:spcPts val="1200"/>
              </a:spcAft>
            </a:pPr>
            <a:endParaRPr lang="pt-BR" sz="2800" kern="100" dirty="0">
              <a:effectLst/>
              <a:latin typeface="Arial" panose="020B0604020202020204" pitchFamily="34" charset="0"/>
              <a:ea typeface="Aptos" panose="020B0004020202020204" pitchFamily="34" charset="0"/>
              <a:cs typeface="Arial" panose="020B0604020202020204" pitchFamily="34" charset="0"/>
            </a:endParaRPr>
          </a:p>
          <a:p>
            <a:endParaRPr lang="pt-BR" dirty="0"/>
          </a:p>
        </p:txBody>
      </p:sp>
      <p:pic>
        <p:nvPicPr>
          <p:cNvPr id="4" name="Imagem 4">
            <a:extLst>
              <a:ext uri="{FF2B5EF4-FFF2-40B4-BE49-F238E27FC236}">
                <a16:creationId xmlns:a16="http://schemas.microsoft.com/office/drawing/2014/main" id="{2CA1015F-27B3-A713-6F4E-8067F29E6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592385" y="5669280"/>
            <a:ext cx="2599615" cy="12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042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FE32838-C982-73C3-B0ED-CA75E19B3B7C}"/>
              </a:ext>
            </a:extLst>
          </p:cNvPr>
          <p:cNvSpPr>
            <a:spLocks noGrp="1"/>
          </p:cNvSpPr>
          <p:nvPr>
            <p:ph idx="1"/>
          </p:nvPr>
        </p:nvSpPr>
        <p:spPr>
          <a:xfrm>
            <a:off x="838200" y="0"/>
            <a:ext cx="10515600" cy="6682154"/>
          </a:xfrm>
        </p:spPr>
        <p:txBody>
          <a:bodyPr>
            <a:normAutofit lnSpcReduction="10000"/>
          </a:bodyPr>
          <a:lstStyle/>
          <a:p>
            <a:pPr algn="just">
              <a:lnSpc>
                <a:spcPct val="100000"/>
              </a:lnSpc>
              <a:spcAft>
                <a:spcPts val="1200"/>
              </a:spcAft>
            </a:pPr>
            <a:r>
              <a:rPr lang="pt-BR" sz="2000" b="1" u="sng" kern="100" dirty="0">
                <a:effectLst/>
                <a:latin typeface="Arial" panose="020B0604020202020204" pitchFamily="34" charset="0"/>
                <a:ea typeface="Aptos" panose="020B0004020202020204" pitchFamily="34" charset="0"/>
                <a:cs typeface="Arial" panose="020B0604020202020204" pitchFamily="34" charset="0"/>
              </a:rPr>
              <a:t>VI – Declaração, assinada pelo Prefeito, na qual informará que</a:t>
            </a:r>
            <a:r>
              <a:rPr lang="pt-BR" sz="2000" kern="100" dirty="0">
                <a:effectLst/>
                <a:latin typeface="Arial" panose="020B0604020202020204" pitchFamily="34" charset="0"/>
                <a:ea typeface="Aptos" panose="020B0004020202020204" pitchFamily="34" charset="0"/>
                <a:cs typeface="Arial" panose="020B0604020202020204" pitchFamily="34" charset="0"/>
              </a:rPr>
              <a:t>: </a:t>
            </a:r>
          </a:p>
          <a:p>
            <a:pPr algn="just">
              <a:lnSpc>
                <a:spcPct val="100000"/>
              </a:lnSpc>
              <a:spcAft>
                <a:spcPts val="1200"/>
              </a:spcAft>
            </a:pPr>
            <a:r>
              <a:rPr lang="pt-BR" sz="2000" b="1" i="1" u="sng" kern="100" dirty="0">
                <a:effectLst/>
                <a:latin typeface="Arial" panose="020B0604020202020204" pitchFamily="34" charset="0"/>
                <a:ea typeface="Aptos" panose="020B0004020202020204" pitchFamily="34" charset="0"/>
                <a:cs typeface="Arial" panose="020B0604020202020204" pitchFamily="34" charset="0"/>
              </a:rPr>
              <a:t>a) Não concedeu aumento de despesa de pessoal nos 180 dias (cento e oitenta) dias anteriores ao final do mandato, conforme parágrafo único do art. 21 da Lei complementar federal nº 101/2000; </a:t>
            </a:r>
          </a:p>
          <a:p>
            <a:pPr algn="just">
              <a:lnSpc>
                <a:spcPct val="100000"/>
              </a:lnSpc>
              <a:spcAft>
                <a:spcPts val="1200"/>
              </a:spcAft>
            </a:pPr>
            <a:r>
              <a:rPr lang="pt-BR" sz="2000" b="1" i="1" u="sng" kern="100" dirty="0">
                <a:effectLst/>
                <a:latin typeface="Arial" panose="020B0604020202020204" pitchFamily="34" charset="0"/>
                <a:ea typeface="Aptos" panose="020B0004020202020204" pitchFamily="34" charset="0"/>
                <a:cs typeface="Arial" panose="020B0604020202020204" pitchFamily="34" charset="0"/>
              </a:rPr>
              <a:t>b) Não efetuou operação de crédito por antecipação de receita no último ano de mandato, conforme art. 38, inciso IV, alínea “b”, da Lei complementar federal nº 101/2000 </a:t>
            </a:r>
          </a:p>
          <a:p>
            <a:pPr algn="just">
              <a:lnSpc>
                <a:spcPct val="100000"/>
              </a:lnSpc>
              <a:spcAft>
                <a:spcPts val="1200"/>
              </a:spcAft>
            </a:pPr>
            <a:r>
              <a:rPr lang="pt-BR" sz="2000" b="1" i="1" u="sng" kern="100" dirty="0">
                <a:effectLst/>
                <a:latin typeface="Arial" panose="020B0604020202020204" pitchFamily="34" charset="0"/>
                <a:ea typeface="Aptos" panose="020B0004020202020204" pitchFamily="34" charset="0"/>
                <a:cs typeface="Arial" panose="020B0604020202020204" pitchFamily="34" charset="0"/>
              </a:rPr>
              <a:t>c) Nos últimos quadrimestres do seu mandato, não tenha contraído obrigações de despesas de investimentos (obras), que não tenham sido cumpridas integralmente dentro do exercício, conforme art. 42 da Lei complementar federal nº 101/2000; </a:t>
            </a:r>
          </a:p>
          <a:p>
            <a:pPr algn="just">
              <a:lnSpc>
                <a:spcPct val="100000"/>
              </a:lnSpc>
              <a:spcAft>
                <a:spcPts val="1200"/>
              </a:spcAft>
            </a:pPr>
            <a:r>
              <a:rPr lang="pt-BR" sz="2000" b="1" kern="100" dirty="0">
                <a:effectLst/>
                <a:latin typeface="Arial" panose="020B0604020202020204" pitchFamily="34" charset="0"/>
                <a:ea typeface="Aptos" panose="020B0004020202020204" pitchFamily="34" charset="0"/>
                <a:cs typeface="Arial" panose="020B0604020202020204" pitchFamily="34" charset="0"/>
              </a:rPr>
              <a:t>VII – </a:t>
            </a:r>
            <a:r>
              <a:rPr lang="pt-BR" sz="2000" kern="100" dirty="0">
                <a:effectLst/>
                <a:latin typeface="Arial" panose="020B0604020202020204" pitchFamily="34" charset="0"/>
                <a:ea typeface="Aptos" panose="020B0004020202020204" pitchFamily="34" charset="0"/>
                <a:cs typeface="Arial" panose="020B0604020202020204" pitchFamily="34" charset="0"/>
              </a:rPr>
              <a:t>A relação dos demonstrativos contábeis mensais por meio informatizado (ACP/Captura) e prestações de contas anuais não apresentados ao Tribunal de Contas do Estado para apreciação, conforme modelo 11;</a:t>
            </a:r>
          </a:p>
          <a:p>
            <a:pPr algn="just">
              <a:lnSpc>
                <a:spcPct val="100000"/>
              </a:lnSpc>
              <a:spcAft>
                <a:spcPts val="1200"/>
              </a:spcAft>
            </a:pPr>
            <a:r>
              <a:rPr lang="pt-BR" sz="2000" b="1" kern="100" dirty="0">
                <a:effectLst/>
                <a:latin typeface="Arial" panose="020B0604020202020204" pitchFamily="34" charset="0"/>
                <a:ea typeface="Aptos" panose="020B0004020202020204" pitchFamily="34" charset="0"/>
                <a:cs typeface="Arial" panose="020B0604020202020204" pitchFamily="34" charset="0"/>
              </a:rPr>
              <a:t> VIII –</a:t>
            </a:r>
            <a:r>
              <a:rPr lang="pt-BR" sz="2000" kern="100" dirty="0">
                <a:effectLst/>
                <a:latin typeface="Arial" panose="020B0604020202020204" pitchFamily="34" charset="0"/>
                <a:ea typeface="Aptos" panose="020B0004020202020204" pitchFamily="34" charset="0"/>
                <a:cs typeface="Arial" panose="020B0604020202020204" pitchFamily="34" charset="0"/>
              </a:rPr>
              <a:t> relatório detalhado dos precatórios pagos e das dotações utilizadas (em caso de abertura de créditos adicionais) com as respectivas notas de empenho, indicando os credores, a natureza dos créditos e a ordem cronológica dos títulos, bem como dos precatórios processados e não-pagos;</a:t>
            </a:r>
          </a:p>
          <a:p>
            <a:endParaRPr lang="pt-BR" dirty="0"/>
          </a:p>
        </p:txBody>
      </p:sp>
      <p:pic>
        <p:nvPicPr>
          <p:cNvPr id="4" name="Imagem 4">
            <a:extLst>
              <a:ext uri="{FF2B5EF4-FFF2-40B4-BE49-F238E27FC236}">
                <a16:creationId xmlns:a16="http://schemas.microsoft.com/office/drawing/2014/main" id="{3768918F-3416-459E-7856-FC452A102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592385" y="5669280"/>
            <a:ext cx="2599615" cy="12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712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A2DE1AE-42D3-B20D-63B3-192008BA582F}"/>
              </a:ext>
            </a:extLst>
          </p:cNvPr>
          <p:cNvSpPr>
            <a:spLocks noGrp="1"/>
          </p:cNvSpPr>
          <p:nvPr>
            <p:ph idx="1"/>
          </p:nvPr>
        </p:nvSpPr>
        <p:spPr>
          <a:xfrm>
            <a:off x="658091" y="501535"/>
            <a:ext cx="10515600" cy="5809956"/>
          </a:xfrm>
        </p:spPr>
        <p:txBody>
          <a:bodyPr>
            <a:noAutofit/>
          </a:bodyPr>
          <a:lstStyle/>
          <a:p>
            <a:pPr marL="82550" indent="0" algn="just" eaLnBrk="1" hangingPunct="1">
              <a:buNone/>
            </a:pPr>
            <a:r>
              <a:rPr lang="pt-BR" sz="2800" dirty="0">
                <a:latin typeface="Arial" panose="020B0604020202020204" pitchFamily="34" charset="0"/>
                <a:cs typeface="Arial" panose="020B0604020202020204" pitchFamily="34" charset="0"/>
              </a:rPr>
              <a:t>Município onde houver RPPS:</a:t>
            </a:r>
          </a:p>
          <a:p>
            <a:pPr marL="342900" lvl="0" indent="-342900" algn="just">
              <a:lnSpc>
                <a:spcPct val="107000"/>
              </a:lnSpc>
              <a:spcBef>
                <a:spcPts val="0"/>
              </a:spcBef>
              <a:spcAft>
                <a:spcPts val="0"/>
              </a:spcAft>
              <a:buFont typeface="+mj-lt"/>
              <a:buAutoNum type="arabicPeriod"/>
            </a:pPr>
            <a:r>
              <a:rPr lang="pt-BR" sz="2000" dirty="0">
                <a:effectLst/>
                <a:latin typeface="Arial" panose="020B0604020202020204" pitchFamily="34" charset="0"/>
                <a:ea typeface="Calibri" panose="020F0502020204030204" pitchFamily="34" charset="0"/>
                <a:cs typeface="Arial" panose="020B0604020202020204" pitchFamily="34" charset="0"/>
              </a:rPr>
              <a:t>Legislação Previdenciária Municipal em vigor;</a:t>
            </a:r>
          </a:p>
          <a:p>
            <a:pPr marL="342900" lvl="0" indent="-342900" algn="just">
              <a:lnSpc>
                <a:spcPct val="107000"/>
              </a:lnSpc>
              <a:spcBef>
                <a:spcPts val="0"/>
              </a:spcBef>
              <a:spcAft>
                <a:spcPts val="0"/>
              </a:spcAft>
              <a:buFont typeface="+mj-lt"/>
              <a:buAutoNum type="arabicPeriod"/>
            </a:pPr>
            <a:r>
              <a:rPr lang="pt-BR" sz="2000" dirty="0">
                <a:effectLst/>
                <a:latin typeface="Arial" panose="020B0604020202020204" pitchFamily="34" charset="0"/>
                <a:ea typeface="Calibri" panose="020F0502020204030204" pitchFamily="34" charset="0"/>
                <a:cs typeface="Arial" panose="020B0604020202020204" pitchFamily="34" charset="0"/>
              </a:rPr>
              <a:t>Última avaliação Atuarial; </a:t>
            </a:r>
          </a:p>
          <a:p>
            <a:pPr marL="342900" lvl="0" indent="-342900" algn="just">
              <a:lnSpc>
                <a:spcPct val="107000"/>
              </a:lnSpc>
              <a:spcBef>
                <a:spcPts val="0"/>
              </a:spcBef>
              <a:spcAft>
                <a:spcPts val="0"/>
              </a:spcAft>
              <a:buFont typeface="+mj-lt"/>
              <a:buAutoNum type="arabicPeriod"/>
            </a:pPr>
            <a:r>
              <a:rPr lang="pt-BR" sz="2000" dirty="0">
                <a:effectLst/>
                <a:latin typeface="Arial" panose="020B0604020202020204" pitchFamily="34" charset="0"/>
                <a:ea typeface="Calibri" panose="020F0502020204030204" pitchFamily="34" charset="0"/>
                <a:cs typeface="Arial" panose="020B0604020202020204" pitchFamily="34" charset="0"/>
              </a:rPr>
              <a:t>Base de dados utilizados para última avaliação atuarial, se possível, em Excel;</a:t>
            </a:r>
          </a:p>
          <a:p>
            <a:pPr marL="342900" lvl="0" indent="-342900" algn="just">
              <a:lnSpc>
                <a:spcPct val="107000"/>
              </a:lnSpc>
              <a:spcBef>
                <a:spcPts val="0"/>
              </a:spcBef>
              <a:spcAft>
                <a:spcPts val="0"/>
              </a:spcAft>
              <a:buFont typeface="+mj-lt"/>
              <a:buAutoNum type="arabicPeriod"/>
            </a:pPr>
            <a:r>
              <a:rPr lang="pt-BR" sz="2000" dirty="0">
                <a:effectLst/>
                <a:latin typeface="Arial" panose="020B0604020202020204" pitchFamily="34" charset="0"/>
                <a:ea typeface="Calibri" panose="020F0502020204030204" pitchFamily="34" charset="0"/>
                <a:cs typeface="Arial" panose="020B0604020202020204" pitchFamily="34" charset="0"/>
              </a:rPr>
              <a:t>Relatório dos requerimentos de compensação que tramitam no COMPREV;</a:t>
            </a:r>
          </a:p>
          <a:p>
            <a:pPr marL="342900" lvl="0" indent="-342900" algn="just">
              <a:lnSpc>
                <a:spcPct val="107000"/>
              </a:lnSpc>
              <a:spcBef>
                <a:spcPts val="0"/>
              </a:spcBef>
              <a:spcAft>
                <a:spcPts val="0"/>
              </a:spcAft>
              <a:buFont typeface="+mj-lt"/>
              <a:buAutoNum type="arabicPeriod"/>
            </a:pPr>
            <a:r>
              <a:rPr lang="pt-BR" sz="2000" dirty="0">
                <a:effectLst/>
                <a:latin typeface="Arial" panose="020B0604020202020204" pitchFamily="34" charset="0"/>
                <a:ea typeface="Calibri" panose="020F0502020204030204" pitchFamily="34" charset="0"/>
                <a:cs typeface="Arial" panose="020B0604020202020204" pitchFamily="34" charset="0"/>
              </a:rPr>
              <a:t>Relatórios analítico e sintético, de Folhas de pagamento do mês de setembro/2020 (aposentados e pensionistas);</a:t>
            </a:r>
          </a:p>
          <a:p>
            <a:pPr marL="342900" lvl="0" indent="-342900" algn="just">
              <a:lnSpc>
                <a:spcPct val="107000"/>
              </a:lnSpc>
              <a:spcBef>
                <a:spcPts val="0"/>
              </a:spcBef>
              <a:spcAft>
                <a:spcPts val="0"/>
              </a:spcAft>
              <a:buFont typeface="+mj-lt"/>
              <a:buAutoNum type="arabicPeriod"/>
            </a:pPr>
            <a:r>
              <a:rPr lang="pt-BR" sz="2000" dirty="0">
                <a:effectLst/>
                <a:latin typeface="Arial" panose="020B0604020202020204" pitchFamily="34" charset="0"/>
                <a:ea typeface="Calibri" panose="020F0502020204030204" pitchFamily="34" charset="0"/>
                <a:cs typeface="Arial" panose="020B0604020202020204" pitchFamily="34" charset="0"/>
              </a:rPr>
              <a:t>Relação das despesas administrativas de natureza contínua do RPPS (Assessorias, aluguel, softwares, </a:t>
            </a:r>
            <a:r>
              <a:rPr lang="pt-BR" sz="2000" dirty="0" err="1">
                <a:effectLst/>
                <a:latin typeface="Arial" panose="020B0604020202020204" pitchFamily="34" charset="0"/>
                <a:ea typeface="Calibri" panose="020F0502020204030204" pitchFamily="34" charset="0"/>
                <a:cs typeface="Arial" panose="020B0604020202020204" pitchFamily="34" charset="0"/>
              </a:rPr>
              <a:t>etc</a:t>
            </a:r>
            <a:r>
              <a:rPr lang="pt-BR" sz="2000"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lgn="just">
              <a:lnSpc>
                <a:spcPct val="107000"/>
              </a:lnSpc>
              <a:spcBef>
                <a:spcPts val="0"/>
              </a:spcBef>
              <a:spcAft>
                <a:spcPts val="0"/>
              </a:spcAft>
              <a:buFont typeface="+mj-lt"/>
              <a:buAutoNum type="arabicPeriod"/>
            </a:pPr>
            <a:r>
              <a:rPr lang="pt-BR" sz="2000" dirty="0">
                <a:effectLst/>
                <a:latin typeface="Arial" panose="020B0604020202020204" pitchFamily="34" charset="0"/>
                <a:ea typeface="Calibri" panose="020F0502020204030204" pitchFamily="34" charset="0"/>
                <a:cs typeface="Arial" panose="020B0604020202020204" pitchFamily="34" charset="0"/>
              </a:rPr>
              <a:t>Relatório da distribuição da carteira de investimentos acompanhado da demonstração dos saldos atuais e da performasse dos investimentos em relação à meta atuarial; </a:t>
            </a:r>
          </a:p>
          <a:p>
            <a:pPr marL="342900" lvl="0" indent="-342900" algn="just">
              <a:lnSpc>
                <a:spcPct val="107000"/>
              </a:lnSpc>
              <a:spcBef>
                <a:spcPts val="0"/>
              </a:spcBef>
              <a:spcAft>
                <a:spcPts val="0"/>
              </a:spcAft>
              <a:buFont typeface="+mj-lt"/>
              <a:buAutoNum type="arabicPeriod"/>
            </a:pPr>
            <a:r>
              <a:rPr lang="pt-BR" sz="2000" dirty="0">
                <a:effectLst/>
                <a:latin typeface="Arial" panose="020B0604020202020204" pitchFamily="34" charset="0"/>
                <a:ea typeface="Calibri" panose="020F0502020204030204" pitchFamily="34" charset="0"/>
                <a:cs typeface="Arial" panose="020B0604020202020204" pitchFamily="34" charset="0"/>
              </a:rPr>
              <a:t>Última política de investimentos do RPPS;</a:t>
            </a:r>
          </a:p>
          <a:p>
            <a:pPr marL="342900" lvl="0" indent="-342900" algn="just">
              <a:lnSpc>
                <a:spcPct val="107000"/>
              </a:lnSpc>
              <a:spcBef>
                <a:spcPts val="0"/>
              </a:spcBef>
              <a:spcAft>
                <a:spcPts val="0"/>
              </a:spcAft>
              <a:buFont typeface="+mj-lt"/>
              <a:buAutoNum type="arabicPeriod"/>
            </a:pPr>
            <a:r>
              <a:rPr lang="pt-BR" sz="2000" dirty="0">
                <a:effectLst/>
                <a:latin typeface="Arial" panose="020B0604020202020204" pitchFamily="34" charset="0"/>
                <a:ea typeface="Calibri" panose="020F0502020204030204" pitchFamily="34" charset="0"/>
                <a:cs typeface="Arial" panose="020B0604020202020204" pitchFamily="34" charset="0"/>
              </a:rPr>
              <a:t>Relação dos componentes dos Conselhos Consultivos e do Comitê de investimentos, indicando aqueles que são certificados; </a:t>
            </a:r>
          </a:p>
          <a:p>
            <a:pPr marL="342900" lvl="0" indent="-342900" algn="just">
              <a:lnSpc>
                <a:spcPct val="107000"/>
              </a:lnSpc>
              <a:spcBef>
                <a:spcPts val="0"/>
              </a:spcBef>
              <a:spcAft>
                <a:spcPts val="0"/>
              </a:spcAft>
              <a:buFont typeface="+mj-lt"/>
              <a:buAutoNum type="arabicPeriod"/>
            </a:pPr>
            <a:r>
              <a:rPr lang="pt-BR" sz="2000" dirty="0">
                <a:effectLst/>
                <a:latin typeface="Arial" panose="020B0604020202020204" pitchFamily="34" charset="0"/>
                <a:ea typeface="Calibri" panose="020F0502020204030204" pitchFamily="34" charset="0"/>
                <a:cs typeface="Arial" panose="020B0604020202020204" pitchFamily="34" charset="0"/>
              </a:rPr>
              <a:t>Termos de acordo de parcelamento vigentes e respectivos relatórios de pagamento das parcelas;</a:t>
            </a:r>
          </a:p>
          <a:p>
            <a:pPr marL="342900" lvl="0" indent="-342900" algn="just">
              <a:lnSpc>
                <a:spcPct val="107000"/>
              </a:lnSpc>
              <a:spcBef>
                <a:spcPts val="0"/>
              </a:spcBef>
              <a:spcAft>
                <a:spcPts val="0"/>
              </a:spcAft>
              <a:buFont typeface="+mj-lt"/>
              <a:buAutoNum type="arabicPeriod"/>
            </a:pPr>
            <a:r>
              <a:rPr lang="pt-BR" sz="2000" dirty="0">
                <a:effectLst/>
                <a:latin typeface="Arial" panose="020B0604020202020204" pitchFamily="34" charset="0"/>
                <a:ea typeface="Calibri" panose="020F0502020204030204" pitchFamily="34" charset="0"/>
                <a:cs typeface="Arial" panose="020B0604020202020204" pitchFamily="34" charset="0"/>
              </a:rPr>
              <a:t>Relatório de eventuais débitos oriundos de contribuições previdenciárias, ainda não parceladas.</a:t>
            </a:r>
            <a:r>
              <a:rPr lang="pt-BR" sz="2000" dirty="0">
                <a:effectLst/>
                <a:latin typeface="Arial" panose="020B0604020202020204" pitchFamily="34" charset="0"/>
                <a:cs typeface="Arial" panose="020B0604020202020204" pitchFamily="34" charset="0"/>
              </a:rPr>
              <a:t> </a:t>
            </a:r>
            <a:endParaRPr lang="pt-BR" altLang="pt-BR" sz="2000" b="1" dirty="0">
              <a:latin typeface="Arial" panose="020B0604020202020204" pitchFamily="34" charset="0"/>
              <a:cs typeface="Arial" panose="020B0604020202020204" pitchFamily="34" charset="0"/>
            </a:endParaRPr>
          </a:p>
          <a:p>
            <a:pPr marL="342900" lvl="0" indent="-342900" algn="just">
              <a:lnSpc>
                <a:spcPct val="100000"/>
              </a:lnSpc>
              <a:spcAft>
                <a:spcPts val="1200"/>
              </a:spcAft>
              <a:tabLst>
                <a:tab pos="457200" algn="l"/>
              </a:tabLst>
            </a:pPr>
            <a:endParaRPr lang="pt-BR" sz="2000" dirty="0">
              <a:latin typeface="Arial" panose="020B0604020202020204" pitchFamily="34" charset="0"/>
              <a:ea typeface="Times New Roman" panose="02020603050405020304" pitchFamily="18" charset="0"/>
              <a:cs typeface="Arial" panose="020B0604020202020204" pitchFamily="34" charset="0"/>
            </a:endParaRPr>
          </a:p>
          <a:p>
            <a:pPr marL="0" lvl="0" indent="0" algn="just">
              <a:lnSpc>
                <a:spcPct val="100000"/>
              </a:lnSpc>
              <a:spcAft>
                <a:spcPts val="1200"/>
              </a:spcAft>
              <a:buNone/>
              <a:tabLst>
                <a:tab pos="457200" algn="l"/>
              </a:tabLst>
            </a:pPr>
            <a:endParaRPr lang="pt-BR"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Imagem 4">
            <a:extLst>
              <a:ext uri="{FF2B5EF4-FFF2-40B4-BE49-F238E27FC236}">
                <a16:creationId xmlns:a16="http://schemas.microsoft.com/office/drawing/2014/main" id="{E711C521-F70D-845C-CD5A-65359DCBF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8774966" y="141316"/>
            <a:ext cx="2599615" cy="12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915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776500EB-1661-CF77-C7D2-A4419A048E46}"/>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2FEF0BD-CAC3-40E4-5159-9B732374FE25}"/>
              </a:ext>
            </a:extLst>
          </p:cNvPr>
          <p:cNvSpPr>
            <a:spLocks noGrp="1"/>
          </p:cNvSpPr>
          <p:nvPr>
            <p:ph idx="1"/>
          </p:nvPr>
        </p:nvSpPr>
        <p:spPr>
          <a:xfrm>
            <a:off x="838200" y="872197"/>
            <a:ext cx="10515600" cy="5809956"/>
          </a:xfrm>
        </p:spPr>
        <p:txBody>
          <a:bodyPr>
            <a:noAutofit/>
          </a:bodyPr>
          <a:lstStyle/>
          <a:p>
            <a:pPr algn="just">
              <a:lnSpc>
                <a:spcPct val="100000"/>
              </a:lnSpc>
              <a:spcAft>
                <a:spcPts val="1200"/>
              </a:spcAft>
            </a:pPr>
            <a:r>
              <a:rPr lang="pt-BR" sz="3600" dirty="0"/>
              <a:t>DOCUMENTOS A SEREM DISPONIBILIZADOS – Art. 5º </a:t>
            </a:r>
          </a:p>
          <a:p>
            <a:pPr algn="just">
              <a:lnSpc>
                <a:spcPct val="100000"/>
              </a:lnSpc>
              <a:spcAft>
                <a:spcPts val="1200"/>
              </a:spcAft>
            </a:pPr>
            <a:endParaRPr lang="pt-BR" sz="3600" dirty="0">
              <a:solidFill>
                <a:schemeClr val="tx2">
                  <a:satMod val="130000"/>
                </a:schemeClr>
              </a:solidFill>
            </a:endParaRPr>
          </a:p>
          <a:p>
            <a:pPr algn="just">
              <a:lnSpc>
                <a:spcPct val="100000"/>
              </a:lnSpc>
              <a:spcAft>
                <a:spcPts val="1200"/>
              </a:spcAft>
            </a:pPr>
            <a:r>
              <a:rPr lang="pt-BR" sz="3600" dirty="0">
                <a:latin typeface="Arial" panose="020B0604020202020204" pitchFamily="34" charset="0"/>
                <a:cs typeface="Arial" panose="020B0604020202020204" pitchFamily="34" charset="0"/>
              </a:rPr>
              <a:t>Os documentos, elaborados de acordo com os modelos desta Resolução, em papel timbrado do município e assinados pelo Prefeito, pelo Secretário de Administração e/ou Finanças, pelo Tesoureiro municipal ou autoridade municipal equivalente.</a:t>
            </a:r>
            <a:endParaRPr lang="pt-BR" altLang="pt-BR" sz="3600" b="1" dirty="0">
              <a:latin typeface="Arial" panose="020B0604020202020204" pitchFamily="34" charset="0"/>
              <a:cs typeface="Arial" panose="020B0604020202020204" pitchFamily="34" charset="0"/>
            </a:endParaRPr>
          </a:p>
          <a:p>
            <a:pPr algn="just">
              <a:lnSpc>
                <a:spcPct val="100000"/>
              </a:lnSpc>
              <a:spcAft>
                <a:spcPts val="1200"/>
              </a:spcAft>
            </a:pPr>
            <a:endParaRPr lang="pt-BR"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Imagem 4">
            <a:extLst>
              <a:ext uri="{FF2B5EF4-FFF2-40B4-BE49-F238E27FC236}">
                <a16:creationId xmlns:a16="http://schemas.microsoft.com/office/drawing/2014/main" id="{639BD982-2039-D419-470F-88C443604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592385" y="5669280"/>
            <a:ext cx="2599615" cy="12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458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5C97444-0D2B-8EEC-2EEC-C2CB1252D550}"/>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EC71D28-58BF-6501-8809-80854C1E190A}"/>
              </a:ext>
            </a:extLst>
          </p:cNvPr>
          <p:cNvSpPr>
            <a:spLocks noGrp="1"/>
          </p:cNvSpPr>
          <p:nvPr>
            <p:ph idx="1"/>
          </p:nvPr>
        </p:nvSpPr>
        <p:spPr>
          <a:xfrm>
            <a:off x="838200" y="872197"/>
            <a:ext cx="10515600" cy="5809956"/>
          </a:xfrm>
        </p:spPr>
        <p:txBody>
          <a:bodyPr>
            <a:noAutofit/>
          </a:bodyPr>
          <a:lstStyle/>
          <a:p>
            <a:pPr algn="ctr">
              <a:lnSpc>
                <a:spcPct val="100000"/>
              </a:lnSpc>
              <a:spcAft>
                <a:spcPts val="1200"/>
              </a:spcAft>
            </a:pPr>
            <a:r>
              <a:rPr lang="pt-BR" sz="4000" dirty="0"/>
              <a:t>PRAZO DE ENTREGA</a:t>
            </a:r>
          </a:p>
          <a:p>
            <a:pPr algn="just">
              <a:lnSpc>
                <a:spcPct val="100000"/>
              </a:lnSpc>
              <a:spcAft>
                <a:spcPts val="1200"/>
              </a:spcAft>
            </a:pPr>
            <a:endParaRPr lang="pt-BR" sz="3600" dirty="0">
              <a:effectLst/>
              <a:latin typeface="Arial" panose="020B0604020202020204" pitchFamily="34" charset="0"/>
              <a:ea typeface="Times New Roman" panose="02020603050405020304" pitchFamily="18" charset="0"/>
              <a:cs typeface="Arial" panose="020B0604020202020204" pitchFamily="34" charset="0"/>
            </a:endParaRPr>
          </a:p>
          <a:p>
            <a:pPr marL="82550" indent="0" algn="just" eaLnBrk="1" hangingPunct="1">
              <a:buNone/>
            </a:pPr>
            <a:r>
              <a:rPr lang="pt-BR" altLang="pt-BR" sz="3600" dirty="0">
                <a:latin typeface="Arial" panose="020B0604020202020204" pitchFamily="34" charset="0"/>
                <a:cs typeface="Arial" panose="020B0604020202020204" pitchFamily="34" charset="0"/>
              </a:rPr>
              <a:t>Os Relatórios, Documentos e Legislação deve ser entregue aos membros da Comissão do Candidato Eleito até:</a:t>
            </a:r>
          </a:p>
          <a:p>
            <a:pPr marL="82550" indent="0" algn="just" eaLnBrk="1" hangingPunct="1">
              <a:buNone/>
            </a:pPr>
            <a:endParaRPr lang="pt-BR" sz="3600" b="0" i="0" dirty="0">
              <a:solidFill>
                <a:srgbClr val="000000"/>
              </a:solidFill>
              <a:effectLst/>
              <a:latin typeface="Arial" panose="020B0604020202020204" pitchFamily="34" charset="0"/>
            </a:endParaRPr>
          </a:p>
          <a:p>
            <a:pPr marL="82550" indent="0" algn="ctr" eaLnBrk="1" hangingPunct="1">
              <a:buNone/>
            </a:pPr>
            <a:r>
              <a:rPr lang="pt-BR" sz="3600" b="1" dirty="0">
                <a:solidFill>
                  <a:srgbClr val="000000"/>
                </a:solidFill>
                <a:latin typeface="Arial" panose="020B0604020202020204" pitchFamily="34" charset="0"/>
              </a:rPr>
              <a:t>30 de Novembro</a:t>
            </a:r>
            <a:endParaRPr lang="pt-BR" sz="3600" b="1" i="0" dirty="0">
              <a:solidFill>
                <a:srgbClr val="000000"/>
              </a:solidFill>
              <a:effectLst/>
              <a:latin typeface="Arial" panose="020B0604020202020204" pitchFamily="34" charset="0"/>
            </a:endParaRPr>
          </a:p>
          <a:p>
            <a:pPr algn="just">
              <a:lnSpc>
                <a:spcPct val="100000"/>
              </a:lnSpc>
              <a:spcAft>
                <a:spcPts val="1200"/>
              </a:spcAft>
            </a:pPr>
            <a:endParaRPr lang="pt-BR"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Imagem 4">
            <a:extLst>
              <a:ext uri="{FF2B5EF4-FFF2-40B4-BE49-F238E27FC236}">
                <a16:creationId xmlns:a16="http://schemas.microsoft.com/office/drawing/2014/main" id="{62083680-9705-B392-1F9A-A48835E98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592385" y="5669280"/>
            <a:ext cx="2599615" cy="12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222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BAE21D67-3621-FC52-78B2-35D8BEEB8EEA}"/>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EDDDDED-2D74-382A-462D-47314CF54DF8}"/>
              </a:ext>
            </a:extLst>
          </p:cNvPr>
          <p:cNvSpPr>
            <a:spLocks noGrp="1"/>
          </p:cNvSpPr>
          <p:nvPr>
            <p:ph idx="1"/>
          </p:nvPr>
        </p:nvSpPr>
        <p:spPr>
          <a:xfrm>
            <a:off x="838200" y="872197"/>
            <a:ext cx="10515600" cy="5809956"/>
          </a:xfrm>
        </p:spPr>
        <p:txBody>
          <a:bodyPr>
            <a:noAutofit/>
          </a:bodyPr>
          <a:lstStyle/>
          <a:p>
            <a:pPr algn="ctr">
              <a:lnSpc>
                <a:spcPct val="100000"/>
              </a:lnSpc>
              <a:spcAft>
                <a:spcPts val="1200"/>
              </a:spcAft>
            </a:pPr>
            <a:r>
              <a:rPr lang="pt-BR" sz="4000" dirty="0"/>
              <a:t>PRAZO DE ENVIO DO RELATÓRIO </a:t>
            </a:r>
            <a:endParaRPr lang="pt-BR" sz="3600" dirty="0">
              <a:effectLst/>
              <a:latin typeface="Arial" panose="020B0604020202020204" pitchFamily="34" charset="0"/>
              <a:ea typeface="Times New Roman" panose="02020603050405020304" pitchFamily="18" charset="0"/>
              <a:cs typeface="Arial" panose="020B0604020202020204" pitchFamily="34" charset="0"/>
            </a:endParaRPr>
          </a:p>
          <a:p>
            <a:pPr marL="82550" indent="0" algn="just" eaLnBrk="1" hangingPunct="1">
              <a:buNone/>
            </a:pPr>
            <a:r>
              <a:rPr lang="pt-BR" altLang="pt-BR" sz="3600" dirty="0">
                <a:latin typeface="Arial" panose="020B0604020202020204" pitchFamily="34" charset="0"/>
                <a:cs typeface="Arial" panose="020B0604020202020204" pitchFamily="34" charset="0"/>
              </a:rPr>
              <a:t>O relatório, de conclusão da equipe de transição deverá ser encaminhado ao TRIBUNAL DE CONTAS DO ESTADO DE ALAGOAS – TCE/AL da Comissão do Candidato Eleito até:</a:t>
            </a:r>
          </a:p>
          <a:p>
            <a:pPr marL="82550" indent="0" algn="just" eaLnBrk="1" hangingPunct="1">
              <a:buNone/>
            </a:pPr>
            <a:endParaRPr lang="pt-BR" sz="3600" b="0" i="0" dirty="0">
              <a:solidFill>
                <a:srgbClr val="000000"/>
              </a:solidFill>
              <a:effectLst/>
              <a:latin typeface="Arial" panose="020B0604020202020204" pitchFamily="34" charset="0"/>
            </a:endParaRPr>
          </a:p>
          <a:p>
            <a:pPr marL="82550" indent="0" algn="ctr" eaLnBrk="1" hangingPunct="1">
              <a:buNone/>
            </a:pPr>
            <a:r>
              <a:rPr lang="pt-BR" sz="3600" b="1" dirty="0">
                <a:solidFill>
                  <a:srgbClr val="000000"/>
                </a:solidFill>
                <a:latin typeface="Arial" panose="020B0604020202020204" pitchFamily="34" charset="0"/>
              </a:rPr>
              <a:t>30 de Novembro</a:t>
            </a:r>
            <a:endParaRPr lang="pt-BR" sz="3600" b="1" i="0" dirty="0">
              <a:solidFill>
                <a:srgbClr val="000000"/>
              </a:solidFill>
              <a:effectLst/>
              <a:latin typeface="Arial" panose="020B0604020202020204" pitchFamily="34" charset="0"/>
            </a:endParaRPr>
          </a:p>
          <a:p>
            <a:pPr algn="just">
              <a:lnSpc>
                <a:spcPct val="100000"/>
              </a:lnSpc>
              <a:spcAft>
                <a:spcPts val="1200"/>
              </a:spcAft>
            </a:pPr>
            <a:endParaRPr lang="pt-BR"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Imagem 4">
            <a:extLst>
              <a:ext uri="{FF2B5EF4-FFF2-40B4-BE49-F238E27FC236}">
                <a16:creationId xmlns:a16="http://schemas.microsoft.com/office/drawing/2014/main" id="{C61B157E-4F2A-9138-EB66-6775F9464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592385" y="5669280"/>
            <a:ext cx="2599615" cy="12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736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BEB81FD-9D46-40A6-AD8A-3632DB631F3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BACF100-CFF4-8602-3D94-655455325A6F}"/>
              </a:ext>
            </a:extLst>
          </p:cNvPr>
          <p:cNvSpPr>
            <a:spLocks noGrp="1"/>
          </p:cNvSpPr>
          <p:nvPr>
            <p:ph type="title"/>
          </p:nvPr>
        </p:nvSpPr>
        <p:spPr/>
        <p:txBody>
          <a:bodyPr>
            <a:normAutofit fontScale="90000"/>
          </a:bodyPr>
          <a:lstStyle/>
          <a:p>
            <a:r>
              <a:rPr lang="pt-BR" sz="3300" b="1" kern="100" dirty="0">
                <a:effectLst/>
                <a:latin typeface="Arial" panose="020B0604020202020204" pitchFamily="34" charset="0"/>
                <a:ea typeface="Aptos" panose="020B0004020202020204" pitchFamily="34" charset="0"/>
                <a:cs typeface="Times New Roman" panose="02020603050405020304" pitchFamily="18" charset="0"/>
              </a:rPr>
              <a:t>1. </a:t>
            </a:r>
            <a:r>
              <a:rPr lang="pt-BR" sz="3300" b="1" u="sng" kern="100" dirty="0">
                <a:effectLst/>
                <a:latin typeface="Arial" panose="020B0604020202020204" pitchFamily="34" charset="0"/>
                <a:ea typeface="Aptos" panose="020B0004020202020204" pitchFamily="34" charset="0"/>
                <a:cs typeface="Times New Roman" panose="02020603050405020304" pitchFamily="18" charset="0"/>
              </a:rPr>
              <a:t>VEDAÇÕES DA LEI DE RESPONSABILIDADE FISCAL</a:t>
            </a:r>
            <a:br>
              <a:rPr lang="pt-BR" sz="4400" b="1" u="sng" kern="100" dirty="0">
                <a:effectLst/>
                <a:latin typeface="Aptos" panose="020B0004020202020204" pitchFamily="34" charset="0"/>
                <a:ea typeface="Aptos" panose="020B000402020202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4893810C-F2B3-A0A1-48BB-FB4CFE3D81BD}"/>
              </a:ext>
            </a:extLst>
          </p:cNvPr>
          <p:cNvSpPr>
            <a:spLocks noGrp="1"/>
          </p:cNvSpPr>
          <p:nvPr>
            <p:ph idx="1"/>
          </p:nvPr>
        </p:nvSpPr>
        <p:spPr/>
        <p:txBody>
          <a:bodyPr>
            <a:normAutofit/>
          </a:bodyPr>
          <a:lstStyle/>
          <a:p>
            <a:pPr algn="just">
              <a:lnSpc>
                <a:spcPct val="100000"/>
              </a:lnSpc>
              <a:spcAft>
                <a:spcPts val="1200"/>
              </a:spcAft>
            </a:pPr>
            <a:r>
              <a:rPr lang="pt-BR" sz="2000" b="1" kern="100" dirty="0">
                <a:effectLst/>
                <a:latin typeface="Arial" panose="020B0604020202020204" pitchFamily="34" charset="0"/>
                <a:ea typeface="Aptos" panose="020B0004020202020204" pitchFamily="34" charset="0"/>
                <a:cs typeface="Arial" panose="020B0604020202020204" pitchFamily="34" charset="0"/>
              </a:rPr>
              <a:t>1.1</a:t>
            </a:r>
            <a:r>
              <a:rPr lang="pt-BR" sz="2000" kern="100" dirty="0">
                <a:effectLst/>
                <a:latin typeface="Arial" panose="020B0604020202020204" pitchFamily="34" charset="0"/>
                <a:ea typeface="Aptos" panose="020B0004020202020204" pitchFamily="34" charset="0"/>
                <a:cs typeface="Arial" panose="020B0604020202020204" pitchFamily="34" charset="0"/>
              </a:rPr>
              <a:t>. </a:t>
            </a:r>
            <a:r>
              <a:rPr lang="pt-BR" sz="2000" b="1" u="sng" kern="100" dirty="0">
                <a:effectLst/>
                <a:latin typeface="Arial" panose="020B0604020202020204" pitchFamily="34" charset="0"/>
                <a:ea typeface="Aptos" panose="020B0004020202020204" pitchFamily="34" charset="0"/>
                <a:cs typeface="Arial" panose="020B0604020202020204" pitchFamily="34" charset="0"/>
              </a:rPr>
              <a:t>Aumentar</a:t>
            </a:r>
            <a:r>
              <a:rPr lang="pt-BR" sz="2000" kern="100" dirty="0">
                <a:effectLst/>
                <a:latin typeface="Arial" panose="020B0604020202020204" pitchFamily="34" charset="0"/>
                <a:ea typeface="Aptos" panose="020B0004020202020204" pitchFamily="34" charset="0"/>
                <a:cs typeface="Arial" panose="020B0604020202020204" pitchFamily="34" charset="0"/>
              </a:rPr>
              <a:t> Gastos com Pessoal nos </a:t>
            </a:r>
            <a:r>
              <a:rPr lang="pt-BR" sz="2000" b="1" u="sng" kern="100" dirty="0">
                <a:effectLst/>
                <a:latin typeface="Arial" panose="020B0604020202020204" pitchFamily="34" charset="0"/>
                <a:ea typeface="Aptos" panose="020B0004020202020204" pitchFamily="34" charset="0"/>
                <a:cs typeface="Arial" panose="020B0604020202020204" pitchFamily="34" charset="0"/>
              </a:rPr>
              <a:t>últimos 180 dias </a:t>
            </a:r>
            <a:r>
              <a:rPr lang="pt-BR" sz="2000" kern="100" dirty="0">
                <a:effectLst/>
                <a:latin typeface="Arial" panose="020B0604020202020204" pitchFamily="34" charset="0"/>
                <a:ea typeface="Aptos" panose="020B0004020202020204" pitchFamily="34" charset="0"/>
                <a:cs typeface="Arial" panose="020B0604020202020204" pitchFamily="34" charset="0"/>
              </a:rPr>
              <a:t>do mandato do titular do respectivo Poder ou órgão, não poderão ser praticados atos que importem em aumento das despesas com pessoal, sob pena de serem considerados </a:t>
            </a:r>
            <a:r>
              <a:rPr lang="pt-BR" sz="2000" b="1" u="sng" kern="100" dirty="0">
                <a:effectLst/>
                <a:latin typeface="Arial" panose="020B0604020202020204" pitchFamily="34" charset="0"/>
                <a:ea typeface="Aptos" panose="020B0004020202020204" pitchFamily="34" charset="0"/>
                <a:cs typeface="Arial" panose="020B0604020202020204" pitchFamily="34" charset="0"/>
              </a:rPr>
              <a:t>nulos de pleno direito</a:t>
            </a:r>
            <a:r>
              <a:rPr lang="pt-BR" sz="2000" kern="100" dirty="0">
                <a:effectLst/>
                <a:latin typeface="Arial" panose="020B0604020202020204" pitchFamily="34" charset="0"/>
                <a:ea typeface="Aptos" panose="020B0004020202020204" pitchFamily="34" charset="0"/>
                <a:cs typeface="Arial" panose="020B0604020202020204" pitchFamily="34" charset="0"/>
              </a:rPr>
              <a:t>, conforme dispõe o </a:t>
            </a:r>
            <a:r>
              <a:rPr lang="pt-BR" sz="2000" b="1" u="sng" kern="100" dirty="0">
                <a:effectLst/>
                <a:latin typeface="Arial" panose="020B0604020202020204" pitchFamily="34" charset="0"/>
                <a:ea typeface="Aptos" panose="020B0004020202020204" pitchFamily="34" charset="0"/>
                <a:cs typeface="Arial" panose="020B0604020202020204" pitchFamily="34" charset="0"/>
              </a:rPr>
              <a:t>parágrafo único do art. 21 da LRF</a:t>
            </a:r>
            <a:r>
              <a:rPr lang="pt-BR" sz="2000" kern="100" dirty="0">
                <a:effectLst/>
                <a:latin typeface="Arial" panose="020B0604020202020204" pitchFamily="34" charset="0"/>
                <a:ea typeface="Aptos" panose="020B0004020202020204" pitchFamily="34" charset="0"/>
                <a:cs typeface="Arial" panose="020B0604020202020204" pitchFamily="34" charset="0"/>
              </a:rPr>
              <a:t>. A proibição é aplicável a todos os administradores públicos, submetidos ou não ao processo eleitoral, e visa coibir o favorecimento intencional a servidores, por meio de crescimento de gastos com pessoal, e evitar o comprometimento dos orçamentos futuros e a respectiva inviabilização na administração dos novos gestores. </a:t>
            </a:r>
          </a:p>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A Lei de Crimes Fiscais (Lei n° 10.028/2000), que introduziu no Código Penal o art. 359, G, estabelece pena de reclusão de 01 (um) a 04 (quatro) anos, quando do descumprimento de tal regra. </a:t>
            </a:r>
          </a:p>
          <a:p>
            <a:endParaRPr lang="pt-BR" dirty="0"/>
          </a:p>
        </p:txBody>
      </p:sp>
      <p:pic>
        <p:nvPicPr>
          <p:cNvPr id="4" name="Imagem 4">
            <a:extLst>
              <a:ext uri="{FF2B5EF4-FFF2-40B4-BE49-F238E27FC236}">
                <a16:creationId xmlns:a16="http://schemas.microsoft.com/office/drawing/2014/main" id="{63853350-C44D-8FA9-FE9D-4AC406808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752445" y="5743823"/>
            <a:ext cx="2439555" cy="11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083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6339766-F10C-FCDE-BDFA-4F1D00102054}"/>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05188F6-CC48-E320-3405-11C01D03E49E}"/>
              </a:ext>
            </a:extLst>
          </p:cNvPr>
          <p:cNvSpPr>
            <a:spLocks noGrp="1"/>
          </p:cNvSpPr>
          <p:nvPr>
            <p:ph idx="1"/>
          </p:nvPr>
        </p:nvSpPr>
        <p:spPr>
          <a:xfrm>
            <a:off x="838200" y="872197"/>
            <a:ext cx="10515600" cy="5809956"/>
          </a:xfrm>
        </p:spPr>
        <p:txBody>
          <a:bodyPr>
            <a:noAutofit/>
          </a:bodyPr>
          <a:lstStyle/>
          <a:p>
            <a:pPr algn="just">
              <a:lnSpc>
                <a:spcPct val="100000"/>
              </a:lnSpc>
              <a:spcAft>
                <a:spcPts val="1200"/>
              </a:spcAft>
            </a:pPr>
            <a:r>
              <a:rPr lang="pt-BR" sz="2000" dirty="0">
                <a:effectLst/>
                <a:latin typeface="Arial" panose="020B0604020202020204" pitchFamily="34" charset="0"/>
                <a:ea typeface="Times New Roman" panose="02020603050405020304" pitchFamily="18" charset="0"/>
                <a:cs typeface="Arial" panose="020B0604020202020204" pitchFamily="34" charset="0"/>
              </a:rPr>
              <a:t>A legislação de final de mandato de prefeito geralmente estabelece normas e procedimentos específicos que devem ser seguidos durante os últimos dias do mandato. Alguns pontos importantes a serem observados são:</a:t>
            </a:r>
          </a:p>
          <a:p>
            <a:pPr marL="342900" lvl="0" indent="-342900" algn="just">
              <a:lnSpc>
                <a:spcPct val="100000"/>
              </a:lnSpc>
              <a:spcAft>
                <a:spcPts val="1200"/>
              </a:spcAft>
              <a:tabLst>
                <a:tab pos="457200" algn="l"/>
              </a:tabLst>
            </a:pPr>
            <a:r>
              <a:rPr lang="pt-BR" sz="2000" dirty="0">
                <a:effectLst/>
                <a:latin typeface="Arial" panose="020B0604020202020204" pitchFamily="34" charset="0"/>
                <a:ea typeface="Times New Roman" panose="02020603050405020304" pitchFamily="18" charset="0"/>
                <a:cs typeface="Arial" panose="020B0604020202020204" pitchFamily="34" charset="0"/>
              </a:rPr>
              <a:t>Prestação de contas: O prefeito deve apresentar a prestação de contas da sua gestão, demonstrando como foram utilizados os recursos públicos durante o mandato.</a:t>
            </a:r>
          </a:p>
          <a:p>
            <a:pPr marL="342900" lvl="0" indent="-342900" algn="just">
              <a:lnSpc>
                <a:spcPct val="100000"/>
              </a:lnSpc>
              <a:spcAft>
                <a:spcPts val="1200"/>
              </a:spcAft>
              <a:tabLst>
                <a:tab pos="457200" algn="l"/>
              </a:tabLst>
            </a:pPr>
            <a:r>
              <a:rPr lang="pt-BR" sz="2000" dirty="0">
                <a:effectLst/>
                <a:latin typeface="Arial" panose="020B0604020202020204" pitchFamily="34" charset="0"/>
                <a:ea typeface="Times New Roman" panose="02020603050405020304" pitchFamily="18" charset="0"/>
                <a:cs typeface="Arial" panose="020B0604020202020204" pitchFamily="34" charset="0"/>
              </a:rPr>
              <a:t>Transição de governo: O prefeito deve colaborar com a equipe de transição do novo gestor, fornecendo todas as informações necessárias para uma transição tranquila e eficiente.</a:t>
            </a:r>
          </a:p>
          <a:p>
            <a:pPr marL="342900" lvl="0" indent="-342900" algn="just">
              <a:lnSpc>
                <a:spcPct val="100000"/>
              </a:lnSpc>
              <a:spcAft>
                <a:spcPts val="1200"/>
              </a:spcAft>
              <a:tabLst>
                <a:tab pos="457200" algn="l"/>
              </a:tabLst>
            </a:pPr>
            <a:r>
              <a:rPr lang="pt-BR" sz="2000" dirty="0">
                <a:effectLst/>
                <a:latin typeface="Arial" panose="020B0604020202020204" pitchFamily="34" charset="0"/>
                <a:ea typeface="Times New Roman" panose="02020603050405020304" pitchFamily="18" charset="0"/>
                <a:cs typeface="Arial" panose="020B0604020202020204" pitchFamily="34" charset="0"/>
              </a:rPr>
              <a:t>Proibição de realizar novas despesas: Em geral, o prefeito não pode realizar novas despesas nos últimos meses do mandato, a menos que sejam consideradas indispensáveis para a continuidade dos serviços públicos.</a:t>
            </a:r>
          </a:p>
          <a:p>
            <a:pPr marL="342900" lvl="0" indent="-342900" algn="just">
              <a:lnSpc>
                <a:spcPct val="100000"/>
              </a:lnSpc>
              <a:spcAft>
                <a:spcPts val="1200"/>
              </a:spcAft>
              <a:tabLst>
                <a:tab pos="457200" algn="l"/>
              </a:tabLst>
            </a:pPr>
            <a:endParaRPr lang="pt-BR" sz="2000" dirty="0">
              <a:latin typeface="Arial" panose="020B0604020202020204" pitchFamily="34" charset="0"/>
              <a:ea typeface="Times New Roman" panose="02020603050405020304" pitchFamily="18" charset="0"/>
              <a:cs typeface="Arial" panose="020B0604020202020204" pitchFamily="34" charset="0"/>
            </a:endParaRPr>
          </a:p>
          <a:p>
            <a:pPr marL="0" lvl="0" indent="0" algn="just">
              <a:lnSpc>
                <a:spcPct val="100000"/>
              </a:lnSpc>
              <a:spcAft>
                <a:spcPts val="1200"/>
              </a:spcAft>
              <a:buNone/>
              <a:tabLst>
                <a:tab pos="457200" algn="l"/>
              </a:tabLst>
            </a:pPr>
            <a:endParaRPr lang="pt-BR"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Imagem 4">
            <a:extLst>
              <a:ext uri="{FF2B5EF4-FFF2-40B4-BE49-F238E27FC236}">
                <a16:creationId xmlns:a16="http://schemas.microsoft.com/office/drawing/2014/main" id="{76B0066E-154D-F783-418A-4FF95AF88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592385" y="5669280"/>
            <a:ext cx="2599615" cy="12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ta: para a Direita 4">
            <a:extLst>
              <a:ext uri="{FF2B5EF4-FFF2-40B4-BE49-F238E27FC236}">
                <a16:creationId xmlns:a16="http://schemas.microsoft.com/office/drawing/2014/main" id="{D2ABAD7A-B5AD-9EB3-CB0F-ADF19F99EBB2}"/>
              </a:ext>
            </a:extLst>
          </p:cNvPr>
          <p:cNvSpPr/>
          <p:nvPr/>
        </p:nvSpPr>
        <p:spPr>
          <a:xfrm>
            <a:off x="1336431" y="5501171"/>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72617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090B0A5-07C9-6078-9C79-7F586F8BB2A7}"/>
              </a:ext>
            </a:extLst>
          </p:cNvPr>
          <p:cNvSpPr>
            <a:spLocks noGrp="1"/>
          </p:cNvSpPr>
          <p:nvPr>
            <p:ph idx="1"/>
          </p:nvPr>
        </p:nvSpPr>
        <p:spPr>
          <a:xfrm>
            <a:off x="838200" y="995631"/>
            <a:ext cx="10515600" cy="4012467"/>
          </a:xfrm>
        </p:spPr>
        <p:txBody>
          <a:bodyPr>
            <a:normAutofit fontScale="85000" lnSpcReduction="10000"/>
          </a:bodyPr>
          <a:lstStyle/>
          <a:p>
            <a:pPr marL="342900" lvl="0" indent="-342900" algn="just">
              <a:lnSpc>
                <a:spcPct val="120000"/>
              </a:lnSpc>
              <a:spcAft>
                <a:spcPts val="1200"/>
              </a:spcAft>
              <a:tabLst>
                <a:tab pos="457200" algn="l"/>
              </a:tabLst>
            </a:pPr>
            <a:r>
              <a:rPr lang="pt-BR" sz="2400" dirty="0">
                <a:effectLst/>
                <a:latin typeface="Arial" panose="020B0604020202020204" pitchFamily="34" charset="0"/>
                <a:ea typeface="Times New Roman" panose="02020603050405020304" pitchFamily="18" charset="0"/>
                <a:cs typeface="Arial" panose="020B0604020202020204" pitchFamily="34" charset="0"/>
              </a:rPr>
              <a:t>Cumprimento de prazos e obrigações legais: O prefeito deve cumprir todos os prazos e obrigações legais estabelecidos para o final do mandato, como a entrega de relatórios e documentação necessária.</a:t>
            </a:r>
          </a:p>
          <a:p>
            <a:pPr marL="342900" lvl="0" indent="-342900" algn="just">
              <a:lnSpc>
                <a:spcPct val="120000"/>
              </a:lnSpc>
              <a:spcAft>
                <a:spcPts val="1200"/>
              </a:spcAft>
              <a:tabLst>
                <a:tab pos="457200" algn="l"/>
              </a:tabLst>
            </a:pPr>
            <a:r>
              <a:rPr lang="pt-BR" sz="2400" dirty="0">
                <a:effectLst/>
                <a:latin typeface="Arial" panose="020B0604020202020204" pitchFamily="34" charset="0"/>
                <a:ea typeface="Times New Roman" panose="02020603050405020304" pitchFamily="18" charset="0"/>
                <a:cs typeface="Arial" panose="020B0604020202020204" pitchFamily="34" charset="0"/>
              </a:rPr>
              <a:t>Zelo pelo patrimônio público: O prefeito deve zelar pelo patrimônio público e garantir que todos os bens e documentos da prefeitura estejam devidamente protegidos e preservados.</a:t>
            </a:r>
          </a:p>
          <a:p>
            <a:pPr algn="just">
              <a:lnSpc>
                <a:spcPct val="120000"/>
              </a:lnSpc>
              <a:spcAft>
                <a:spcPts val="1200"/>
              </a:spcAft>
            </a:pPr>
            <a:r>
              <a:rPr lang="pt-BR" sz="2400" dirty="0">
                <a:effectLst/>
                <a:latin typeface="Arial" panose="020B0604020202020204" pitchFamily="34" charset="0"/>
                <a:ea typeface="Aptos" panose="020B0004020202020204" pitchFamily="34" charset="0"/>
                <a:cs typeface="Arial" panose="020B0604020202020204" pitchFamily="34" charset="0"/>
              </a:rPr>
              <a:t>É importante que o prefeito esteja ciente da legislação vigente em seu município para garantir o cumprimento de todas as obrigações legais no final de seu mandato. Em caso de dúvidas, é recomendável consultar a assessoria jurídica da prefeitura.</a:t>
            </a:r>
            <a:endParaRPr lang="pt-BR" sz="2400" dirty="0">
              <a:latin typeface="Arial" panose="020B0604020202020204" pitchFamily="34" charset="0"/>
              <a:cs typeface="Arial" panose="020B0604020202020204" pitchFamily="34" charset="0"/>
            </a:endParaRPr>
          </a:p>
          <a:p>
            <a:endParaRPr lang="pt-BR" dirty="0"/>
          </a:p>
        </p:txBody>
      </p:sp>
      <p:pic>
        <p:nvPicPr>
          <p:cNvPr id="4" name="Imagem 4">
            <a:extLst>
              <a:ext uri="{FF2B5EF4-FFF2-40B4-BE49-F238E27FC236}">
                <a16:creationId xmlns:a16="http://schemas.microsoft.com/office/drawing/2014/main" id="{C6937C25-BC3D-D1D1-8249-4BB860F87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592385" y="5669280"/>
            <a:ext cx="2599615" cy="12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666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BADB182-4ED1-A541-6090-317CD4D42760}"/>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4E8E113-7DA6-3DED-26AE-BF2AEDC28793}"/>
              </a:ext>
            </a:extLst>
          </p:cNvPr>
          <p:cNvSpPr>
            <a:spLocks noGrp="1"/>
          </p:cNvSpPr>
          <p:nvPr>
            <p:ph idx="1"/>
          </p:nvPr>
        </p:nvSpPr>
        <p:spPr>
          <a:xfrm>
            <a:off x="838200" y="995631"/>
            <a:ext cx="10515600" cy="4012467"/>
          </a:xfrm>
        </p:spPr>
        <p:txBody>
          <a:bodyPr>
            <a:normAutofit/>
          </a:bodyPr>
          <a:lstStyle/>
          <a:p>
            <a:pPr marL="0" indent="0" algn="ctr">
              <a:buNone/>
            </a:pPr>
            <a:r>
              <a:rPr lang="pt-BR" sz="4000" dirty="0"/>
              <a:t>DESCUMPRIMENTO DA RESOLUÇÃO 003/2016 </a:t>
            </a:r>
          </a:p>
          <a:p>
            <a:endParaRPr lang="pt-BR" dirty="0"/>
          </a:p>
          <a:p>
            <a:endParaRPr lang="pt-BR" dirty="0"/>
          </a:p>
          <a:p>
            <a:pPr algn="just"/>
            <a:r>
              <a:rPr lang="pt-BR" altLang="pt-BR" sz="3600" dirty="0">
                <a:latin typeface="Arial" panose="020B0604020202020204" pitchFamily="34" charset="0"/>
                <a:cs typeface="Arial" panose="020B0604020202020204" pitchFamily="34" charset="0"/>
              </a:rPr>
              <a:t>O descumprimento da resolução do TCE pode resultar em rejeição de contas.</a:t>
            </a:r>
          </a:p>
          <a:p>
            <a:endParaRPr lang="pt-BR" dirty="0"/>
          </a:p>
        </p:txBody>
      </p:sp>
      <p:pic>
        <p:nvPicPr>
          <p:cNvPr id="4" name="Imagem 4">
            <a:extLst>
              <a:ext uri="{FF2B5EF4-FFF2-40B4-BE49-F238E27FC236}">
                <a16:creationId xmlns:a16="http://schemas.microsoft.com/office/drawing/2014/main" id="{6752037A-9DDB-EC70-4A89-9BC616ACA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592385" y="5669280"/>
            <a:ext cx="2599615" cy="12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259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1CF3A7A-E0EF-64E7-C96B-7650BDBED000}"/>
              </a:ext>
            </a:extLst>
          </p:cNvPr>
          <p:cNvSpPr>
            <a:spLocks noGrp="1"/>
          </p:cNvSpPr>
          <p:nvPr>
            <p:ph idx="1"/>
          </p:nvPr>
        </p:nvSpPr>
        <p:spPr/>
        <p:txBody>
          <a:bodyPr/>
          <a:lstStyle/>
          <a:p>
            <a:pPr marL="0" indent="0" algn="ctr">
              <a:buNone/>
            </a:pPr>
            <a:r>
              <a:rPr lang="pt-BR" sz="8000" dirty="0">
                <a:solidFill>
                  <a:srgbClr val="002060"/>
                </a:solidFill>
                <a:latin typeface="Arial" panose="020B0604020202020204" pitchFamily="34" charset="0"/>
                <a:cs typeface="Arial" panose="020B0604020202020204" pitchFamily="34" charset="0"/>
              </a:rPr>
              <a:t>OBRIGADO!</a:t>
            </a:r>
          </a:p>
          <a:p>
            <a:endParaRPr lang="pt-BR" dirty="0"/>
          </a:p>
        </p:txBody>
      </p:sp>
      <p:pic>
        <p:nvPicPr>
          <p:cNvPr id="4" name="Imagem 4">
            <a:extLst>
              <a:ext uri="{FF2B5EF4-FFF2-40B4-BE49-F238E27FC236}">
                <a16:creationId xmlns:a16="http://schemas.microsoft.com/office/drawing/2014/main" id="{51CDDB0F-4DA1-A0C0-F4A7-2DBE7294B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592385" y="5669280"/>
            <a:ext cx="2599615" cy="121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105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086D74-79DC-7862-9A37-6A67B0807ABB}"/>
              </a:ext>
            </a:extLst>
          </p:cNvPr>
          <p:cNvSpPr>
            <a:spLocks noGrp="1"/>
          </p:cNvSpPr>
          <p:nvPr>
            <p:ph type="title"/>
          </p:nvPr>
        </p:nvSpPr>
        <p:spPr/>
        <p:txBody>
          <a:bodyPr/>
          <a:lstStyle/>
          <a:p>
            <a:pPr algn="ctr"/>
            <a:r>
              <a:rPr lang="pt-BR" sz="4400" b="1" u="sng" kern="100" dirty="0">
                <a:effectLst/>
                <a:latin typeface="Arial" panose="020B0604020202020204" pitchFamily="34" charset="0"/>
                <a:ea typeface="Aptos" panose="020B0004020202020204" pitchFamily="34" charset="0"/>
                <a:cs typeface="Times New Roman" panose="02020603050405020304" pitchFamily="18" charset="0"/>
              </a:rPr>
              <a:t>ATENÇÃO</a:t>
            </a:r>
            <a:br>
              <a:rPr lang="pt-BR" sz="4400" kern="100" dirty="0">
                <a:effectLst/>
                <a:latin typeface="Aptos" panose="020B0004020202020204" pitchFamily="34" charset="0"/>
                <a:ea typeface="Aptos" panose="020B0004020202020204" pitchFamily="34"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EE688169-9C51-A4FC-A207-0EEC801F8A8F}"/>
              </a:ext>
            </a:extLst>
          </p:cNvPr>
          <p:cNvSpPr>
            <a:spLocks noGrp="1"/>
          </p:cNvSpPr>
          <p:nvPr>
            <p:ph idx="1"/>
          </p:nvPr>
        </p:nvSpPr>
        <p:spPr/>
        <p:txBody>
          <a:bodyPr>
            <a:normAutofit fontScale="85000" lnSpcReduction="10000"/>
          </a:bodyPr>
          <a:lstStyle/>
          <a:p>
            <a:pPr algn="just">
              <a:lnSpc>
                <a:spcPct val="110000"/>
              </a:lnSpc>
              <a:spcAft>
                <a:spcPts val="12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Nos municípios, a despesa total com pessoal, em cada período de apuração, não poderá exceder 60% da receita corrente líquida, sendo 54% para o executivo e 6% para o legislativo, conforme disposto no art. 20 da LRF. Se esse limite de despesa total com pessoal, for ultrapassado no 1º quadrimestre do último ano de mandato, serão aplicadas restrições imediatas, em que o ente não poderá:</a:t>
            </a:r>
          </a:p>
          <a:p>
            <a:pPr algn="just">
              <a:lnSpc>
                <a:spcPct val="110000"/>
              </a:lnSpc>
              <a:spcAft>
                <a:spcPts val="12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 a. Receber transferências voluntárias; </a:t>
            </a:r>
          </a:p>
          <a:p>
            <a:pPr algn="just">
              <a:lnSpc>
                <a:spcPct val="110000"/>
              </a:lnSpc>
              <a:spcAft>
                <a:spcPts val="12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b. Obter garantia, direta ou indireta, de outro ente; </a:t>
            </a:r>
          </a:p>
          <a:p>
            <a:pPr algn="just">
              <a:lnSpc>
                <a:spcPct val="110000"/>
              </a:lnSpc>
              <a:spcAft>
                <a:spcPts val="12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c. Contratar operações de crédito, ressalvadas as destinadas ao refinanciamento da dívida mobiliária e as que visem à redução das despesas com pessoal.</a:t>
            </a:r>
          </a:p>
          <a:p>
            <a:endParaRPr lang="pt-BR" dirty="0"/>
          </a:p>
        </p:txBody>
      </p:sp>
      <p:pic>
        <p:nvPicPr>
          <p:cNvPr id="4" name="Imagem 4">
            <a:extLst>
              <a:ext uri="{FF2B5EF4-FFF2-40B4-BE49-F238E27FC236}">
                <a16:creationId xmlns:a16="http://schemas.microsoft.com/office/drawing/2014/main" id="{4F03A816-596C-5CC9-4368-6F70D13055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752445" y="5743823"/>
            <a:ext cx="2439555" cy="11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2382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0AA5A4D-0268-F802-D260-235592A81FFC}"/>
              </a:ext>
            </a:extLst>
          </p:cNvPr>
          <p:cNvSpPr>
            <a:spLocks noGrp="1"/>
          </p:cNvSpPr>
          <p:nvPr>
            <p:ph idx="1"/>
          </p:nvPr>
        </p:nvSpPr>
        <p:spPr>
          <a:xfrm>
            <a:off x="838200" y="1041885"/>
            <a:ext cx="10515600" cy="5838092"/>
          </a:xfrm>
        </p:spPr>
        <p:txBody>
          <a:bodyPr>
            <a:noAutofit/>
          </a:bodyPr>
          <a:lstStyle/>
          <a:p>
            <a:pPr lvl="1" algn="just">
              <a:lnSpc>
                <a:spcPct val="100000"/>
              </a:lnSpc>
              <a:spcAft>
                <a:spcPts val="1200"/>
              </a:spcAft>
            </a:pPr>
            <a:r>
              <a:rPr lang="pt-BR" sz="2000" b="1" kern="100" dirty="0">
                <a:effectLst/>
                <a:latin typeface="Arial" panose="020B0604020202020204" pitchFamily="34" charset="0"/>
                <a:ea typeface="Aptos" panose="020B0004020202020204" pitchFamily="34" charset="0"/>
                <a:cs typeface="Arial" panose="020B0604020202020204" pitchFamily="34" charset="0"/>
              </a:rPr>
              <a:t>1.2</a:t>
            </a:r>
            <a:r>
              <a:rPr lang="pt-BR" sz="2000" kern="100" dirty="0">
                <a:effectLst/>
                <a:latin typeface="Arial" panose="020B0604020202020204" pitchFamily="34" charset="0"/>
                <a:ea typeface="Aptos" panose="020B0004020202020204" pitchFamily="34" charset="0"/>
                <a:cs typeface="Arial" panose="020B0604020202020204" pitchFamily="34" charset="0"/>
              </a:rPr>
              <a:t> Assumir Despesa sem Suficiente Disponibilidade de Caixa nos dois Últimos Quadrimestres, é vedado ao titular de Poder ou órgão contrair, nos dois últimos quadrimestres do mandato, obrigação de despesa (compromisso financeiro) que não possa ser cumprida integralmente dentro dele, ou que tenha parcelas a serem pagas no exercício seguinte, sem que haja suficiente disponibilidade de caixa para este efeito, conforme art. 42 da LRF. </a:t>
            </a:r>
          </a:p>
          <a:p>
            <a:pPr lvl="1"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O referido dispositivo tem a intenção de evitar o excesso de endividamento do Poder/Órgão ao final do mandato, bem como evitar que o mandatário seguinte receba compromissos financeiros no início de sua gestão, a exemplo de Restos a Pagar e Depósitos, sem recursos suficientes para honrá-los o que, certamente, comprometerá a administração futura, logo no seu início. </a:t>
            </a:r>
          </a:p>
          <a:p>
            <a:pPr lvl="1"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De acordo com a Lei de Crimes Fiscais (Lei n° 10.028/2000), que introduziu no Código Penal o art. 359-C, o descumprimento do art. 42 da LRF constitui crime sujeito à reclusão de 01 (um) a 04 (quatro) anos.</a:t>
            </a:r>
          </a:p>
          <a:p>
            <a:pPr lvl="1" algn="just"/>
            <a:endParaRPr lang="pt-BR" sz="2500" dirty="0">
              <a:latin typeface="Arial" panose="020B0604020202020204" pitchFamily="34" charset="0"/>
              <a:cs typeface="Arial" panose="020B0604020202020204" pitchFamily="34" charset="0"/>
            </a:endParaRPr>
          </a:p>
        </p:txBody>
      </p:sp>
      <p:pic>
        <p:nvPicPr>
          <p:cNvPr id="4" name="Imagem 4">
            <a:extLst>
              <a:ext uri="{FF2B5EF4-FFF2-40B4-BE49-F238E27FC236}">
                <a16:creationId xmlns:a16="http://schemas.microsoft.com/office/drawing/2014/main" id="{4A6097E2-7A35-4404-2402-4413B92168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752445" y="5743823"/>
            <a:ext cx="2439555" cy="11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3022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903C8C-1A2C-B3B4-DE57-165EE40D3D92}"/>
              </a:ext>
            </a:extLst>
          </p:cNvPr>
          <p:cNvSpPr>
            <a:spLocks noGrp="1"/>
          </p:cNvSpPr>
          <p:nvPr>
            <p:ph type="title"/>
          </p:nvPr>
        </p:nvSpPr>
        <p:spPr>
          <a:xfrm>
            <a:off x="838200" y="126610"/>
            <a:ext cx="10515600" cy="872832"/>
          </a:xfrm>
        </p:spPr>
        <p:txBody>
          <a:bodyPr/>
          <a:lstStyle/>
          <a:p>
            <a:pPr algn="ctr"/>
            <a:r>
              <a:rPr lang="pt-BR" b="1" u="sng" dirty="0">
                <a:latin typeface="Arial" panose="020B0604020202020204" pitchFamily="34" charset="0"/>
                <a:cs typeface="Arial" panose="020B0604020202020204" pitchFamily="34" charset="0"/>
              </a:rPr>
              <a:t>LEGISLAÇÃO ELEITORAL</a:t>
            </a:r>
          </a:p>
        </p:txBody>
      </p:sp>
      <p:sp>
        <p:nvSpPr>
          <p:cNvPr id="3" name="Espaço Reservado para Conteúdo 2">
            <a:extLst>
              <a:ext uri="{FF2B5EF4-FFF2-40B4-BE49-F238E27FC236}">
                <a16:creationId xmlns:a16="http://schemas.microsoft.com/office/drawing/2014/main" id="{37623DB3-6C75-9B72-4042-18C6172E6BC6}"/>
              </a:ext>
            </a:extLst>
          </p:cNvPr>
          <p:cNvSpPr>
            <a:spLocks noGrp="1"/>
          </p:cNvSpPr>
          <p:nvPr>
            <p:ph idx="1"/>
          </p:nvPr>
        </p:nvSpPr>
        <p:spPr>
          <a:xfrm>
            <a:off x="838200" y="999442"/>
            <a:ext cx="10515600" cy="5457629"/>
          </a:xfrm>
        </p:spPr>
        <p:txBody>
          <a:bodyPr>
            <a:noAutofit/>
          </a:bodyPr>
          <a:lstStyle/>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A Lei Federal nº 9.504/1997 (Lei das Eleições) estabelece algumas condutas que são vedadas aos agentes públicos no decorrer do mandato e, sobretudo, no ano e no período de campanha eleitoral. Dada sua importância no contexto do cenário eleitoral, e sua aplicabilidade no último ano de mandato, ressaltam-se a seguir pontos de atenção do referido dispositivo legal que podem impactar ações dos gestores públicos municipais e, por conseguinte, sua responsabilização por esta Corte de Contas. Como o uso de bens ou serviços em prol de candidato, partido ou coligação partidária, por implicar em desvio de finalidade e irregularidade da despesa, submete-se ao controle do Tribunal de Contas e, consequentemente, à responsabilização e sanção, cumpre ao TCE-AL não somente o julgamento pela irregularidade que reverta em imputação de débito e aplicação de multa, mas também representação junto ao Ministério Público Eleitoral do ato caracterizador de conduta vedada, para que este órgão dê prosseguimento às medidas cabíveis. </a:t>
            </a:r>
          </a:p>
          <a:p>
            <a:pPr algn="just">
              <a:lnSpc>
                <a:spcPct val="100000"/>
              </a:lnSpc>
              <a:spcAft>
                <a:spcPts val="1200"/>
              </a:spcAft>
            </a:pPr>
            <a:r>
              <a:rPr lang="pt-BR" sz="2000" kern="100" dirty="0">
                <a:effectLst/>
                <a:latin typeface="Arial" panose="020B0604020202020204" pitchFamily="34" charset="0"/>
                <a:ea typeface="Aptos" panose="020B0004020202020204" pitchFamily="34" charset="0"/>
                <a:cs typeface="Arial" panose="020B0604020202020204" pitchFamily="34" charset="0"/>
              </a:rPr>
              <a:t>As condutas vedadas aos agentes públicos estão estabelecidas nos </a:t>
            </a:r>
            <a:r>
              <a:rPr lang="pt-BR" sz="2000" kern="100" dirty="0" err="1">
                <a:effectLst/>
                <a:latin typeface="Arial" panose="020B0604020202020204" pitchFamily="34" charset="0"/>
                <a:ea typeface="Aptos" panose="020B0004020202020204" pitchFamily="34" charset="0"/>
                <a:cs typeface="Arial" panose="020B0604020202020204" pitchFamily="34" charset="0"/>
              </a:rPr>
              <a:t>arts</a:t>
            </a:r>
            <a:r>
              <a:rPr lang="pt-BR" sz="2000" kern="100" dirty="0">
                <a:effectLst/>
                <a:latin typeface="Arial" panose="020B0604020202020204" pitchFamily="34" charset="0"/>
                <a:ea typeface="Aptos" panose="020B0004020202020204" pitchFamily="34" charset="0"/>
                <a:cs typeface="Arial" panose="020B0604020202020204" pitchFamily="34" charset="0"/>
              </a:rPr>
              <a:t>. 73 a 78 da Lei das Eleições (Lei Federal nº 9.504/1997). É importante destacar que tais vedações devem ser observadas em conjunto com aquelas definidas pela Lei de Responsabilidade Fiscal.</a:t>
            </a:r>
          </a:p>
          <a:p>
            <a:pPr algn="just">
              <a:lnSpc>
                <a:spcPct val="100000"/>
              </a:lnSpc>
              <a:spcAft>
                <a:spcPts val="1200"/>
              </a:spcAft>
            </a:pPr>
            <a:endParaRPr lang="pt-BR" sz="2000" kern="100" dirty="0">
              <a:effectLst/>
              <a:latin typeface="Arial" panose="020B0604020202020204" pitchFamily="34" charset="0"/>
              <a:ea typeface="Aptos" panose="020B0004020202020204" pitchFamily="34" charset="0"/>
              <a:cs typeface="Arial" panose="020B0604020202020204" pitchFamily="34" charset="0"/>
            </a:endParaRPr>
          </a:p>
          <a:p>
            <a:pPr>
              <a:lnSpc>
                <a:spcPct val="120000"/>
              </a:lnSpc>
            </a:pPr>
            <a:endParaRPr lang="pt-BR" sz="2000" dirty="0"/>
          </a:p>
        </p:txBody>
      </p:sp>
      <p:pic>
        <p:nvPicPr>
          <p:cNvPr id="4" name="Imagem 4">
            <a:extLst>
              <a:ext uri="{FF2B5EF4-FFF2-40B4-BE49-F238E27FC236}">
                <a16:creationId xmlns:a16="http://schemas.microsoft.com/office/drawing/2014/main" id="{56F30525-53ED-CDE8-5C4D-3BA3770BA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10100603" y="5905967"/>
            <a:ext cx="2091397" cy="97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282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4E2EEA-FA76-4766-63FF-9CA09AE0CE38}"/>
              </a:ext>
            </a:extLst>
          </p:cNvPr>
          <p:cNvSpPr>
            <a:spLocks noGrp="1"/>
          </p:cNvSpPr>
          <p:nvPr>
            <p:ph type="title"/>
          </p:nvPr>
        </p:nvSpPr>
        <p:spPr>
          <a:xfrm>
            <a:off x="838200" y="672291"/>
            <a:ext cx="10515600" cy="1111348"/>
          </a:xfrm>
        </p:spPr>
        <p:txBody>
          <a:bodyPr/>
          <a:lstStyle/>
          <a:p>
            <a:pPr algn="ctr"/>
            <a:r>
              <a:rPr lang="pt-BR" sz="4400" kern="100" dirty="0">
                <a:effectLst/>
                <a:latin typeface="Arial" panose="020B0604020202020204" pitchFamily="34" charset="0"/>
                <a:ea typeface="Aptos" panose="020B0004020202020204" pitchFamily="34" charset="0"/>
                <a:cs typeface="Times New Roman" panose="02020603050405020304" pitchFamily="18" charset="0"/>
              </a:rPr>
              <a:t> </a:t>
            </a:r>
            <a:r>
              <a:rPr lang="pt-BR" sz="3000" b="1" u="sng" kern="100" dirty="0">
                <a:effectLst/>
                <a:latin typeface="Arial" panose="020B0604020202020204" pitchFamily="34" charset="0"/>
                <a:ea typeface="Aptos" panose="020B0004020202020204" pitchFamily="34" charset="0"/>
                <a:cs typeface="Times New Roman" panose="02020603050405020304" pitchFamily="18" charset="0"/>
              </a:rPr>
              <a:t>2. VEDAÇÕES DA LEI DAS ELEIÇÕES </a:t>
            </a:r>
            <a:endParaRPr lang="pt-BR" sz="3000" b="1" u="sng" dirty="0"/>
          </a:p>
        </p:txBody>
      </p:sp>
      <p:sp>
        <p:nvSpPr>
          <p:cNvPr id="3" name="Espaço Reservado para Conteúdo 2">
            <a:extLst>
              <a:ext uri="{FF2B5EF4-FFF2-40B4-BE49-F238E27FC236}">
                <a16:creationId xmlns:a16="http://schemas.microsoft.com/office/drawing/2014/main" id="{1636B086-6CEF-E1C6-9F65-0CA2BE494308}"/>
              </a:ext>
            </a:extLst>
          </p:cNvPr>
          <p:cNvSpPr>
            <a:spLocks noGrp="1"/>
          </p:cNvSpPr>
          <p:nvPr>
            <p:ph idx="1"/>
          </p:nvPr>
        </p:nvSpPr>
        <p:spPr>
          <a:xfrm>
            <a:off x="838200" y="1941342"/>
            <a:ext cx="10515600" cy="3644778"/>
          </a:xfrm>
        </p:spPr>
        <p:txBody>
          <a:bodyPr>
            <a:normAutofit/>
          </a:bodyPr>
          <a:lstStyle/>
          <a:p>
            <a:pPr algn="just">
              <a:lnSpc>
                <a:spcPct val="120000"/>
              </a:lnSpc>
              <a:spcAft>
                <a:spcPts val="1200"/>
              </a:spcAft>
            </a:pPr>
            <a:r>
              <a:rPr lang="pt-BR" sz="2000" b="1" kern="100" dirty="0">
                <a:effectLst/>
                <a:latin typeface="Arial" panose="020B0604020202020204" pitchFamily="34" charset="0"/>
                <a:ea typeface="Aptos" panose="020B0004020202020204" pitchFamily="34" charset="0"/>
                <a:cs typeface="Arial" panose="020B0604020202020204" pitchFamily="34" charset="0"/>
              </a:rPr>
              <a:t>2.1. </a:t>
            </a:r>
            <a:r>
              <a:rPr lang="pt-BR" sz="2000" kern="100" dirty="0">
                <a:effectLst/>
                <a:latin typeface="Arial" panose="020B0604020202020204" pitchFamily="34" charset="0"/>
                <a:ea typeface="Aptos" panose="020B0004020202020204" pitchFamily="34" charset="0"/>
                <a:cs typeface="Arial" panose="020B0604020202020204" pitchFamily="34" charset="0"/>
              </a:rPr>
              <a:t>Aumentar Gastos com Pessoal nos três meses que antecedem o pleito eleitoral e até a posse dos eleitos é proibido nomear, contratar ou de qualquer forma admitir, demitir sem justa causa, suprimir ou readaptar vantagens ou por outros meios dificultar ou impedir o exercício funcional e, ainda, </a:t>
            </a:r>
            <a:r>
              <a:rPr lang="pt-BR" sz="2000" kern="100" dirty="0" err="1">
                <a:effectLst/>
                <a:latin typeface="Arial" panose="020B0604020202020204" pitchFamily="34" charset="0"/>
                <a:ea typeface="Aptos" panose="020B0004020202020204" pitchFamily="34" charset="0"/>
                <a:cs typeface="Arial" panose="020B0604020202020204" pitchFamily="34" charset="0"/>
              </a:rPr>
              <a:t>ex</a:t>
            </a:r>
            <a:r>
              <a:rPr lang="pt-BR" sz="2000" kern="100" dirty="0">
                <a:effectLst/>
                <a:latin typeface="Arial" panose="020B0604020202020204" pitchFamily="34" charset="0"/>
                <a:ea typeface="Aptos" panose="020B0004020202020204" pitchFamily="34" charset="0"/>
                <a:cs typeface="Arial" panose="020B0604020202020204" pitchFamily="34" charset="0"/>
              </a:rPr>
              <a:t> </a:t>
            </a:r>
            <a:r>
              <a:rPr lang="pt-BR" sz="2000" kern="100" dirty="0" err="1">
                <a:effectLst/>
                <a:latin typeface="Arial" panose="020B0604020202020204" pitchFamily="34" charset="0"/>
                <a:ea typeface="Aptos" panose="020B0004020202020204" pitchFamily="34" charset="0"/>
                <a:cs typeface="Arial" panose="020B0604020202020204" pitchFamily="34" charset="0"/>
              </a:rPr>
              <a:t>officio</a:t>
            </a:r>
            <a:r>
              <a:rPr lang="pt-BR" sz="2000" kern="100" dirty="0">
                <a:effectLst/>
                <a:latin typeface="Arial" panose="020B0604020202020204" pitchFamily="34" charset="0"/>
                <a:ea typeface="Aptos" panose="020B0004020202020204" pitchFamily="34" charset="0"/>
                <a:cs typeface="Arial" panose="020B0604020202020204" pitchFamily="34" charset="0"/>
              </a:rPr>
              <a:t>, remover, transferir ou exonerar servidor público, conforme art. 73, inciso V, da Lei das Eleições.</a:t>
            </a:r>
          </a:p>
          <a:p>
            <a:endParaRPr lang="pt-BR" dirty="0"/>
          </a:p>
        </p:txBody>
      </p:sp>
      <p:pic>
        <p:nvPicPr>
          <p:cNvPr id="4" name="Imagem 4">
            <a:extLst>
              <a:ext uri="{FF2B5EF4-FFF2-40B4-BE49-F238E27FC236}">
                <a16:creationId xmlns:a16="http://schemas.microsoft.com/office/drawing/2014/main" id="{C7AACE62-5950-1F43-BD8A-9C1BCC499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413825" y="5586120"/>
            <a:ext cx="2778176" cy="129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315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3966F8-C808-AC6D-7720-77F9B0706F84}"/>
              </a:ext>
            </a:extLst>
          </p:cNvPr>
          <p:cNvSpPr>
            <a:spLocks noGrp="1"/>
          </p:cNvSpPr>
          <p:nvPr>
            <p:ph type="title"/>
          </p:nvPr>
        </p:nvSpPr>
        <p:spPr>
          <a:xfrm>
            <a:off x="838200" y="365126"/>
            <a:ext cx="10515600" cy="1224524"/>
          </a:xfrm>
        </p:spPr>
        <p:txBody>
          <a:bodyPr>
            <a:normAutofit/>
          </a:bodyPr>
          <a:lstStyle/>
          <a:p>
            <a:pPr algn="ctr"/>
            <a:r>
              <a:rPr lang="pt-BR" sz="3000" b="1" u="sng" kern="100" dirty="0">
                <a:effectLst/>
                <a:latin typeface="Arial" panose="020B0604020202020204" pitchFamily="34" charset="0"/>
                <a:ea typeface="Aptos" panose="020B0004020202020204" pitchFamily="34" charset="0"/>
                <a:cs typeface="Arial" panose="020B0604020202020204" pitchFamily="34" charset="0"/>
              </a:rPr>
              <a:t>EXCEÇÕES</a:t>
            </a:r>
            <a:endParaRPr lang="pt-BR" sz="3000" dirty="0"/>
          </a:p>
        </p:txBody>
      </p:sp>
      <p:sp>
        <p:nvSpPr>
          <p:cNvPr id="3" name="Espaço Reservado para Conteúdo 2">
            <a:extLst>
              <a:ext uri="{FF2B5EF4-FFF2-40B4-BE49-F238E27FC236}">
                <a16:creationId xmlns:a16="http://schemas.microsoft.com/office/drawing/2014/main" id="{06C22B8A-C0F7-79E2-EE08-EAFBE1B7E851}"/>
              </a:ext>
            </a:extLst>
          </p:cNvPr>
          <p:cNvSpPr>
            <a:spLocks noGrp="1"/>
          </p:cNvSpPr>
          <p:nvPr>
            <p:ph idx="1"/>
          </p:nvPr>
        </p:nvSpPr>
        <p:spPr>
          <a:xfrm>
            <a:off x="838200" y="1448972"/>
            <a:ext cx="10515600" cy="4727991"/>
          </a:xfrm>
        </p:spPr>
        <p:txBody>
          <a:bodyPr>
            <a:normAutofit fontScale="85000" lnSpcReduction="20000"/>
          </a:bodyPr>
          <a:lstStyle/>
          <a:p>
            <a:pPr algn="just">
              <a:lnSpc>
                <a:spcPct val="110000"/>
              </a:lnSpc>
              <a:spcAft>
                <a:spcPts val="1200"/>
              </a:spcAft>
            </a:pPr>
            <a:r>
              <a:rPr lang="pt-BR" sz="2400" kern="100" dirty="0">
                <a:effectLst/>
                <a:latin typeface="Arial" panose="020B0604020202020204" pitchFamily="34" charset="0"/>
                <a:ea typeface="Aptos" panose="020B0004020202020204" pitchFamily="34" charset="0"/>
                <a:cs typeface="Arial" panose="020B0604020202020204" pitchFamily="34" charset="0"/>
              </a:rPr>
              <a:t>a. Nomeação ou exoneração de cargos em comissão e designação de funções de confiança; </a:t>
            </a:r>
          </a:p>
          <a:p>
            <a:pPr algn="just">
              <a:lnSpc>
                <a:spcPct val="110000"/>
              </a:lnSpc>
              <a:spcAft>
                <a:spcPts val="1200"/>
              </a:spcAft>
            </a:pPr>
            <a:r>
              <a:rPr lang="pt-BR" sz="2400" kern="100" dirty="0">
                <a:effectLst/>
                <a:latin typeface="Arial" panose="020B0604020202020204" pitchFamily="34" charset="0"/>
                <a:ea typeface="Aptos" panose="020B0004020202020204" pitchFamily="34" charset="0"/>
                <a:cs typeface="Arial" panose="020B0604020202020204" pitchFamily="34" charset="0"/>
              </a:rPr>
              <a:t>b. Nomeação para cargos do Poder Judiciário, do Ministério Público, dos Tribunais ou Conselhos de Contas e dos órgãos da Presidência da República; </a:t>
            </a:r>
          </a:p>
          <a:p>
            <a:pPr algn="just">
              <a:lnSpc>
                <a:spcPct val="110000"/>
              </a:lnSpc>
              <a:spcAft>
                <a:spcPts val="1200"/>
              </a:spcAft>
            </a:pPr>
            <a:r>
              <a:rPr lang="pt-BR" sz="2400" kern="100" dirty="0">
                <a:effectLst/>
                <a:latin typeface="Arial" panose="020B0604020202020204" pitchFamily="34" charset="0"/>
                <a:ea typeface="Aptos" panose="020B0004020202020204" pitchFamily="34" charset="0"/>
                <a:cs typeface="Arial" panose="020B0604020202020204" pitchFamily="34" charset="0"/>
              </a:rPr>
              <a:t>c. Nomeação dos aprovados em concursos públicos homologados até o início daquele prazo;</a:t>
            </a:r>
          </a:p>
          <a:p>
            <a:pPr algn="just">
              <a:lnSpc>
                <a:spcPct val="110000"/>
              </a:lnSpc>
              <a:spcAft>
                <a:spcPts val="1200"/>
              </a:spcAft>
            </a:pPr>
            <a:r>
              <a:rPr lang="pt-BR" sz="2400" kern="100" dirty="0">
                <a:effectLst/>
                <a:latin typeface="Arial" panose="020B0604020202020204" pitchFamily="34" charset="0"/>
                <a:ea typeface="Aptos" panose="020B0004020202020204" pitchFamily="34" charset="0"/>
                <a:cs typeface="Arial" panose="020B0604020202020204" pitchFamily="34" charset="0"/>
              </a:rPr>
              <a:t> d. Nomeação ou contratação necessária à instalação ou ao funcionamento inadiável de serviços públicos essenciais, com prévia e expressa autorização do Chefe do Poder Executivo; </a:t>
            </a:r>
          </a:p>
          <a:p>
            <a:pPr algn="just">
              <a:lnSpc>
                <a:spcPct val="110000"/>
              </a:lnSpc>
              <a:spcAft>
                <a:spcPts val="1200"/>
              </a:spcAft>
            </a:pPr>
            <a:r>
              <a:rPr lang="pt-BR" sz="2400" kern="100" dirty="0">
                <a:effectLst/>
                <a:latin typeface="Arial" panose="020B0604020202020204" pitchFamily="34" charset="0"/>
                <a:ea typeface="Aptos" panose="020B0004020202020204" pitchFamily="34" charset="0"/>
                <a:cs typeface="Arial" panose="020B0604020202020204" pitchFamily="34" charset="0"/>
              </a:rPr>
              <a:t>e. Transferência ou remoção </a:t>
            </a:r>
            <a:r>
              <a:rPr lang="pt-BR" sz="2400" kern="100" dirty="0" err="1">
                <a:effectLst/>
                <a:latin typeface="Arial" panose="020B0604020202020204" pitchFamily="34" charset="0"/>
                <a:ea typeface="Aptos" panose="020B0004020202020204" pitchFamily="34" charset="0"/>
                <a:cs typeface="Arial" panose="020B0604020202020204" pitchFamily="34" charset="0"/>
              </a:rPr>
              <a:t>ex</a:t>
            </a:r>
            <a:r>
              <a:rPr lang="pt-BR" sz="2400" kern="100" dirty="0">
                <a:effectLst/>
                <a:latin typeface="Arial" panose="020B0604020202020204" pitchFamily="34" charset="0"/>
                <a:ea typeface="Aptos" panose="020B0004020202020204" pitchFamily="34" charset="0"/>
                <a:cs typeface="Arial" panose="020B0604020202020204" pitchFamily="34" charset="0"/>
              </a:rPr>
              <a:t> </a:t>
            </a:r>
            <a:r>
              <a:rPr lang="pt-BR" sz="2400" kern="100" dirty="0" err="1">
                <a:effectLst/>
                <a:latin typeface="Arial" panose="020B0604020202020204" pitchFamily="34" charset="0"/>
                <a:ea typeface="Aptos" panose="020B0004020202020204" pitchFamily="34" charset="0"/>
                <a:cs typeface="Arial" panose="020B0604020202020204" pitchFamily="34" charset="0"/>
              </a:rPr>
              <a:t>officio</a:t>
            </a:r>
            <a:r>
              <a:rPr lang="pt-BR" sz="2400" kern="100" dirty="0">
                <a:effectLst/>
                <a:latin typeface="Arial" panose="020B0604020202020204" pitchFamily="34" charset="0"/>
                <a:ea typeface="Aptos" panose="020B0004020202020204" pitchFamily="34" charset="0"/>
                <a:cs typeface="Arial" panose="020B0604020202020204" pitchFamily="34" charset="0"/>
              </a:rPr>
              <a:t> de militares, policiais civis e de agentes penitenciários. Cabe avaliar tais exceções, para o aumento de despesa com pessoal, observando também as vedações impostas pela LRF.</a:t>
            </a:r>
          </a:p>
          <a:p>
            <a:endParaRPr lang="pt-BR" dirty="0"/>
          </a:p>
        </p:txBody>
      </p:sp>
      <p:pic>
        <p:nvPicPr>
          <p:cNvPr id="4" name="Imagem 4">
            <a:extLst>
              <a:ext uri="{FF2B5EF4-FFF2-40B4-BE49-F238E27FC236}">
                <a16:creationId xmlns:a16="http://schemas.microsoft.com/office/drawing/2014/main" id="{83055210-3C32-C9A4-8ACD-E49C953A1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752445" y="5743823"/>
            <a:ext cx="2439555" cy="11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09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4B47680-406C-660B-D76B-F4E9B9AD4F94}"/>
              </a:ext>
            </a:extLst>
          </p:cNvPr>
          <p:cNvSpPr>
            <a:spLocks noGrp="1"/>
          </p:cNvSpPr>
          <p:nvPr>
            <p:ph idx="1"/>
          </p:nvPr>
        </p:nvSpPr>
        <p:spPr>
          <a:xfrm>
            <a:off x="838200" y="1393577"/>
            <a:ext cx="10515600" cy="4233500"/>
          </a:xfrm>
        </p:spPr>
        <p:txBody>
          <a:bodyPr/>
          <a:lstStyle/>
          <a:p>
            <a:pPr algn="just">
              <a:lnSpc>
                <a:spcPct val="100000"/>
              </a:lnSpc>
              <a:spcAft>
                <a:spcPts val="1200"/>
              </a:spcAft>
            </a:pPr>
            <a:r>
              <a:rPr lang="pt-BR" sz="2000" b="1" kern="100" dirty="0">
                <a:effectLst/>
                <a:latin typeface="Arial" panose="020B0604020202020204" pitchFamily="34" charset="0"/>
                <a:ea typeface="Aptos" panose="020B0004020202020204" pitchFamily="34" charset="0"/>
                <a:cs typeface="Arial" panose="020B0604020202020204" pitchFamily="34" charset="0"/>
              </a:rPr>
              <a:t>2.2</a:t>
            </a:r>
            <a:r>
              <a:rPr lang="pt-BR" sz="2000" kern="100" dirty="0">
                <a:effectLst/>
                <a:latin typeface="Arial" panose="020B0604020202020204" pitchFamily="34" charset="0"/>
                <a:ea typeface="Aptos" panose="020B0004020202020204" pitchFamily="34" charset="0"/>
                <a:cs typeface="Arial" panose="020B0604020202020204" pitchFamily="34" charset="0"/>
              </a:rPr>
              <a:t>. </a:t>
            </a:r>
            <a:r>
              <a:rPr lang="pt-BR" sz="2000" b="1" u="sng" kern="100" dirty="0">
                <a:effectLst/>
                <a:latin typeface="Arial" panose="020B0604020202020204" pitchFamily="34" charset="0"/>
                <a:ea typeface="Aptos" panose="020B0004020202020204" pitchFamily="34" charset="0"/>
                <a:cs typeface="Arial" panose="020B0604020202020204" pitchFamily="34" charset="0"/>
              </a:rPr>
              <a:t>Promover Revisão Geral da Remuneração dos Servidores Públicos </a:t>
            </a:r>
            <a:r>
              <a:rPr lang="pt-BR" sz="2000" kern="100" dirty="0">
                <a:effectLst/>
                <a:latin typeface="Arial" panose="020B0604020202020204" pitchFamily="34" charset="0"/>
                <a:ea typeface="Aptos" panose="020B0004020202020204" pitchFamily="34" charset="0"/>
                <a:cs typeface="Arial" panose="020B0604020202020204" pitchFamily="34" charset="0"/>
              </a:rPr>
              <a:t>de acordo com o art. 73, inciso VIII, da Lei das Eleições, </a:t>
            </a:r>
            <a:r>
              <a:rPr lang="pt-BR" sz="2000" b="1" u="sng" kern="100" dirty="0">
                <a:effectLst/>
                <a:latin typeface="Arial" panose="020B0604020202020204" pitchFamily="34" charset="0"/>
                <a:ea typeface="Aptos" panose="020B0004020202020204" pitchFamily="34" charset="0"/>
                <a:cs typeface="Arial" panose="020B0604020202020204" pitchFamily="34" charset="0"/>
              </a:rPr>
              <a:t>a partir dos 180 dias que antecedem o pleito e até a posse dos eleitos</a:t>
            </a:r>
            <a:r>
              <a:rPr lang="pt-BR" sz="2000" kern="100" dirty="0">
                <a:effectLst/>
                <a:latin typeface="Arial" panose="020B0604020202020204" pitchFamily="34" charset="0"/>
                <a:ea typeface="Aptos" panose="020B0004020202020204" pitchFamily="34" charset="0"/>
                <a:cs typeface="Arial" panose="020B0604020202020204" pitchFamily="34" charset="0"/>
              </a:rPr>
              <a:t>, a revisão geral da remuneração dos servidores públicos, prevista no art. 37, inciso X, da Constituição Federal, </a:t>
            </a:r>
            <a:r>
              <a:rPr lang="pt-BR" sz="2000" b="1" i="1" u="sng" kern="100" dirty="0">
                <a:effectLst/>
                <a:latin typeface="Arial" panose="020B0604020202020204" pitchFamily="34" charset="0"/>
                <a:ea typeface="Aptos" panose="020B0004020202020204" pitchFamily="34" charset="0"/>
                <a:cs typeface="Arial" panose="020B0604020202020204" pitchFamily="34" charset="0"/>
              </a:rPr>
              <a:t>somente poderá ser realizada se obedecidas as seguintes condições</a:t>
            </a:r>
            <a:r>
              <a:rPr lang="pt-BR" sz="2000" kern="100" dirty="0">
                <a:effectLst/>
                <a:latin typeface="Arial" panose="020B0604020202020204" pitchFamily="34" charset="0"/>
                <a:ea typeface="Aptos" panose="020B0004020202020204" pitchFamily="34" charset="0"/>
                <a:cs typeface="Arial" panose="020B0604020202020204" pitchFamily="34" charset="0"/>
              </a:rPr>
              <a:t>: </a:t>
            </a:r>
          </a:p>
          <a:p>
            <a:pPr algn="just">
              <a:lnSpc>
                <a:spcPct val="100000"/>
              </a:lnSpc>
              <a:spcAft>
                <a:spcPts val="1200"/>
              </a:spcAft>
            </a:pPr>
            <a:r>
              <a:rPr lang="pt-BR" sz="2000" b="1" kern="100" dirty="0">
                <a:effectLst/>
                <a:latin typeface="Arial" panose="020B0604020202020204" pitchFamily="34" charset="0"/>
                <a:ea typeface="Aptos" panose="020B0004020202020204" pitchFamily="34" charset="0"/>
                <a:cs typeface="Arial" panose="020B0604020202020204" pitchFamily="34" charset="0"/>
              </a:rPr>
              <a:t>a. A revisão geral não pode exceder a recomposição da perda de seu poder aquisitivo ao longo do ano da eleição;</a:t>
            </a:r>
          </a:p>
          <a:p>
            <a:pPr algn="just">
              <a:lnSpc>
                <a:spcPct val="100000"/>
              </a:lnSpc>
              <a:spcAft>
                <a:spcPts val="1200"/>
              </a:spcAft>
            </a:pPr>
            <a:r>
              <a:rPr lang="pt-BR" sz="2000" b="1" kern="100" dirty="0">
                <a:effectLst/>
                <a:latin typeface="Arial" panose="020B0604020202020204" pitchFamily="34" charset="0"/>
                <a:ea typeface="Aptos" panose="020B0004020202020204" pitchFamily="34" charset="0"/>
                <a:cs typeface="Arial" panose="020B0604020202020204" pitchFamily="34" charset="0"/>
              </a:rPr>
              <a:t> b. A aplicação da revisão geral deve atingir, indistintamente, todos os servidores, na data base fixada, abrangendo os doze meses precedentes, com efeitos financeiros imediatos.</a:t>
            </a:r>
          </a:p>
          <a:p>
            <a:endParaRPr lang="pt-BR" dirty="0"/>
          </a:p>
        </p:txBody>
      </p:sp>
      <p:pic>
        <p:nvPicPr>
          <p:cNvPr id="4" name="Imagem 4">
            <a:extLst>
              <a:ext uri="{FF2B5EF4-FFF2-40B4-BE49-F238E27FC236}">
                <a16:creationId xmlns:a16="http://schemas.microsoft.com/office/drawing/2014/main" id="{6452CB44-6F1D-1759-E675-2B95203A5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63" t="23875" r="72050" b="59805"/>
          <a:stretch>
            <a:fillRect/>
          </a:stretch>
        </p:blipFill>
        <p:spPr bwMode="auto">
          <a:xfrm>
            <a:off x="9501767" y="5627077"/>
            <a:ext cx="2690234" cy="12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83843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3813</Words>
  <Application>Microsoft Office PowerPoint</Application>
  <PresentationFormat>Widescreen</PresentationFormat>
  <Paragraphs>152</Paragraphs>
  <Slides>33</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33</vt:i4>
      </vt:variant>
    </vt:vector>
  </HeadingPairs>
  <TitlesOfParts>
    <vt:vector size="39" baseType="lpstr">
      <vt:lpstr>Aptos</vt:lpstr>
      <vt:lpstr>Arial</vt:lpstr>
      <vt:lpstr>Calibri</vt:lpstr>
      <vt:lpstr>Calibri Light</vt:lpstr>
      <vt:lpstr>OPPOSans M</vt:lpstr>
      <vt:lpstr>Tema do Office</vt:lpstr>
      <vt:lpstr>Apresentação do PowerPoint</vt:lpstr>
      <vt:lpstr> </vt:lpstr>
      <vt:lpstr>1. VEDAÇÕES DA LEI DE RESPONSABILIDADE FISCAL </vt:lpstr>
      <vt:lpstr>ATENÇÃO </vt:lpstr>
      <vt:lpstr>Apresentação do PowerPoint</vt:lpstr>
      <vt:lpstr>LEGISLAÇÃO ELEITORAL</vt:lpstr>
      <vt:lpstr> 2. VEDAÇÕES DA LEI DAS ELEIÇÕES </vt:lpstr>
      <vt:lpstr>EXCEÇÕES</vt:lpstr>
      <vt:lpstr>Apresentação do PowerPoint</vt:lpstr>
      <vt:lpstr>Apresentação do PowerPoint</vt:lpstr>
      <vt:lpstr>Apresentação do PowerPoint</vt:lpstr>
      <vt:lpstr>TRANSIÇÃO GOVERNAMENTAL</vt:lpstr>
      <vt:lpstr>TRANSIÇÃO GOVERNAMENTAL</vt:lpstr>
      <vt:lpstr>SÚMULA 230 DO TCU</vt:lpstr>
      <vt:lpstr> 3. RESPONSABILIDADES DO CANDIDATO ELEITO </vt:lpstr>
      <vt:lpstr>ATENÇÃO </vt:lpstr>
      <vt:lpstr>  4. OBRIGAÇÕES DO ATUAL PREFEITO  </vt:lpstr>
      <vt:lpstr>IMPORTANTE </vt:lpstr>
      <vt:lpstr> ACESSO AO SIAP – Art. 2º </vt:lpstr>
      <vt:lpstr>Art. 3º Aos membros da Comissão de Transição de Governo, representantes da atual gestão municipal, compete o levantamento dos seguintes documentos: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Andrey Romeu</dc:creator>
  <cp:lastModifiedBy>Leonel Chacon Assuncao Neto</cp:lastModifiedBy>
  <cp:revision>29</cp:revision>
  <dcterms:created xsi:type="dcterms:W3CDTF">2023-05-15T19:38:00Z</dcterms:created>
  <dcterms:modified xsi:type="dcterms:W3CDTF">2024-10-21T15:20:21Z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706C06FA6DBE42B28256400F1A84F669</vt:lpwstr>
  </property>
  <property fmtid="{D5CDD505-2E9C-101B-9397-08002B2CF9AE}" pid="3" name="KSOProductBuildVer">
    <vt:lpwstr>1046-11.2.0.11537</vt:lpwstr>
  </property>
</Properties>
</file>