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6858000" cy="9144000"/>
  <p:embeddedFontLst>
    <p:embeddedFont>
      <p:font typeface="Montserrat" charset="1" panose="00000500000000000000"/>
      <p:regular r:id="rId34"/>
    </p:embeddedFont>
    <p:embeddedFont>
      <p:font typeface="Montserrat Semi-Bold" charset="1" panose="00000700000000000000"/>
      <p:regular r:id="rId35"/>
    </p:embeddedFont>
    <p:embeddedFont>
      <p:font typeface="Montserrat Medium" charset="1" panose="00000600000000000000"/>
      <p:regular r:id="rId36"/>
    </p:embeddedFont>
    <p:embeddedFont>
      <p:font typeface="Montserrat Bold" charset="1" panose="00000800000000000000"/>
      <p:regular r:id="rId37"/>
    </p:embeddedFont>
    <p:embeddedFont>
      <p:font typeface="Bree Serif" charset="1" panose="02000503040000020004"/>
      <p:regular r:id="rId38"/>
    </p:embeddedFont>
    <p:embeddedFont>
      <p:font typeface="Kandy Yum" charset="1" panose="00000000000000000000"/>
      <p:regular r:id="rId39"/>
    </p:embeddedFont>
    <p:embeddedFont>
      <p:font typeface="Open Sans" charset="1" panose="020B0606030504020204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fonts/font34.fntdata" Type="http://schemas.openxmlformats.org/officeDocument/2006/relationships/font"/><Relationship Id="rId35" Target="fonts/font35.fntdata" Type="http://schemas.openxmlformats.org/officeDocument/2006/relationships/font"/><Relationship Id="rId36" Target="fonts/font36.fntdata" Type="http://schemas.openxmlformats.org/officeDocument/2006/relationships/font"/><Relationship Id="rId37" Target="fonts/font37.fntdata" Type="http://schemas.openxmlformats.org/officeDocument/2006/relationships/font"/><Relationship Id="rId38" Target="fonts/font38.fntdata" Type="http://schemas.openxmlformats.org/officeDocument/2006/relationships/font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fonts/font40.fntdata" Type="http://schemas.openxmlformats.org/officeDocument/2006/relationships/font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2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5.png" Type="http://schemas.openxmlformats.org/officeDocument/2006/relationships/image"/><Relationship Id="rId8" Target="../media/image3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https://www.gov.br/inep/pt-br/areas-de-atuacao/pesquisas-estatisticas-e-indicadores/ideb/resultados" TargetMode="External" Type="http://schemas.openxmlformats.org/officeDocument/2006/relationships/hyperlink"/><Relationship Id="rId4" Target="https://www.gov.br/inep/pt-br/areas-de-atuacao/pesquisas-estatisticas-e-indicadores/ideb/resultados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4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5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8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https://www.gov.br/inep/pt-br/areas-de-atuacao/pesquisas-estatisticas-e-indicadores/ideb/resultados" TargetMode="External" Type="http://schemas.openxmlformats.org/officeDocument/2006/relationships/hyperlink"/><Relationship Id="rId4" Target="https://www.gov.br/inep/pt-br/areas-de-atuacao/pesquisas-estatisticas-e-indicadores/ideb/resultados" TargetMode="External" Type="http://schemas.openxmlformats.org/officeDocument/2006/relationships/hyperlink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3.png" Type="http://schemas.openxmlformats.org/officeDocument/2006/relationships/image"/><Relationship Id="rId3" Target="../media/image35.png" Type="http://schemas.openxmlformats.org/officeDocument/2006/relationships/image"/><Relationship Id="rId4" Target="../media/image36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7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8.png" Type="http://schemas.openxmlformats.org/officeDocument/2006/relationships/image"/><Relationship Id="rId3" Target="../media/image46.png" Type="http://schemas.openxmlformats.org/officeDocument/2006/relationships/image"/><Relationship Id="rId4" Target="../media/image47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9.pn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2.png" Type="http://schemas.openxmlformats.org/officeDocument/2006/relationships/image"/><Relationship Id="rId3" Target="../media/image63.sv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4.png" Type="http://schemas.openxmlformats.org/officeDocument/2006/relationships/image"/><Relationship Id="rId3" Target="../media/image65.pn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66.png" Type="http://schemas.openxmlformats.org/officeDocument/2006/relationships/image"/><Relationship Id="rId5" Target="../media/image67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6.png" Type="http://schemas.openxmlformats.org/officeDocument/2006/relationships/image"/><Relationship Id="rId5" Target="../media/image7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sv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6.png" Type="http://schemas.openxmlformats.org/officeDocument/2006/relationships/image"/><Relationship Id="rId7" Target="../media/image7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0.png" Type="http://schemas.openxmlformats.org/officeDocument/2006/relationships/image"/><Relationship Id="rId11" Target="../media/image21.svg" Type="http://schemas.openxmlformats.org/officeDocument/2006/relationships/image"/><Relationship Id="rId12" Target="../media/image22.png" Type="http://schemas.openxmlformats.org/officeDocument/2006/relationships/image"/><Relationship Id="rId13" Target="../media/image23.svg" Type="http://schemas.openxmlformats.org/officeDocument/2006/relationships/image"/><Relationship Id="rId14" Target="../media/image24.png" Type="http://schemas.openxmlformats.org/officeDocument/2006/relationships/image"/><Relationship Id="rId15" Target="../media/image25.svg" Type="http://schemas.openxmlformats.org/officeDocument/2006/relationships/image"/><Relationship Id="rId16" Target="../media/image26.png" Type="http://schemas.openxmlformats.org/officeDocument/2006/relationships/image"/><Relationship Id="rId17" Target="../media/image27.svg" Type="http://schemas.openxmlformats.org/officeDocument/2006/relationships/image"/><Relationship Id="rId2" Target="../media/image12.png" Type="http://schemas.openxmlformats.org/officeDocument/2006/relationships/image"/><Relationship Id="rId3" Target="../media/image13.svg" Type="http://schemas.openxmlformats.org/officeDocument/2006/relationships/image"/><Relationship Id="rId4" Target="../media/image14.png" Type="http://schemas.openxmlformats.org/officeDocument/2006/relationships/image"/><Relationship Id="rId5" Target="../media/image15.svg" Type="http://schemas.openxmlformats.org/officeDocument/2006/relationships/image"/><Relationship Id="rId6" Target="../media/image16.png" Type="http://schemas.openxmlformats.org/officeDocument/2006/relationships/image"/><Relationship Id="rId7" Target="../media/image17.svg" Type="http://schemas.openxmlformats.org/officeDocument/2006/relationships/image"/><Relationship Id="rId8" Target="../media/image18.png" Type="http://schemas.openxmlformats.org/officeDocument/2006/relationships/image"/><Relationship Id="rId9" Target="../media/image19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6.svg" Type="http://schemas.openxmlformats.org/officeDocument/2006/relationships/image"/><Relationship Id="rId2" Target="../media/image28.png" Type="http://schemas.openxmlformats.org/officeDocument/2006/relationships/image"/><Relationship Id="rId3" Target="../media/image29.png" Type="http://schemas.openxmlformats.org/officeDocument/2006/relationships/image"/><Relationship Id="rId4" Target="../media/image30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33.png" Type="http://schemas.openxmlformats.org/officeDocument/2006/relationships/image"/><Relationship Id="rId8" Target="../media/image34.svg" Type="http://schemas.openxmlformats.org/officeDocument/2006/relationships/image"/><Relationship Id="rId9" Target="../media/image3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7.png" Type="http://schemas.openxmlformats.org/officeDocument/2006/relationships/image"/><Relationship Id="rId3" Target="../media/image38.png" Type="http://schemas.openxmlformats.org/officeDocument/2006/relationships/image"/><Relationship Id="rId4" Target="../media/image39.svg" Type="http://schemas.openxmlformats.org/officeDocument/2006/relationships/image"/><Relationship Id="rId5" Target="../media/image31.png" Type="http://schemas.openxmlformats.org/officeDocument/2006/relationships/image"/><Relationship Id="rId6" Target="../media/image32.svg" Type="http://schemas.openxmlformats.org/officeDocument/2006/relationships/image"/><Relationship Id="rId7" Target="../media/image40.png" Type="http://schemas.openxmlformats.org/officeDocument/2006/relationships/image"/><Relationship Id="rId8" Target="../media/image41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33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028700" y="3448904"/>
            <a:ext cx="7988141" cy="1508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5775" spc="-23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Avaliação do Cenário</a:t>
            </a:r>
          </a:p>
          <a:p>
            <a:pPr algn="l">
              <a:lnSpc>
                <a:spcPts val="5775"/>
              </a:lnSpc>
            </a:pPr>
            <a:r>
              <a:rPr lang="en-US" sz="5775" spc="-23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dos Municípios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028700" y="4888493"/>
            <a:ext cx="12054316" cy="1508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775"/>
              </a:lnSpc>
            </a:pPr>
            <a:r>
              <a:rPr lang="en-US" sz="5775" spc="-231" b="true">
                <a:solidFill>
                  <a:srgbClr val="00CAD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nos </a:t>
            </a:r>
            <a:r>
              <a:rPr lang="en-US" sz="5775" spc="-231" b="true">
                <a:solidFill>
                  <a:srgbClr val="00CADC"/>
                </a:solidFill>
                <a:latin typeface="Montserrat Semi-Bold"/>
                <a:ea typeface="Montserrat Semi-Bold"/>
                <a:cs typeface="Montserrat Semi-Bold"/>
                <a:sym typeface="Montserrat Semi-Bold"/>
              </a:rPr>
              <a:t>Indicadores Educacionais</a:t>
            </a:r>
          </a:p>
          <a:p>
            <a:pPr algn="l">
              <a:lnSpc>
                <a:spcPts val="5775"/>
              </a:lnSpc>
            </a:pPr>
          </a:p>
        </p:txBody>
      </p:sp>
      <p:sp>
        <p:nvSpPr>
          <p:cNvPr name="Freeform 4" id="4"/>
          <p:cNvSpPr/>
          <p:nvPr/>
        </p:nvSpPr>
        <p:spPr>
          <a:xfrm flipH="true" flipV="false" rot="-2638555">
            <a:off x="13975848" y="4711271"/>
            <a:ext cx="6173499" cy="6173499"/>
          </a:xfrm>
          <a:custGeom>
            <a:avLst/>
            <a:gdLst/>
            <a:ahLst/>
            <a:cxnLst/>
            <a:rect r="r" b="b" t="t" l="l"/>
            <a:pathLst>
              <a:path h="6173499" w="6173499">
                <a:moveTo>
                  <a:pt x="6173498" y="0"/>
                </a:moveTo>
                <a:lnTo>
                  <a:pt x="0" y="0"/>
                </a:lnTo>
                <a:lnTo>
                  <a:pt x="0" y="6173499"/>
                </a:lnTo>
                <a:lnTo>
                  <a:pt x="6173498" y="6173499"/>
                </a:lnTo>
                <a:lnTo>
                  <a:pt x="61734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2638555">
            <a:off x="11109265" y="-1054116"/>
            <a:ext cx="6173499" cy="6173499"/>
          </a:xfrm>
          <a:custGeom>
            <a:avLst/>
            <a:gdLst/>
            <a:ahLst/>
            <a:cxnLst/>
            <a:rect r="r" b="b" t="t" l="l"/>
            <a:pathLst>
              <a:path h="6173499" w="6173499">
                <a:moveTo>
                  <a:pt x="6173499" y="0"/>
                </a:moveTo>
                <a:lnTo>
                  <a:pt x="0" y="0"/>
                </a:lnTo>
                <a:lnTo>
                  <a:pt x="0" y="6173499"/>
                </a:lnTo>
                <a:lnTo>
                  <a:pt x="6173499" y="6173499"/>
                </a:lnTo>
                <a:lnTo>
                  <a:pt x="6173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/>
          <p:nvPr/>
        </p:nvGrpSpPr>
        <p:grpSpPr>
          <a:xfrm rot="0">
            <a:off x="-785013" y="8302392"/>
            <a:ext cx="5185593" cy="4476239"/>
            <a:chOff x="0" y="0"/>
            <a:chExt cx="1365753" cy="1178927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1365753" cy="1178927"/>
            </a:xfrm>
            <a:custGeom>
              <a:avLst/>
              <a:gdLst/>
              <a:ahLst/>
              <a:cxnLst/>
              <a:rect r="r" b="b" t="t" l="l"/>
              <a:pathLst>
                <a:path h="1178927" w="1365753">
                  <a:moveTo>
                    <a:pt x="149297" y="0"/>
                  </a:moveTo>
                  <a:lnTo>
                    <a:pt x="1216456" y="0"/>
                  </a:lnTo>
                  <a:cubicBezTo>
                    <a:pt x="1256052" y="0"/>
                    <a:pt x="1294026" y="15729"/>
                    <a:pt x="1322025" y="43728"/>
                  </a:cubicBezTo>
                  <a:cubicBezTo>
                    <a:pt x="1350024" y="71727"/>
                    <a:pt x="1365753" y="109701"/>
                    <a:pt x="1365753" y="149297"/>
                  </a:cubicBezTo>
                  <a:lnTo>
                    <a:pt x="1365753" y="1029630"/>
                  </a:lnTo>
                  <a:cubicBezTo>
                    <a:pt x="1365753" y="1069226"/>
                    <a:pt x="1350024" y="1107201"/>
                    <a:pt x="1322025" y="1135199"/>
                  </a:cubicBezTo>
                  <a:cubicBezTo>
                    <a:pt x="1294026" y="1163198"/>
                    <a:pt x="1256052" y="1178927"/>
                    <a:pt x="1216456" y="1178927"/>
                  </a:cubicBezTo>
                  <a:lnTo>
                    <a:pt x="149297" y="1178927"/>
                  </a:lnTo>
                  <a:cubicBezTo>
                    <a:pt x="66842" y="1178927"/>
                    <a:pt x="0" y="1112085"/>
                    <a:pt x="0" y="1029630"/>
                  </a:cubicBezTo>
                  <a:lnTo>
                    <a:pt x="0" y="149297"/>
                  </a:lnTo>
                  <a:cubicBezTo>
                    <a:pt x="0" y="109701"/>
                    <a:pt x="15729" y="71727"/>
                    <a:pt x="43728" y="43728"/>
                  </a:cubicBezTo>
                  <a:cubicBezTo>
                    <a:pt x="71727" y="15729"/>
                    <a:pt x="109701" y="0"/>
                    <a:pt x="149297" y="0"/>
                  </a:cubicBezTo>
                  <a:close/>
                </a:path>
              </a:pathLst>
            </a:custGeom>
            <a:solidFill>
              <a:srgbClr val="EDF2F7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19050"/>
              <a:ext cx="1365753" cy="1197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028700" y="8633752"/>
            <a:ext cx="2246002" cy="1471518"/>
          </a:xfrm>
          <a:custGeom>
            <a:avLst/>
            <a:gdLst/>
            <a:ahLst/>
            <a:cxnLst/>
            <a:rect r="r" b="b" t="t" l="l"/>
            <a:pathLst>
              <a:path h="1471518" w="2246002">
                <a:moveTo>
                  <a:pt x="0" y="0"/>
                </a:moveTo>
                <a:lnTo>
                  <a:pt x="2246002" y="0"/>
                </a:lnTo>
                <a:lnTo>
                  <a:pt x="2246002" y="1471518"/>
                </a:lnTo>
                <a:lnTo>
                  <a:pt x="0" y="147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028700" y="6034083"/>
            <a:ext cx="10792820" cy="11537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Estratégias para Melhorar o Ensino e Ampliar o </a:t>
            </a: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Financiamento da Educação</a:t>
            </a:r>
          </a:p>
          <a:p>
            <a:pPr algn="l">
              <a:lnSpc>
                <a:spcPts val="3080"/>
              </a:lnSpc>
            </a:pPr>
            <a:r>
              <a:rPr lang="en-US" sz="22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Novo FUNDEB, VAAR e ICMS Educacional em Alagoas</a:t>
            </a:r>
          </a:p>
          <a:p>
            <a:pPr algn="l">
              <a:lnSpc>
                <a:spcPts val="3080"/>
              </a:lnSpc>
            </a:pP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888054" y="-502154"/>
            <a:ext cx="20039190" cy="12304795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true" rot="-3203371">
            <a:off x="2732921" y="5505929"/>
            <a:ext cx="5340145" cy="2810251"/>
          </a:xfrm>
          <a:custGeom>
            <a:avLst/>
            <a:gdLst/>
            <a:ahLst/>
            <a:cxnLst/>
            <a:rect r="r" b="b" t="t" l="l"/>
            <a:pathLst>
              <a:path h="2810251" w="5340145">
                <a:moveTo>
                  <a:pt x="0" y="2810252"/>
                </a:moveTo>
                <a:lnTo>
                  <a:pt x="5340145" y="2810252"/>
                </a:lnTo>
                <a:lnTo>
                  <a:pt x="5340145" y="0"/>
                </a:lnTo>
                <a:lnTo>
                  <a:pt x="0" y="0"/>
                </a:lnTo>
                <a:lnTo>
                  <a:pt x="0" y="2810252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-3203371">
            <a:off x="11237827" y="6272819"/>
            <a:ext cx="5340145" cy="2810251"/>
          </a:xfrm>
          <a:custGeom>
            <a:avLst/>
            <a:gdLst/>
            <a:ahLst/>
            <a:cxnLst/>
            <a:rect r="r" b="b" t="t" l="l"/>
            <a:pathLst>
              <a:path h="2810251" w="5340145">
                <a:moveTo>
                  <a:pt x="0" y="2810251"/>
                </a:moveTo>
                <a:lnTo>
                  <a:pt x="5340146" y="2810251"/>
                </a:lnTo>
                <a:lnTo>
                  <a:pt x="5340146" y="0"/>
                </a:lnTo>
                <a:lnTo>
                  <a:pt x="0" y="0"/>
                </a:lnTo>
                <a:lnTo>
                  <a:pt x="0" y="2810251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556082" y="7677945"/>
            <a:ext cx="1233276" cy="326818"/>
          </a:xfrm>
          <a:custGeom>
            <a:avLst/>
            <a:gdLst/>
            <a:ahLst/>
            <a:cxnLst/>
            <a:rect r="r" b="b" t="t" l="l"/>
            <a:pathLst>
              <a:path h="326818" w="1233276">
                <a:moveTo>
                  <a:pt x="0" y="0"/>
                </a:moveTo>
                <a:lnTo>
                  <a:pt x="1233276" y="0"/>
                </a:lnTo>
                <a:lnTo>
                  <a:pt x="1233276" y="326818"/>
                </a:lnTo>
                <a:lnTo>
                  <a:pt x="0" y="326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68480" y="6831769"/>
            <a:ext cx="1233276" cy="326818"/>
          </a:xfrm>
          <a:custGeom>
            <a:avLst/>
            <a:gdLst/>
            <a:ahLst/>
            <a:cxnLst/>
            <a:rect r="r" b="b" t="t" l="l"/>
            <a:pathLst>
              <a:path h="326818" w="1233276">
                <a:moveTo>
                  <a:pt x="0" y="0"/>
                </a:moveTo>
                <a:lnTo>
                  <a:pt x="1233276" y="0"/>
                </a:lnTo>
                <a:lnTo>
                  <a:pt x="1233276" y="326818"/>
                </a:lnTo>
                <a:lnTo>
                  <a:pt x="0" y="326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23255" y="2011355"/>
            <a:ext cx="1233276" cy="326818"/>
          </a:xfrm>
          <a:custGeom>
            <a:avLst/>
            <a:gdLst/>
            <a:ahLst/>
            <a:cxnLst/>
            <a:rect r="r" b="b" t="t" l="l"/>
            <a:pathLst>
              <a:path h="326818" w="1233276">
                <a:moveTo>
                  <a:pt x="0" y="0"/>
                </a:moveTo>
                <a:lnTo>
                  <a:pt x="1233276" y="0"/>
                </a:lnTo>
                <a:lnTo>
                  <a:pt x="1233276" y="326818"/>
                </a:lnTo>
                <a:lnTo>
                  <a:pt x="0" y="32681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6445108" y="2174764"/>
            <a:ext cx="1233276" cy="326818"/>
          </a:xfrm>
          <a:custGeom>
            <a:avLst/>
            <a:gdLst/>
            <a:ahLst/>
            <a:cxnLst/>
            <a:rect r="r" b="b" t="t" l="l"/>
            <a:pathLst>
              <a:path h="326818" w="1233276">
                <a:moveTo>
                  <a:pt x="0" y="0"/>
                </a:moveTo>
                <a:lnTo>
                  <a:pt x="1233277" y="0"/>
                </a:lnTo>
                <a:lnTo>
                  <a:pt x="1233277" y="326819"/>
                </a:lnTo>
                <a:lnTo>
                  <a:pt x="0" y="32681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4848010" y="2338173"/>
            <a:ext cx="128142" cy="7322394"/>
          </a:xfrm>
          <a:custGeom>
            <a:avLst/>
            <a:gdLst/>
            <a:ahLst/>
            <a:cxnLst/>
            <a:rect r="r" b="b" t="t" l="l"/>
            <a:pathLst>
              <a:path h="7322394" w="128142">
                <a:moveTo>
                  <a:pt x="0" y="0"/>
                </a:moveTo>
                <a:lnTo>
                  <a:pt x="128142" y="0"/>
                </a:lnTo>
                <a:lnTo>
                  <a:pt x="128142" y="7322394"/>
                </a:lnTo>
                <a:lnTo>
                  <a:pt x="0" y="7322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585053" y="204450"/>
            <a:ext cx="13398624" cy="81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IDEB ANOS NOS INICIAIS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297806" y="7181165"/>
            <a:ext cx="1311890" cy="49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  <a:spcBef>
                <a:spcPct val="0"/>
              </a:spcBef>
            </a:pPr>
            <a:r>
              <a:rPr lang="en-US" sz="294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+ 170%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585292" y="8052053"/>
            <a:ext cx="1508849" cy="496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0"/>
              </a:lnSpc>
              <a:spcBef>
                <a:spcPct val="0"/>
              </a:spcBef>
            </a:pPr>
            <a:r>
              <a:rPr lang="en-US" sz="294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+ 269%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13132508" y="2338173"/>
            <a:ext cx="128142" cy="7322394"/>
          </a:xfrm>
          <a:custGeom>
            <a:avLst/>
            <a:gdLst/>
            <a:ahLst/>
            <a:cxnLst/>
            <a:rect r="r" b="b" t="t" l="l"/>
            <a:pathLst>
              <a:path h="7322394" w="128142">
                <a:moveTo>
                  <a:pt x="0" y="0"/>
                </a:moveTo>
                <a:lnTo>
                  <a:pt x="128142" y="0"/>
                </a:lnTo>
                <a:lnTo>
                  <a:pt x="128142" y="7322394"/>
                </a:lnTo>
                <a:lnTo>
                  <a:pt x="0" y="732239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13806" y="-672323"/>
            <a:ext cx="20041260" cy="1145444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08531" y="9195610"/>
            <a:ext cx="17714344" cy="790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25"/>
              </a:lnSpc>
            </a:pPr>
          </a:p>
          <a:p>
            <a:pPr algn="ctr">
              <a:lnSpc>
                <a:spcPts val="2125"/>
              </a:lnSpc>
            </a:pPr>
            <a:r>
              <a:rPr lang="en-US" sz="151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 das proficiências em Língua Portuguesa nas cinco  últimas edições do SAEB, percebe-se que o desempenho dos estudantes do Ceará em Língua Portuguesa é superior aos estudantes de Alagoas. Apesar de Alagoas apresentar melhorias no aprendizado da disciplina, obteve nas últimas edições médias inferiores as metas nacionais.</a:t>
            </a:r>
          </a:p>
        </p:txBody>
      </p:sp>
      <p:sp>
        <p:nvSpPr>
          <p:cNvPr name="TextBox 4" id="4"/>
          <p:cNvSpPr txBox="true"/>
          <p:nvPr/>
        </p:nvSpPr>
        <p:spPr>
          <a:xfrm rot="-5400000">
            <a:off x="13504241" y="4855745"/>
            <a:ext cx="7879540" cy="4075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b="true" sz="1200" u="sng">
                <a:solidFill>
                  <a:srgbClr val="3F4A5E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www.gov.br/inep/pt-br/areas-de-atuacao/pesquisas-estatisticas-e-indicadores/ideb/resultados"/>
              </a:rPr>
              <a:t>FONTE: Ministério da Educação - MEC</a:t>
            </a:r>
          </a:p>
          <a:p>
            <a:pPr algn="just">
              <a:lnSpc>
                <a:spcPts val="1679"/>
              </a:lnSpc>
            </a:pPr>
            <a:r>
              <a:rPr lang="en-US" sz="1200" u="sng">
                <a:solidFill>
                  <a:srgbClr val="3F4A5E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www.gov.br/inep/pt-br/areas-de-atuacao/pesquisas-estatisticas-e-indicadores/ideb/resultados"/>
              </a:rPr>
              <a:t>https://www.gov.br/inep/pt-br/areas-de-atuacao/pesquisas-estatisticas-e-indicadores/ideb/resultados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8531" y="59301"/>
            <a:ext cx="18288000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PROFICIÊNCIA (LP) NOS ANOS INICIAIS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28528" y="-597788"/>
            <a:ext cx="19517860" cy="11788293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04450"/>
            <a:ext cx="18288000" cy="8032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649"/>
              </a:lnSpc>
            </a:pPr>
            <a:r>
              <a:rPr lang="en-US" sz="47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PROFICIÊNCIA (MAT) NOS ANOS INICIAIS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92518" y="9410483"/>
            <a:ext cx="17702964" cy="7354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5"/>
              </a:lnSpc>
            </a:pPr>
          </a:p>
          <a:p>
            <a:pPr algn="ctr">
              <a:lnSpc>
                <a:spcPts val="1985"/>
              </a:lnSpc>
            </a:pPr>
            <a:r>
              <a:rPr lang="en-US" sz="141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 das proficiências em Matemática nas cinco  últimas edições do SAEB, percebe-se que o desempenho dos estudantes do Ceará em Matemática é superior aos estudantes de Alagoas, apesar de Alagoas apresentar melhorias no aprendizado da disciplina, obteve nas últimas edições médias inferiores as metas nacionais.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886162" y="-367402"/>
            <a:ext cx="19385195" cy="11636848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7830236" y="2726509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7"/>
                </a:lnTo>
                <a:lnTo>
                  <a:pt x="0" y="817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85854" y="204450"/>
            <a:ext cx="12197023" cy="81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PROFICIÊNCIA LP ANOS INICIAIS - SAEB 2023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0986808" y="2658232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821482" y="-103576"/>
            <a:ext cx="19239757" cy="11823374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1643942" y="204450"/>
            <a:ext cx="13891939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 PROFICIÊNCIA MAT ANOS INICIAIS - SAEB 2023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689871" y="3277189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0857822" y="2868215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83571" y="-673700"/>
            <a:ext cx="19982365" cy="1167492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364334" y="222834"/>
            <a:ext cx="11559332" cy="588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27"/>
              </a:lnSpc>
              <a:spcBef>
                <a:spcPct val="0"/>
              </a:spcBef>
            </a:pPr>
            <a:r>
              <a:rPr lang="en-US" sz="344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HISTÓRICO DO FLUXO NO SAEB</a:t>
            </a:r>
            <a:r>
              <a:rPr lang="en-US" sz="344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 - ANOS INICIAIS 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323175" y="9104551"/>
            <a:ext cx="17270546" cy="9833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45"/>
              </a:lnSpc>
            </a:pPr>
          </a:p>
          <a:p>
            <a:pPr algn="ctr">
              <a:lnSpc>
                <a:spcPts val="1845"/>
              </a:lnSpc>
            </a:pPr>
          </a:p>
          <a:p>
            <a:pPr algn="ctr">
              <a:lnSpc>
                <a:spcPts val="2125"/>
              </a:lnSpc>
            </a:pPr>
            <a:r>
              <a:rPr lang="en-US" sz="151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do Fluxo (taxa de aprovação) dos anos iniciais do Ensino Fundamental  nas cinco últimas edições. Os dados mostram os avanços na redução nas taxas de abandono e reprovação a partir do atendimento as deficiências na aprendizagem.</a:t>
            </a:r>
          </a:p>
        </p:txBody>
      </p:sp>
      <p:sp>
        <p:nvSpPr>
          <p:cNvPr name="TextBox 5" id="5"/>
          <p:cNvSpPr txBox="true"/>
          <p:nvPr/>
        </p:nvSpPr>
        <p:spPr>
          <a:xfrm rot="-5400000">
            <a:off x="13398602" y="4579423"/>
            <a:ext cx="7491078" cy="617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679"/>
              </a:lnSpc>
            </a:pPr>
            <a:r>
              <a:rPr lang="en-US" b="true" sz="1200" u="sng">
                <a:solidFill>
                  <a:srgbClr val="3F4A5E"/>
                </a:solidFill>
                <a:latin typeface="Montserrat Bold"/>
                <a:ea typeface="Montserrat Bold"/>
                <a:cs typeface="Montserrat Bold"/>
                <a:sym typeface="Montserrat Bold"/>
                <a:hlinkClick r:id="rId3" tooltip="https://www.gov.br/inep/pt-br/areas-de-atuacao/pesquisas-estatisticas-e-indicadores/ideb/resultados"/>
              </a:rPr>
              <a:t>FONTE: Ministério da Educação - MEC</a:t>
            </a:r>
          </a:p>
          <a:p>
            <a:pPr algn="just">
              <a:lnSpc>
                <a:spcPts val="1679"/>
              </a:lnSpc>
            </a:pPr>
            <a:r>
              <a:rPr lang="en-US" sz="1200" u="sng">
                <a:solidFill>
                  <a:srgbClr val="3F4A5E"/>
                </a:solidFill>
                <a:latin typeface="Montserrat"/>
                <a:ea typeface="Montserrat"/>
                <a:cs typeface="Montserrat"/>
                <a:sym typeface="Montserrat"/>
                <a:hlinkClick r:id="rId4" tooltip="https://www.gov.br/inep/pt-br/areas-de-atuacao/pesquisas-estatisticas-e-indicadores/ideb/resultados"/>
              </a:rPr>
              <a:t>https://www.gov.br/inep/pt-br/areas-de-atuacao/pesquisas-estatisticas-e-indicadores/ideb/resultados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3E6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61675" y="-210220"/>
            <a:ext cx="18723253" cy="11495729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4780875" y="5871796"/>
            <a:ext cx="2080809" cy="91035"/>
          </a:xfrm>
          <a:custGeom>
            <a:avLst/>
            <a:gdLst/>
            <a:ahLst/>
            <a:cxnLst/>
            <a:rect r="r" b="b" t="t" l="l"/>
            <a:pathLst>
              <a:path h="91035" w="2080809">
                <a:moveTo>
                  <a:pt x="0" y="0"/>
                </a:moveTo>
                <a:lnTo>
                  <a:pt x="2080809" y="0"/>
                </a:lnTo>
                <a:lnTo>
                  <a:pt x="2080809" y="91035"/>
                </a:lnTo>
                <a:lnTo>
                  <a:pt x="0" y="9103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274066" y="67896"/>
            <a:ext cx="13952323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FLUXO NOS ANOS INICIAIS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507809" y="5937079"/>
            <a:ext cx="2568108" cy="112355"/>
          </a:xfrm>
          <a:custGeom>
            <a:avLst/>
            <a:gdLst/>
            <a:ahLst/>
            <a:cxnLst/>
            <a:rect r="r" b="b" t="t" l="l"/>
            <a:pathLst>
              <a:path h="112355" w="2568108">
                <a:moveTo>
                  <a:pt x="0" y="0"/>
                </a:moveTo>
                <a:lnTo>
                  <a:pt x="2568108" y="0"/>
                </a:lnTo>
                <a:lnTo>
                  <a:pt x="2568108" y="112355"/>
                </a:lnTo>
                <a:lnTo>
                  <a:pt x="0" y="11235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3080361" y="5937079"/>
            <a:ext cx="4298454" cy="188057"/>
          </a:xfrm>
          <a:custGeom>
            <a:avLst/>
            <a:gdLst/>
            <a:ahLst/>
            <a:cxnLst/>
            <a:rect r="r" b="b" t="t" l="l"/>
            <a:pathLst>
              <a:path h="188057" w="4298454">
                <a:moveTo>
                  <a:pt x="0" y="0"/>
                </a:moveTo>
                <a:lnTo>
                  <a:pt x="4298453" y="0"/>
                </a:lnTo>
                <a:lnTo>
                  <a:pt x="4298453" y="188058"/>
                </a:lnTo>
                <a:lnTo>
                  <a:pt x="0" y="18805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563672" y="9239250"/>
            <a:ext cx="16695628" cy="942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4"/>
              </a:lnSpc>
            </a:pPr>
          </a:p>
          <a:p>
            <a:pPr algn="ctr">
              <a:lnSpc>
                <a:spcPts val="1784"/>
              </a:lnSpc>
            </a:pPr>
          </a:p>
          <a:p>
            <a:pPr algn="ctr">
              <a:lnSpc>
                <a:spcPts val="2054"/>
              </a:lnSpc>
            </a:pPr>
            <a:r>
              <a:rPr lang="en-US" sz="1467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do Fluxo (taxa de aprovação) dos anos iniciais do Ensino Fundamental  nas últimas edições do SAEB. Os dados mostram que Sobral desde 2009 consegue resolver seus problemas de evasão e reprovação nos anos iniciais, obtendo 100% de aprovação,  enquanto Santana do Mundaú demora um pouco mais para a mesma evolução.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299930" y="-501464"/>
            <a:ext cx="18887860" cy="1166009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92899" y="204450"/>
            <a:ext cx="12982932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IDEB NOS ANOS FINAIS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894341" y="3085893"/>
            <a:ext cx="106377" cy="6078662"/>
          </a:xfrm>
          <a:custGeom>
            <a:avLst/>
            <a:gdLst/>
            <a:ahLst/>
            <a:cxnLst/>
            <a:rect r="r" b="b" t="t" l="l"/>
            <a:pathLst>
              <a:path h="6078662" w="106377">
                <a:moveTo>
                  <a:pt x="0" y="0"/>
                </a:moveTo>
                <a:lnTo>
                  <a:pt x="106377" y="0"/>
                </a:lnTo>
                <a:lnTo>
                  <a:pt x="106377" y="6078662"/>
                </a:lnTo>
                <a:lnTo>
                  <a:pt x="0" y="60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9090812" y="3166122"/>
            <a:ext cx="104973" cy="5998433"/>
          </a:xfrm>
          <a:custGeom>
            <a:avLst/>
            <a:gdLst/>
            <a:ahLst/>
            <a:cxnLst/>
            <a:rect r="r" b="b" t="t" l="l"/>
            <a:pathLst>
              <a:path h="5998433" w="104973">
                <a:moveTo>
                  <a:pt x="0" y="0"/>
                </a:moveTo>
                <a:lnTo>
                  <a:pt x="104972" y="0"/>
                </a:lnTo>
                <a:lnTo>
                  <a:pt x="104972" y="5998433"/>
                </a:lnTo>
                <a:lnTo>
                  <a:pt x="0" y="59984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615178" y="5024101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6" y="0"/>
                </a:lnTo>
                <a:lnTo>
                  <a:pt x="901126" y="238798"/>
                </a:lnTo>
                <a:lnTo>
                  <a:pt x="0" y="23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789715" y="2540855"/>
            <a:ext cx="708991" cy="361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+ 35%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5883053" y="3584712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7" y="0"/>
                </a:lnTo>
                <a:lnTo>
                  <a:pt x="901127" y="238798"/>
                </a:lnTo>
                <a:lnTo>
                  <a:pt x="0" y="23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784180" y="6005824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7" y="0"/>
                </a:lnTo>
                <a:lnTo>
                  <a:pt x="901127" y="238799"/>
                </a:lnTo>
                <a:lnTo>
                  <a:pt x="0" y="238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1101298" y="3345913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7" y="0"/>
                </a:lnTo>
                <a:lnTo>
                  <a:pt x="901127" y="238799"/>
                </a:lnTo>
                <a:lnTo>
                  <a:pt x="0" y="238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2002425" y="5143500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6" y="0"/>
                </a:lnTo>
                <a:lnTo>
                  <a:pt x="901126" y="238799"/>
                </a:lnTo>
                <a:lnTo>
                  <a:pt x="0" y="2387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6358173" y="2578947"/>
            <a:ext cx="901127" cy="238799"/>
          </a:xfrm>
          <a:custGeom>
            <a:avLst/>
            <a:gdLst/>
            <a:ahLst/>
            <a:cxnLst/>
            <a:rect r="r" b="b" t="t" l="l"/>
            <a:pathLst>
              <a:path h="238799" w="901127">
                <a:moveTo>
                  <a:pt x="0" y="0"/>
                </a:moveTo>
                <a:lnTo>
                  <a:pt x="901127" y="0"/>
                </a:lnTo>
                <a:lnTo>
                  <a:pt x="901127" y="238798"/>
                </a:lnTo>
                <a:lnTo>
                  <a:pt x="0" y="23879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29016">
            <a:off x="2431852" y="2625018"/>
            <a:ext cx="2480260" cy="1305237"/>
          </a:xfrm>
          <a:custGeom>
            <a:avLst/>
            <a:gdLst/>
            <a:ahLst/>
            <a:cxnLst/>
            <a:rect r="r" b="b" t="t" l="l"/>
            <a:pathLst>
              <a:path h="1305237" w="2480260">
                <a:moveTo>
                  <a:pt x="0" y="0"/>
                </a:moveTo>
                <a:lnTo>
                  <a:pt x="2480260" y="0"/>
                </a:lnTo>
                <a:lnTo>
                  <a:pt x="2480260" y="1305237"/>
                </a:lnTo>
                <a:lnTo>
                  <a:pt x="0" y="1305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129016">
            <a:off x="7436496" y="2863816"/>
            <a:ext cx="2480260" cy="1305237"/>
          </a:xfrm>
          <a:custGeom>
            <a:avLst/>
            <a:gdLst/>
            <a:ahLst/>
            <a:cxnLst/>
            <a:rect r="r" b="b" t="t" l="l"/>
            <a:pathLst>
              <a:path h="1305237" w="2480260">
                <a:moveTo>
                  <a:pt x="0" y="0"/>
                </a:moveTo>
                <a:lnTo>
                  <a:pt x="2480260" y="0"/>
                </a:lnTo>
                <a:lnTo>
                  <a:pt x="2480260" y="1305237"/>
                </a:lnTo>
                <a:lnTo>
                  <a:pt x="0" y="1305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29016">
            <a:off x="12388833" y="2625018"/>
            <a:ext cx="2480260" cy="1305237"/>
          </a:xfrm>
          <a:custGeom>
            <a:avLst/>
            <a:gdLst/>
            <a:ahLst/>
            <a:cxnLst/>
            <a:rect r="r" b="b" t="t" l="l"/>
            <a:pathLst>
              <a:path h="1305237" w="2480260">
                <a:moveTo>
                  <a:pt x="0" y="0"/>
                </a:moveTo>
                <a:lnTo>
                  <a:pt x="2480260" y="0"/>
                </a:lnTo>
                <a:lnTo>
                  <a:pt x="2480260" y="1305237"/>
                </a:lnTo>
                <a:lnTo>
                  <a:pt x="0" y="13052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8051027" y="2613217"/>
            <a:ext cx="708991" cy="361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+ 85%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2675963" y="2540855"/>
            <a:ext cx="708991" cy="361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41"/>
              </a:lnSpc>
              <a:spcBef>
                <a:spcPct val="0"/>
              </a:spcBef>
            </a:pPr>
            <a:r>
              <a:rPr lang="en-US" sz="210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+ 64%</a:t>
            </a:r>
          </a:p>
        </p:txBody>
      </p:sp>
      <p:sp>
        <p:nvSpPr>
          <p:cNvPr name="Freeform 18" id="18"/>
          <p:cNvSpPr/>
          <p:nvPr/>
        </p:nvSpPr>
        <p:spPr>
          <a:xfrm flipH="false" flipV="false" rot="0">
            <a:off x="14284676" y="3085893"/>
            <a:ext cx="106377" cy="6078662"/>
          </a:xfrm>
          <a:custGeom>
            <a:avLst/>
            <a:gdLst/>
            <a:ahLst/>
            <a:cxnLst/>
            <a:rect r="r" b="b" t="t" l="l"/>
            <a:pathLst>
              <a:path h="6078662" w="106377">
                <a:moveTo>
                  <a:pt x="0" y="0"/>
                </a:moveTo>
                <a:lnTo>
                  <a:pt x="106377" y="0"/>
                </a:lnTo>
                <a:lnTo>
                  <a:pt x="106377" y="6078662"/>
                </a:lnTo>
                <a:lnTo>
                  <a:pt x="0" y="607866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9" id="19"/>
          <p:cNvSpPr txBox="true"/>
          <p:nvPr/>
        </p:nvSpPr>
        <p:spPr>
          <a:xfrm rot="0">
            <a:off x="544335" y="9546539"/>
            <a:ext cx="17480060" cy="5676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09"/>
              </a:lnSpc>
              <a:spcBef>
                <a:spcPct val="0"/>
              </a:spcBef>
            </a:pPr>
            <a:r>
              <a:rPr lang="en-US" sz="164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o grande avanço no aprendizado dos estudantes dos anos finais, ao longo dos últimas edições do Saeb, no entanto apesar obter nota superior a média nacional na última edição, o Ceará apresenta notas superiores ao longo da história.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319333" y="-548036"/>
            <a:ext cx="18739116" cy="1154450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3296423" y="127590"/>
            <a:ext cx="11695153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IDEB ANOS FINAIS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563672" y="9027508"/>
            <a:ext cx="16695628" cy="119389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84"/>
              </a:lnSpc>
            </a:pPr>
          </a:p>
          <a:p>
            <a:pPr algn="ctr">
              <a:lnSpc>
                <a:spcPts val="1784"/>
              </a:lnSpc>
            </a:pPr>
          </a:p>
          <a:p>
            <a:pPr algn="ctr">
              <a:lnSpc>
                <a:spcPts val="2054"/>
              </a:lnSpc>
            </a:pPr>
            <a:r>
              <a:rPr lang="en-US" sz="1467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A evolução histórica apresenta que mesmo com grandes avanços do Ideb dos ano finais em Alagoas, existe uma grande variação entre as notas de Coruripe e Santana do Mundaú em relação a média estadual, a partir do ano de 2017.  Essa diferença evidencia a grande variação do indicador de aprendizagem entre os municípios  em alagoas, enquanto municípios destacam-se em avanços, a grande maioria apresenta dificuldade em melhorar seus indicadores.</a:t>
            </a:r>
          </a:p>
        </p:txBody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562650" y="-434749"/>
            <a:ext cx="19096200" cy="1146476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04450"/>
            <a:ext cx="18288000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PROFICIÊNCIA (LP) NOS ANOS FINAIS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60931" y="9348010"/>
            <a:ext cx="17897243" cy="6574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9"/>
              </a:lnSpc>
            </a:pPr>
          </a:p>
          <a:p>
            <a:pPr algn="ctr">
              <a:lnSpc>
                <a:spcPts val="1779"/>
              </a:lnSpc>
            </a:pPr>
            <a:r>
              <a:rPr lang="en-US" sz="1270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 das proficiências em Língua Portuguesa nas cinco  últimas edições do SAEB, percebe-se que o desempenho dos estudantes do Ceará em Língua Portuguesa é superior aos estudantes de Alagoas. Apesar de Alagoas apresentar melhorias no aprendizado da disciplina, obteve nas últimas edições médias inferiores as metas nacionais.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bg>
      <p:bgPr>
        <a:solidFill>
          <a:srgbClr val="EDF2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44996" y="3786247"/>
            <a:ext cx="4238273" cy="4277153"/>
            <a:chOff x="0" y="0"/>
            <a:chExt cx="1145250" cy="1155756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145250" cy="1155756"/>
            </a:xfrm>
            <a:custGeom>
              <a:avLst/>
              <a:gdLst/>
              <a:ahLst/>
              <a:cxnLst/>
              <a:rect r="r" b="b" t="t" l="l"/>
              <a:pathLst>
                <a:path h="1155756" w="1145250">
                  <a:moveTo>
                    <a:pt x="182667" y="0"/>
                  </a:moveTo>
                  <a:lnTo>
                    <a:pt x="962583" y="0"/>
                  </a:lnTo>
                  <a:cubicBezTo>
                    <a:pt x="1063468" y="0"/>
                    <a:pt x="1145250" y="81783"/>
                    <a:pt x="1145250" y="182667"/>
                  </a:cubicBezTo>
                  <a:lnTo>
                    <a:pt x="1145250" y="973089"/>
                  </a:lnTo>
                  <a:cubicBezTo>
                    <a:pt x="1145250" y="1073973"/>
                    <a:pt x="1063468" y="1155756"/>
                    <a:pt x="962583" y="1155756"/>
                  </a:cubicBezTo>
                  <a:lnTo>
                    <a:pt x="182667" y="1155756"/>
                  </a:lnTo>
                  <a:cubicBezTo>
                    <a:pt x="81783" y="1155756"/>
                    <a:pt x="0" y="1073973"/>
                    <a:pt x="0" y="973089"/>
                  </a:cubicBezTo>
                  <a:lnTo>
                    <a:pt x="0" y="182667"/>
                  </a:lnTo>
                  <a:cubicBezTo>
                    <a:pt x="0" y="81783"/>
                    <a:pt x="81783" y="0"/>
                    <a:pt x="1826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CADC"/>
              </a:solidFill>
              <a:prstDash val="solid"/>
              <a:round/>
            </a:ln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145250" cy="1174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7073883" y="3786247"/>
            <a:ext cx="4238273" cy="4277153"/>
            <a:chOff x="0" y="0"/>
            <a:chExt cx="1145250" cy="115575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145250" cy="1155756"/>
            </a:xfrm>
            <a:custGeom>
              <a:avLst/>
              <a:gdLst/>
              <a:ahLst/>
              <a:cxnLst/>
              <a:rect r="r" b="b" t="t" l="l"/>
              <a:pathLst>
                <a:path h="1155756" w="1145250">
                  <a:moveTo>
                    <a:pt x="182667" y="0"/>
                  </a:moveTo>
                  <a:lnTo>
                    <a:pt x="962583" y="0"/>
                  </a:lnTo>
                  <a:cubicBezTo>
                    <a:pt x="1063468" y="0"/>
                    <a:pt x="1145250" y="81783"/>
                    <a:pt x="1145250" y="182667"/>
                  </a:cubicBezTo>
                  <a:lnTo>
                    <a:pt x="1145250" y="973089"/>
                  </a:lnTo>
                  <a:cubicBezTo>
                    <a:pt x="1145250" y="1073973"/>
                    <a:pt x="1063468" y="1155756"/>
                    <a:pt x="962583" y="1155756"/>
                  </a:cubicBezTo>
                  <a:lnTo>
                    <a:pt x="182667" y="1155756"/>
                  </a:lnTo>
                  <a:cubicBezTo>
                    <a:pt x="81783" y="1155756"/>
                    <a:pt x="0" y="1073973"/>
                    <a:pt x="0" y="973089"/>
                  </a:cubicBezTo>
                  <a:lnTo>
                    <a:pt x="0" y="182667"/>
                  </a:lnTo>
                  <a:cubicBezTo>
                    <a:pt x="0" y="81783"/>
                    <a:pt x="81783" y="0"/>
                    <a:pt x="1826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CADC"/>
              </a:solidFill>
              <a:prstDash val="solid"/>
              <a:round/>
            </a:ln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1145250" cy="1174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2704731" y="3786247"/>
            <a:ext cx="4238273" cy="4277153"/>
            <a:chOff x="0" y="0"/>
            <a:chExt cx="1145250" cy="115575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0" y="0"/>
              <a:ext cx="1145250" cy="1155756"/>
            </a:xfrm>
            <a:custGeom>
              <a:avLst/>
              <a:gdLst/>
              <a:ahLst/>
              <a:cxnLst/>
              <a:rect r="r" b="b" t="t" l="l"/>
              <a:pathLst>
                <a:path h="1155756" w="1145250">
                  <a:moveTo>
                    <a:pt x="182667" y="0"/>
                  </a:moveTo>
                  <a:lnTo>
                    <a:pt x="962583" y="0"/>
                  </a:lnTo>
                  <a:cubicBezTo>
                    <a:pt x="1063468" y="0"/>
                    <a:pt x="1145250" y="81783"/>
                    <a:pt x="1145250" y="182667"/>
                  </a:cubicBezTo>
                  <a:lnTo>
                    <a:pt x="1145250" y="973089"/>
                  </a:lnTo>
                  <a:cubicBezTo>
                    <a:pt x="1145250" y="1073973"/>
                    <a:pt x="1063468" y="1155756"/>
                    <a:pt x="962583" y="1155756"/>
                  </a:cubicBezTo>
                  <a:lnTo>
                    <a:pt x="182667" y="1155756"/>
                  </a:lnTo>
                  <a:cubicBezTo>
                    <a:pt x="81783" y="1155756"/>
                    <a:pt x="0" y="1073973"/>
                    <a:pt x="0" y="973089"/>
                  </a:cubicBezTo>
                  <a:lnTo>
                    <a:pt x="0" y="182667"/>
                  </a:lnTo>
                  <a:cubicBezTo>
                    <a:pt x="0" y="81783"/>
                    <a:pt x="81783" y="0"/>
                    <a:pt x="1826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9050" cap="rnd">
              <a:solidFill>
                <a:srgbClr val="00CADC"/>
              </a:solidFill>
              <a:prstDash val="solid"/>
              <a:round/>
            </a:ln>
          </p:spPr>
        </p:sp>
        <p:sp>
          <p:nvSpPr>
            <p:cNvPr name="TextBox 10" id="10"/>
            <p:cNvSpPr txBox="true"/>
            <p:nvPr/>
          </p:nvSpPr>
          <p:spPr>
            <a:xfrm>
              <a:off x="0" y="-19050"/>
              <a:ext cx="1145250" cy="11748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7270537" y="4991374"/>
            <a:ext cx="3844966" cy="186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3118">
                <a:solidFill>
                  <a:srgbClr val="26334A"/>
                </a:solidFill>
                <a:latin typeface="Montserrat"/>
                <a:ea typeface="Montserrat"/>
                <a:cs typeface="Montserrat"/>
                <a:sym typeface="Montserrat"/>
              </a:rPr>
              <a:t>Complementação da União de</a:t>
            </a:r>
          </a:p>
          <a:p>
            <a:pPr algn="ctr" marL="0" indent="0" lvl="0">
              <a:lnSpc>
                <a:spcPts val="3742"/>
              </a:lnSpc>
              <a:spcBef>
                <a:spcPct val="0"/>
              </a:spcBef>
            </a:pPr>
            <a:r>
              <a:rPr lang="en-US" sz="3118">
                <a:solidFill>
                  <a:srgbClr val="26334A"/>
                </a:solidFill>
                <a:latin typeface="Montserrat"/>
                <a:ea typeface="Montserrat"/>
                <a:cs typeface="Montserrat"/>
                <a:sym typeface="Montserrat"/>
              </a:rPr>
              <a:t>10% para 23% até 2026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2968564" y="4991374"/>
            <a:ext cx="3710606" cy="18669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3118">
                <a:solidFill>
                  <a:srgbClr val="26334A"/>
                </a:solidFill>
                <a:latin typeface="Montserrat"/>
                <a:ea typeface="Montserrat"/>
                <a:cs typeface="Montserrat"/>
                <a:sym typeface="Montserrat"/>
              </a:rPr>
              <a:t>Três formas de repasse: VAAF</a:t>
            </a:r>
          </a:p>
          <a:p>
            <a:pPr algn="ctr" marL="0" indent="0" lvl="0">
              <a:lnSpc>
                <a:spcPts val="3742"/>
              </a:lnSpc>
              <a:spcBef>
                <a:spcPct val="0"/>
              </a:spcBef>
            </a:pPr>
            <a:r>
              <a:rPr lang="en-US" sz="3118">
                <a:solidFill>
                  <a:srgbClr val="26334A"/>
                </a:solidFill>
                <a:latin typeface="Montserrat"/>
                <a:ea typeface="Montserrat"/>
                <a:cs typeface="Montserrat"/>
                <a:sym typeface="Montserrat"/>
              </a:rPr>
              <a:t>(10%), VAAT (10,5%) e VAAR (2,5%)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247242" y="1019175"/>
            <a:ext cx="11061051" cy="11525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b="true" sz="7500">
                <a:solidFill>
                  <a:srgbClr val="26334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Novo Fundeb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8830" y="5224736"/>
            <a:ext cx="3710606" cy="14001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742"/>
              </a:lnSpc>
              <a:spcBef>
                <a:spcPct val="0"/>
              </a:spcBef>
            </a:pPr>
            <a:r>
              <a:rPr lang="en-US" sz="3118">
                <a:solidFill>
                  <a:srgbClr val="26334A"/>
                </a:solidFill>
                <a:latin typeface="Montserrat"/>
                <a:ea typeface="Montserrat"/>
                <a:cs typeface="Montserrat"/>
                <a:sym typeface="Montserrat"/>
              </a:rPr>
              <a:t>Fundo permanente e constitucional</a:t>
            </a:r>
          </a:p>
        </p:txBody>
      </p:sp>
      <p:grpSp>
        <p:nvGrpSpPr>
          <p:cNvPr name="Group 15" id="15"/>
          <p:cNvGrpSpPr/>
          <p:nvPr/>
        </p:nvGrpSpPr>
        <p:grpSpPr>
          <a:xfrm rot="0">
            <a:off x="4179494" y="9677947"/>
            <a:ext cx="9929013" cy="3086100"/>
            <a:chOff x="0" y="0"/>
            <a:chExt cx="2615049" cy="812800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0" y="0"/>
              <a:ext cx="2615049" cy="812800"/>
            </a:xfrm>
            <a:custGeom>
              <a:avLst/>
              <a:gdLst/>
              <a:ahLst/>
              <a:cxnLst/>
              <a:rect r="r" b="b" t="t" l="l"/>
              <a:pathLst>
                <a:path h="812800" w="2615049">
                  <a:moveTo>
                    <a:pt x="77973" y="0"/>
                  </a:moveTo>
                  <a:lnTo>
                    <a:pt x="2537076" y="0"/>
                  </a:lnTo>
                  <a:cubicBezTo>
                    <a:pt x="2580139" y="0"/>
                    <a:pt x="2615049" y="34910"/>
                    <a:pt x="2615049" y="77973"/>
                  </a:cubicBezTo>
                  <a:lnTo>
                    <a:pt x="2615049" y="734827"/>
                  </a:lnTo>
                  <a:cubicBezTo>
                    <a:pt x="2615049" y="777890"/>
                    <a:pt x="2580139" y="812800"/>
                    <a:pt x="2537076" y="812800"/>
                  </a:cubicBezTo>
                  <a:lnTo>
                    <a:pt x="77973" y="812800"/>
                  </a:lnTo>
                  <a:cubicBezTo>
                    <a:pt x="34910" y="812800"/>
                    <a:pt x="0" y="777890"/>
                    <a:pt x="0" y="734827"/>
                  </a:cubicBezTo>
                  <a:lnTo>
                    <a:pt x="0" y="77973"/>
                  </a:lnTo>
                  <a:cubicBezTo>
                    <a:pt x="0" y="34910"/>
                    <a:pt x="34910" y="0"/>
                    <a:pt x="77973" y="0"/>
                  </a:cubicBezTo>
                  <a:close/>
                </a:path>
              </a:pathLst>
            </a:custGeom>
            <a:solidFill>
              <a:srgbClr val="00CADC"/>
            </a:solidFill>
          </p:spPr>
        </p:sp>
        <p:sp>
          <p:nvSpPr>
            <p:cNvPr name="TextBox 17" id="17"/>
            <p:cNvSpPr txBox="true"/>
            <p:nvPr/>
          </p:nvSpPr>
          <p:spPr>
            <a:xfrm>
              <a:off x="0" y="-19050"/>
              <a:ext cx="2615049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AutoShape 18" id="18"/>
          <p:cNvSpPr/>
          <p:nvPr/>
        </p:nvSpPr>
        <p:spPr>
          <a:xfrm>
            <a:off x="5733090" y="5905774"/>
            <a:ext cx="1190973" cy="0"/>
          </a:xfrm>
          <a:prstGeom prst="line">
            <a:avLst/>
          </a:prstGeom>
          <a:ln cap="flat" w="38100">
            <a:solidFill>
              <a:srgbClr val="26334A"/>
            </a:solidFill>
            <a:prstDash val="sysDot"/>
            <a:headEnd type="none" len="sm" w="sm"/>
            <a:tailEnd type="arrow" len="sm" w="med"/>
          </a:ln>
        </p:spPr>
      </p:sp>
      <p:sp>
        <p:nvSpPr>
          <p:cNvPr name="AutoShape 19" id="19"/>
          <p:cNvSpPr/>
          <p:nvPr/>
        </p:nvSpPr>
        <p:spPr>
          <a:xfrm>
            <a:off x="11412957" y="5886724"/>
            <a:ext cx="1190973" cy="0"/>
          </a:xfrm>
          <a:prstGeom prst="line">
            <a:avLst/>
          </a:prstGeom>
          <a:ln cap="flat" w="38100">
            <a:solidFill>
              <a:srgbClr val="26334A"/>
            </a:solidFill>
            <a:prstDash val="sysDot"/>
            <a:headEnd type="none" len="sm" w="sm"/>
            <a:tailEnd type="arrow" len="sm" w="med"/>
          </a:ln>
        </p:spPr>
      </p:sp>
    </p:spTree>
  </p:cSld>
  <p:clrMapOvr>
    <a:masterClrMapping/>
  </p:clrMapOvr>
  <p:transition spd="slow">
    <p:push dir="u"/>
  </p:transition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004635" y="-248090"/>
            <a:ext cx="19733464" cy="1097101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33025"/>
            <a:ext cx="18288000" cy="5060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29"/>
              </a:lnSpc>
            </a:pPr>
            <a:r>
              <a:rPr lang="en-US" sz="29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PROFICIÊNCIA (LP) ANOS FINAIS - SAEB 2023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918531" y="2526146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873309" y="3026155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561135" y="-613582"/>
            <a:ext cx="19262088" cy="117848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04450"/>
            <a:ext cx="18288000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PROFICIÊNCIA (MAT) ANOS FINAIS - SAEB 2023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413331" y="9500410"/>
            <a:ext cx="17897243" cy="437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9"/>
              </a:lnSpc>
            </a:pPr>
          </a:p>
          <a:p>
            <a:pPr algn="ctr">
              <a:lnSpc>
                <a:spcPts val="1779"/>
              </a:lnSpc>
            </a:pPr>
            <a:r>
              <a:rPr lang="en-US" sz="1270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O gráfico apresenta a variação  das proficiências em Matemática nos cinco  últimas edições do SAEB, percebe-se que o desempenho dos estudantes do Ceará em Matemática é superior aos estudantes de Alagoas. 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31758" y="112340"/>
            <a:ext cx="18145472" cy="10658082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0" y="204450"/>
            <a:ext cx="18288000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283346"/>
                </a:solidFill>
                <a:latin typeface="Bree Serif"/>
                <a:ea typeface="Bree Serif"/>
                <a:cs typeface="Bree Serif"/>
                <a:sym typeface="Bree Serif"/>
              </a:rPr>
              <a:t> PROFICIÊNCIA (MAT) ANOS FINAIS - SAEB 2023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10825815" y="3380316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9" y="0"/>
                </a:lnTo>
                <a:lnTo>
                  <a:pt x="2908259" y="817948"/>
                </a:lnTo>
                <a:lnTo>
                  <a:pt x="0" y="81794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917557" y="3572354"/>
            <a:ext cx="2908258" cy="817948"/>
          </a:xfrm>
          <a:custGeom>
            <a:avLst/>
            <a:gdLst/>
            <a:ahLst/>
            <a:cxnLst/>
            <a:rect r="r" b="b" t="t" l="l"/>
            <a:pathLst>
              <a:path h="817948" w="2908258">
                <a:moveTo>
                  <a:pt x="0" y="0"/>
                </a:moveTo>
                <a:lnTo>
                  <a:pt x="2908258" y="0"/>
                </a:lnTo>
                <a:lnTo>
                  <a:pt x="2908258" y="817947"/>
                </a:lnTo>
                <a:lnTo>
                  <a:pt x="0" y="8179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790558" y="-575803"/>
            <a:ext cx="21486694" cy="12653361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false" rot="0">
            <a:off x="10044745" y="5626601"/>
            <a:ext cx="1274719" cy="447745"/>
          </a:xfrm>
          <a:custGeom>
            <a:avLst/>
            <a:gdLst/>
            <a:ahLst/>
            <a:cxnLst/>
            <a:rect r="r" b="b" t="t" l="l"/>
            <a:pathLst>
              <a:path h="447745" w="1274719">
                <a:moveTo>
                  <a:pt x="0" y="0"/>
                </a:moveTo>
                <a:lnTo>
                  <a:pt x="1274718" y="0"/>
                </a:lnTo>
                <a:lnTo>
                  <a:pt x="1274718" y="447745"/>
                </a:lnTo>
                <a:lnTo>
                  <a:pt x="0" y="4477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28747" y="65851"/>
            <a:ext cx="12250033" cy="824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FLUXO ANOS FINAIS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277107" y="5601680"/>
            <a:ext cx="1416619" cy="497587"/>
          </a:xfrm>
          <a:custGeom>
            <a:avLst/>
            <a:gdLst/>
            <a:ahLst/>
            <a:cxnLst/>
            <a:rect r="r" b="b" t="t" l="l"/>
            <a:pathLst>
              <a:path h="497587" w="1416619">
                <a:moveTo>
                  <a:pt x="0" y="0"/>
                </a:moveTo>
                <a:lnTo>
                  <a:pt x="1416619" y="0"/>
                </a:lnTo>
                <a:lnTo>
                  <a:pt x="1416619" y="497587"/>
                </a:lnTo>
                <a:lnTo>
                  <a:pt x="0" y="4975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7013281" y="5626601"/>
            <a:ext cx="1083508" cy="380582"/>
          </a:xfrm>
          <a:custGeom>
            <a:avLst/>
            <a:gdLst/>
            <a:ahLst/>
            <a:cxnLst/>
            <a:rect r="r" b="b" t="t" l="l"/>
            <a:pathLst>
              <a:path h="380582" w="1083508">
                <a:moveTo>
                  <a:pt x="0" y="0"/>
                </a:moveTo>
                <a:lnTo>
                  <a:pt x="1083508" y="0"/>
                </a:lnTo>
                <a:lnTo>
                  <a:pt x="1083508" y="380582"/>
                </a:lnTo>
                <a:lnTo>
                  <a:pt x="0" y="3805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035258" y="341450"/>
            <a:ext cx="13725674" cy="81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ALAGOAS E CEARÁ - RANKING NACIONAL DO IDEB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3674666" y="8665508"/>
            <a:ext cx="1871749" cy="5927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78"/>
              </a:lnSpc>
            </a:pPr>
            <a:r>
              <a:rPr lang="en-US" sz="3413">
                <a:solidFill>
                  <a:srgbClr val="3F4A5E"/>
                </a:solidFill>
                <a:latin typeface="Kandy Yum"/>
                <a:ea typeface="Kandy Yum"/>
                <a:cs typeface="Kandy Yum"/>
                <a:sym typeface="Kandy Yum"/>
              </a:rPr>
              <a:t>ANOS INICIAIS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2871127" y="8791230"/>
            <a:ext cx="1827311" cy="571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64"/>
              </a:lnSpc>
            </a:pPr>
            <a:r>
              <a:rPr lang="en-US" sz="3332">
                <a:solidFill>
                  <a:srgbClr val="3F4A5E"/>
                </a:solidFill>
                <a:latin typeface="Kandy Yum"/>
                <a:ea typeface="Kandy Yum"/>
                <a:cs typeface="Kandy Yum"/>
                <a:sym typeface="Kandy Yum"/>
              </a:rPr>
              <a:t>ANOS FINAIS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1242449" y="2479765"/>
            <a:ext cx="15533849" cy="5327471"/>
            <a:chOff x="0" y="0"/>
            <a:chExt cx="20711799" cy="710329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24173"/>
              <a:ext cx="10005825" cy="7079121"/>
            </a:xfrm>
            <a:custGeom>
              <a:avLst/>
              <a:gdLst/>
              <a:ahLst/>
              <a:cxnLst/>
              <a:rect r="r" b="b" t="t" l="l"/>
              <a:pathLst>
                <a:path h="7079121" w="10005825">
                  <a:moveTo>
                    <a:pt x="0" y="0"/>
                  </a:moveTo>
                  <a:lnTo>
                    <a:pt x="10005825" y="0"/>
                  </a:lnTo>
                  <a:lnTo>
                    <a:pt x="10005825" y="7079121"/>
                  </a:lnTo>
                  <a:lnTo>
                    <a:pt x="0" y="70791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7" id="7"/>
            <p:cNvSpPr txBox="true"/>
            <p:nvPr/>
          </p:nvSpPr>
          <p:spPr>
            <a:xfrm rot="0">
              <a:off x="2832294" y="3072947"/>
              <a:ext cx="1739492" cy="526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7"/>
                </a:lnSpc>
              </a:pPr>
              <a:r>
                <a:rPr lang="en-US" sz="239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CEARÁ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3395012" y="280618"/>
              <a:ext cx="871665" cy="6251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936"/>
                </a:lnSpc>
              </a:pPr>
              <a:r>
                <a:rPr lang="en-US" sz="281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21 º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8393514" y="191450"/>
              <a:ext cx="538502" cy="752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734"/>
                </a:lnSpc>
              </a:pPr>
              <a:r>
                <a:rPr lang="en-US" sz="338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7785201" y="3072947"/>
              <a:ext cx="1653280" cy="526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7"/>
                </a:lnSpc>
              </a:pPr>
              <a:r>
                <a:rPr lang="en-US" sz="239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CEARÁ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252703" y="3072947"/>
              <a:ext cx="1953852" cy="526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7"/>
                </a:lnSpc>
              </a:pPr>
              <a:r>
                <a:rPr lang="en-US" sz="239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ALAGOAS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5190055" y="3036796"/>
              <a:ext cx="2027801" cy="52693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347"/>
                </a:lnSpc>
              </a:pPr>
              <a:r>
                <a:rPr lang="en-US" sz="239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ALAGOAS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1030583" y="6015413"/>
              <a:ext cx="826627" cy="61574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52"/>
                </a:lnSpc>
              </a:pPr>
              <a:r>
                <a:rPr lang="en-US" sz="275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27º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5865059" y="6015413"/>
              <a:ext cx="777102" cy="64394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104"/>
                </a:lnSpc>
              </a:pPr>
              <a:r>
                <a:rPr lang="en-US" sz="293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9º</a:t>
              </a:r>
            </a:p>
          </p:txBody>
        </p:sp>
        <p:sp>
          <p:nvSpPr>
            <p:cNvPr name="TextBox 15" id="15"/>
            <p:cNvSpPr txBox="true"/>
            <p:nvPr/>
          </p:nvSpPr>
          <p:spPr>
            <a:xfrm rot="0">
              <a:off x="3295490" y="1861367"/>
              <a:ext cx="971187" cy="614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1"/>
                </a:lnSpc>
              </a:pPr>
              <a:r>
                <a:rPr lang="en-US" sz="2744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2005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886023" y="4503246"/>
              <a:ext cx="971187" cy="614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1"/>
                </a:lnSpc>
              </a:pPr>
              <a:r>
                <a:rPr lang="en-US" sz="2744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2005</a:t>
              </a:r>
            </a:p>
          </p:txBody>
        </p:sp>
        <p:sp>
          <p:nvSpPr>
            <p:cNvPr name="TextBox 17" id="17"/>
            <p:cNvSpPr txBox="true"/>
            <p:nvPr/>
          </p:nvSpPr>
          <p:spPr>
            <a:xfrm rot="0">
              <a:off x="8178795" y="1693266"/>
              <a:ext cx="967941" cy="614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1"/>
                </a:lnSpc>
              </a:pPr>
              <a:r>
                <a:rPr lang="en-US" sz="2744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2023</a:t>
              </a:r>
            </a:p>
          </p:txBody>
        </p:sp>
        <p:sp>
          <p:nvSpPr>
            <p:cNvPr name="TextBox 18" id="18"/>
            <p:cNvSpPr txBox="true"/>
            <p:nvPr/>
          </p:nvSpPr>
          <p:spPr>
            <a:xfrm rot="0">
              <a:off x="5769639" y="4497192"/>
              <a:ext cx="967941" cy="6143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1"/>
                </a:lnSpc>
              </a:pPr>
              <a:r>
                <a:rPr lang="en-US" sz="2744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2023</a:t>
              </a:r>
            </a:p>
          </p:txBody>
        </p:sp>
        <p:sp>
          <p:nvSpPr>
            <p:cNvPr name="Freeform 19" id="19"/>
            <p:cNvSpPr/>
            <p:nvPr/>
          </p:nvSpPr>
          <p:spPr>
            <a:xfrm flipH="false" flipV="false" rot="0">
              <a:off x="10943527" y="0"/>
              <a:ext cx="9768272" cy="6911053"/>
            </a:xfrm>
            <a:custGeom>
              <a:avLst/>
              <a:gdLst/>
              <a:ahLst/>
              <a:cxnLst/>
              <a:rect r="r" b="b" t="t" l="l"/>
              <a:pathLst>
                <a:path h="6911053" w="9768272">
                  <a:moveTo>
                    <a:pt x="0" y="0"/>
                  </a:moveTo>
                  <a:lnTo>
                    <a:pt x="9768272" y="0"/>
                  </a:lnTo>
                  <a:lnTo>
                    <a:pt x="9768272" y="6911053"/>
                  </a:lnTo>
                  <a:lnTo>
                    <a:pt x="0" y="69110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TextBox 20" id="20"/>
            <p:cNvSpPr txBox="true"/>
            <p:nvPr/>
          </p:nvSpPr>
          <p:spPr>
            <a:xfrm rot="0">
              <a:off x="13708578" y="2984786"/>
              <a:ext cx="1698194" cy="5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CEARÁ</a:t>
              </a:r>
            </a:p>
          </p:txBody>
        </p:sp>
        <p:sp>
          <p:nvSpPr>
            <p:cNvPr name="TextBox 21" id="21"/>
            <p:cNvSpPr txBox="true"/>
            <p:nvPr/>
          </p:nvSpPr>
          <p:spPr>
            <a:xfrm rot="0">
              <a:off x="14257936" y="249000"/>
              <a:ext cx="850970" cy="61164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843"/>
                </a:lnSpc>
              </a:pPr>
              <a:r>
                <a:rPr lang="en-US" sz="2745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17 º</a:t>
              </a:r>
            </a:p>
          </p:txBody>
        </p:sp>
        <p:sp>
          <p:nvSpPr>
            <p:cNvPr name="TextBox 22" id="22"/>
            <p:cNvSpPr txBox="true"/>
            <p:nvPr/>
          </p:nvSpPr>
          <p:spPr>
            <a:xfrm rot="0">
              <a:off x="19137767" y="161722"/>
              <a:ext cx="525717" cy="73629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621"/>
                </a:lnSpc>
              </a:pPr>
              <a:r>
                <a:rPr lang="en-US" sz="330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2º</a:t>
              </a:r>
            </a:p>
          </p:txBody>
        </p:sp>
        <p:sp>
          <p:nvSpPr>
            <p:cNvPr name="TextBox 23" id="23"/>
            <p:cNvSpPr txBox="true"/>
            <p:nvPr/>
          </p:nvSpPr>
          <p:spPr>
            <a:xfrm rot="0">
              <a:off x="18543895" y="2984786"/>
              <a:ext cx="1614029" cy="5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CEARÁ</a:t>
              </a:r>
            </a:p>
          </p:txBody>
        </p:sp>
        <p:sp>
          <p:nvSpPr>
            <p:cNvPr name="TextBox 24" id="24"/>
            <p:cNvSpPr txBox="true"/>
            <p:nvPr/>
          </p:nvSpPr>
          <p:spPr>
            <a:xfrm rot="0">
              <a:off x="11190231" y="2984786"/>
              <a:ext cx="1907464" cy="5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ALAGOAS</a:t>
              </a:r>
            </a:p>
          </p:txBody>
        </p:sp>
        <p:sp>
          <p:nvSpPr>
            <p:cNvPr name="TextBox 25" id="25"/>
            <p:cNvSpPr txBox="true"/>
            <p:nvPr/>
          </p:nvSpPr>
          <p:spPr>
            <a:xfrm rot="0">
              <a:off x="16010363" y="2949494"/>
              <a:ext cx="1979658" cy="50603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268"/>
                </a:lnSpc>
              </a:pPr>
              <a:r>
                <a:rPr lang="en-US" sz="2334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ALAGOAS</a:t>
              </a:r>
            </a:p>
          </p:txBody>
        </p:sp>
        <p:sp>
          <p:nvSpPr>
            <p:cNvPr name="TextBox 26" id="26"/>
            <p:cNvSpPr txBox="true"/>
            <p:nvPr/>
          </p:nvSpPr>
          <p:spPr>
            <a:xfrm rot="0">
              <a:off x="11949642" y="5847643"/>
              <a:ext cx="807001" cy="60248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60"/>
                </a:lnSpc>
              </a:pPr>
              <a:r>
                <a:rPr lang="en-US" sz="2686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27º</a:t>
              </a:r>
            </a:p>
          </p:txBody>
        </p:sp>
        <p:sp>
          <p:nvSpPr>
            <p:cNvPr name="TextBox 27" id="27"/>
            <p:cNvSpPr txBox="true"/>
            <p:nvPr/>
          </p:nvSpPr>
          <p:spPr>
            <a:xfrm rot="0">
              <a:off x="16669341" y="5847643"/>
              <a:ext cx="758652" cy="63001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4006"/>
                </a:lnSpc>
              </a:pPr>
              <a:r>
                <a:rPr lang="en-US" sz="2861">
                  <a:solidFill>
                    <a:srgbClr val="EDF2F7"/>
                  </a:solidFill>
                  <a:latin typeface="Bree Serif"/>
                  <a:ea typeface="Bree Serif"/>
                  <a:cs typeface="Bree Serif"/>
                  <a:sym typeface="Bree Serif"/>
                </a:rPr>
                <a:t>8º</a:t>
              </a:r>
            </a:p>
          </p:txBody>
        </p:sp>
        <p:sp>
          <p:nvSpPr>
            <p:cNvPr name="TextBox 28" id="28"/>
            <p:cNvSpPr txBox="true"/>
            <p:nvPr/>
          </p:nvSpPr>
          <p:spPr>
            <a:xfrm rot="0">
              <a:off x="14160777" y="1792220"/>
              <a:ext cx="948130" cy="60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679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2005</a:t>
              </a:r>
            </a:p>
          </p:txBody>
        </p:sp>
        <p:sp>
          <p:nvSpPr>
            <p:cNvPr name="TextBox 29" id="29"/>
            <p:cNvSpPr txBox="true"/>
            <p:nvPr/>
          </p:nvSpPr>
          <p:spPr>
            <a:xfrm rot="0">
              <a:off x="11808514" y="4371377"/>
              <a:ext cx="948130" cy="60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679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2005</a:t>
              </a:r>
            </a:p>
          </p:txBody>
        </p:sp>
        <p:sp>
          <p:nvSpPr>
            <p:cNvPr name="TextBox 30" id="30"/>
            <p:cNvSpPr txBox="true"/>
            <p:nvPr/>
          </p:nvSpPr>
          <p:spPr>
            <a:xfrm rot="0">
              <a:off x="18928145" y="1628110"/>
              <a:ext cx="944960" cy="60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679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2023</a:t>
              </a:r>
            </a:p>
          </p:txBody>
        </p:sp>
        <p:sp>
          <p:nvSpPr>
            <p:cNvPr name="TextBox 31" id="31"/>
            <p:cNvSpPr txBox="true"/>
            <p:nvPr/>
          </p:nvSpPr>
          <p:spPr>
            <a:xfrm rot="0">
              <a:off x="16576186" y="4365466"/>
              <a:ext cx="944960" cy="60109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750"/>
                </a:lnSpc>
              </a:pPr>
              <a:r>
                <a:rPr lang="en-US" sz="2679">
                  <a:solidFill>
                    <a:srgbClr val="3F4A5E"/>
                  </a:solidFill>
                  <a:latin typeface="Bree Serif"/>
                  <a:ea typeface="Bree Serif"/>
                  <a:cs typeface="Bree Serif"/>
                  <a:sym typeface="Bree Serif"/>
                </a:rPr>
                <a:t>2023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683731" y="1028700"/>
            <a:ext cx="8657209" cy="7721583"/>
          </a:xfrm>
          <a:custGeom>
            <a:avLst/>
            <a:gdLst/>
            <a:ahLst/>
            <a:cxnLst/>
            <a:rect r="r" b="b" t="t" l="l"/>
            <a:pathLst>
              <a:path h="7721583" w="8657209">
                <a:moveTo>
                  <a:pt x="0" y="0"/>
                </a:moveTo>
                <a:lnTo>
                  <a:pt x="8657209" y="0"/>
                </a:lnTo>
                <a:lnTo>
                  <a:pt x="8657209" y="7721583"/>
                </a:lnTo>
                <a:lnTo>
                  <a:pt x="0" y="772158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2000"/>
            </a:blip>
            <a:stretch>
              <a:fillRect l="0" t="-27929" r="0" b="-74538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4214968" y="5300492"/>
            <a:ext cx="2763923" cy="1950102"/>
          </a:xfrm>
          <a:custGeom>
            <a:avLst/>
            <a:gdLst/>
            <a:ahLst/>
            <a:cxnLst/>
            <a:rect r="r" b="b" t="t" l="l"/>
            <a:pathLst>
              <a:path h="1950102" w="2763923">
                <a:moveTo>
                  <a:pt x="0" y="0"/>
                </a:moveTo>
                <a:lnTo>
                  <a:pt x="2763923" y="0"/>
                </a:lnTo>
                <a:lnTo>
                  <a:pt x="2763923" y="1950103"/>
                </a:lnTo>
                <a:lnTo>
                  <a:pt x="0" y="19501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712" t="0" r="-6712" b="-17833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4795099" y="7334732"/>
            <a:ext cx="1603661" cy="54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88"/>
              </a:lnSpc>
            </a:pPr>
            <a:r>
              <a:rPr lang="en-US" sz="3205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Meta: 7,0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683731" y="9228828"/>
            <a:ext cx="8755494" cy="5238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sz="1500">
                <a:solidFill>
                  <a:srgbClr val="3F4A5E"/>
                </a:solidFill>
                <a:latin typeface="Open Sans"/>
                <a:ea typeface="Open Sans"/>
                <a:cs typeface="Open Sans"/>
                <a:sym typeface="Open Sans"/>
              </a:rPr>
              <a:t>Fonte: https://www.poder360.com.br/educacao/conheca-os-estados-com-as-notas-mais-altas-e-mais-baixas-no-ideb/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335594" y="3382381"/>
            <a:ext cx="5521234" cy="3391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ESTADOS BRASILEIROS COM NOTA MAIS ALTAS- IDEB</a:t>
            </a:r>
          </a:p>
        </p:txBody>
      </p:sp>
      <p:sp>
        <p:nvSpPr>
          <p:cNvPr name="Freeform 7" id="7"/>
          <p:cNvSpPr/>
          <p:nvPr/>
        </p:nvSpPr>
        <p:spPr>
          <a:xfrm flipH="true" flipV="false" rot="-5407413">
            <a:off x="-360328" y="-1160037"/>
            <a:ext cx="3879957" cy="3879957"/>
          </a:xfrm>
          <a:custGeom>
            <a:avLst/>
            <a:gdLst/>
            <a:ahLst/>
            <a:cxnLst/>
            <a:rect r="r" b="b" t="t" l="l"/>
            <a:pathLst>
              <a:path h="3879957" w="3879957">
                <a:moveTo>
                  <a:pt x="3879958" y="0"/>
                </a:moveTo>
                <a:lnTo>
                  <a:pt x="0" y="0"/>
                </a:lnTo>
                <a:lnTo>
                  <a:pt x="0" y="3879957"/>
                </a:lnTo>
                <a:lnTo>
                  <a:pt x="3879958" y="3879957"/>
                </a:lnTo>
                <a:lnTo>
                  <a:pt x="3879958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3704811">
            <a:off x="-323741" y="7849310"/>
            <a:ext cx="3806783" cy="3806783"/>
          </a:xfrm>
          <a:custGeom>
            <a:avLst/>
            <a:gdLst/>
            <a:ahLst/>
            <a:cxnLst/>
            <a:rect r="r" b="b" t="t" l="l"/>
            <a:pathLst>
              <a:path h="3806783" w="3806783">
                <a:moveTo>
                  <a:pt x="3806783" y="0"/>
                </a:moveTo>
                <a:lnTo>
                  <a:pt x="0" y="0"/>
                </a:lnTo>
                <a:lnTo>
                  <a:pt x="0" y="3806783"/>
                </a:lnTo>
                <a:lnTo>
                  <a:pt x="3806783" y="3806783"/>
                </a:lnTo>
                <a:lnTo>
                  <a:pt x="38067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35594" y="3382381"/>
            <a:ext cx="5521234" cy="3391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ESTADOS BRASILEIROS COM NOTA MAIS ALTAS- IDEB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-5407413">
            <a:off x="-360328" y="-1160037"/>
            <a:ext cx="3879957" cy="3879957"/>
          </a:xfrm>
          <a:custGeom>
            <a:avLst/>
            <a:gdLst/>
            <a:ahLst/>
            <a:cxnLst/>
            <a:rect r="r" b="b" t="t" l="l"/>
            <a:pathLst>
              <a:path h="3879957" w="3879957">
                <a:moveTo>
                  <a:pt x="3879958" y="0"/>
                </a:moveTo>
                <a:lnTo>
                  <a:pt x="0" y="0"/>
                </a:lnTo>
                <a:lnTo>
                  <a:pt x="0" y="3879957"/>
                </a:lnTo>
                <a:lnTo>
                  <a:pt x="3879958" y="3879957"/>
                </a:lnTo>
                <a:lnTo>
                  <a:pt x="387995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3704811">
            <a:off x="-323741" y="7849310"/>
            <a:ext cx="3806783" cy="3806783"/>
          </a:xfrm>
          <a:custGeom>
            <a:avLst/>
            <a:gdLst/>
            <a:ahLst/>
            <a:cxnLst/>
            <a:rect r="r" b="b" t="t" l="l"/>
            <a:pathLst>
              <a:path h="3806783" w="3806783">
                <a:moveTo>
                  <a:pt x="3806783" y="0"/>
                </a:moveTo>
                <a:lnTo>
                  <a:pt x="0" y="0"/>
                </a:lnTo>
                <a:lnTo>
                  <a:pt x="0" y="3806783"/>
                </a:lnTo>
                <a:lnTo>
                  <a:pt x="3806783" y="3806783"/>
                </a:lnTo>
                <a:lnTo>
                  <a:pt x="380678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253447" y="1304172"/>
            <a:ext cx="9005853" cy="7422272"/>
          </a:xfrm>
          <a:custGeom>
            <a:avLst/>
            <a:gdLst/>
            <a:ahLst/>
            <a:cxnLst/>
            <a:rect r="r" b="b" t="t" l="l"/>
            <a:pathLst>
              <a:path h="7422272" w="9005853">
                <a:moveTo>
                  <a:pt x="0" y="0"/>
                </a:moveTo>
                <a:lnTo>
                  <a:pt x="9005853" y="0"/>
                </a:lnTo>
                <a:lnTo>
                  <a:pt x="9005853" y="7422272"/>
                </a:lnTo>
                <a:lnTo>
                  <a:pt x="0" y="7422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68000"/>
            </a:blip>
            <a:stretch>
              <a:fillRect l="-911" t="-1332" r="0" b="-15445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08816" y="5453870"/>
            <a:ext cx="3016979" cy="1976191"/>
          </a:xfrm>
          <a:custGeom>
            <a:avLst/>
            <a:gdLst/>
            <a:ahLst/>
            <a:cxnLst/>
            <a:rect r="r" b="b" t="t" l="l"/>
            <a:pathLst>
              <a:path h="1976191" w="3016979">
                <a:moveTo>
                  <a:pt x="0" y="0"/>
                </a:moveTo>
                <a:lnTo>
                  <a:pt x="3016979" y="0"/>
                </a:lnTo>
                <a:lnTo>
                  <a:pt x="3016979" y="1976191"/>
                </a:lnTo>
                <a:lnTo>
                  <a:pt x="0" y="197619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2889" t="0" r="-2411" b="-17833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4612539" y="7780264"/>
            <a:ext cx="1649401" cy="5613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48"/>
              </a:lnSpc>
            </a:pPr>
            <a:r>
              <a:rPr lang="en-US" sz="3248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Meta: 6,0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8521962" y="9059662"/>
            <a:ext cx="6965489" cy="483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7"/>
              </a:lnSpc>
            </a:pPr>
            <a:r>
              <a:rPr lang="en-US" sz="1376">
                <a:solidFill>
                  <a:srgbClr val="3F4A5E"/>
                </a:solidFill>
                <a:latin typeface="Open Sans"/>
                <a:ea typeface="Open Sans"/>
                <a:cs typeface="Open Sans"/>
                <a:sym typeface="Open Sans"/>
              </a:rPr>
              <a:t>Fonte: https://www.poder360.com.br/educacao/conheca-os-estados-com-as-notas-mais-altas-e-mais-baixas-no-ideb/</a:t>
            </a:r>
          </a:p>
        </p:txBody>
      </p:sp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633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-2638555">
            <a:off x="13975848" y="4711271"/>
            <a:ext cx="6173499" cy="6173499"/>
          </a:xfrm>
          <a:custGeom>
            <a:avLst/>
            <a:gdLst/>
            <a:ahLst/>
            <a:cxnLst/>
            <a:rect r="r" b="b" t="t" l="l"/>
            <a:pathLst>
              <a:path h="6173499" w="6173499">
                <a:moveTo>
                  <a:pt x="6173498" y="0"/>
                </a:moveTo>
                <a:lnTo>
                  <a:pt x="0" y="0"/>
                </a:lnTo>
                <a:lnTo>
                  <a:pt x="0" y="6173499"/>
                </a:lnTo>
                <a:lnTo>
                  <a:pt x="6173498" y="6173499"/>
                </a:lnTo>
                <a:lnTo>
                  <a:pt x="6173498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-2638555">
            <a:off x="11109265" y="-1054116"/>
            <a:ext cx="6173499" cy="6173499"/>
          </a:xfrm>
          <a:custGeom>
            <a:avLst/>
            <a:gdLst/>
            <a:ahLst/>
            <a:cxnLst/>
            <a:rect r="r" b="b" t="t" l="l"/>
            <a:pathLst>
              <a:path h="6173499" w="6173499">
                <a:moveTo>
                  <a:pt x="6173499" y="0"/>
                </a:moveTo>
                <a:lnTo>
                  <a:pt x="0" y="0"/>
                </a:lnTo>
                <a:lnTo>
                  <a:pt x="0" y="6173499"/>
                </a:lnTo>
                <a:lnTo>
                  <a:pt x="6173499" y="6173499"/>
                </a:lnTo>
                <a:lnTo>
                  <a:pt x="617349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-785013" y="8302392"/>
            <a:ext cx="5185593" cy="4476239"/>
            <a:chOff x="0" y="0"/>
            <a:chExt cx="1365753" cy="1178927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365753" cy="1178927"/>
            </a:xfrm>
            <a:custGeom>
              <a:avLst/>
              <a:gdLst/>
              <a:ahLst/>
              <a:cxnLst/>
              <a:rect r="r" b="b" t="t" l="l"/>
              <a:pathLst>
                <a:path h="1178927" w="1365753">
                  <a:moveTo>
                    <a:pt x="149297" y="0"/>
                  </a:moveTo>
                  <a:lnTo>
                    <a:pt x="1216456" y="0"/>
                  </a:lnTo>
                  <a:cubicBezTo>
                    <a:pt x="1256052" y="0"/>
                    <a:pt x="1294026" y="15729"/>
                    <a:pt x="1322025" y="43728"/>
                  </a:cubicBezTo>
                  <a:cubicBezTo>
                    <a:pt x="1350024" y="71727"/>
                    <a:pt x="1365753" y="109701"/>
                    <a:pt x="1365753" y="149297"/>
                  </a:cubicBezTo>
                  <a:lnTo>
                    <a:pt x="1365753" y="1029630"/>
                  </a:lnTo>
                  <a:cubicBezTo>
                    <a:pt x="1365753" y="1069226"/>
                    <a:pt x="1350024" y="1107201"/>
                    <a:pt x="1322025" y="1135199"/>
                  </a:cubicBezTo>
                  <a:cubicBezTo>
                    <a:pt x="1294026" y="1163198"/>
                    <a:pt x="1256052" y="1178927"/>
                    <a:pt x="1216456" y="1178927"/>
                  </a:cubicBezTo>
                  <a:lnTo>
                    <a:pt x="149297" y="1178927"/>
                  </a:lnTo>
                  <a:cubicBezTo>
                    <a:pt x="66842" y="1178927"/>
                    <a:pt x="0" y="1112085"/>
                    <a:pt x="0" y="1029630"/>
                  </a:cubicBezTo>
                  <a:lnTo>
                    <a:pt x="0" y="149297"/>
                  </a:lnTo>
                  <a:cubicBezTo>
                    <a:pt x="0" y="109701"/>
                    <a:pt x="15729" y="71727"/>
                    <a:pt x="43728" y="43728"/>
                  </a:cubicBezTo>
                  <a:cubicBezTo>
                    <a:pt x="71727" y="15729"/>
                    <a:pt x="109701" y="0"/>
                    <a:pt x="149297" y="0"/>
                  </a:cubicBezTo>
                  <a:close/>
                </a:path>
              </a:pathLst>
            </a:custGeom>
            <a:solidFill>
              <a:srgbClr val="EDF2F7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19050"/>
              <a:ext cx="1365753" cy="119797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1028700" y="8633752"/>
            <a:ext cx="2246002" cy="1471518"/>
          </a:xfrm>
          <a:custGeom>
            <a:avLst/>
            <a:gdLst/>
            <a:ahLst/>
            <a:cxnLst/>
            <a:rect r="r" b="b" t="t" l="l"/>
            <a:pathLst>
              <a:path h="1471518" w="2246002">
                <a:moveTo>
                  <a:pt x="0" y="0"/>
                </a:moveTo>
                <a:lnTo>
                  <a:pt x="2246002" y="0"/>
                </a:lnTo>
                <a:lnTo>
                  <a:pt x="2246002" y="1471518"/>
                </a:lnTo>
                <a:lnTo>
                  <a:pt x="0" y="147151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328520" y="4427574"/>
            <a:ext cx="10172278" cy="2321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323"/>
              </a:lnSpc>
              <a:spcBef>
                <a:spcPct val="0"/>
              </a:spcBef>
            </a:pPr>
            <a:r>
              <a:rPr lang="en-US" sz="6659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Educação que transforma, </a:t>
            </a:r>
          </a:p>
          <a:p>
            <a:pPr algn="ctr">
              <a:lnSpc>
                <a:spcPts val="9323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3256166" y="5290549"/>
            <a:ext cx="8060399" cy="126312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344"/>
              </a:lnSpc>
              <a:spcBef>
                <a:spcPct val="0"/>
              </a:spcBef>
            </a:pPr>
            <a:r>
              <a:rPr lang="en-US" sz="7388">
                <a:solidFill>
                  <a:srgbClr val="FFFFFF"/>
                </a:solidFill>
                <a:latin typeface="Bree Serif"/>
                <a:ea typeface="Bree Serif"/>
                <a:cs typeface="Bree Serif"/>
                <a:sym typeface="Bree Serif"/>
              </a:rPr>
              <a:t>Gestão que inspira!</a:t>
            </a:r>
          </a:p>
        </p:txBody>
      </p:sp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>
  <p:cSld>
    <p:bg>
      <p:bgPr>
        <a:solidFill>
          <a:srgbClr val="26334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1252088" y="3411277"/>
            <a:ext cx="6341259" cy="5847023"/>
            <a:chOff x="0" y="0"/>
            <a:chExt cx="1670126" cy="1539957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0126" cy="1539957"/>
            </a:xfrm>
            <a:custGeom>
              <a:avLst/>
              <a:gdLst/>
              <a:ahLst/>
              <a:cxnLst/>
              <a:rect r="r" b="b" t="t" l="l"/>
              <a:pathLst>
                <a:path h="1539957" w="1670126">
                  <a:moveTo>
                    <a:pt x="122088" y="0"/>
                  </a:moveTo>
                  <a:lnTo>
                    <a:pt x="1548038" y="0"/>
                  </a:lnTo>
                  <a:cubicBezTo>
                    <a:pt x="1580417" y="0"/>
                    <a:pt x="1611471" y="12863"/>
                    <a:pt x="1634367" y="35759"/>
                  </a:cubicBezTo>
                  <a:cubicBezTo>
                    <a:pt x="1657263" y="58655"/>
                    <a:pt x="1670126" y="89708"/>
                    <a:pt x="1670126" y="122088"/>
                  </a:cubicBezTo>
                  <a:lnTo>
                    <a:pt x="1670126" y="1417868"/>
                  </a:lnTo>
                  <a:cubicBezTo>
                    <a:pt x="1670126" y="1450248"/>
                    <a:pt x="1657263" y="1481302"/>
                    <a:pt x="1634367" y="1504198"/>
                  </a:cubicBezTo>
                  <a:cubicBezTo>
                    <a:pt x="1611471" y="1527094"/>
                    <a:pt x="1580417" y="1539957"/>
                    <a:pt x="1548038" y="1539957"/>
                  </a:cubicBezTo>
                  <a:lnTo>
                    <a:pt x="122088" y="1539957"/>
                  </a:lnTo>
                  <a:cubicBezTo>
                    <a:pt x="89708" y="1539957"/>
                    <a:pt x="58655" y="1527094"/>
                    <a:pt x="35759" y="1504198"/>
                  </a:cubicBezTo>
                  <a:cubicBezTo>
                    <a:pt x="12863" y="1481302"/>
                    <a:pt x="0" y="1450248"/>
                    <a:pt x="0" y="1417868"/>
                  </a:cubicBezTo>
                  <a:lnTo>
                    <a:pt x="0" y="122088"/>
                  </a:lnTo>
                  <a:cubicBezTo>
                    <a:pt x="0" y="89708"/>
                    <a:pt x="12863" y="58655"/>
                    <a:pt x="35759" y="35759"/>
                  </a:cubicBezTo>
                  <a:cubicBezTo>
                    <a:pt x="58655" y="12863"/>
                    <a:pt x="89708" y="0"/>
                    <a:pt x="122088" y="0"/>
                  </a:cubicBezTo>
                  <a:close/>
                </a:path>
              </a:pathLst>
            </a:custGeom>
            <a:solidFill>
              <a:srgbClr val="2633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670126" cy="1559007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3229179" y="2106265"/>
            <a:ext cx="2387077" cy="2417850"/>
          </a:xfrm>
          <a:custGeom>
            <a:avLst/>
            <a:gdLst/>
            <a:ahLst/>
            <a:cxnLst/>
            <a:rect r="r" b="b" t="t" l="l"/>
            <a:pathLst>
              <a:path h="2417850" w="2387077">
                <a:moveTo>
                  <a:pt x="0" y="0"/>
                </a:moveTo>
                <a:lnTo>
                  <a:pt x="2387078" y="0"/>
                </a:lnTo>
                <a:lnTo>
                  <a:pt x="2387078" y="2417850"/>
                </a:lnTo>
                <a:lnTo>
                  <a:pt x="0" y="241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590884"/>
            <a:ext cx="10223388" cy="27218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224"/>
              </a:lnSpc>
            </a:pPr>
            <a:r>
              <a:rPr lang="en-US" sz="5617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VAAT ( Valor Anual Total por Aluno) e as Condicionalidades</a:t>
            </a:r>
          </a:p>
          <a:p>
            <a:pPr algn="l">
              <a:lnSpc>
                <a:spcPts val="5503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671431"/>
            <a:ext cx="9347987" cy="67923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Objetivo: garantir equidade no financiamento, beneficiando redes com menor capacidade de arrecadação;</a:t>
            </a:r>
          </a:p>
          <a:p>
            <a:pPr algn="l">
              <a:lnSpc>
                <a:spcPts val="3454"/>
              </a:lnSpc>
            </a:pPr>
          </a:p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Condições para recebimento:</a:t>
            </a:r>
          </a:p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Envio de dados contábeis e orçamentários ao SIOPE e SICONFI dentro do prazo;</a:t>
            </a:r>
          </a:p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Regularização de pendências até 31 de agosto do ano seguinte;</a:t>
            </a:r>
          </a:p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•Aplicação mínima de 25% da receita de impostos na educação, conforme a Constituição e pelo menos 70% dos recursos do FUNDEB destinados à remuneração dos profissionais da educação.</a:t>
            </a:r>
          </a:p>
          <a:p>
            <a:pPr algn="l">
              <a:lnSpc>
                <a:spcPts val="3454"/>
              </a:lnSpc>
            </a:pPr>
            <a:r>
              <a:rPr lang="en-US" sz="22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•Manter um Conselho de Acompanhamento e Controle Social (CACS-FUNDEB) ativo;</a:t>
            </a:r>
          </a:p>
          <a:p>
            <a:pPr algn="l" marL="0" indent="0" lvl="0">
              <a:lnSpc>
                <a:spcPts val="2860"/>
              </a:lnSpc>
              <a:spcBef>
                <a:spcPct val="0"/>
              </a:spcBef>
            </a:pPr>
            <a:r>
              <a:rPr lang="en-US" b="true" sz="2200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•M</a:t>
            </a:r>
            <a:r>
              <a:rPr lang="en-US" b="true" sz="2200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unicípios com VAAT abaixo do VAAT-MIN - valor mínimo nacional definido anualmente, para que os municípios sejam elegíveis para receber complementação financeira.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706443" y="4719768"/>
            <a:ext cx="5432550" cy="3669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87"/>
              </a:lnSpc>
            </a:pPr>
            <a:r>
              <a:rPr lang="en-US" sz="2378" b="true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Aplicação VAAT: </a:t>
            </a:r>
          </a:p>
          <a:p>
            <a:pPr algn="l">
              <a:lnSpc>
                <a:spcPts val="2687"/>
              </a:lnSpc>
            </a:pPr>
          </a:p>
          <a:p>
            <a:pPr algn="l" marL="513411" indent="-256705" lvl="1">
              <a:lnSpc>
                <a:spcPts val="2687"/>
              </a:lnSpc>
              <a:buFont typeface="Arial"/>
              <a:buChar char="•"/>
            </a:pPr>
            <a:r>
              <a:rPr lang="en-US" b="true" sz="237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50% desse dinheiro deve ser destinado à educação </a:t>
            </a:r>
            <a:r>
              <a:rPr lang="en-US" b="true" sz="237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infantil;</a:t>
            </a:r>
          </a:p>
          <a:p>
            <a:pPr algn="l">
              <a:lnSpc>
                <a:spcPts val="2687"/>
              </a:lnSpc>
            </a:pPr>
          </a:p>
          <a:p>
            <a:pPr algn="l" marL="513411" indent="-256705" lvl="1">
              <a:lnSpc>
                <a:spcPts val="2687"/>
              </a:lnSpc>
              <a:buFont typeface="Arial"/>
              <a:buChar char="•"/>
            </a:pPr>
            <a:r>
              <a:rPr lang="en-US" b="true" sz="2378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15% a ações como investimento em equipamentos e infraestrutura escolar, conhecidas como despesas de capital;</a:t>
            </a:r>
          </a:p>
          <a:p>
            <a:pPr algn="l">
              <a:lnSpc>
                <a:spcPts val="2687"/>
              </a:lnSpc>
            </a:pPr>
          </a:p>
        </p:txBody>
      </p:sp>
      <p:sp>
        <p:nvSpPr>
          <p:cNvPr name="Freeform 9" id="9"/>
          <p:cNvSpPr/>
          <p:nvPr/>
        </p:nvSpPr>
        <p:spPr>
          <a:xfrm flipH="true" flipV="false" rot="3704811">
            <a:off x="13264260" y="-2979798"/>
            <a:ext cx="4435732" cy="4435732"/>
          </a:xfrm>
          <a:custGeom>
            <a:avLst/>
            <a:gdLst/>
            <a:ahLst/>
            <a:cxnLst/>
            <a:rect r="r" b="b" t="t" l="l"/>
            <a:pathLst>
              <a:path h="4435732" w="4435732">
                <a:moveTo>
                  <a:pt x="4435732" y="0"/>
                </a:moveTo>
                <a:lnTo>
                  <a:pt x="0" y="0"/>
                </a:lnTo>
                <a:lnTo>
                  <a:pt x="0" y="4435732"/>
                </a:lnTo>
                <a:lnTo>
                  <a:pt x="4435732" y="4435732"/>
                </a:lnTo>
                <a:lnTo>
                  <a:pt x="443573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3704811">
            <a:off x="16570179" y="844240"/>
            <a:ext cx="3806783" cy="3806783"/>
          </a:xfrm>
          <a:custGeom>
            <a:avLst/>
            <a:gdLst/>
            <a:ahLst/>
            <a:cxnLst/>
            <a:rect r="r" b="b" t="t" l="l"/>
            <a:pathLst>
              <a:path h="3806783" w="3806783">
                <a:moveTo>
                  <a:pt x="3806783" y="0"/>
                </a:moveTo>
                <a:lnTo>
                  <a:pt x="0" y="0"/>
                </a:lnTo>
                <a:lnTo>
                  <a:pt x="0" y="3806783"/>
                </a:lnTo>
                <a:lnTo>
                  <a:pt x="3806783" y="3806783"/>
                </a:lnTo>
                <a:lnTo>
                  <a:pt x="3806783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501529" y="3783326"/>
            <a:ext cx="6341259" cy="5474974"/>
            <a:chOff x="0" y="0"/>
            <a:chExt cx="1670126" cy="144196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1670126" cy="1441969"/>
            </a:xfrm>
            <a:custGeom>
              <a:avLst/>
              <a:gdLst/>
              <a:ahLst/>
              <a:cxnLst/>
              <a:rect r="r" b="b" t="t" l="l"/>
              <a:pathLst>
                <a:path h="1441969" w="1670126">
                  <a:moveTo>
                    <a:pt x="122088" y="0"/>
                  </a:moveTo>
                  <a:lnTo>
                    <a:pt x="1548038" y="0"/>
                  </a:lnTo>
                  <a:cubicBezTo>
                    <a:pt x="1580417" y="0"/>
                    <a:pt x="1611471" y="12863"/>
                    <a:pt x="1634367" y="35759"/>
                  </a:cubicBezTo>
                  <a:cubicBezTo>
                    <a:pt x="1657263" y="58655"/>
                    <a:pt x="1670126" y="89708"/>
                    <a:pt x="1670126" y="122088"/>
                  </a:cubicBezTo>
                  <a:lnTo>
                    <a:pt x="1670126" y="1319880"/>
                  </a:lnTo>
                  <a:cubicBezTo>
                    <a:pt x="1670126" y="1352260"/>
                    <a:pt x="1657263" y="1383314"/>
                    <a:pt x="1634367" y="1406210"/>
                  </a:cubicBezTo>
                  <a:cubicBezTo>
                    <a:pt x="1611471" y="1429106"/>
                    <a:pt x="1580417" y="1441969"/>
                    <a:pt x="1548038" y="1441969"/>
                  </a:cubicBezTo>
                  <a:lnTo>
                    <a:pt x="122088" y="1441969"/>
                  </a:lnTo>
                  <a:cubicBezTo>
                    <a:pt x="89708" y="1441969"/>
                    <a:pt x="58655" y="1429106"/>
                    <a:pt x="35759" y="1406210"/>
                  </a:cubicBezTo>
                  <a:cubicBezTo>
                    <a:pt x="12863" y="1383314"/>
                    <a:pt x="0" y="1352260"/>
                    <a:pt x="0" y="1319880"/>
                  </a:cubicBezTo>
                  <a:lnTo>
                    <a:pt x="0" y="122088"/>
                  </a:lnTo>
                  <a:cubicBezTo>
                    <a:pt x="0" y="89708"/>
                    <a:pt x="12863" y="58655"/>
                    <a:pt x="35759" y="35759"/>
                  </a:cubicBezTo>
                  <a:cubicBezTo>
                    <a:pt x="58655" y="12863"/>
                    <a:pt x="89708" y="0"/>
                    <a:pt x="122088" y="0"/>
                  </a:cubicBezTo>
                  <a:close/>
                </a:path>
              </a:pathLst>
            </a:custGeom>
            <a:solidFill>
              <a:srgbClr val="26334A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1670126" cy="1461019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12478619" y="2907416"/>
            <a:ext cx="2387077" cy="2417850"/>
          </a:xfrm>
          <a:custGeom>
            <a:avLst/>
            <a:gdLst/>
            <a:ahLst/>
            <a:cxnLst/>
            <a:rect r="r" b="b" t="t" l="l"/>
            <a:pathLst>
              <a:path h="2417850" w="2387077">
                <a:moveTo>
                  <a:pt x="0" y="0"/>
                </a:moveTo>
                <a:lnTo>
                  <a:pt x="2387078" y="0"/>
                </a:lnTo>
                <a:lnTo>
                  <a:pt x="2387078" y="2417850"/>
                </a:lnTo>
                <a:lnTo>
                  <a:pt x="0" y="24178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256740" y="2907416"/>
            <a:ext cx="893931" cy="910485"/>
          </a:xfrm>
          <a:custGeom>
            <a:avLst/>
            <a:gdLst/>
            <a:ahLst/>
            <a:cxnLst/>
            <a:rect r="r" b="b" t="t" l="l"/>
            <a:pathLst>
              <a:path h="910485" w="893931">
                <a:moveTo>
                  <a:pt x="0" y="0"/>
                </a:moveTo>
                <a:lnTo>
                  <a:pt x="893931" y="0"/>
                </a:lnTo>
                <a:lnTo>
                  <a:pt x="893931" y="910486"/>
                </a:lnTo>
                <a:lnTo>
                  <a:pt x="0" y="9104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028700" y="1251183"/>
            <a:ext cx="10421219" cy="29695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301"/>
              </a:lnSpc>
            </a:pPr>
            <a:r>
              <a:rPr lang="en-US" sz="57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VAAR(Valor Anual por Aluno Resultado) e as Condicionalidades</a:t>
            </a:r>
          </a:p>
          <a:p>
            <a:pPr algn="l">
              <a:lnSpc>
                <a:spcPts val="6975"/>
              </a:lnSpc>
            </a:pP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3955960"/>
            <a:ext cx="7159925" cy="54177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Objetivo: Reduzir desigualdades educacionais;</a:t>
            </a:r>
          </a:p>
          <a:p>
            <a:pPr algn="l">
              <a:lnSpc>
                <a:spcPts val="3611"/>
              </a:lnSpc>
            </a:pP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Condições para recebimento: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Nomeação de diretores com critérios técnicos;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Participação de 80% dos alunos no SAEB;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Redução das desigualdades educacionais;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10% do ICMS Educação distribuído para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municípios com avanço educacional;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Alinhamento curricular à BNCC;</a:t>
            </a:r>
          </a:p>
          <a:p>
            <a:pPr algn="l">
              <a:lnSpc>
                <a:spcPts val="3611"/>
              </a:lnSpc>
            </a:pPr>
            <a:r>
              <a:rPr lang="en-US" sz="23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• Municípios que não cumprem as metas deixam de receber os recursos;</a:t>
            </a:r>
          </a:p>
          <a:p>
            <a:pPr algn="l" marL="0" indent="0" lvl="0">
              <a:lnSpc>
                <a:spcPts val="2990"/>
              </a:lnSpc>
              <a:spcBef>
                <a:spcPct val="0"/>
              </a:spcBef>
            </a:pPr>
          </a:p>
        </p:txBody>
      </p:sp>
      <p:sp>
        <p:nvSpPr>
          <p:cNvPr name="TextBox 9" id="9"/>
          <p:cNvSpPr txBox="true"/>
          <p:nvPr/>
        </p:nvSpPr>
        <p:spPr>
          <a:xfrm rot="0">
            <a:off x="11448381" y="5769565"/>
            <a:ext cx="4447555" cy="20608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7"/>
              </a:lnSpc>
            </a:pPr>
            <a:r>
              <a:rPr lang="en-US" b="true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22 municípios de Alagoas não receberam o VAAR </a:t>
            </a:r>
            <a:r>
              <a:rPr lang="en-US" b="true" sz="3600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em 2025</a:t>
            </a:r>
          </a:p>
        </p:txBody>
      </p:sp>
      <p:sp>
        <p:nvSpPr>
          <p:cNvPr name="Freeform 10" id="10"/>
          <p:cNvSpPr/>
          <p:nvPr/>
        </p:nvSpPr>
        <p:spPr>
          <a:xfrm flipH="true" flipV="false" rot="3704811">
            <a:off x="13264260" y="-2979798"/>
            <a:ext cx="4435732" cy="4435732"/>
          </a:xfrm>
          <a:custGeom>
            <a:avLst/>
            <a:gdLst/>
            <a:ahLst/>
            <a:cxnLst/>
            <a:rect r="r" b="b" t="t" l="l"/>
            <a:pathLst>
              <a:path h="4435732" w="4435732">
                <a:moveTo>
                  <a:pt x="4435732" y="0"/>
                </a:moveTo>
                <a:lnTo>
                  <a:pt x="0" y="0"/>
                </a:lnTo>
                <a:lnTo>
                  <a:pt x="0" y="4435732"/>
                </a:lnTo>
                <a:lnTo>
                  <a:pt x="4435732" y="4435732"/>
                </a:lnTo>
                <a:lnTo>
                  <a:pt x="443573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3704811">
            <a:off x="16570179" y="844240"/>
            <a:ext cx="3806783" cy="3806783"/>
          </a:xfrm>
          <a:custGeom>
            <a:avLst/>
            <a:gdLst/>
            <a:ahLst/>
            <a:cxnLst/>
            <a:rect r="r" b="b" t="t" l="l"/>
            <a:pathLst>
              <a:path h="3806783" w="3806783">
                <a:moveTo>
                  <a:pt x="3806783" y="0"/>
                </a:moveTo>
                <a:lnTo>
                  <a:pt x="0" y="0"/>
                </a:lnTo>
                <a:lnTo>
                  <a:pt x="0" y="3806783"/>
                </a:lnTo>
                <a:lnTo>
                  <a:pt x="3806783" y="3806783"/>
                </a:lnTo>
                <a:lnTo>
                  <a:pt x="3806783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  <p:transition spd="slow">
    <p:push dir="l"/>
  </p:transition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F2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57143" y="3474399"/>
            <a:ext cx="19325614" cy="7476861"/>
            <a:chOff x="0" y="0"/>
            <a:chExt cx="5089874" cy="1969214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089874" cy="1969214"/>
            </a:xfrm>
            <a:custGeom>
              <a:avLst/>
              <a:gdLst/>
              <a:ahLst/>
              <a:cxnLst/>
              <a:rect r="r" b="b" t="t" l="l"/>
              <a:pathLst>
                <a:path h="1969214" w="5089874">
                  <a:moveTo>
                    <a:pt x="0" y="0"/>
                  </a:moveTo>
                  <a:lnTo>
                    <a:pt x="5089874" y="0"/>
                  </a:lnTo>
                  <a:lnTo>
                    <a:pt x="5089874" y="1969214"/>
                  </a:lnTo>
                  <a:lnTo>
                    <a:pt x="0" y="1969214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19050"/>
              <a:ext cx="5089874" cy="198826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4179494" y="9677947"/>
            <a:ext cx="9929013" cy="3086100"/>
            <a:chOff x="0" y="0"/>
            <a:chExt cx="2615049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2615049" cy="812800"/>
            </a:xfrm>
            <a:custGeom>
              <a:avLst/>
              <a:gdLst/>
              <a:ahLst/>
              <a:cxnLst/>
              <a:rect r="r" b="b" t="t" l="l"/>
              <a:pathLst>
                <a:path h="812800" w="2615049">
                  <a:moveTo>
                    <a:pt x="77973" y="0"/>
                  </a:moveTo>
                  <a:lnTo>
                    <a:pt x="2537076" y="0"/>
                  </a:lnTo>
                  <a:cubicBezTo>
                    <a:pt x="2580139" y="0"/>
                    <a:pt x="2615049" y="34910"/>
                    <a:pt x="2615049" y="77973"/>
                  </a:cubicBezTo>
                  <a:lnTo>
                    <a:pt x="2615049" y="734827"/>
                  </a:lnTo>
                  <a:cubicBezTo>
                    <a:pt x="2615049" y="777890"/>
                    <a:pt x="2580139" y="812800"/>
                    <a:pt x="2537076" y="812800"/>
                  </a:cubicBezTo>
                  <a:lnTo>
                    <a:pt x="77973" y="812800"/>
                  </a:lnTo>
                  <a:cubicBezTo>
                    <a:pt x="34910" y="812800"/>
                    <a:pt x="0" y="777890"/>
                    <a:pt x="0" y="734827"/>
                  </a:cubicBezTo>
                  <a:lnTo>
                    <a:pt x="0" y="77973"/>
                  </a:lnTo>
                  <a:cubicBezTo>
                    <a:pt x="0" y="34910"/>
                    <a:pt x="34910" y="0"/>
                    <a:pt x="77973" y="0"/>
                  </a:cubicBezTo>
                  <a:close/>
                </a:path>
              </a:pathLst>
            </a:custGeom>
            <a:solidFill>
              <a:srgbClr val="00CADC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19050"/>
              <a:ext cx="2615049" cy="8318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859"/>
                </a:lnSpc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1887363" y="4465255"/>
            <a:ext cx="14836601" cy="2448039"/>
          </a:xfrm>
          <a:custGeom>
            <a:avLst/>
            <a:gdLst/>
            <a:ahLst/>
            <a:cxnLst/>
            <a:rect r="r" b="b" t="t" l="l"/>
            <a:pathLst>
              <a:path h="2448039" w="14836601">
                <a:moveTo>
                  <a:pt x="0" y="0"/>
                </a:moveTo>
                <a:lnTo>
                  <a:pt x="14836601" y="0"/>
                </a:lnTo>
                <a:lnTo>
                  <a:pt x="14836601" y="2448039"/>
                </a:lnTo>
                <a:lnTo>
                  <a:pt x="0" y="24480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4212215" y="1171575"/>
            <a:ext cx="9863571" cy="19431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25"/>
              </a:lnSpc>
            </a:pPr>
            <a:r>
              <a:rPr lang="en-US" b="true" sz="7500">
                <a:solidFill>
                  <a:srgbClr val="26334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ICMS Educacional em Alagoas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529150" y="6607006"/>
            <a:ext cx="3619705" cy="1502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 Lei Estadual nº 8.744/2022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 Emenda Constitucional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nº 108/2020</a:t>
            </a:r>
          </a:p>
          <a:p>
            <a:pPr algn="l" marL="0" indent="0" lvl="0">
              <a:lnSpc>
                <a:spcPts val="2600"/>
              </a:lnSpc>
              <a:spcBef>
                <a:spcPct val="0"/>
              </a:spcBef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5524295" y="6607006"/>
            <a:ext cx="3619705" cy="1502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Índice Municipal de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Qualidade Educacional de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Alagoas (IQEAL)</a:t>
            </a:r>
          </a:p>
          <a:p>
            <a:pPr algn="l" marL="0" indent="0" lvl="0">
              <a:lnSpc>
                <a:spcPts val="2600"/>
              </a:lnSpc>
              <a:spcBef>
                <a:spcPct val="0"/>
              </a:spcBef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305664" y="6607006"/>
            <a:ext cx="3619705" cy="189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15% da cota do ICMS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distribuída com base em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critérios de qualidade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educacional</a:t>
            </a:r>
          </a:p>
          <a:p>
            <a:pPr algn="l" marL="0" indent="0" lvl="0">
              <a:lnSpc>
                <a:spcPts val="2600"/>
              </a:lnSpc>
              <a:spcBef>
                <a:spcPct val="0"/>
              </a:spcBef>
            </a:pPr>
          </a:p>
        </p:txBody>
      </p:sp>
      <p:sp>
        <p:nvSpPr>
          <p:cNvPr name="TextBox 13" id="13"/>
          <p:cNvSpPr txBox="true"/>
          <p:nvPr/>
        </p:nvSpPr>
        <p:spPr>
          <a:xfrm rot="0">
            <a:off x="13220644" y="6607006"/>
            <a:ext cx="3619705" cy="189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Municípios precisam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demonstrar melhorias no</a:t>
            </a:r>
          </a:p>
          <a:p>
            <a:pPr algn="ctr">
              <a:lnSpc>
                <a:spcPts val="3140"/>
              </a:lnSpc>
            </a:pPr>
            <a:r>
              <a:rPr lang="en-US" sz="20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aprendizado para aumentar sua cota</a:t>
            </a:r>
          </a:p>
          <a:p>
            <a:pPr algn="l" marL="0" indent="0" lvl="0">
              <a:lnSpc>
                <a:spcPts val="2600"/>
              </a:lnSpc>
              <a:spcBef>
                <a:spcPct val="0"/>
              </a:spcBef>
            </a:pPr>
          </a:p>
        </p:txBody>
      </p:sp>
    </p:spTree>
  </p:cSld>
  <p:clrMapOvr>
    <a:masterClrMapping/>
  </p:clrMapOvr>
  <p:transition spd="slow">
    <p:push dir="l"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8965396" y="-123825"/>
            <a:ext cx="9464770" cy="10871544"/>
            <a:chOff x="0" y="0"/>
            <a:chExt cx="12619693" cy="14495392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24549" t="0" r="17515" b="0"/>
            <a:stretch>
              <a:fillRect/>
            </a:stretch>
          </p:blipFill>
          <p:spPr>
            <a:xfrm flipH="false" flipV="false">
              <a:off x="0" y="0"/>
              <a:ext cx="12619693" cy="14495392"/>
            </a:xfrm>
            <a:prstGeom prst="rect">
              <a:avLst/>
            </a:prstGeom>
          </p:spPr>
        </p:pic>
      </p:grpSp>
      <p:sp>
        <p:nvSpPr>
          <p:cNvPr name="Freeform 4" id="4"/>
          <p:cNvSpPr/>
          <p:nvPr/>
        </p:nvSpPr>
        <p:spPr>
          <a:xfrm flipH="true" flipV="false" rot="-5407413">
            <a:off x="2231632" y="725317"/>
            <a:ext cx="3879957" cy="3879957"/>
          </a:xfrm>
          <a:custGeom>
            <a:avLst/>
            <a:gdLst/>
            <a:ahLst/>
            <a:cxnLst/>
            <a:rect r="r" b="b" t="t" l="l"/>
            <a:pathLst>
              <a:path h="3879957" w="3879957">
                <a:moveTo>
                  <a:pt x="3879957" y="0"/>
                </a:moveTo>
                <a:lnTo>
                  <a:pt x="0" y="0"/>
                </a:lnTo>
                <a:lnTo>
                  <a:pt x="0" y="3879957"/>
                </a:lnTo>
                <a:lnTo>
                  <a:pt x="3879957" y="3879957"/>
                </a:lnTo>
                <a:lnTo>
                  <a:pt x="3879957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false" rot="-5407413">
            <a:off x="-1629506" y="-485840"/>
            <a:ext cx="3879957" cy="3879957"/>
          </a:xfrm>
          <a:custGeom>
            <a:avLst/>
            <a:gdLst/>
            <a:ahLst/>
            <a:cxnLst/>
            <a:rect r="r" b="b" t="t" l="l"/>
            <a:pathLst>
              <a:path h="3879957" w="3879957">
                <a:moveTo>
                  <a:pt x="3879958" y="0"/>
                </a:moveTo>
                <a:lnTo>
                  <a:pt x="0" y="0"/>
                </a:lnTo>
                <a:lnTo>
                  <a:pt x="0" y="3879957"/>
                </a:lnTo>
                <a:lnTo>
                  <a:pt x="3879958" y="3879957"/>
                </a:lnTo>
                <a:lnTo>
                  <a:pt x="3879958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4923778"/>
            <a:ext cx="7684059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25"/>
              </a:lnSpc>
            </a:pPr>
            <a:r>
              <a:rPr lang="en-US" sz="7500" b="true">
                <a:solidFill>
                  <a:srgbClr val="22291C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Painel de Indicadores Educacionais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7514578"/>
            <a:ext cx="8115300" cy="1371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22291C"/>
                </a:solidFill>
                <a:latin typeface="Montserrat"/>
                <a:ea typeface="Montserrat"/>
                <a:cs typeface="Montserrat"/>
                <a:sym typeface="Montserrat"/>
              </a:rPr>
              <a:t>Brasil</a:t>
            </a:r>
          </a:p>
          <a:p>
            <a:pPr algn="l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22291C"/>
                </a:solidFill>
                <a:latin typeface="Montserrat"/>
                <a:ea typeface="Montserrat"/>
                <a:cs typeface="Montserrat"/>
                <a:sym typeface="Montserrat"/>
              </a:rPr>
              <a:t>Alagoas</a:t>
            </a:r>
          </a:p>
          <a:p>
            <a:pPr algn="l" marL="539749" indent="-269875" lvl="1">
              <a:lnSpc>
                <a:spcPts val="3749"/>
              </a:lnSpc>
              <a:buFont typeface="Arial"/>
              <a:buChar char="•"/>
            </a:pPr>
            <a:r>
              <a:rPr lang="en-US" sz="2499">
                <a:solidFill>
                  <a:srgbClr val="22291C"/>
                </a:solidFill>
                <a:latin typeface="Montserrat"/>
                <a:ea typeface="Montserrat"/>
                <a:cs typeface="Montserrat"/>
                <a:sym typeface="Montserrat"/>
              </a:rPr>
              <a:t>Ceará</a:t>
            </a:r>
          </a:p>
        </p:txBody>
      </p:sp>
    </p:spTree>
  </p:cSld>
  <p:clrMapOvr>
    <a:masterClrMapping/>
  </p:clrMapOvr>
  <p:transition spd="slow">
    <p:push dir="l"/>
  </p:transition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944052" y="8327811"/>
            <a:ext cx="475006" cy="504655"/>
          </a:xfrm>
          <a:custGeom>
            <a:avLst/>
            <a:gdLst/>
            <a:ahLst/>
            <a:cxnLst/>
            <a:rect r="r" b="b" t="t" l="l"/>
            <a:pathLst>
              <a:path h="504655" w="475006">
                <a:moveTo>
                  <a:pt x="0" y="0"/>
                </a:moveTo>
                <a:lnTo>
                  <a:pt x="475006" y="0"/>
                </a:lnTo>
                <a:lnTo>
                  <a:pt x="475006" y="504655"/>
                </a:lnTo>
                <a:lnTo>
                  <a:pt x="0" y="504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62047" y="9258300"/>
            <a:ext cx="475006" cy="504655"/>
          </a:xfrm>
          <a:custGeom>
            <a:avLst/>
            <a:gdLst/>
            <a:ahLst/>
            <a:cxnLst/>
            <a:rect r="r" b="b" t="t" l="l"/>
            <a:pathLst>
              <a:path h="504655" w="475006">
                <a:moveTo>
                  <a:pt x="0" y="0"/>
                </a:moveTo>
                <a:lnTo>
                  <a:pt x="475006" y="0"/>
                </a:lnTo>
                <a:lnTo>
                  <a:pt x="475006" y="504655"/>
                </a:lnTo>
                <a:lnTo>
                  <a:pt x="0" y="5046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217420" y="2603476"/>
            <a:ext cx="5463321" cy="2239961"/>
          </a:xfrm>
          <a:custGeom>
            <a:avLst/>
            <a:gdLst/>
            <a:ahLst/>
            <a:cxnLst/>
            <a:rect r="r" b="b" t="t" l="l"/>
            <a:pathLst>
              <a:path h="2239961" w="5463321">
                <a:moveTo>
                  <a:pt x="0" y="0"/>
                </a:moveTo>
                <a:lnTo>
                  <a:pt x="5463320" y="0"/>
                </a:lnTo>
                <a:lnTo>
                  <a:pt x="5463320" y="2239962"/>
                </a:lnTo>
                <a:lnTo>
                  <a:pt x="0" y="223996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217420" y="4843438"/>
            <a:ext cx="5214152" cy="113763"/>
          </a:xfrm>
          <a:custGeom>
            <a:avLst/>
            <a:gdLst/>
            <a:ahLst/>
            <a:cxnLst/>
            <a:rect r="r" b="b" t="t" l="l"/>
            <a:pathLst>
              <a:path h="113763" w="5214152">
                <a:moveTo>
                  <a:pt x="0" y="0"/>
                </a:moveTo>
                <a:lnTo>
                  <a:pt x="5214152" y="0"/>
                </a:lnTo>
                <a:lnTo>
                  <a:pt x="5214152" y="113763"/>
                </a:lnTo>
                <a:lnTo>
                  <a:pt x="0" y="11376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686301" y="3397748"/>
            <a:ext cx="525557" cy="589685"/>
          </a:xfrm>
          <a:custGeom>
            <a:avLst/>
            <a:gdLst/>
            <a:ahLst/>
            <a:cxnLst/>
            <a:rect r="r" b="b" t="t" l="l"/>
            <a:pathLst>
              <a:path h="589685" w="525557">
                <a:moveTo>
                  <a:pt x="0" y="0"/>
                </a:moveTo>
                <a:lnTo>
                  <a:pt x="525557" y="0"/>
                </a:lnTo>
                <a:lnTo>
                  <a:pt x="525557" y="589685"/>
                </a:lnTo>
                <a:lnTo>
                  <a:pt x="0" y="58968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184110" y="4411329"/>
            <a:ext cx="861074" cy="864217"/>
          </a:xfrm>
          <a:custGeom>
            <a:avLst/>
            <a:gdLst/>
            <a:ahLst/>
            <a:cxnLst/>
            <a:rect r="r" b="b" t="t" l="l"/>
            <a:pathLst>
              <a:path h="864217" w="861074">
                <a:moveTo>
                  <a:pt x="0" y="0"/>
                </a:moveTo>
                <a:lnTo>
                  <a:pt x="861075" y="0"/>
                </a:lnTo>
                <a:lnTo>
                  <a:pt x="861075" y="864217"/>
                </a:lnTo>
                <a:lnTo>
                  <a:pt x="0" y="8642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737053" y="5201720"/>
            <a:ext cx="519944" cy="812413"/>
          </a:xfrm>
          <a:custGeom>
            <a:avLst/>
            <a:gdLst/>
            <a:ahLst/>
            <a:cxnLst/>
            <a:rect r="r" b="b" t="t" l="l"/>
            <a:pathLst>
              <a:path h="812413" w="519944">
                <a:moveTo>
                  <a:pt x="0" y="0"/>
                </a:moveTo>
                <a:lnTo>
                  <a:pt x="519945" y="0"/>
                </a:lnTo>
                <a:lnTo>
                  <a:pt x="519945" y="812413"/>
                </a:lnTo>
                <a:lnTo>
                  <a:pt x="0" y="81241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917478" y="4452811"/>
            <a:ext cx="748630" cy="504390"/>
          </a:xfrm>
          <a:custGeom>
            <a:avLst/>
            <a:gdLst/>
            <a:ahLst/>
            <a:cxnLst/>
            <a:rect r="r" b="b" t="t" l="l"/>
            <a:pathLst>
              <a:path h="504390" w="748630">
                <a:moveTo>
                  <a:pt x="0" y="0"/>
                </a:moveTo>
                <a:lnTo>
                  <a:pt x="748630" y="0"/>
                </a:lnTo>
                <a:lnTo>
                  <a:pt x="748630" y="504390"/>
                </a:lnTo>
                <a:lnTo>
                  <a:pt x="0" y="50439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217420" y="3419644"/>
            <a:ext cx="2461374" cy="47223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96"/>
              </a:lnSpc>
              <a:spcBef>
                <a:spcPct val="0"/>
              </a:spcBef>
            </a:pPr>
            <a:r>
              <a:rPr lang="en-US" sz="2783">
                <a:solidFill>
                  <a:srgbClr val="EDF2F7"/>
                </a:solidFill>
                <a:latin typeface="Bree Serif"/>
                <a:ea typeface="Bree Serif"/>
                <a:cs typeface="Bree Serif"/>
                <a:sym typeface="Bree Serif"/>
              </a:rPr>
              <a:t>PORTUGUÊS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5357398" y="3472243"/>
            <a:ext cx="2159310" cy="4382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67"/>
              </a:lnSpc>
              <a:spcBef>
                <a:spcPct val="0"/>
              </a:spcBef>
            </a:pPr>
            <a:r>
              <a:rPr lang="en-US" sz="2619">
                <a:solidFill>
                  <a:srgbClr val="EDF2F7"/>
                </a:solidFill>
                <a:latin typeface="Bree Serif"/>
                <a:ea typeface="Bree Serif"/>
                <a:cs typeface="Bree Serif"/>
                <a:sym typeface="Bree Serif"/>
              </a:rPr>
              <a:t>MATEMÁTICA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418432" y="3643625"/>
            <a:ext cx="4763473" cy="171279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33"/>
              </a:lnSpc>
              <a:spcBef>
                <a:spcPct val="0"/>
              </a:spcBef>
            </a:pPr>
            <a:r>
              <a:rPr lang="en-US" sz="4952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Taxa de Aprovação   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3561307" y="2019669"/>
            <a:ext cx="2875747" cy="5118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27"/>
              </a:lnSpc>
              <a:spcBef>
                <a:spcPct val="0"/>
              </a:spcBef>
            </a:pPr>
            <a:r>
              <a:rPr lang="en-US" sz="3019">
                <a:solidFill>
                  <a:srgbClr val="26334A"/>
                </a:solidFill>
                <a:latin typeface="Bree Serif"/>
                <a:ea typeface="Bree Serif"/>
                <a:cs typeface="Bree Serif"/>
                <a:sym typeface="Bree Serif"/>
              </a:rPr>
              <a:t>Desempenho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7002680" y="6308924"/>
            <a:ext cx="4085010" cy="9768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13"/>
              </a:lnSpc>
              <a:spcBef>
                <a:spcPct val="0"/>
              </a:spcBef>
            </a:pPr>
            <a:r>
              <a:rPr lang="en-US" sz="5724">
                <a:solidFill>
                  <a:srgbClr val="EDF2F7"/>
                </a:solidFill>
                <a:latin typeface="Bree Serif"/>
                <a:ea typeface="Bree Serif"/>
                <a:cs typeface="Bree Serif"/>
                <a:sym typeface="Bree Serif"/>
              </a:rPr>
              <a:t>IDEB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3916330">
            <a:off x="12051177" y="1834152"/>
            <a:ext cx="647579" cy="1962362"/>
          </a:xfrm>
          <a:custGeom>
            <a:avLst/>
            <a:gdLst/>
            <a:ahLst/>
            <a:cxnLst/>
            <a:rect r="r" b="b" t="t" l="l"/>
            <a:pathLst>
              <a:path h="1962362" w="647579">
                <a:moveTo>
                  <a:pt x="0" y="0"/>
                </a:moveTo>
                <a:lnTo>
                  <a:pt x="647579" y="0"/>
                </a:lnTo>
                <a:lnTo>
                  <a:pt x="647579" y="1962361"/>
                </a:lnTo>
                <a:lnTo>
                  <a:pt x="0" y="196236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3401622" y="2483942"/>
            <a:ext cx="1492476" cy="84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03"/>
              </a:lnSpc>
              <a:spcBef>
                <a:spcPct val="0"/>
              </a:spcBef>
            </a:pPr>
            <a:r>
              <a:rPr lang="en-US" sz="2431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Censo Escolar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910803" y="477692"/>
            <a:ext cx="7577063" cy="7449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91"/>
              </a:lnSpc>
              <a:spcBef>
                <a:spcPct val="0"/>
              </a:spcBef>
            </a:pPr>
            <a:r>
              <a:rPr lang="en-US" b="true" sz="4422">
                <a:solidFill>
                  <a:srgbClr val="000000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Como é calculado o Ideb?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2007600" y="8298308"/>
            <a:ext cx="15251700" cy="10466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0"/>
              </a:lnSpc>
              <a:spcBef>
                <a:spcPct val="0"/>
              </a:spcBef>
            </a:pPr>
            <a:r>
              <a:rPr lang="en-US" sz="3043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Com base no aprendizado dos alunos: a soma de português e matemática dividido por dois, multiplicado pela taxa de aprovação que resulta na nota do Ideb</a:t>
            </a:r>
          </a:p>
        </p:txBody>
      </p:sp>
    </p:spTree>
  </p:cSld>
  <p:clrMapOvr>
    <a:masterClrMapping/>
  </p:clrMapOvr>
  <p:transition spd="slow">
    <p:push dir="d"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EDF2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239238" y="-751422"/>
            <a:ext cx="20812830" cy="12202690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721607" y="-85725"/>
            <a:ext cx="13398624" cy="81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IDEB ANOS NOS INICIAIS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878674" y="5013623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8" y="0"/>
                </a:lnTo>
                <a:lnTo>
                  <a:pt x="980208" y="259754"/>
                </a:lnTo>
                <a:lnTo>
                  <a:pt x="0" y="2597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72317" y="5948220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8" y="0"/>
                </a:lnTo>
                <a:lnTo>
                  <a:pt x="980208" y="259755"/>
                </a:lnTo>
                <a:lnTo>
                  <a:pt x="0" y="25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90926" y="5534904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8" y="0"/>
                </a:lnTo>
                <a:lnTo>
                  <a:pt x="980208" y="259755"/>
                </a:lnTo>
                <a:lnTo>
                  <a:pt x="0" y="25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5057202" y="3100921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7" y="0"/>
                </a:lnTo>
                <a:lnTo>
                  <a:pt x="980207" y="259755"/>
                </a:lnTo>
                <a:lnTo>
                  <a:pt x="0" y="25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1008624" y="3195315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7" y="0"/>
                </a:lnTo>
                <a:lnTo>
                  <a:pt x="980207" y="259755"/>
                </a:lnTo>
                <a:lnTo>
                  <a:pt x="0" y="25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7039853" y="2350918"/>
            <a:ext cx="980207" cy="259755"/>
          </a:xfrm>
          <a:custGeom>
            <a:avLst/>
            <a:gdLst/>
            <a:ahLst/>
            <a:cxnLst/>
            <a:rect r="r" b="b" t="t" l="l"/>
            <a:pathLst>
              <a:path h="259755" w="980207">
                <a:moveTo>
                  <a:pt x="0" y="0"/>
                </a:moveTo>
                <a:lnTo>
                  <a:pt x="980207" y="0"/>
                </a:lnTo>
                <a:lnTo>
                  <a:pt x="980207" y="259755"/>
                </a:lnTo>
                <a:lnTo>
                  <a:pt x="0" y="2597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29016">
            <a:off x="1816291" y="2307547"/>
            <a:ext cx="2697921" cy="1419781"/>
          </a:xfrm>
          <a:custGeom>
            <a:avLst/>
            <a:gdLst/>
            <a:ahLst/>
            <a:cxnLst/>
            <a:rect r="r" b="b" t="t" l="l"/>
            <a:pathLst>
              <a:path h="1419781" w="2697921">
                <a:moveTo>
                  <a:pt x="0" y="0"/>
                </a:moveTo>
                <a:lnTo>
                  <a:pt x="2697921" y="0"/>
                </a:lnTo>
                <a:lnTo>
                  <a:pt x="2697921" y="1419781"/>
                </a:lnTo>
                <a:lnTo>
                  <a:pt x="0" y="1419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352927">
            <a:off x="7496741" y="2745180"/>
            <a:ext cx="2697921" cy="1419781"/>
          </a:xfrm>
          <a:custGeom>
            <a:avLst/>
            <a:gdLst/>
            <a:ahLst/>
            <a:cxnLst/>
            <a:rect r="r" b="b" t="t" l="l"/>
            <a:pathLst>
              <a:path h="1419781" w="2697921">
                <a:moveTo>
                  <a:pt x="0" y="0"/>
                </a:moveTo>
                <a:lnTo>
                  <a:pt x="2697921" y="0"/>
                </a:lnTo>
                <a:lnTo>
                  <a:pt x="2697921" y="1419781"/>
                </a:lnTo>
                <a:lnTo>
                  <a:pt x="0" y="1419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1097975">
            <a:off x="13621653" y="2266721"/>
            <a:ext cx="2697921" cy="1419781"/>
          </a:xfrm>
          <a:custGeom>
            <a:avLst/>
            <a:gdLst/>
            <a:ahLst/>
            <a:cxnLst/>
            <a:rect r="r" b="b" t="t" l="l"/>
            <a:pathLst>
              <a:path h="1419781" w="2697921">
                <a:moveTo>
                  <a:pt x="0" y="0"/>
                </a:moveTo>
                <a:lnTo>
                  <a:pt x="2697921" y="0"/>
                </a:lnTo>
                <a:lnTo>
                  <a:pt x="2697921" y="1419781"/>
                </a:lnTo>
                <a:lnTo>
                  <a:pt x="0" y="141978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157463" y="3729817"/>
            <a:ext cx="688239" cy="3522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55"/>
              </a:lnSpc>
              <a:spcBef>
                <a:spcPct val="0"/>
              </a:spcBef>
            </a:pPr>
            <a:r>
              <a:rPr lang="en-US" sz="2039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+ 84%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6199" y="2486293"/>
            <a:ext cx="771210" cy="3794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199"/>
              </a:lnSpc>
              <a:spcBef>
                <a:spcPct val="0"/>
              </a:spcBef>
            </a:pPr>
            <a:r>
              <a:rPr lang="en-US" sz="2285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+ 45%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281030" y="2839935"/>
            <a:ext cx="775489" cy="390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217"/>
              </a:lnSpc>
              <a:spcBef>
                <a:spcPct val="0"/>
              </a:spcBef>
            </a:pPr>
            <a:r>
              <a:rPr lang="en-US" sz="2297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+ 86%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6292" y="9621615"/>
            <a:ext cx="17682897" cy="58170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319"/>
              </a:lnSpc>
            </a:pPr>
            <a:r>
              <a:rPr lang="en-US" sz="1656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Alagoas e Ceará iniciaram a trajetória no Ideb com notas próximas e abaixo da média nacional, no entanto, ao longo da história tiveram um aumento bem percentual superior.</a:t>
            </a:r>
          </a:p>
          <a:p>
            <a:pPr algn="ctr">
              <a:lnSpc>
                <a:spcPts val="2319"/>
              </a:lnSpc>
            </a:pPr>
            <a:r>
              <a:rPr lang="en-US" sz="1656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 A partir de 2013 o Ceará ultrapassou a média, situação que ainda não aconteceu com Alagoas.</a:t>
            </a:r>
          </a:p>
        </p:txBody>
      </p:sp>
      <p:sp>
        <p:nvSpPr>
          <p:cNvPr name="Freeform 17" id="17"/>
          <p:cNvSpPr/>
          <p:nvPr/>
        </p:nvSpPr>
        <p:spPr>
          <a:xfrm flipH="false" flipV="false" rot="0">
            <a:off x="15088533" y="3100921"/>
            <a:ext cx="106377" cy="6078662"/>
          </a:xfrm>
          <a:custGeom>
            <a:avLst/>
            <a:gdLst/>
            <a:ahLst/>
            <a:cxnLst/>
            <a:rect r="r" b="b" t="t" l="l"/>
            <a:pathLst>
              <a:path h="6078662" w="106377">
                <a:moveTo>
                  <a:pt x="0" y="0"/>
                </a:moveTo>
                <a:lnTo>
                  <a:pt x="106377" y="0"/>
                </a:lnTo>
                <a:lnTo>
                  <a:pt x="106377" y="6078662"/>
                </a:lnTo>
                <a:lnTo>
                  <a:pt x="0" y="6078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0">
            <a:off x="9205276" y="3100921"/>
            <a:ext cx="106377" cy="6078662"/>
          </a:xfrm>
          <a:custGeom>
            <a:avLst/>
            <a:gdLst/>
            <a:ahLst/>
            <a:cxnLst/>
            <a:rect r="r" b="b" t="t" l="l"/>
            <a:pathLst>
              <a:path h="6078662" w="106377">
                <a:moveTo>
                  <a:pt x="0" y="0"/>
                </a:moveTo>
                <a:lnTo>
                  <a:pt x="106377" y="0"/>
                </a:lnTo>
                <a:lnTo>
                  <a:pt x="106377" y="6078662"/>
                </a:lnTo>
                <a:lnTo>
                  <a:pt x="0" y="6078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0">
            <a:off x="3165251" y="3100921"/>
            <a:ext cx="106377" cy="6078662"/>
          </a:xfrm>
          <a:custGeom>
            <a:avLst/>
            <a:gdLst/>
            <a:ahLst/>
            <a:cxnLst/>
            <a:rect r="r" b="b" t="t" l="l"/>
            <a:pathLst>
              <a:path h="6078662" w="106377">
                <a:moveTo>
                  <a:pt x="0" y="0"/>
                </a:moveTo>
                <a:lnTo>
                  <a:pt x="106377" y="0"/>
                </a:lnTo>
                <a:lnTo>
                  <a:pt x="106377" y="6078662"/>
                </a:lnTo>
                <a:lnTo>
                  <a:pt x="0" y="607866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709886" y="-671699"/>
            <a:ext cx="19863959" cy="12021042"/>
          </a:xfrm>
          <a:prstGeom prst="rect">
            <a:avLst/>
          </a:prstGeom>
        </p:spPr>
      </p:pic>
      <p:sp>
        <p:nvSpPr>
          <p:cNvPr name="Freeform 3" id="3"/>
          <p:cNvSpPr/>
          <p:nvPr/>
        </p:nvSpPr>
        <p:spPr>
          <a:xfrm flipH="false" flipV="true" rot="-3203371">
            <a:off x="2854704" y="5066814"/>
            <a:ext cx="5226373" cy="2750379"/>
          </a:xfrm>
          <a:custGeom>
            <a:avLst/>
            <a:gdLst/>
            <a:ahLst/>
            <a:cxnLst/>
            <a:rect r="r" b="b" t="t" l="l"/>
            <a:pathLst>
              <a:path h="2750379" w="5226373">
                <a:moveTo>
                  <a:pt x="0" y="2750378"/>
                </a:moveTo>
                <a:lnTo>
                  <a:pt x="5226373" y="2750378"/>
                </a:lnTo>
                <a:lnTo>
                  <a:pt x="5226373" y="0"/>
                </a:lnTo>
                <a:lnTo>
                  <a:pt x="0" y="0"/>
                </a:lnTo>
                <a:lnTo>
                  <a:pt x="0" y="275037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49739" y="5588566"/>
            <a:ext cx="1237204" cy="327859"/>
          </a:xfrm>
          <a:custGeom>
            <a:avLst/>
            <a:gdLst/>
            <a:ahLst/>
            <a:cxnLst/>
            <a:rect r="r" b="b" t="t" l="l"/>
            <a:pathLst>
              <a:path h="327859" w="1237204">
                <a:moveTo>
                  <a:pt x="0" y="0"/>
                </a:moveTo>
                <a:lnTo>
                  <a:pt x="1237204" y="0"/>
                </a:lnTo>
                <a:lnTo>
                  <a:pt x="1237204" y="327859"/>
                </a:lnTo>
                <a:lnTo>
                  <a:pt x="0" y="32785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321183" y="2085754"/>
            <a:ext cx="1189039" cy="315095"/>
          </a:xfrm>
          <a:custGeom>
            <a:avLst/>
            <a:gdLst/>
            <a:ahLst/>
            <a:cxnLst/>
            <a:rect r="r" b="b" t="t" l="l"/>
            <a:pathLst>
              <a:path h="315095" w="1189039">
                <a:moveTo>
                  <a:pt x="0" y="0"/>
                </a:moveTo>
                <a:lnTo>
                  <a:pt x="1189040" y="0"/>
                </a:lnTo>
                <a:lnTo>
                  <a:pt x="1189040" y="315096"/>
                </a:lnTo>
                <a:lnTo>
                  <a:pt x="0" y="3150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732720" y="6122148"/>
            <a:ext cx="1207001" cy="319855"/>
          </a:xfrm>
          <a:custGeom>
            <a:avLst/>
            <a:gdLst/>
            <a:ahLst/>
            <a:cxnLst/>
            <a:rect r="r" b="b" t="t" l="l"/>
            <a:pathLst>
              <a:path h="319855" w="1207001">
                <a:moveTo>
                  <a:pt x="0" y="0"/>
                </a:moveTo>
                <a:lnTo>
                  <a:pt x="1207001" y="0"/>
                </a:lnTo>
                <a:lnTo>
                  <a:pt x="1207001" y="319855"/>
                </a:lnTo>
                <a:lnTo>
                  <a:pt x="0" y="3198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6470816" y="2004811"/>
            <a:ext cx="1201094" cy="318290"/>
          </a:xfrm>
          <a:custGeom>
            <a:avLst/>
            <a:gdLst/>
            <a:ahLst/>
            <a:cxnLst/>
            <a:rect r="r" b="b" t="t" l="l"/>
            <a:pathLst>
              <a:path h="318290" w="1201094">
                <a:moveTo>
                  <a:pt x="0" y="0"/>
                </a:moveTo>
                <a:lnTo>
                  <a:pt x="1201094" y="0"/>
                </a:lnTo>
                <a:lnTo>
                  <a:pt x="1201094" y="318290"/>
                </a:lnTo>
                <a:lnTo>
                  <a:pt x="0" y="3182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true" rot="-3203371">
            <a:off x="10866577" y="5817365"/>
            <a:ext cx="5226373" cy="2750379"/>
          </a:xfrm>
          <a:custGeom>
            <a:avLst/>
            <a:gdLst/>
            <a:ahLst/>
            <a:cxnLst/>
            <a:rect r="r" b="b" t="t" l="l"/>
            <a:pathLst>
              <a:path h="2750379" w="5226373">
                <a:moveTo>
                  <a:pt x="0" y="2750378"/>
                </a:moveTo>
                <a:lnTo>
                  <a:pt x="5226373" y="2750378"/>
                </a:lnTo>
                <a:lnTo>
                  <a:pt x="5226373" y="0"/>
                </a:lnTo>
                <a:lnTo>
                  <a:pt x="0" y="0"/>
                </a:lnTo>
                <a:lnTo>
                  <a:pt x="0" y="2750378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940884" y="3240866"/>
            <a:ext cx="529932" cy="566773"/>
          </a:xfrm>
          <a:custGeom>
            <a:avLst/>
            <a:gdLst/>
            <a:ahLst/>
            <a:cxnLst/>
            <a:rect r="r" b="b" t="t" l="l"/>
            <a:pathLst>
              <a:path h="566773" w="529932">
                <a:moveTo>
                  <a:pt x="0" y="0"/>
                </a:moveTo>
                <a:lnTo>
                  <a:pt x="529932" y="0"/>
                </a:lnTo>
                <a:lnTo>
                  <a:pt x="529932" y="566773"/>
                </a:lnTo>
                <a:lnTo>
                  <a:pt x="0" y="5667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2681611" y="-85725"/>
            <a:ext cx="13398624" cy="8197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89"/>
              </a:lnSpc>
            </a:pPr>
            <a:r>
              <a:rPr lang="en-US" sz="4849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EVOLUÇÃO HISTÓRICA - IDEB ANOS NOS INICIAIS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851281" y="7363005"/>
            <a:ext cx="972104" cy="477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288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+ 96%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4105892" y="7793268"/>
            <a:ext cx="1245211" cy="477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32"/>
              </a:lnSpc>
              <a:spcBef>
                <a:spcPct val="0"/>
              </a:spcBef>
            </a:pPr>
            <a:r>
              <a:rPr lang="en-US" sz="2880">
                <a:solidFill>
                  <a:srgbClr val="000000"/>
                </a:solidFill>
                <a:latin typeface="Bree Serif"/>
                <a:ea typeface="Bree Serif"/>
                <a:cs typeface="Bree Serif"/>
                <a:sym typeface="Bree Serif"/>
              </a:rPr>
              <a:t>+137%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-20766" y="9714355"/>
            <a:ext cx="18308766" cy="5415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179"/>
              </a:lnSpc>
            </a:pPr>
            <a:r>
              <a:rPr lang="en-US" sz="1556">
                <a:solidFill>
                  <a:srgbClr val="3F4A5E"/>
                </a:solidFill>
                <a:latin typeface="Bree Serif"/>
                <a:ea typeface="Bree Serif"/>
                <a:cs typeface="Bree Serif"/>
                <a:sym typeface="Bree Serif"/>
              </a:rPr>
              <a:t>Sobral iniciou sua trajetória no Ideb com grandes e crescentes saltos até 2017, enquanto que Coruripe inicia com pequenos aumentos até  2013 e a partir de 2015 conquista grandes saltos e avanços, com exceção de 2021.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7691355" y="2576480"/>
            <a:ext cx="529932" cy="566773"/>
          </a:xfrm>
          <a:custGeom>
            <a:avLst/>
            <a:gdLst/>
            <a:ahLst/>
            <a:cxnLst/>
            <a:rect r="r" b="b" t="t" l="l"/>
            <a:pathLst>
              <a:path h="566773" w="529932">
                <a:moveTo>
                  <a:pt x="0" y="0"/>
                </a:moveTo>
                <a:lnTo>
                  <a:pt x="529933" y="0"/>
                </a:lnTo>
                <a:lnTo>
                  <a:pt x="529933" y="566772"/>
                </a:lnTo>
                <a:lnTo>
                  <a:pt x="0" y="5667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DAGdnQ_3ILU</dc:identifier>
  <dcterms:modified xsi:type="dcterms:W3CDTF">2011-08-01T06:04:30Z</dcterms:modified>
  <cp:revision>1</cp:revision>
  <dc:title>perfil educacional Brasil, Alagoas e Ceará</dc:title>
</cp:coreProperties>
</file>