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718" r:id="rId2"/>
    <p:sldMasterId id="2147483730" r:id="rId3"/>
  </p:sldMasterIdLst>
  <p:notesMasterIdLst>
    <p:notesMasterId r:id="rId61"/>
  </p:notesMasterIdLst>
  <p:sldIdLst>
    <p:sldId id="31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D7"/>
    <a:srgbClr val="5D8046"/>
    <a:srgbClr val="DADEAC"/>
    <a:srgbClr val="0048D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9D58E-777F-4929-9D35-A956A1193B77}" type="datetimeFigureOut">
              <a:rPr lang="en-US" smtClean="0"/>
              <a:t>1/30/2020</a:t>
            </a:fld>
            <a:endParaRPr lang="en-US"/>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A5571-6D1B-41A5-B2C2-308D5E29A66E}" type="slidenum">
              <a:rPr lang="en-US" smtClean="0"/>
              <a:t>‹nº›</a:t>
            </a:fld>
            <a:endParaRPr lang="en-US"/>
          </a:p>
        </p:txBody>
      </p:sp>
    </p:spTree>
    <p:extLst>
      <p:ext uri="{BB962C8B-B14F-4D97-AF65-F5344CB8AC3E}">
        <p14:creationId xmlns:p14="http://schemas.microsoft.com/office/powerpoint/2010/main" val="207604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ln>
            <a:round/>
            <a:headEnd/>
            <a:tailEnd/>
          </a:ln>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9pPr>
          </a:lstStyle>
          <a:p>
            <a:fld id="{CB91C949-B2A5-4143-A286-98D5911469C4}" type="slidenum">
              <a:rPr lang="pt-BR" altLang="pt-BR" sz="1300">
                <a:solidFill>
                  <a:srgbClr val="000000"/>
                </a:solidFill>
              </a:rPr>
              <a:pPr/>
              <a:t>52</a:t>
            </a:fld>
            <a:endParaRPr lang="pt-BR" altLang="pt-BR" sz="1300">
              <a:solidFill>
                <a:srgbClr val="000000"/>
              </a:solidFill>
            </a:endParaRPr>
          </a:p>
        </p:txBody>
      </p:sp>
      <p:sp>
        <p:nvSpPr>
          <p:cNvPr id="45059" name="Rectangle 1"/>
          <p:cNvSpPr>
            <a:spLocks noGrp="1" noRot="1" noChangeAspect="1" noChangeArrowheads="1" noTextEdit="1"/>
          </p:cNvSpPr>
          <p:nvPr>
            <p:ph type="sldImg"/>
          </p:nvPr>
        </p:nvSpPr>
        <p:spPr>
          <a:xfrm>
            <a:off x="965200" y="742950"/>
            <a:ext cx="4953000" cy="3714750"/>
          </a:xfrm>
          <a:solidFill>
            <a:srgbClr val="FFFFFF"/>
          </a:solidFill>
          <a:ln/>
        </p:spPr>
      </p:sp>
      <p:sp>
        <p:nvSpPr>
          <p:cNvPr id="45060" name="Rectangle 2"/>
          <p:cNvSpPr>
            <a:spLocks noGrp="1" noChangeArrowheads="1"/>
          </p:cNvSpPr>
          <p:nvPr>
            <p:ph type="body" idx="1"/>
          </p:nvPr>
        </p:nvSpPr>
        <p:spPr>
          <a:xfrm>
            <a:off x="917575" y="4705350"/>
            <a:ext cx="5048250" cy="445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dirty="0">
              <a:latin typeface="Times New Roman" panose="02020603050405020304" pitchFamily="18" charset="0"/>
            </a:endParaRPr>
          </a:p>
        </p:txBody>
      </p:sp>
    </p:spTree>
    <p:extLst>
      <p:ext uri="{BB962C8B-B14F-4D97-AF65-F5344CB8AC3E}">
        <p14:creationId xmlns:p14="http://schemas.microsoft.com/office/powerpoint/2010/main" val="401834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ln>
            <a:round/>
            <a:headEnd/>
            <a:tailEnd/>
          </a:ln>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anose="02020603050405020304" pitchFamily="18" charset="0"/>
                <a:ea typeface="Microsoft YaHei" panose="020B0503020204020204" pitchFamily="34" charset="-122"/>
              </a:defRPr>
            </a:lvl9pPr>
          </a:lstStyle>
          <a:p>
            <a:fld id="{CB91C949-B2A5-4143-A286-98D5911469C4}" type="slidenum">
              <a:rPr lang="pt-BR" altLang="pt-BR" sz="1300">
                <a:solidFill>
                  <a:srgbClr val="000000"/>
                </a:solidFill>
              </a:rPr>
              <a:pPr/>
              <a:t>53</a:t>
            </a:fld>
            <a:endParaRPr lang="pt-BR" altLang="pt-BR" sz="1300">
              <a:solidFill>
                <a:srgbClr val="000000"/>
              </a:solidFill>
            </a:endParaRPr>
          </a:p>
        </p:txBody>
      </p:sp>
      <p:sp>
        <p:nvSpPr>
          <p:cNvPr id="45059" name="Rectangle 1"/>
          <p:cNvSpPr>
            <a:spLocks noGrp="1" noRot="1" noChangeAspect="1" noChangeArrowheads="1" noTextEdit="1"/>
          </p:cNvSpPr>
          <p:nvPr>
            <p:ph type="sldImg"/>
          </p:nvPr>
        </p:nvSpPr>
        <p:spPr>
          <a:xfrm>
            <a:off x="965200" y="742950"/>
            <a:ext cx="4953000" cy="3714750"/>
          </a:xfrm>
          <a:solidFill>
            <a:srgbClr val="FFFFFF"/>
          </a:solidFill>
          <a:ln/>
        </p:spPr>
      </p:sp>
      <p:sp>
        <p:nvSpPr>
          <p:cNvPr id="45060" name="Rectangle 2"/>
          <p:cNvSpPr>
            <a:spLocks noGrp="1" noChangeArrowheads="1"/>
          </p:cNvSpPr>
          <p:nvPr>
            <p:ph type="body" idx="1"/>
          </p:nvPr>
        </p:nvSpPr>
        <p:spPr>
          <a:xfrm>
            <a:off x="917575" y="4705350"/>
            <a:ext cx="5048250" cy="445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latin typeface="Times New Roman" panose="02020603050405020304" pitchFamily="18" charset="0"/>
            </a:endParaRPr>
          </a:p>
        </p:txBody>
      </p:sp>
    </p:spTree>
    <p:extLst>
      <p:ext uri="{BB962C8B-B14F-4D97-AF65-F5344CB8AC3E}">
        <p14:creationId xmlns:p14="http://schemas.microsoft.com/office/powerpoint/2010/main" val="86798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xfrm>
            <a:off x="13382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lstStyle/>
          <a:p>
            <a:pPr>
              <a:defRPr/>
            </a:pPr>
            <a:r>
              <a:rPr lang="pt-BR" sz="1600" b="1" dirty="0">
                <a:latin typeface="Calibri" panose="020F0502020204030204" pitchFamily="34" charset="0"/>
              </a:rPr>
              <a:t>Para que melhorar a governança?</a:t>
            </a:r>
          </a:p>
          <a:p>
            <a:pPr>
              <a:defRPr/>
            </a:pPr>
            <a:endParaRPr lang="pt-BR" sz="1600" b="1" dirty="0">
              <a:latin typeface="Calibri" panose="020F0502020204030204" pitchFamily="34" charset="0"/>
            </a:endParaRPr>
          </a:p>
          <a:p>
            <a:pPr marL="349415" indent="-349415">
              <a:buFont typeface="Arial" panose="020B0604020202020204" pitchFamily="34" charset="0"/>
              <a:buChar char="•"/>
              <a:defRPr/>
            </a:pPr>
            <a:r>
              <a:rPr lang="pt-BR" sz="1600" dirty="0">
                <a:latin typeface="Calibri" panose="020F0502020204030204" pitchFamily="34" charset="0"/>
              </a:rPr>
              <a:t>Uso eficiente dos recursos públicos</a:t>
            </a:r>
          </a:p>
          <a:p>
            <a:pPr marL="349415" indent="-349415">
              <a:buFont typeface="Arial" panose="020B0604020202020204" pitchFamily="34" charset="0"/>
              <a:buChar char="•"/>
              <a:defRPr/>
            </a:pPr>
            <a:r>
              <a:rPr lang="pt-BR" sz="1600" dirty="0">
                <a:latin typeface="Calibri" panose="020F0502020204030204" pitchFamily="34" charset="0"/>
              </a:rPr>
              <a:t>Evitar desvios, fraudes e corrupção</a:t>
            </a:r>
          </a:p>
          <a:p>
            <a:pPr marL="349415" indent="-349415">
              <a:buFont typeface="Arial" panose="020B0604020202020204" pitchFamily="34" charset="0"/>
              <a:buChar char="•"/>
              <a:defRPr/>
            </a:pPr>
            <a:r>
              <a:rPr lang="pt-BR" sz="1600" dirty="0">
                <a:latin typeface="Calibri" panose="020F0502020204030204" pitchFamily="34" charset="0"/>
              </a:rPr>
              <a:t>Entregar serviços de qualidade aos cidadãos</a:t>
            </a:r>
          </a:p>
          <a:p>
            <a:pPr marL="174708" indent="-174708">
              <a:buFont typeface="Arial" panose="020B0604020202020204" pitchFamily="34" charset="0"/>
              <a:buChar char="•"/>
              <a:defRPr/>
            </a:pPr>
            <a:endParaRPr lang="pt-BR" sz="1600" dirty="0">
              <a:latin typeface="Calibri" panose="020F0502020204030204" pitchFamily="34" charset="0"/>
            </a:endParaRPr>
          </a:p>
          <a:p>
            <a:pPr marL="174708" indent="-174708">
              <a:buFont typeface="Arial" panose="020B0604020202020204" pitchFamily="34" charset="0"/>
              <a:buChar char="•"/>
              <a:defRPr/>
            </a:pPr>
            <a:endParaRPr lang="pt-BR" dirty="0">
              <a:latin typeface="Baskerville Old Face" panose="02020602080505020303" pitchFamily="18" charset="0"/>
            </a:endParaRPr>
          </a:p>
          <a:p>
            <a:pPr marL="174708" indent="-174708">
              <a:buFont typeface="Arial" panose="020B0604020202020204" pitchFamily="34" charset="0"/>
              <a:buChar char="•"/>
              <a:defRPr/>
            </a:pPr>
            <a:endParaRPr lang="pt-BR" b="1" dirty="0"/>
          </a:p>
          <a:p>
            <a:pPr marL="174708" indent="-174708">
              <a:buFont typeface="Arial" panose="020B0604020202020204" pitchFamily="34" charset="0"/>
              <a:buChar char="•"/>
              <a:defRPr/>
            </a:pPr>
            <a:endParaRPr lang="pt-BR" dirty="0"/>
          </a:p>
        </p:txBody>
      </p:sp>
      <p:sp>
        <p:nvSpPr>
          <p:cNvPr id="829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EAB9B7-7BB4-40EA-899A-0EBC7969AB4B}" type="slidenum">
              <a:rPr lang="pt-BR" altLang="pt-BR" smtClean="0"/>
              <a:pPr>
                <a:spcBef>
                  <a:spcPct val="0"/>
                </a:spcBef>
              </a:pPr>
              <a:t>54</a:t>
            </a:fld>
            <a:endParaRPr lang="pt-BR" altLang="pt-BR"/>
          </a:p>
        </p:txBody>
      </p:sp>
    </p:spTree>
    <p:extLst>
      <p:ext uri="{BB962C8B-B14F-4D97-AF65-F5344CB8AC3E}">
        <p14:creationId xmlns:p14="http://schemas.microsoft.com/office/powerpoint/2010/main" val="48634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itchFamily="34" charset="0"/>
                <a:cs typeface="Arial" charset="0"/>
              </a:defRPr>
            </a:lvl1pPr>
            <a:lvl2pPr marL="714375" indent="-274638" defTabSz="922338">
              <a:defRPr>
                <a:solidFill>
                  <a:schemeClr val="tx1"/>
                </a:solidFill>
                <a:latin typeface="Calibri" pitchFamily="34" charset="0"/>
                <a:cs typeface="Arial" charset="0"/>
              </a:defRPr>
            </a:lvl2pPr>
            <a:lvl3pPr marL="1098550" indent="-219075" defTabSz="922338">
              <a:defRPr>
                <a:solidFill>
                  <a:schemeClr val="tx1"/>
                </a:solidFill>
                <a:latin typeface="Calibri" pitchFamily="34" charset="0"/>
                <a:cs typeface="Arial" charset="0"/>
              </a:defRPr>
            </a:lvl3pPr>
            <a:lvl4pPr marL="1538288" indent="-219075" defTabSz="922338">
              <a:defRPr>
                <a:solidFill>
                  <a:schemeClr val="tx1"/>
                </a:solidFill>
                <a:latin typeface="Calibri" pitchFamily="34" charset="0"/>
                <a:cs typeface="Arial" charset="0"/>
              </a:defRPr>
            </a:lvl4pPr>
            <a:lvl5pPr marL="1978025" indent="-219075" defTabSz="922338">
              <a:defRPr>
                <a:solidFill>
                  <a:schemeClr val="tx1"/>
                </a:solidFill>
                <a:latin typeface="Calibri" pitchFamily="34" charset="0"/>
                <a:cs typeface="Arial" charset="0"/>
              </a:defRPr>
            </a:lvl5pPr>
            <a:lvl6pPr marL="2435225" indent="-219075" defTabSz="922338" eaLnBrk="0" fontAlgn="base" hangingPunct="0">
              <a:spcBef>
                <a:spcPct val="0"/>
              </a:spcBef>
              <a:spcAft>
                <a:spcPct val="0"/>
              </a:spcAft>
              <a:defRPr>
                <a:solidFill>
                  <a:schemeClr val="tx1"/>
                </a:solidFill>
                <a:latin typeface="Calibri" pitchFamily="34" charset="0"/>
                <a:cs typeface="Arial" charset="0"/>
              </a:defRPr>
            </a:lvl6pPr>
            <a:lvl7pPr marL="2892425" indent="-219075" defTabSz="922338" eaLnBrk="0" fontAlgn="base" hangingPunct="0">
              <a:spcBef>
                <a:spcPct val="0"/>
              </a:spcBef>
              <a:spcAft>
                <a:spcPct val="0"/>
              </a:spcAft>
              <a:defRPr>
                <a:solidFill>
                  <a:schemeClr val="tx1"/>
                </a:solidFill>
                <a:latin typeface="Calibri" pitchFamily="34" charset="0"/>
                <a:cs typeface="Arial" charset="0"/>
              </a:defRPr>
            </a:lvl7pPr>
            <a:lvl8pPr marL="3349625" indent="-219075" defTabSz="922338" eaLnBrk="0" fontAlgn="base" hangingPunct="0">
              <a:spcBef>
                <a:spcPct val="0"/>
              </a:spcBef>
              <a:spcAft>
                <a:spcPct val="0"/>
              </a:spcAft>
              <a:defRPr>
                <a:solidFill>
                  <a:schemeClr val="tx1"/>
                </a:solidFill>
                <a:latin typeface="Calibri" pitchFamily="34" charset="0"/>
                <a:cs typeface="Arial" charset="0"/>
              </a:defRPr>
            </a:lvl8pPr>
            <a:lvl9pPr marL="3806825" indent="-219075" defTabSz="922338" eaLnBrk="0" fontAlgn="base" hangingPunct="0">
              <a:spcBef>
                <a:spcPct val="0"/>
              </a:spcBef>
              <a:spcAft>
                <a:spcPct val="0"/>
              </a:spcAft>
              <a:defRPr>
                <a:solidFill>
                  <a:schemeClr val="tx1"/>
                </a:solidFill>
                <a:latin typeface="Calibri" pitchFamily="34" charset="0"/>
                <a:cs typeface="Arial" charset="0"/>
              </a:defRPr>
            </a:lvl9pPr>
          </a:lstStyle>
          <a:p>
            <a:fld id="{A1C68FDE-BE8A-4F44-86D5-69246B40545D}" type="slidenum">
              <a:rPr lang="pt-BR" altLang="pt-BR" sz="1300">
                <a:latin typeface="Times New Roman" pitchFamily="18" charset="0"/>
              </a:rPr>
              <a:pPr/>
              <a:t>55</a:t>
            </a:fld>
            <a:endParaRPr lang="pt-BR" altLang="pt-BR" sz="1300">
              <a:latin typeface="Times New Roman" pitchFamily="18" charset="0"/>
            </a:endParaRPr>
          </a:p>
        </p:txBody>
      </p:sp>
      <p:sp>
        <p:nvSpPr>
          <p:cNvPr id="43011"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1" tIns="44865" rIns="91331" bIns="44865" numCol="1" anchor="t" anchorCtr="0" compatLnSpc="1">
            <a:prstTxWarp prst="textNoShape">
              <a:avLst/>
            </a:prstTxWarp>
          </a:bodyPr>
          <a:lstStyle/>
          <a:p>
            <a:pPr eaLnBrk="1" hangingPunct="1">
              <a:spcBef>
                <a:spcPct val="0"/>
              </a:spcBef>
            </a:pPr>
            <a:endParaRPr lang="pt-BR" altLang="pt-BR">
              <a:latin typeface="Times New Roman" pitchFamily="18" charset="0"/>
            </a:endParaRPr>
          </a:p>
        </p:txBody>
      </p:sp>
    </p:spTree>
    <p:extLst>
      <p:ext uri="{BB962C8B-B14F-4D97-AF65-F5344CB8AC3E}">
        <p14:creationId xmlns:p14="http://schemas.microsoft.com/office/powerpoint/2010/main" val="18128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itchFamily="34" charset="0"/>
                <a:cs typeface="Arial" charset="0"/>
              </a:defRPr>
            </a:lvl1pPr>
            <a:lvl2pPr marL="714375" indent="-274638" defTabSz="922338">
              <a:defRPr>
                <a:solidFill>
                  <a:schemeClr val="tx1"/>
                </a:solidFill>
                <a:latin typeface="Calibri" pitchFamily="34" charset="0"/>
                <a:cs typeface="Arial" charset="0"/>
              </a:defRPr>
            </a:lvl2pPr>
            <a:lvl3pPr marL="1098550" indent="-219075" defTabSz="922338">
              <a:defRPr>
                <a:solidFill>
                  <a:schemeClr val="tx1"/>
                </a:solidFill>
                <a:latin typeface="Calibri" pitchFamily="34" charset="0"/>
                <a:cs typeface="Arial" charset="0"/>
              </a:defRPr>
            </a:lvl3pPr>
            <a:lvl4pPr marL="1538288" indent="-219075" defTabSz="922338">
              <a:defRPr>
                <a:solidFill>
                  <a:schemeClr val="tx1"/>
                </a:solidFill>
                <a:latin typeface="Calibri" pitchFamily="34" charset="0"/>
                <a:cs typeface="Arial" charset="0"/>
              </a:defRPr>
            </a:lvl4pPr>
            <a:lvl5pPr marL="1978025" indent="-219075" defTabSz="922338">
              <a:defRPr>
                <a:solidFill>
                  <a:schemeClr val="tx1"/>
                </a:solidFill>
                <a:latin typeface="Calibri" pitchFamily="34" charset="0"/>
                <a:cs typeface="Arial" charset="0"/>
              </a:defRPr>
            </a:lvl5pPr>
            <a:lvl6pPr marL="2435225" indent="-219075" defTabSz="922338" eaLnBrk="0" fontAlgn="base" hangingPunct="0">
              <a:spcBef>
                <a:spcPct val="0"/>
              </a:spcBef>
              <a:spcAft>
                <a:spcPct val="0"/>
              </a:spcAft>
              <a:defRPr>
                <a:solidFill>
                  <a:schemeClr val="tx1"/>
                </a:solidFill>
                <a:latin typeface="Calibri" pitchFamily="34" charset="0"/>
                <a:cs typeface="Arial" charset="0"/>
              </a:defRPr>
            </a:lvl6pPr>
            <a:lvl7pPr marL="2892425" indent="-219075" defTabSz="922338" eaLnBrk="0" fontAlgn="base" hangingPunct="0">
              <a:spcBef>
                <a:spcPct val="0"/>
              </a:spcBef>
              <a:spcAft>
                <a:spcPct val="0"/>
              </a:spcAft>
              <a:defRPr>
                <a:solidFill>
                  <a:schemeClr val="tx1"/>
                </a:solidFill>
                <a:latin typeface="Calibri" pitchFamily="34" charset="0"/>
                <a:cs typeface="Arial" charset="0"/>
              </a:defRPr>
            </a:lvl7pPr>
            <a:lvl8pPr marL="3349625" indent="-219075" defTabSz="922338" eaLnBrk="0" fontAlgn="base" hangingPunct="0">
              <a:spcBef>
                <a:spcPct val="0"/>
              </a:spcBef>
              <a:spcAft>
                <a:spcPct val="0"/>
              </a:spcAft>
              <a:defRPr>
                <a:solidFill>
                  <a:schemeClr val="tx1"/>
                </a:solidFill>
                <a:latin typeface="Calibri" pitchFamily="34" charset="0"/>
                <a:cs typeface="Arial" charset="0"/>
              </a:defRPr>
            </a:lvl8pPr>
            <a:lvl9pPr marL="3806825" indent="-219075" defTabSz="922338" eaLnBrk="0" fontAlgn="base" hangingPunct="0">
              <a:spcBef>
                <a:spcPct val="0"/>
              </a:spcBef>
              <a:spcAft>
                <a:spcPct val="0"/>
              </a:spcAft>
              <a:defRPr>
                <a:solidFill>
                  <a:schemeClr val="tx1"/>
                </a:solidFill>
                <a:latin typeface="Calibri" pitchFamily="34" charset="0"/>
                <a:cs typeface="Arial" charset="0"/>
              </a:defRPr>
            </a:lvl9pPr>
          </a:lstStyle>
          <a:p>
            <a:fld id="{E7175854-83F9-471C-B447-AC95A117ACFD}" type="slidenum">
              <a:rPr lang="pt-BR" altLang="pt-BR" sz="1300">
                <a:latin typeface="Times New Roman" pitchFamily="18" charset="0"/>
              </a:rPr>
              <a:pPr/>
              <a:t>56</a:t>
            </a:fld>
            <a:endParaRPr lang="pt-BR" altLang="pt-BR" sz="1300">
              <a:latin typeface="Times New Roman"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latin typeface="Times New Roman" pitchFamily="18" charset="0"/>
            </a:endParaRPr>
          </a:p>
        </p:txBody>
      </p:sp>
    </p:spTree>
    <p:extLst>
      <p:ext uri="{BB962C8B-B14F-4D97-AF65-F5344CB8AC3E}">
        <p14:creationId xmlns:p14="http://schemas.microsoft.com/office/powerpoint/2010/main" val="34512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fld id="{C5DCEFBE-B574-43EF-96BB-2B23594B7C85}" type="slidenum">
              <a:rPr lang="pt-BR" altLang="pt-BR" sz="1300">
                <a:solidFill>
                  <a:srgbClr val="000000"/>
                </a:solidFill>
                <a:latin typeface="Times New Roman" pitchFamily="18" charset="0"/>
                <a:ea typeface="Microsoft YaHei" pitchFamily="34" charset="-122"/>
              </a:rPr>
              <a:pPr/>
              <a:t>57</a:t>
            </a:fld>
            <a:endParaRPr lang="pt-BR" altLang="pt-BR" sz="1300">
              <a:solidFill>
                <a:srgbClr val="000000"/>
              </a:solidFill>
              <a:latin typeface="Times New Roman" pitchFamily="18" charset="0"/>
              <a:ea typeface="Microsoft YaHei" pitchFamily="34" charset="-122"/>
            </a:endParaRPr>
          </a:p>
        </p:txBody>
      </p:sp>
      <p:sp>
        <p:nvSpPr>
          <p:cNvPr id="45059" name="Rectangle 1"/>
          <p:cNvSpPr>
            <a:spLocks noGrp="1" noRot="1" noChangeAspect="1" noChangeArrowheads="1" noTextEdit="1"/>
          </p:cNvSpPr>
          <p:nvPr>
            <p:ph type="sldImg"/>
          </p:nvPr>
        </p:nvSpPr>
        <p:spPr bwMode="auto">
          <a:xfrm>
            <a:off x="923925" y="755650"/>
            <a:ext cx="5035550" cy="3776663"/>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917575" y="4783773"/>
            <a:ext cx="5048250" cy="4533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pt-BR" altLang="pt-BR">
              <a:latin typeface="Times New Roman" pitchFamily="18" charset="0"/>
            </a:endParaRPr>
          </a:p>
        </p:txBody>
      </p:sp>
    </p:spTree>
    <p:extLst>
      <p:ext uri="{BB962C8B-B14F-4D97-AF65-F5344CB8AC3E}">
        <p14:creationId xmlns:p14="http://schemas.microsoft.com/office/powerpoint/2010/main" val="403104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a:extLst>
              <a:ext uri="{FF2B5EF4-FFF2-40B4-BE49-F238E27FC236}">
                <a16:creationId xmlns:a16="http://schemas.microsoft.com/office/drawing/2014/main" id="{18F4C1C1-4D1F-42C7-8F4F-2D9D3CFA6E53}"/>
              </a:ext>
            </a:extLst>
          </p:cNvPr>
          <p:cNvSpPr>
            <a:spLocks noGrp="1"/>
          </p:cNvSpPr>
          <p:nvPr>
            <p:ph type="dt" sz="half" idx="10"/>
          </p:nvPr>
        </p:nvSpPr>
        <p:spPr/>
        <p:txBody>
          <a:bodyPr/>
          <a:lstStyle>
            <a:lvl1pPr>
              <a:defRPr/>
            </a:lvl1pPr>
          </a:lstStyle>
          <a:p>
            <a:pPr>
              <a:defRPr/>
            </a:pPr>
            <a:fld id="{7FF9F6E0-63E3-4A48-9016-4C0D2179F3BD}" type="datetimeFigureOut">
              <a:rPr lang="pt-BR"/>
              <a:pPr>
                <a:defRPr/>
              </a:pPr>
              <a:t>30/01/2020</a:t>
            </a:fld>
            <a:endParaRPr lang="pt-BR"/>
          </a:p>
        </p:txBody>
      </p:sp>
      <p:sp>
        <p:nvSpPr>
          <p:cNvPr id="5" name="Footer Placeholder 4">
            <a:extLst>
              <a:ext uri="{FF2B5EF4-FFF2-40B4-BE49-F238E27FC236}">
                <a16:creationId xmlns:a16="http://schemas.microsoft.com/office/drawing/2014/main" id="{C43C7885-E6D3-44E2-B5C1-4B79C8CCB032}"/>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741B4DB3-9D94-4FFD-9F84-EFC46090E8A6}"/>
              </a:ext>
            </a:extLst>
          </p:cNvPr>
          <p:cNvSpPr>
            <a:spLocks noGrp="1"/>
          </p:cNvSpPr>
          <p:nvPr>
            <p:ph type="sldNum" sz="quarter" idx="12"/>
          </p:nvPr>
        </p:nvSpPr>
        <p:spPr/>
        <p:txBody>
          <a:bodyPr/>
          <a:lstStyle>
            <a:lvl1pPr>
              <a:defRPr/>
            </a:lvl1pPr>
          </a:lstStyle>
          <a:p>
            <a:pPr>
              <a:defRPr/>
            </a:pPr>
            <a:fld id="{FF4FC7F8-A2D6-40AC-BC99-74194F5D7664}" type="slidenum">
              <a:rPr lang="pt-BR"/>
              <a:pPr>
                <a:defRPr/>
              </a:pPr>
              <a:t>‹nº›</a:t>
            </a:fld>
            <a:endParaRPr lang="pt-BR"/>
          </a:p>
        </p:txBody>
      </p:sp>
    </p:spTree>
    <p:extLst>
      <p:ext uri="{BB962C8B-B14F-4D97-AF65-F5344CB8AC3E}">
        <p14:creationId xmlns:p14="http://schemas.microsoft.com/office/powerpoint/2010/main" val="302499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p:txBody>
      </p:sp>
      <p:sp>
        <p:nvSpPr>
          <p:cNvPr id="4" name="Date Placeholder 3">
            <a:extLst>
              <a:ext uri="{FF2B5EF4-FFF2-40B4-BE49-F238E27FC236}">
                <a16:creationId xmlns:a16="http://schemas.microsoft.com/office/drawing/2014/main" id="{BFCAE983-1B13-44D0-8177-CB7ED7D78D40}"/>
              </a:ext>
            </a:extLst>
          </p:cNvPr>
          <p:cNvSpPr>
            <a:spLocks noGrp="1"/>
          </p:cNvSpPr>
          <p:nvPr>
            <p:ph type="dt" sz="half" idx="10"/>
          </p:nvPr>
        </p:nvSpPr>
        <p:spPr/>
        <p:txBody>
          <a:bodyPr/>
          <a:lstStyle>
            <a:lvl1pPr>
              <a:defRPr/>
            </a:lvl1pPr>
          </a:lstStyle>
          <a:p>
            <a:pPr>
              <a:defRPr/>
            </a:pPr>
            <a:fld id="{F4027437-01DF-4E33-9CE7-41A4B9E787DA}" type="datetimeFigureOut">
              <a:rPr lang="pt-BR"/>
              <a:pPr>
                <a:defRPr/>
              </a:pPr>
              <a:t>30/01/2020</a:t>
            </a:fld>
            <a:endParaRPr lang="pt-BR"/>
          </a:p>
        </p:txBody>
      </p:sp>
      <p:sp>
        <p:nvSpPr>
          <p:cNvPr id="5" name="Footer Placeholder 4">
            <a:extLst>
              <a:ext uri="{FF2B5EF4-FFF2-40B4-BE49-F238E27FC236}">
                <a16:creationId xmlns:a16="http://schemas.microsoft.com/office/drawing/2014/main" id="{A15F2CD7-138D-42F8-9DE4-78DFC3168650}"/>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216E6BC6-5ED9-47E5-B605-0665A30E8305}"/>
              </a:ext>
            </a:extLst>
          </p:cNvPr>
          <p:cNvSpPr>
            <a:spLocks noGrp="1"/>
          </p:cNvSpPr>
          <p:nvPr>
            <p:ph type="sldNum" sz="quarter" idx="12"/>
          </p:nvPr>
        </p:nvSpPr>
        <p:spPr/>
        <p:txBody>
          <a:bodyPr/>
          <a:lstStyle>
            <a:lvl1pPr>
              <a:defRPr/>
            </a:lvl1pPr>
          </a:lstStyle>
          <a:p>
            <a:pPr>
              <a:defRPr/>
            </a:pPr>
            <a:fld id="{3B63A034-00FC-4D13-AB57-6657AFD5FA45}" type="slidenum">
              <a:rPr lang="pt-BR"/>
              <a:pPr>
                <a:defRPr/>
              </a:pPr>
              <a:t>‹nº›</a:t>
            </a:fld>
            <a:endParaRPr lang="pt-BR"/>
          </a:p>
        </p:txBody>
      </p:sp>
    </p:spTree>
    <p:extLst>
      <p:ext uri="{BB962C8B-B14F-4D97-AF65-F5344CB8AC3E}">
        <p14:creationId xmlns:p14="http://schemas.microsoft.com/office/powerpoint/2010/main" val="284071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p:txBody>
      </p:sp>
      <p:sp>
        <p:nvSpPr>
          <p:cNvPr id="4" name="Date Placeholder 3">
            <a:extLst>
              <a:ext uri="{FF2B5EF4-FFF2-40B4-BE49-F238E27FC236}">
                <a16:creationId xmlns:a16="http://schemas.microsoft.com/office/drawing/2014/main" id="{B0219766-17EE-41D1-A322-CD6CD14D5EC7}"/>
              </a:ext>
            </a:extLst>
          </p:cNvPr>
          <p:cNvSpPr>
            <a:spLocks noGrp="1"/>
          </p:cNvSpPr>
          <p:nvPr>
            <p:ph type="dt" sz="half" idx="10"/>
          </p:nvPr>
        </p:nvSpPr>
        <p:spPr/>
        <p:txBody>
          <a:bodyPr/>
          <a:lstStyle>
            <a:lvl1pPr>
              <a:defRPr/>
            </a:lvl1pPr>
          </a:lstStyle>
          <a:p>
            <a:pPr>
              <a:defRPr/>
            </a:pPr>
            <a:fld id="{155BF8E2-F6AD-4662-9FB1-B0C5C02B2CAC}" type="datetimeFigureOut">
              <a:rPr lang="pt-BR"/>
              <a:pPr>
                <a:defRPr/>
              </a:pPr>
              <a:t>30/01/2020</a:t>
            </a:fld>
            <a:endParaRPr lang="pt-BR"/>
          </a:p>
        </p:txBody>
      </p:sp>
      <p:sp>
        <p:nvSpPr>
          <p:cNvPr id="5" name="Footer Placeholder 4">
            <a:extLst>
              <a:ext uri="{FF2B5EF4-FFF2-40B4-BE49-F238E27FC236}">
                <a16:creationId xmlns:a16="http://schemas.microsoft.com/office/drawing/2014/main" id="{F910270E-D958-42D5-ABB1-AE437174726F}"/>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46FA4073-BD84-4DAA-8BA2-D74F8F900EA2}"/>
              </a:ext>
            </a:extLst>
          </p:cNvPr>
          <p:cNvSpPr>
            <a:spLocks noGrp="1"/>
          </p:cNvSpPr>
          <p:nvPr>
            <p:ph type="sldNum" sz="quarter" idx="12"/>
          </p:nvPr>
        </p:nvSpPr>
        <p:spPr/>
        <p:txBody>
          <a:bodyPr/>
          <a:lstStyle>
            <a:lvl1pPr>
              <a:defRPr/>
            </a:lvl1pPr>
          </a:lstStyle>
          <a:p>
            <a:pPr>
              <a:defRPr/>
            </a:pPr>
            <a:fld id="{BA349BC9-278B-4E49-87BD-AC1A0C43A107}" type="slidenum">
              <a:rPr lang="pt-BR"/>
              <a:pPr>
                <a:defRPr/>
              </a:pPr>
              <a:t>‹nº›</a:t>
            </a:fld>
            <a:endParaRPr lang="pt-BR"/>
          </a:p>
        </p:txBody>
      </p:sp>
    </p:spTree>
    <p:extLst>
      <p:ext uri="{BB962C8B-B14F-4D97-AF65-F5344CB8AC3E}">
        <p14:creationId xmlns:p14="http://schemas.microsoft.com/office/powerpoint/2010/main" val="285730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90794" y="882128"/>
            <a:ext cx="7886700" cy="4836928"/>
          </a:xfrm>
        </p:spPr>
        <p:txBody>
          <a:bodyPr>
            <a:normAutofit/>
          </a:bodyPr>
          <a:lstStyle>
            <a:lvl1pPr>
              <a:defRPr sz="2000"/>
            </a:lvl1pPr>
          </a:lstStyle>
          <a:p>
            <a:r>
              <a:rPr lang="pt-BR"/>
              <a:t>Clique para editar o título mestre</a:t>
            </a:r>
            <a:endParaRPr lang="en-US" dirty="0"/>
          </a:p>
        </p:txBody>
      </p:sp>
    </p:spTree>
    <p:extLst>
      <p:ext uri="{BB962C8B-B14F-4D97-AF65-F5344CB8AC3E}">
        <p14:creationId xmlns:p14="http://schemas.microsoft.com/office/powerpoint/2010/main" val="76212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título mestre</a:t>
            </a:r>
          </a:p>
        </p:txBody>
      </p:sp>
      <p:sp>
        <p:nvSpPr>
          <p:cNvPr id="3" name="Espaço Reservado para Tabela 2"/>
          <p:cNvSpPr>
            <a:spLocks noGrp="1"/>
          </p:cNvSpPr>
          <p:nvPr>
            <p:ph type="tbl" idx="1"/>
          </p:nvPr>
        </p:nvSpPr>
        <p:spPr>
          <a:xfrm>
            <a:off x="685800" y="1981200"/>
            <a:ext cx="7772400" cy="4114800"/>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F2F69C-9DD6-49CE-8472-F2512F3801F0}" type="slidenum">
              <a:rPr lang="pt-BR" altLang="pt-BR">
                <a:solidFill>
                  <a:srgbClr val="000000"/>
                </a:solidFill>
              </a:rPr>
              <a:pPr/>
              <a:t>‹nº›</a:t>
            </a:fld>
            <a:endParaRPr lang="pt-BR" altLang="pt-BR">
              <a:solidFill>
                <a:srgbClr val="000000"/>
              </a:solidFill>
            </a:endParaRPr>
          </a:p>
        </p:txBody>
      </p:sp>
    </p:spTree>
    <p:extLst>
      <p:ext uri="{BB962C8B-B14F-4D97-AF65-F5344CB8AC3E}">
        <p14:creationId xmlns:p14="http://schemas.microsoft.com/office/powerpoint/2010/main" val="2080437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563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449263" eaLnBrk="0" fontAlgn="base" hangingPunct="0">
              <a:spcBef>
                <a:spcPct val="0"/>
              </a:spcBef>
              <a:spcAft>
                <a:spcPct val="0"/>
              </a:spcAft>
              <a:buClr>
                <a:srgbClr val="000000"/>
              </a:buClr>
              <a:buSzPct val="100000"/>
              <a:defRPr/>
            </a:pPr>
            <a:endParaRPr lang="en-US" sz="3200">
              <a:solidFill>
                <a:srgbClr val="FFFFFF"/>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449263" eaLnBrk="0" fontAlgn="base" hangingPunct="0">
              <a:spcBef>
                <a:spcPct val="0"/>
              </a:spcBef>
              <a:spcAft>
                <a:spcPct val="0"/>
              </a:spcAft>
              <a:buClr>
                <a:srgbClr val="000000"/>
              </a:buClr>
              <a:buSzPct val="100000"/>
              <a:defRPr/>
            </a:pPr>
            <a:endParaRPr lang="en-US" sz="3200">
              <a:solidFill>
                <a:srgbClr val="FFFFFF"/>
              </a:solidFill>
            </a:endParaRPr>
          </a:p>
        </p:txBody>
      </p:sp>
      <p:sp>
        <p:nvSpPr>
          <p:cNvPr id="5" name="Rectangle 6"/>
          <p:cNvSpPr>
            <a:spLocks noGrp="1" noChangeArrowheads="1"/>
          </p:cNvSpPr>
          <p:nvPr>
            <p:ph type="sldNum" sz="quarter" idx="12"/>
          </p:nvPr>
        </p:nvSpPr>
        <p:spPr>
          <a:xfrm>
            <a:off x="6553201" y="6248400"/>
            <a:ext cx="1903413" cy="579438"/>
          </a:xfrm>
          <a:prstGeom prst="rect">
            <a:avLst/>
          </a:prstGeom>
        </p:spPr>
        <p:txBody>
          <a:bodyPr/>
          <a:lstStyle>
            <a:lvl1pPr>
              <a:defRPr/>
            </a:lvl1pPr>
          </a:lstStyle>
          <a:p>
            <a:fld id="{0F73B620-1669-4531-8FBB-EE9F2220A87C}" type="slidenum">
              <a:rPr lang="en-US" altLang="pt-BR"/>
              <a:pPr/>
              <a:t>‹nº›</a:t>
            </a:fld>
            <a:endParaRPr lang="en-US" altLang="pt-BR"/>
          </a:p>
        </p:txBody>
      </p:sp>
    </p:spTree>
    <p:extLst>
      <p:ext uri="{BB962C8B-B14F-4D97-AF65-F5344CB8AC3E}">
        <p14:creationId xmlns:p14="http://schemas.microsoft.com/office/powerpoint/2010/main" val="115664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a:extLst>
              <a:ext uri="{FF2B5EF4-FFF2-40B4-BE49-F238E27FC236}">
                <a16:creationId xmlns:a16="http://schemas.microsoft.com/office/drawing/2014/main" id="{EC898DA1-4D05-4E98-B186-ED5C9FF49E90}"/>
              </a:ext>
            </a:extLst>
          </p:cNvPr>
          <p:cNvSpPr>
            <a:spLocks noGrp="1"/>
          </p:cNvSpPr>
          <p:nvPr>
            <p:ph type="dt" sz="half" idx="10"/>
          </p:nvPr>
        </p:nvSpPr>
        <p:spPr/>
        <p:txBody>
          <a:bodyPr/>
          <a:lstStyle>
            <a:lvl1pPr>
              <a:defRPr/>
            </a:lvl1pPr>
          </a:lstStyle>
          <a:p>
            <a:pPr>
              <a:defRPr/>
            </a:pPr>
            <a:fld id="{B35CD9BD-D0C6-4855-8A64-249CFA75B482}" type="datetimeFigureOut">
              <a:rPr lang="pt-BR"/>
              <a:pPr>
                <a:defRPr/>
              </a:pPr>
              <a:t>30/01/2020</a:t>
            </a:fld>
            <a:endParaRPr lang="pt-BR"/>
          </a:p>
        </p:txBody>
      </p:sp>
      <p:sp>
        <p:nvSpPr>
          <p:cNvPr id="5" name="Footer Placeholder 4">
            <a:extLst>
              <a:ext uri="{FF2B5EF4-FFF2-40B4-BE49-F238E27FC236}">
                <a16:creationId xmlns:a16="http://schemas.microsoft.com/office/drawing/2014/main" id="{F0F38F1A-D425-4485-84E6-F6F82E116ADF}"/>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BE242195-F79D-4918-8108-A643DAC99026}"/>
              </a:ext>
            </a:extLst>
          </p:cNvPr>
          <p:cNvSpPr>
            <a:spLocks noGrp="1"/>
          </p:cNvSpPr>
          <p:nvPr>
            <p:ph type="sldNum" sz="quarter" idx="12"/>
          </p:nvPr>
        </p:nvSpPr>
        <p:spPr/>
        <p:txBody>
          <a:bodyPr/>
          <a:lstStyle>
            <a:lvl1pPr>
              <a:defRPr/>
            </a:lvl1pPr>
          </a:lstStyle>
          <a:p>
            <a:pPr>
              <a:defRPr/>
            </a:pPr>
            <a:fld id="{FC713999-6C1B-4DBC-938C-780EC926A6A8}" type="slidenum">
              <a:rPr lang="pt-BR"/>
              <a:pPr>
                <a:defRPr/>
              </a:pPr>
              <a:t>‹nº›</a:t>
            </a:fld>
            <a:endParaRPr lang="pt-BR"/>
          </a:p>
        </p:txBody>
      </p:sp>
    </p:spTree>
    <p:extLst>
      <p:ext uri="{BB962C8B-B14F-4D97-AF65-F5344CB8AC3E}">
        <p14:creationId xmlns:p14="http://schemas.microsoft.com/office/powerpoint/2010/main" val="106144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p:txBody>
      </p:sp>
      <p:sp>
        <p:nvSpPr>
          <p:cNvPr id="4" name="Date Placeholder 3">
            <a:extLst>
              <a:ext uri="{FF2B5EF4-FFF2-40B4-BE49-F238E27FC236}">
                <a16:creationId xmlns:a16="http://schemas.microsoft.com/office/drawing/2014/main" id="{B88AFD6F-0472-4E3F-8B5A-32B31905AFF1}"/>
              </a:ext>
            </a:extLst>
          </p:cNvPr>
          <p:cNvSpPr>
            <a:spLocks noGrp="1"/>
          </p:cNvSpPr>
          <p:nvPr>
            <p:ph type="dt" sz="half" idx="10"/>
          </p:nvPr>
        </p:nvSpPr>
        <p:spPr/>
        <p:txBody>
          <a:bodyPr/>
          <a:lstStyle>
            <a:lvl1pPr>
              <a:defRPr/>
            </a:lvl1pPr>
          </a:lstStyle>
          <a:p>
            <a:pPr>
              <a:defRPr/>
            </a:pPr>
            <a:fld id="{A2032324-1D62-4148-A2BC-B30E150E314F}" type="datetimeFigureOut">
              <a:rPr lang="pt-BR"/>
              <a:pPr>
                <a:defRPr/>
              </a:pPr>
              <a:t>30/01/2020</a:t>
            </a:fld>
            <a:endParaRPr lang="pt-BR"/>
          </a:p>
        </p:txBody>
      </p:sp>
      <p:sp>
        <p:nvSpPr>
          <p:cNvPr id="5" name="Footer Placeholder 4">
            <a:extLst>
              <a:ext uri="{FF2B5EF4-FFF2-40B4-BE49-F238E27FC236}">
                <a16:creationId xmlns:a16="http://schemas.microsoft.com/office/drawing/2014/main" id="{179BC878-D009-4E10-A03E-C540260A9D67}"/>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452A9482-1C0E-4AC7-8313-273D14E5E9CD}"/>
              </a:ext>
            </a:extLst>
          </p:cNvPr>
          <p:cNvSpPr>
            <a:spLocks noGrp="1"/>
          </p:cNvSpPr>
          <p:nvPr>
            <p:ph type="sldNum" sz="quarter" idx="12"/>
          </p:nvPr>
        </p:nvSpPr>
        <p:spPr/>
        <p:txBody>
          <a:bodyPr/>
          <a:lstStyle>
            <a:lvl1pPr>
              <a:defRPr/>
            </a:lvl1pPr>
          </a:lstStyle>
          <a:p>
            <a:pPr>
              <a:defRPr/>
            </a:pPr>
            <a:fld id="{3523B629-DE96-4B88-BF97-01383D9F3958}" type="slidenum">
              <a:rPr lang="pt-BR"/>
              <a:pPr>
                <a:defRPr/>
              </a:pPr>
              <a:t>‹nº›</a:t>
            </a:fld>
            <a:endParaRPr lang="pt-BR"/>
          </a:p>
        </p:txBody>
      </p:sp>
    </p:spTree>
    <p:extLst>
      <p:ext uri="{BB962C8B-B14F-4D97-AF65-F5344CB8AC3E}">
        <p14:creationId xmlns:p14="http://schemas.microsoft.com/office/powerpoint/2010/main" val="225557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62D0DC11-6645-4532-80CF-37BEF498D906}"/>
              </a:ext>
            </a:extLst>
          </p:cNvPr>
          <p:cNvSpPr>
            <a:spLocks noGrp="1"/>
          </p:cNvSpPr>
          <p:nvPr>
            <p:ph type="dt" sz="half" idx="10"/>
          </p:nvPr>
        </p:nvSpPr>
        <p:spPr/>
        <p:txBody>
          <a:bodyPr/>
          <a:lstStyle>
            <a:lvl1pPr>
              <a:defRPr/>
            </a:lvl1pPr>
          </a:lstStyle>
          <a:p>
            <a:pPr>
              <a:defRPr/>
            </a:pPr>
            <a:fld id="{819DF83F-6648-4880-A89A-620C95ECD887}" type="datetimeFigureOut">
              <a:rPr lang="pt-BR"/>
              <a:pPr>
                <a:defRPr/>
              </a:pPr>
              <a:t>30/01/2020</a:t>
            </a:fld>
            <a:endParaRPr lang="pt-BR"/>
          </a:p>
        </p:txBody>
      </p:sp>
      <p:sp>
        <p:nvSpPr>
          <p:cNvPr id="5" name="Footer Placeholder 4">
            <a:extLst>
              <a:ext uri="{FF2B5EF4-FFF2-40B4-BE49-F238E27FC236}">
                <a16:creationId xmlns:a16="http://schemas.microsoft.com/office/drawing/2014/main" id="{3BF8F7C1-327A-4D9E-8AC8-4755A9CCCFD2}"/>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1FF2B2A6-CD4A-47AC-A96A-468943BF0988}"/>
              </a:ext>
            </a:extLst>
          </p:cNvPr>
          <p:cNvSpPr>
            <a:spLocks noGrp="1"/>
          </p:cNvSpPr>
          <p:nvPr>
            <p:ph type="sldNum" sz="quarter" idx="12"/>
          </p:nvPr>
        </p:nvSpPr>
        <p:spPr/>
        <p:txBody>
          <a:bodyPr/>
          <a:lstStyle>
            <a:lvl1pPr>
              <a:defRPr/>
            </a:lvl1pPr>
          </a:lstStyle>
          <a:p>
            <a:pPr>
              <a:defRPr/>
            </a:pPr>
            <a:fld id="{A00E1A12-5980-4655-8399-9A95735BFE9D}" type="slidenum">
              <a:rPr lang="pt-BR"/>
              <a:pPr>
                <a:defRPr/>
              </a:pPr>
              <a:t>‹nº›</a:t>
            </a:fld>
            <a:endParaRPr lang="pt-BR"/>
          </a:p>
        </p:txBody>
      </p:sp>
    </p:spTree>
    <p:extLst>
      <p:ext uri="{BB962C8B-B14F-4D97-AF65-F5344CB8AC3E}">
        <p14:creationId xmlns:p14="http://schemas.microsoft.com/office/powerpoint/2010/main" val="264716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p:txBody>
      </p:sp>
      <p:sp>
        <p:nvSpPr>
          <p:cNvPr id="5" name="Date Placeholder 3">
            <a:extLst>
              <a:ext uri="{FF2B5EF4-FFF2-40B4-BE49-F238E27FC236}">
                <a16:creationId xmlns:a16="http://schemas.microsoft.com/office/drawing/2014/main" id="{EFC123E4-9F69-4FBB-BE23-EFDD68009CFF}"/>
              </a:ext>
            </a:extLst>
          </p:cNvPr>
          <p:cNvSpPr>
            <a:spLocks noGrp="1"/>
          </p:cNvSpPr>
          <p:nvPr>
            <p:ph type="dt" sz="half" idx="10"/>
          </p:nvPr>
        </p:nvSpPr>
        <p:spPr/>
        <p:txBody>
          <a:bodyPr/>
          <a:lstStyle>
            <a:lvl1pPr>
              <a:defRPr/>
            </a:lvl1pPr>
          </a:lstStyle>
          <a:p>
            <a:pPr>
              <a:defRPr/>
            </a:pPr>
            <a:fld id="{FCEEEA15-16DD-4ED8-BEE9-A8B43602775F}" type="datetimeFigureOut">
              <a:rPr lang="pt-BR"/>
              <a:pPr>
                <a:defRPr/>
              </a:pPr>
              <a:t>30/01/2020</a:t>
            </a:fld>
            <a:endParaRPr lang="pt-BR"/>
          </a:p>
        </p:txBody>
      </p:sp>
      <p:sp>
        <p:nvSpPr>
          <p:cNvPr id="6" name="Footer Placeholder 4">
            <a:extLst>
              <a:ext uri="{FF2B5EF4-FFF2-40B4-BE49-F238E27FC236}">
                <a16:creationId xmlns:a16="http://schemas.microsoft.com/office/drawing/2014/main" id="{9733E67D-F4EB-44FE-852A-56114A24E0A8}"/>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3B952C41-DBB6-4E4B-A417-B129C34205C2}"/>
              </a:ext>
            </a:extLst>
          </p:cNvPr>
          <p:cNvSpPr>
            <a:spLocks noGrp="1"/>
          </p:cNvSpPr>
          <p:nvPr>
            <p:ph type="sldNum" sz="quarter" idx="12"/>
          </p:nvPr>
        </p:nvSpPr>
        <p:spPr/>
        <p:txBody>
          <a:bodyPr/>
          <a:lstStyle>
            <a:lvl1pPr>
              <a:defRPr/>
            </a:lvl1pPr>
          </a:lstStyle>
          <a:p>
            <a:pPr>
              <a:defRPr/>
            </a:pPr>
            <a:fld id="{B310A2CC-7E09-4214-A73C-4F2FCEC317DA}" type="slidenum">
              <a:rPr lang="pt-BR"/>
              <a:pPr>
                <a:defRPr/>
              </a:pPr>
              <a:t>‹nº›</a:t>
            </a:fld>
            <a:endParaRPr lang="pt-BR"/>
          </a:p>
        </p:txBody>
      </p:sp>
    </p:spTree>
    <p:extLst>
      <p:ext uri="{BB962C8B-B14F-4D97-AF65-F5344CB8AC3E}">
        <p14:creationId xmlns:p14="http://schemas.microsoft.com/office/powerpoint/2010/main" val="3629527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p:txBody>
      </p:sp>
      <p:sp>
        <p:nvSpPr>
          <p:cNvPr id="7" name="Date Placeholder 3">
            <a:extLst>
              <a:ext uri="{FF2B5EF4-FFF2-40B4-BE49-F238E27FC236}">
                <a16:creationId xmlns:a16="http://schemas.microsoft.com/office/drawing/2014/main" id="{244B8E57-912C-4ED7-9308-54253794602C}"/>
              </a:ext>
            </a:extLst>
          </p:cNvPr>
          <p:cNvSpPr>
            <a:spLocks noGrp="1"/>
          </p:cNvSpPr>
          <p:nvPr>
            <p:ph type="dt" sz="half" idx="10"/>
          </p:nvPr>
        </p:nvSpPr>
        <p:spPr/>
        <p:txBody>
          <a:bodyPr/>
          <a:lstStyle>
            <a:lvl1pPr>
              <a:defRPr/>
            </a:lvl1pPr>
          </a:lstStyle>
          <a:p>
            <a:pPr>
              <a:defRPr/>
            </a:pPr>
            <a:fld id="{41C170AD-FEAE-45C8-82CB-D8B6D8FB5980}" type="datetimeFigureOut">
              <a:rPr lang="pt-BR"/>
              <a:pPr>
                <a:defRPr/>
              </a:pPr>
              <a:t>30/01/2020</a:t>
            </a:fld>
            <a:endParaRPr lang="pt-BR"/>
          </a:p>
        </p:txBody>
      </p:sp>
      <p:sp>
        <p:nvSpPr>
          <p:cNvPr id="8" name="Footer Placeholder 4">
            <a:extLst>
              <a:ext uri="{FF2B5EF4-FFF2-40B4-BE49-F238E27FC236}">
                <a16:creationId xmlns:a16="http://schemas.microsoft.com/office/drawing/2014/main" id="{CA26D914-A8CB-4C63-A7A3-13AEAA184E06}"/>
              </a:ext>
            </a:extLst>
          </p:cNvPr>
          <p:cNvSpPr>
            <a:spLocks noGrp="1"/>
          </p:cNvSpPr>
          <p:nvPr>
            <p:ph type="ftr" sz="quarter" idx="11"/>
          </p:nvPr>
        </p:nvSpPr>
        <p:spPr/>
        <p:txBody>
          <a:bodyPr/>
          <a:lstStyle>
            <a:lvl1pPr>
              <a:defRPr/>
            </a:lvl1pPr>
          </a:lstStyle>
          <a:p>
            <a:pPr>
              <a:defRPr/>
            </a:pPr>
            <a:endParaRPr lang="pt-BR"/>
          </a:p>
        </p:txBody>
      </p:sp>
      <p:sp>
        <p:nvSpPr>
          <p:cNvPr id="9" name="Slide Number Placeholder 5">
            <a:extLst>
              <a:ext uri="{FF2B5EF4-FFF2-40B4-BE49-F238E27FC236}">
                <a16:creationId xmlns:a16="http://schemas.microsoft.com/office/drawing/2014/main" id="{500CDEC1-EFBD-4D1C-8256-B6C79BFED66E}"/>
              </a:ext>
            </a:extLst>
          </p:cNvPr>
          <p:cNvSpPr>
            <a:spLocks noGrp="1"/>
          </p:cNvSpPr>
          <p:nvPr>
            <p:ph type="sldNum" sz="quarter" idx="12"/>
          </p:nvPr>
        </p:nvSpPr>
        <p:spPr/>
        <p:txBody>
          <a:bodyPr/>
          <a:lstStyle>
            <a:lvl1pPr>
              <a:defRPr/>
            </a:lvl1pPr>
          </a:lstStyle>
          <a:p>
            <a:pPr>
              <a:defRPr/>
            </a:pPr>
            <a:fld id="{5B1C3A3E-E252-4086-AEB3-1F4F5468FBD9}" type="slidenum">
              <a:rPr lang="pt-BR"/>
              <a:pPr>
                <a:defRPr/>
              </a:pPr>
              <a:t>‹nº›</a:t>
            </a:fld>
            <a:endParaRPr lang="pt-BR"/>
          </a:p>
        </p:txBody>
      </p:sp>
    </p:spTree>
    <p:extLst>
      <p:ext uri="{BB962C8B-B14F-4D97-AF65-F5344CB8AC3E}">
        <p14:creationId xmlns:p14="http://schemas.microsoft.com/office/powerpoint/2010/main" val="32376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p:txBody>
      </p:sp>
      <p:sp>
        <p:nvSpPr>
          <p:cNvPr id="4" name="Date Placeholder 3">
            <a:extLst>
              <a:ext uri="{FF2B5EF4-FFF2-40B4-BE49-F238E27FC236}">
                <a16:creationId xmlns:a16="http://schemas.microsoft.com/office/drawing/2014/main" id="{FD88DD26-B3B4-4750-896D-1BDD0D73923E}"/>
              </a:ext>
            </a:extLst>
          </p:cNvPr>
          <p:cNvSpPr>
            <a:spLocks noGrp="1"/>
          </p:cNvSpPr>
          <p:nvPr>
            <p:ph type="dt" sz="half" idx="10"/>
          </p:nvPr>
        </p:nvSpPr>
        <p:spPr/>
        <p:txBody>
          <a:bodyPr/>
          <a:lstStyle>
            <a:lvl1pPr>
              <a:defRPr/>
            </a:lvl1pPr>
          </a:lstStyle>
          <a:p>
            <a:pPr>
              <a:defRPr/>
            </a:pPr>
            <a:fld id="{12431E13-ADC8-4284-87F9-8EB5835F159F}" type="datetimeFigureOut">
              <a:rPr lang="pt-BR"/>
              <a:pPr>
                <a:defRPr/>
              </a:pPr>
              <a:t>30/01/2020</a:t>
            </a:fld>
            <a:endParaRPr lang="pt-BR"/>
          </a:p>
        </p:txBody>
      </p:sp>
      <p:sp>
        <p:nvSpPr>
          <p:cNvPr id="5" name="Footer Placeholder 4">
            <a:extLst>
              <a:ext uri="{FF2B5EF4-FFF2-40B4-BE49-F238E27FC236}">
                <a16:creationId xmlns:a16="http://schemas.microsoft.com/office/drawing/2014/main" id="{4D3E726F-2BAD-4A42-9285-A89CC46E0C09}"/>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5BF04781-B499-4915-8BF6-329614AAAACC}"/>
              </a:ext>
            </a:extLst>
          </p:cNvPr>
          <p:cNvSpPr>
            <a:spLocks noGrp="1"/>
          </p:cNvSpPr>
          <p:nvPr>
            <p:ph type="sldNum" sz="quarter" idx="12"/>
          </p:nvPr>
        </p:nvSpPr>
        <p:spPr/>
        <p:txBody>
          <a:bodyPr/>
          <a:lstStyle>
            <a:lvl1pPr>
              <a:defRPr/>
            </a:lvl1pPr>
          </a:lstStyle>
          <a:p>
            <a:pPr>
              <a:defRPr/>
            </a:pPr>
            <a:fld id="{DFBA4963-FDF3-49D4-BC1B-D4BDFE197751}" type="slidenum">
              <a:rPr lang="pt-BR"/>
              <a:pPr>
                <a:defRPr/>
              </a:pPr>
              <a:t>‹nº›</a:t>
            </a:fld>
            <a:endParaRPr lang="pt-BR"/>
          </a:p>
        </p:txBody>
      </p:sp>
    </p:spTree>
    <p:extLst>
      <p:ext uri="{BB962C8B-B14F-4D97-AF65-F5344CB8AC3E}">
        <p14:creationId xmlns:p14="http://schemas.microsoft.com/office/powerpoint/2010/main" val="379347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a:extLst>
              <a:ext uri="{FF2B5EF4-FFF2-40B4-BE49-F238E27FC236}">
                <a16:creationId xmlns:a16="http://schemas.microsoft.com/office/drawing/2014/main" id="{2CA1941D-7D9E-4159-AB67-05E15D7E4DAC}"/>
              </a:ext>
            </a:extLst>
          </p:cNvPr>
          <p:cNvSpPr>
            <a:spLocks noGrp="1"/>
          </p:cNvSpPr>
          <p:nvPr>
            <p:ph type="dt" sz="half" idx="10"/>
          </p:nvPr>
        </p:nvSpPr>
        <p:spPr/>
        <p:txBody>
          <a:bodyPr/>
          <a:lstStyle>
            <a:lvl1pPr>
              <a:defRPr/>
            </a:lvl1pPr>
          </a:lstStyle>
          <a:p>
            <a:pPr>
              <a:defRPr/>
            </a:pPr>
            <a:fld id="{A65B330F-4A7C-41A1-9EF3-BC0E668BAAA9}" type="datetimeFigureOut">
              <a:rPr lang="pt-BR"/>
              <a:pPr>
                <a:defRPr/>
              </a:pPr>
              <a:t>30/01/2020</a:t>
            </a:fld>
            <a:endParaRPr lang="pt-BR"/>
          </a:p>
        </p:txBody>
      </p:sp>
      <p:sp>
        <p:nvSpPr>
          <p:cNvPr id="4" name="Footer Placeholder 4">
            <a:extLst>
              <a:ext uri="{FF2B5EF4-FFF2-40B4-BE49-F238E27FC236}">
                <a16:creationId xmlns:a16="http://schemas.microsoft.com/office/drawing/2014/main" id="{AEE8C6DA-F9CD-4B14-B7A2-ACFF256B4180}"/>
              </a:ext>
            </a:extLst>
          </p:cNvPr>
          <p:cNvSpPr>
            <a:spLocks noGrp="1"/>
          </p:cNvSpPr>
          <p:nvPr>
            <p:ph type="ftr" sz="quarter" idx="11"/>
          </p:nvPr>
        </p:nvSpPr>
        <p:spPr/>
        <p:txBody>
          <a:bodyPr/>
          <a:lstStyle>
            <a:lvl1pPr>
              <a:defRPr/>
            </a:lvl1pPr>
          </a:lstStyle>
          <a:p>
            <a:pPr>
              <a:defRPr/>
            </a:pPr>
            <a:endParaRPr lang="pt-BR"/>
          </a:p>
        </p:txBody>
      </p:sp>
      <p:sp>
        <p:nvSpPr>
          <p:cNvPr id="5" name="Slide Number Placeholder 5">
            <a:extLst>
              <a:ext uri="{FF2B5EF4-FFF2-40B4-BE49-F238E27FC236}">
                <a16:creationId xmlns:a16="http://schemas.microsoft.com/office/drawing/2014/main" id="{88ACC4A1-06D7-41EB-A418-08FDE4BB58EF}"/>
              </a:ext>
            </a:extLst>
          </p:cNvPr>
          <p:cNvSpPr>
            <a:spLocks noGrp="1"/>
          </p:cNvSpPr>
          <p:nvPr>
            <p:ph type="sldNum" sz="quarter" idx="12"/>
          </p:nvPr>
        </p:nvSpPr>
        <p:spPr/>
        <p:txBody>
          <a:bodyPr/>
          <a:lstStyle>
            <a:lvl1pPr>
              <a:defRPr/>
            </a:lvl1pPr>
          </a:lstStyle>
          <a:p>
            <a:pPr>
              <a:defRPr/>
            </a:pPr>
            <a:fld id="{550FFDD0-A165-48D3-AA06-3C77BA3C6DD7}" type="slidenum">
              <a:rPr lang="pt-BR"/>
              <a:pPr>
                <a:defRPr/>
              </a:pPr>
              <a:t>‹nº›</a:t>
            </a:fld>
            <a:endParaRPr lang="pt-BR"/>
          </a:p>
        </p:txBody>
      </p:sp>
    </p:spTree>
    <p:extLst>
      <p:ext uri="{BB962C8B-B14F-4D97-AF65-F5344CB8AC3E}">
        <p14:creationId xmlns:p14="http://schemas.microsoft.com/office/powerpoint/2010/main" val="2761312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7054563-47F7-40AD-B163-0850DA066CB3}"/>
              </a:ext>
            </a:extLst>
          </p:cNvPr>
          <p:cNvSpPr>
            <a:spLocks noGrp="1"/>
          </p:cNvSpPr>
          <p:nvPr>
            <p:ph type="dt" sz="half" idx="10"/>
          </p:nvPr>
        </p:nvSpPr>
        <p:spPr/>
        <p:txBody>
          <a:bodyPr/>
          <a:lstStyle>
            <a:lvl1pPr>
              <a:defRPr/>
            </a:lvl1pPr>
          </a:lstStyle>
          <a:p>
            <a:pPr>
              <a:defRPr/>
            </a:pPr>
            <a:fld id="{4E799FB8-32B7-441C-81BA-A0605EEF420E}" type="datetimeFigureOut">
              <a:rPr lang="pt-BR"/>
              <a:pPr>
                <a:defRPr/>
              </a:pPr>
              <a:t>30/01/2020</a:t>
            </a:fld>
            <a:endParaRPr lang="pt-BR"/>
          </a:p>
        </p:txBody>
      </p:sp>
      <p:sp>
        <p:nvSpPr>
          <p:cNvPr id="3" name="Footer Placeholder 4">
            <a:extLst>
              <a:ext uri="{FF2B5EF4-FFF2-40B4-BE49-F238E27FC236}">
                <a16:creationId xmlns:a16="http://schemas.microsoft.com/office/drawing/2014/main" id="{A0188189-AEB9-4286-8060-48E1AB2BCC6F}"/>
              </a:ext>
            </a:extLst>
          </p:cNvPr>
          <p:cNvSpPr>
            <a:spLocks noGrp="1"/>
          </p:cNvSpPr>
          <p:nvPr>
            <p:ph type="ftr" sz="quarter" idx="11"/>
          </p:nvPr>
        </p:nvSpPr>
        <p:spPr/>
        <p:txBody>
          <a:bodyPr/>
          <a:lstStyle>
            <a:lvl1pPr>
              <a:defRPr/>
            </a:lvl1pPr>
          </a:lstStyle>
          <a:p>
            <a:pPr>
              <a:defRPr/>
            </a:pPr>
            <a:endParaRPr lang="pt-BR"/>
          </a:p>
        </p:txBody>
      </p:sp>
      <p:sp>
        <p:nvSpPr>
          <p:cNvPr id="4" name="Slide Number Placeholder 5">
            <a:extLst>
              <a:ext uri="{FF2B5EF4-FFF2-40B4-BE49-F238E27FC236}">
                <a16:creationId xmlns:a16="http://schemas.microsoft.com/office/drawing/2014/main" id="{BCB02A57-5DFF-46BA-AE56-544218CE6194}"/>
              </a:ext>
            </a:extLst>
          </p:cNvPr>
          <p:cNvSpPr>
            <a:spLocks noGrp="1"/>
          </p:cNvSpPr>
          <p:nvPr>
            <p:ph type="sldNum" sz="quarter" idx="12"/>
          </p:nvPr>
        </p:nvSpPr>
        <p:spPr/>
        <p:txBody>
          <a:bodyPr/>
          <a:lstStyle>
            <a:lvl1pPr>
              <a:defRPr/>
            </a:lvl1pPr>
          </a:lstStyle>
          <a:p>
            <a:pPr>
              <a:defRPr/>
            </a:pPr>
            <a:fld id="{AC53FC66-0E61-4F0F-89E7-5ABC4DAC3A01}" type="slidenum">
              <a:rPr lang="pt-BR"/>
              <a:pPr>
                <a:defRPr/>
              </a:pPr>
              <a:t>‹nº›</a:t>
            </a:fld>
            <a:endParaRPr lang="pt-BR"/>
          </a:p>
        </p:txBody>
      </p:sp>
    </p:spTree>
    <p:extLst>
      <p:ext uri="{BB962C8B-B14F-4D97-AF65-F5344CB8AC3E}">
        <p14:creationId xmlns:p14="http://schemas.microsoft.com/office/powerpoint/2010/main" val="1977216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0B1C4974-6081-45B6-916B-352567C6C2B2}"/>
              </a:ext>
            </a:extLst>
          </p:cNvPr>
          <p:cNvSpPr>
            <a:spLocks noGrp="1"/>
          </p:cNvSpPr>
          <p:nvPr>
            <p:ph type="dt" sz="half" idx="10"/>
          </p:nvPr>
        </p:nvSpPr>
        <p:spPr/>
        <p:txBody>
          <a:bodyPr/>
          <a:lstStyle>
            <a:lvl1pPr>
              <a:defRPr/>
            </a:lvl1pPr>
          </a:lstStyle>
          <a:p>
            <a:pPr>
              <a:defRPr/>
            </a:pPr>
            <a:fld id="{A6B454DB-A346-418B-A7B1-AB997E80F870}" type="datetimeFigureOut">
              <a:rPr lang="pt-BR"/>
              <a:pPr>
                <a:defRPr/>
              </a:pPr>
              <a:t>30/01/2020</a:t>
            </a:fld>
            <a:endParaRPr lang="pt-BR"/>
          </a:p>
        </p:txBody>
      </p:sp>
      <p:sp>
        <p:nvSpPr>
          <p:cNvPr id="6" name="Footer Placeholder 4">
            <a:extLst>
              <a:ext uri="{FF2B5EF4-FFF2-40B4-BE49-F238E27FC236}">
                <a16:creationId xmlns:a16="http://schemas.microsoft.com/office/drawing/2014/main" id="{91B6C3E6-C785-4014-84A6-0F38D3799E2A}"/>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75314D8C-0317-483B-8FD6-9B7B65A5FD3B}"/>
              </a:ext>
            </a:extLst>
          </p:cNvPr>
          <p:cNvSpPr>
            <a:spLocks noGrp="1"/>
          </p:cNvSpPr>
          <p:nvPr>
            <p:ph type="sldNum" sz="quarter" idx="12"/>
          </p:nvPr>
        </p:nvSpPr>
        <p:spPr/>
        <p:txBody>
          <a:bodyPr/>
          <a:lstStyle>
            <a:lvl1pPr>
              <a:defRPr/>
            </a:lvl1pPr>
          </a:lstStyle>
          <a:p>
            <a:pPr>
              <a:defRPr/>
            </a:pPr>
            <a:fld id="{325C676C-DC5A-470C-A921-FC51EA7E154A}" type="slidenum">
              <a:rPr lang="pt-BR"/>
              <a:pPr>
                <a:defRPr/>
              </a:pPr>
              <a:t>‹nº›</a:t>
            </a:fld>
            <a:endParaRPr lang="pt-BR"/>
          </a:p>
        </p:txBody>
      </p:sp>
    </p:spTree>
    <p:extLst>
      <p:ext uri="{BB962C8B-B14F-4D97-AF65-F5344CB8AC3E}">
        <p14:creationId xmlns:p14="http://schemas.microsoft.com/office/powerpoint/2010/main" val="1743349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8353EF67-AF36-428A-9E49-D6179E9735C2}"/>
              </a:ext>
            </a:extLst>
          </p:cNvPr>
          <p:cNvSpPr>
            <a:spLocks noGrp="1"/>
          </p:cNvSpPr>
          <p:nvPr>
            <p:ph type="dt" sz="half" idx="10"/>
          </p:nvPr>
        </p:nvSpPr>
        <p:spPr/>
        <p:txBody>
          <a:bodyPr/>
          <a:lstStyle>
            <a:lvl1pPr>
              <a:defRPr/>
            </a:lvl1pPr>
          </a:lstStyle>
          <a:p>
            <a:pPr>
              <a:defRPr/>
            </a:pPr>
            <a:fld id="{25BFD41A-2AA0-4759-8D73-E11F88C4B31A}" type="datetimeFigureOut">
              <a:rPr lang="pt-BR"/>
              <a:pPr>
                <a:defRPr/>
              </a:pPr>
              <a:t>30/01/2020</a:t>
            </a:fld>
            <a:endParaRPr lang="pt-BR"/>
          </a:p>
        </p:txBody>
      </p:sp>
      <p:sp>
        <p:nvSpPr>
          <p:cNvPr id="6" name="Footer Placeholder 4">
            <a:extLst>
              <a:ext uri="{FF2B5EF4-FFF2-40B4-BE49-F238E27FC236}">
                <a16:creationId xmlns:a16="http://schemas.microsoft.com/office/drawing/2014/main" id="{1065E071-57F6-4DE7-B1E8-A9BB673FCDB4}"/>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31430FDD-686B-4E5E-8F06-1764E19D2B47}"/>
              </a:ext>
            </a:extLst>
          </p:cNvPr>
          <p:cNvSpPr>
            <a:spLocks noGrp="1"/>
          </p:cNvSpPr>
          <p:nvPr>
            <p:ph type="sldNum" sz="quarter" idx="12"/>
          </p:nvPr>
        </p:nvSpPr>
        <p:spPr/>
        <p:txBody>
          <a:bodyPr/>
          <a:lstStyle>
            <a:lvl1pPr>
              <a:defRPr/>
            </a:lvl1pPr>
          </a:lstStyle>
          <a:p>
            <a:pPr>
              <a:defRPr/>
            </a:pPr>
            <a:fld id="{3403C4E0-1138-46B2-9204-72C8EC72FF0F}" type="slidenum">
              <a:rPr lang="pt-BR"/>
              <a:pPr>
                <a:defRPr/>
              </a:pPr>
              <a:t>‹nº›</a:t>
            </a:fld>
            <a:endParaRPr lang="pt-BR"/>
          </a:p>
        </p:txBody>
      </p:sp>
    </p:spTree>
    <p:extLst>
      <p:ext uri="{BB962C8B-B14F-4D97-AF65-F5344CB8AC3E}">
        <p14:creationId xmlns:p14="http://schemas.microsoft.com/office/powerpoint/2010/main" val="8428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p:txBody>
      </p:sp>
      <p:sp>
        <p:nvSpPr>
          <p:cNvPr id="4" name="Date Placeholder 3">
            <a:extLst>
              <a:ext uri="{FF2B5EF4-FFF2-40B4-BE49-F238E27FC236}">
                <a16:creationId xmlns:a16="http://schemas.microsoft.com/office/drawing/2014/main" id="{B958C15B-F8D9-4B4E-8679-2977EB07A976}"/>
              </a:ext>
            </a:extLst>
          </p:cNvPr>
          <p:cNvSpPr>
            <a:spLocks noGrp="1"/>
          </p:cNvSpPr>
          <p:nvPr>
            <p:ph type="dt" sz="half" idx="10"/>
          </p:nvPr>
        </p:nvSpPr>
        <p:spPr/>
        <p:txBody>
          <a:bodyPr/>
          <a:lstStyle>
            <a:lvl1pPr>
              <a:defRPr/>
            </a:lvl1pPr>
          </a:lstStyle>
          <a:p>
            <a:pPr>
              <a:defRPr/>
            </a:pPr>
            <a:fld id="{24CE45E7-F2A5-4B6E-A4C6-F8D87E5F7AAE}" type="datetimeFigureOut">
              <a:rPr lang="pt-BR"/>
              <a:pPr>
                <a:defRPr/>
              </a:pPr>
              <a:t>30/01/2020</a:t>
            </a:fld>
            <a:endParaRPr lang="pt-BR"/>
          </a:p>
        </p:txBody>
      </p:sp>
      <p:sp>
        <p:nvSpPr>
          <p:cNvPr id="5" name="Footer Placeholder 4">
            <a:extLst>
              <a:ext uri="{FF2B5EF4-FFF2-40B4-BE49-F238E27FC236}">
                <a16:creationId xmlns:a16="http://schemas.microsoft.com/office/drawing/2014/main" id="{3675DB67-9200-4A41-BC60-1B13580674F0}"/>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07D4D430-AABA-455D-AEAA-0B274731F9BB}"/>
              </a:ext>
            </a:extLst>
          </p:cNvPr>
          <p:cNvSpPr>
            <a:spLocks noGrp="1"/>
          </p:cNvSpPr>
          <p:nvPr>
            <p:ph type="sldNum" sz="quarter" idx="12"/>
          </p:nvPr>
        </p:nvSpPr>
        <p:spPr/>
        <p:txBody>
          <a:bodyPr/>
          <a:lstStyle>
            <a:lvl1pPr>
              <a:defRPr/>
            </a:lvl1pPr>
          </a:lstStyle>
          <a:p>
            <a:pPr>
              <a:defRPr/>
            </a:pPr>
            <a:fld id="{37924599-686F-44B4-B5DB-FE1FFBA5531A}" type="slidenum">
              <a:rPr lang="pt-BR"/>
              <a:pPr>
                <a:defRPr/>
              </a:pPr>
              <a:t>‹nº›</a:t>
            </a:fld>
            <a:endParaRPr lang="pt-BR"/>
          </a:p>
        </p:txBody>
      </p:sp>
    </p:spTree>
    <p:extLst>
      <p:ext uri="{BB962C8B-B14F-4D97-AF65-F5344CB8AC3E}">
        <p14:creationId xmlns:p14="http://schemas.microsoft.com/office/powerpoint/2010/main" val="2262557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p:txBody>
      </p:sp>
      <p:sp>
        <p:nvSpPr>
          <p:cNvPr id="4" name="Date Placeholder 3">
            <a:extLst>
              <a:ext uri="{FF2B5EF4-FFF2-40B4-BE49-F238E27FC236}">
                <a16:creationId xmlns:a16="http://schemas.microsoft.com/office/drawing/2014/main" id="{7874C6FB-ECF5-4749-BB0F-44FA64674546}"/>
              </a:ext>
            </a:extLst>
          </p:cNvPr>
          <p:cNvSpPr>
            <a:spLocks noGrp="1"/>
          </p:cNvSpPr>
          <p:nvPr>
            <p:ph type="dt" sz="half" idx="10"/>
          </p:nvPr>
        </p:nvSpPr>
        <p:spPr/>
        <p:txBody>
          <a:bodyPr/>
          <a:lstStyle>
            <a:lvl1pPr>
              <a:defRPr/>
            </a:lvl1pPr>
          </a:lstStyle>
          <a:p>
            <a:pPr>
              <a:defRPr/>
            </a:pPr>
            <a:fld id="{6BCC174A-FAAE-45F9-B355-9861F8633CBD}" type="datetimeFigureOut">
              <a:rPr lang="pt-BR"/>
              <a:pPr>
                <a:defRPr/>
              </a:pPr>
              <a:t>30/01/2020</a:t>
            </a:fld>
            <a:endParaRPr lang="pt-BR"/>
          </a:p>
        </p:txBody>
      </p:sp>
      <p:sp>
        <p:nvSpPr>
          <p:cNvPr id="5" name="Footer Placeholder 4">
            <a:extLst>
              <a:ext uri="{FF2B5EF4-FFF2-40B4-BE49-F238E27FC236}">
                <a16:creationId xmlns:a16="http://schemas.microsoft.com/office/drawing/2014/main" id="{ECCE7B8C-99E6-49BA-A6F4-6AF7E497EC9F}"/>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14D729E3-E7DF-4713-9F35-4794CAB92A05}"/>
              </a:ext>
            </a:extLst>
          </p:cNvPr>
          <p:cNvSpPr>
            <a:spLocks noGrp="1"/>
          </p:cNvSpPr>
          <p:nvPr>
            <p:ph type="sldNum" sz="quarter" idx="12"/>
          </p:nvPr>
        </p:nvSpPr>
        <p:spPr/>
        <p:txBody>
          <a:bodyPr/>
          <a:lstStyle>
            <a:lvl1pPr>
              <a:defRPr/>
            </a:lvl1pPr>
          </a:lstStyle>
          <a:p>
            <a:pPr>
              <a:defRPr/>
            </a:pPr>
            <a:fld id="{10448299-E86D-4BE5-8E9E-660E29E2A3D6}" type="slidenum">
              <a:rPr lang="pt-BR"/>
              <a:pPr>
                <a:defRPr/>
              </a:pPr>
              <a:t>‹nº›</a:t>
            </a:fld>
            <a:endParaRPr lang="pt-BR"/>
          </a:p>
        </p:txBody>
      </p:sp>
    </p:spTree>
    <p:extLst>
      <p:ext uri="{BB962C8B-B14F-4D97-AF65-F5344CB8AC3E}">
        <p14:creationId xmlns:p14="http://schemas.microsoft.com/office/powerpoint/2010/main" val="187744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D95C858-2BED-5C44-973E-D3F906A9C58B}"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146802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p:txBody>
      </p:sp>
      <p:sp>
        <p:nvSpPr>
          <p:cNvPr id="4" name="Date Placeholder 3"/>
          <p:cNvSpPr>
            <a:spLocks noGrp="1"/>
          </p:cNvSpPr>
          <p:nvPr>
            <p:ph type="dt" sz="half" idx="10"/>
          </p:nvPr>
        </p:nvSpPr>
        <p:spPr/>
        <p:txBody>
          <a:bodyPr/>
          <a:lstStyle/>
          <a:p>
            <a:fld id="{3D95C858-2BED-5C44-973E-D3F906A9C58B}"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1795779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D95C858-2BED-5C44-973E-D3F906A9C58B}"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272185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p:txBody>
      </p:sp>
      <p:sp>
        <p:nvSpPr>
          <p:cNvPr id="5" name="Date Placeholder 4"/>
          <p:cNvSpPr>
            <a:spLocks noGrp="1"/>
          </p:cNvSpPr>
          <p:nvPr>
            <p:ph type="dt" sz="half" idx="10"/>
          </p:nvPr>
        </p:nvSpPr>
        <p:spPr/>
        <p:txBody>
          <a:bodyPr/>
          <a:lstStyle/>
          <a:p>
            <a:fld id="{3D95C858-2BED-5C44-973E-D3F906A9C58B}"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34945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7CDDF19C-0639-4580-8CB2-77DD9522F141}"/>
              </a:ext>
            </a:extLst>
          </p:cNvPr>
          <p:cNvSpPr>
            <a:spLocks noGrp="1"/>
          </p:cNvSpPr>
          <p:nvPr>
            <p:ph type="dt" sz="half" idx="10"/>
          </p:nvPr>
        </p:nvSpPr>
        <p:spPr/>
        <p:txBody>
          <a:bodyPr/>
          <a:lstStyle>
            <a:lvl1pPr>
              <a:defRPr/>
            </a:lvl1pPr>
          </a:lstStyle>
          <a:p>
            <a:fld id="{3D074385-BBBB-4736-B9CC-C2D86851A4D0}" type="datetimeFigureOut">
              <a:rPr lang="en-US" smtClean="0"/>
              <a:t>1/30/2020</a:t>
            </a:fld>
            <a:endParaRPr lang="en-US"/>
          </a:p>
        </p:txBody>
      </p:sp>
      <p:sp>
        <p:nvSpPr>
          <p:cNvPr id="5" name="Footer Placeholder 4">
            <a:extLst>
              <a:ext uri="{FF2B5EF4-FFF2-40B4-BE49-F238E27FC236}">
                <a16:creationId xmlns:a16="http://schemas.microsoft.com/office/drawing/2014/main" id="{FA8DBDD1-5BDE-4196-8DA7-8814445410D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04A98F0A-8C74-46F6-9102-2BA51334E6A1}"/>
              </a:ext>
            </a:extLst>
          </p:cNvPr>
          <p:cNvSpPr>
            <a:spLocks noGrp="1"/>
          </p:cNvSpPr>
          <p:nvPr>
            <p:ph type="sldNum" sz="quarter" idx="12"/>
          </p:nvPr>
        </p:nvSpPr>
        <p:spPr/>
        <p:txBody>
          <a:bodyPr/>
          <a:lstStyle>
            <a:lvl1pPr>
              <a:defRPr/>
            </a:lvl1pPr>
          </a:lstStyle>
          <a:p>
            <a:fld id="{BE9688B3-D324-4BBC-8FFE-62ED02F9B631}" type="slidenum">
              <a:rPr lang="en-US" smtClean="0"/>
              <a:t>‹nº›</a:t>
            </a:fld>
            <a:endParaRPr lang="en-US"/>
          </a:p>
        </p:txBody>
      </p:sp>
    </p:spTree>
    <p:extLst>
      <p:ext uri="{BB962C8B-B14F-4D97-AF65-F5344CB8AC3E}">
        <p14:creationId xmlns:p14="http://schemas.microsoft.com/office/powerpoint/2010/main" val="1392866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p:txBody>
      </p:sp>
      <p:sp>
        <p:nvSpPr>
          <p:cNvPr id="7" name="Date Placeholder 6"/>
          <p:cNvSpPr>
            <a:spLocks noGrp="1"/>
          </p:cNvSpPr>
          <p:nvPr>
            <p:ph type="dt" sz="half" idx="10"/>
          </p:nvPr>
        </p:nvSpPr>
        <p:spPr/>
        <p:txBody>
          <a:bodyPr/>
          <a:lstStyle/>
          <a:p>
            <a:fld id="{3D95C858-2BED-5C44-973E-D3F906A9C58B}" type="datetimeFigureOut">
              <a:rPr lang="pt-BR" smtClean="0"/>
              <a:t>30/01/2020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232480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D95C858-2BED-5C44-973E-D3F906A9C58B}" type="datetimeFigureOut">
              <a:rPr lang="pt-BR" smtClean="0"/>
              <a:t>30/01/2020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3370223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5C858-2BED-5C44-973E-D3F906A9C58B}" type="datetimeFigureOut">
              <a:rPr lang="pt-BR" smtClean="0"/>
              <a:t>30/01/2020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2849475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D95C858-2BED-5C44-973E-D3F906A9C58B}"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88729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D95C858-2BED-5C44-973E-D3F906A9C58B}"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3280563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p:txBody>
      </p:sp>
      <p:sp>
        <p:nvSpPr>
          <p:cNvPr id="4" name="Date Placeholder 3"/>
          <p:cNvSpPr>
            <a:spLocks noGrp="1"/>
          </p:cNvSpPr>
          <p:nvPr>
            <p:ph type="dt" sz="half" idx="10"/>
          </p:nvPr>
        </p:nvSpPr>
        <p:spPr/>
        <p:txBody>
          <a:bodyPr/>
          <a:lstStyle/>
          <a:p>
            <a:fld id="{3D95C858-2BED-5C44-973E-D3F906A9C58B}"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297061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p:txBody>
      </p:sp>
      <p:sp>
        <p:nvSpPr>
          <p:cNvPr id="4" name="Date Placeholder 3"/>
          <p:cNvSpPr>
            <a:spLocks noGrp="1"/>
          </p:cNvSpPr>
          <p:nvPr>
            <p:ph type="dt" sz="half" idx="10"/>
          </p:nvPr>
        </p:nvSpPr>
        <p:spPr/>
        <p:txBody>
          <a:bodyPr/>
          <a:lstStyle/>
          <a:p>
            <a:fld id="{3D95C858-2BED-5C44-973E-D3F906A9C58B}"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BF9ECCD-18F5-A543-B9F7-7F433D6C83C0}" type="slidenum">
              <a:rPr lang="pt-BR" smtClean="0"/>
              <a:t>‹nº›</a:t>
            </a:fld>
            <a:endParaRPr lang="pt-BR"/>
          </a:p>
        </p:txBody>
      </p:sp>
    </p:spTree>
    <p:extLst>
      <p:ext uri="{BB962C8B-B14F-4D97-AF65-F5344CB8AC3E}">
        <p14:creationId xmlns:p14="http://schemas.microsoft.com/office/powerpoint/2010/main" val="243689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p:txBody>
      </p:sp>
      <p:sp>
        <p:nvSpPr>
          <p:cNvPr id="5" name="Date Placeholder 3">
            <a:extLst>
              <a:ext uri="{FF2B5EF4-FFF2-40B4-BE49-F238E27FC236}">
                <a16:creationId xmlns:a16="http://schemas.microsoft.com/office/drawing/2014/main" id="{4E3FDBD7-74D6-44F9-9B53-A3006EF90794}"/>
              </a:ext>
            </a:extLst>
          </p:cNvPr>
          <p:cNvSpPr>
            <a:spLocks noGrp="1"/>
          </p:cNvSpPr>
          <p:nvPr>
            <p:ph type="dt" sz="half" idx="10"/>
          </p:nvPr>
        </p:nvSpPr>
        <p:spPr/>
        <p:txBody>
          <a:bodyPr/>
          <a:lstStyle>
            <a:lvl1pPr>
              <a:defRPr/>
            </a:lvl1pPr>
          </a:lstStyle>
          <a:p>
            <a:fld id="{3D074385-BBBB-4736-B9CC-C2D86851A4D0}" type="datetimeFigureOut">
              <a:rPr lang="en-US" smtClean="0"/>
              <a:t>1/30/2020</a:t>
            </a:fld>
            <a:endParaRPr lang="en-US"/>
          </a:p>
        </p:txBody>
      </p:sp>
      <p:sp>
        <p:nvSpPr>
          <p:cNvPr id="6" name="Footer Placeholder 4">
            <a:extLst>
              <a:ext uri="{FF2B5EF4-FFF2-40B4-BE49-F238E27FC236}">
                <a16:creationId xmlns:a16="http://schemas.microsoft.com/office/drawing/2014/main" id="{0EF6C2DB-04B6-42AB-8971-8B78BAE3F89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3B300-592D-4639-B127-1E58CCFF9C3A}"/>
              </a:ext>
            </a:extLst>
          </p:cNvPr>
          <p:cNvSpPr>
            <a:spLocks noGrp="1"/>
          </p:cNvSpPr>
          <p:nvPr>
            <p:ph type="sldNum" sz="quarter" idx="12"/>
          </p:nvPr>
        </p:nvSpPr>
        <p:spPr/>
        <p:txBody>
          <a:bodyPr/>
          <a:lstStyle>
            <a:lvl1pPr>
              <a:defRPr/>
            </a:lvl1pPr>
          </a:lstStyle>
          <a:p>
            <a:fld id="{BE9688B3-D324-4BBC-8FFE-62ED02F9B631}" type="slidenum">
              <a:rPr lang="en-US" smtClean="0"/>
              <a:t>‹nº›</a:t>
            </a:fld>
            <a:endParaRPr lang="en-US"/>
          </a:p>
        </p:txBody>
      </p:sp>
    </p:spTree>
    <p:extLst>
      <p:ext uri="{BB962C8B-B14F-4D97-AF65-F5344CB8AC3E}">
        <p14:creationId xmlns:p14="http://schemas.microsoft.com/office/powerpoint/2010/main" val="390500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p:txBody>
      </p:sp>
      <p:sp>
        <p:nvSpPr>
          <p:cNvPr id="7" name="Date Placeholder 3">
            <a:extLst>
              <a:ext uri="{FF2B5EF4-FFF2-40B4-BE49-F238E27FC236}">
                <a16:creationId xmlns:a16="http://schemas.microsoft.com/office/drawing/2014/main" id="{781A196F-56AC-455F-90BC-12C5385561BC}"/>
              </a:ext>
            </a:extLst>
          </p:cNvPr>
          <p:cNvSpPr>
            <a:spLocks noGrp="1"/>
          </p:cNvSpPr>
          <p:nvPr>
            <p:ph type="dt" sz="half" idx="10"/>
          </p:nvPr>
        </p:nvSpPr>
        <p:spPr/>
        <p:txBody>
          <a:bodyPr/>
          <a:lstStyle>
            <a:lvl1pPr>
              <a:defRPr/>
            </a:lvl1pPr>
          </a:lstStyle>
          <a:p>
            <a:fld id="{3D074385-BBBB-4736-B9CC-C2D86851A4D0}" type="datetimeFigureOut">
              <a:rPr lang="en-US" smtClean="0"/>
              <a:t>1/30/2020</a:t>
            </a:fld>
            <a:endParaRPr lang="en-US"/>
          </a:p>
        </p:txBody>
      </p:sp>
      <p:sp>
        <p:nvSpPr>
          <p:cNvPr id="8" name="Footer Placeholder 4">
            <a:extLst>
              <a:ext uri="{FF2B5EF4-FFF2-40B4-BE49-F238E27FC236}">
                <a16:creationId xmlns:a16="http://schemas.microsoft.com/office/drawing/2014/main" id="{91E8596A-76C8-4146-BBCE-95DC4B34EA82}"/>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F62D642E-7651-475E-9D73-54EEEE1BCF44}"/>
              </a:ext>
            </a:extLst>
          </p:cNvPr>
          <p:cNvSpPr>
            <a:spLocks noGrp="1"/>
          </p:cNvSpPr>
          <p:nvPr>
            <p:ph type="sldNum" sz="quarter" idx="12"/>
          </p:nvPr>
        </p:nvSpPr>
        <p:spPr/>
        <p:txBody>
          <a:bodyPr/>
          <a:lstStyle>
            <a:lvl1pPr>
              <a:defRPr/>
            </a:lvl1pPr>
          </a:lstStyle>
          <a:p>
            <a:fld id="{BE9688B3-D324-4BBC-8FFE-62ED02F9B631}" type="slidenum">
              <a:rPr lang="en-US" smtClean="0"/>
              <a:t>‹nº›</a:t>
            </a:fld>
            <a:endParaRPr lang="en-US"/>
          </a:p>
        </p:txBody>
      </p:sp>
    </p:spTree>
    <p:extLst>
      <p:ext uri="{BB962C8B-B14F-4D97-AF65-F5344CB8AC3E}">
        <p14:creationId xmlns:p14="http://schemas.microsoft.com/office/powerpoint/2010/main" val="367801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a:extLst>
              <a:ext uri="{FF2B5EF4-FFF2-40B4-BE49-F238E27FC236}">
                <a16:creationId xmlns:a16="http://schemas.microsoft.com/office/drawing/2014/main" id="{4E390424-C715-459A-A697-95726CD3AEBF}"/>
              </a:ext>
            </a:extLst>
          </p:cNvPr>
          <p:cNvSpPr>
            <a:spLocks noGrp="1"/>
          </p:cNvSpPr>
          <p:nvPr>
            <p:ph type="dt" sz="half" idx="10"/>
          </p:nvPr>
        </p:nvSpPr>
        <p:spPr/>
        <p:txBody>
          <a:bodyPr/>
          <a:lstStyle>
            <a:lvl1pPr>
              <a:defRPr/>
            </a:lvl1pPr>
          </a:lstStyle>
          <a:p>
            <a:pPr>
              <a:defRPr/>
            </a:pPr>
            <a:fld id="{EA0C3602-9D10-491C-B921-71FAAE9075EC}" type="datetimeFigureOut">
              <a:rPr lang="pt-BR"/>
              <a:pPr>
                <a:defRPr/>
              </a:pPr>
              <a:t>30/01/2020</a:t>
            </a:fld>
            <a:endParaRPr lang="pt-BR"/>
          </a:p>
        </p:txBody>
      </p:sp>
      <p:sp>
        <p:nvSpPr>
          <p:cNvPr id="4" name="Footer Placeholder 4">
            <a:extLst>
              <a:ext uri="{FF2B5EF4-FFF2-40B4-BE49-F238E27FC236}">
                <a16:creationId xmlns:a16="http://schemas.microsoft.com/office/drawing/2014/main" id="{7CE9C5A0-6B66-4272-8644-2661E561D27E}"/>
              </a:ext>
            </a:extLst>
          </p:cNvPr>
          <p:cNvSpPr>
            <a:spLocks noGrp="1"/>
          </p:cNvSpPr>
          <p:nvPr>
            <p:ph type="ftr" sz="quarter" idx="11"/>
          </p:nvPr>
        </p:nvSpPr>
        <p:spPr/>
        <p:txBody>
          <a:bodyPr/>
          <a:lstStyle>
            <a:lvl1pPr>
              <a:defRPr/>
            </a:lvl1pPr>
          </a:lstStyle>
          <a:p>
            <a:pPr>
              <a:defRPr/>
            </a:pPr>
            <a:endParaRPr lang="pt-BR"/>
          </a:p>
        </p:txBody>
      </p:sp>
      <p:sp>
        <p:nvSpPr>
          <p:cNvPr id="5" name="Slide Number Placeholder 5">
            <a:extLst>
              <a:ext uri="{FF2B5EF4-FFF2-40B4-BE49-F238E27FC236}">
                <a16:creationId xmlns:a16="http://schemas.microsoft.com/office/drawing/2014/main" id="{5BAD2C00-844B-4EB8-859E-47C21AA4276A}"/>
              </a:ext>
            </a:extLst>
          </p:cNvPr>
          <p:cNvSpPr>
            <a:spLocks noGrp="1"/>
          </p:cNvSpPr>
          <p:nvPr>
            <p:ph type="sldNum" sz="quarter" idx="12"/>
          </p:nvPr>
        </p:nvSpPr>
        <p:spPr/>
        <p:txBody>
          <a:bodyPr/>
          <a:lstStyle>
            <a:lvl1pPr>
              <a:defRPr/>
            </a:lvl1pPr>
          </a:lstStyle>
          <a:p>
            <a:pPr>
              <a:defRPr/>
            </a:pPr>
            <a:fld id="{4642CCD8-3E14-41DA-8C19-8A9EA1607068}" type="slidenum">
              <a:rPr lang="pt-BR"/>
              <a:pPr>
                <a:defRPr/>
              </a:pPr>
              <a:t>‹nº›</a:t>
            </a:fld>
            <a:endParaRPr lang="pt-BR"/>
          </a:p>
        </p:txBody>
      </p:sp>
    </p:spTree>
    <p:extLst>
      <p:ext uri="{BB962C8B-B14F-4D97-AF65-F5344CB8AC3E}">
        <p14:creationId xmlns:p14="http://schemas.microsoft.com/office/powerpoint/2010/main" val="201816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6E6CDE-873C-4932-8631-3E54EFEC78BE}"/>
              </a:ext>
            </a:extLst>
          </p:cNvPr>
          <p:cNvSpPr>
            <a:spLocks noGrp="1"/>
          </p:cNvSpPr>
          <p:nvPr>
            <p:ph type="dt" sz="half" idx="10"/>
          </p:nvPr>
        </p:nvSpPr>
        <p:spPr/>
        <p:txBody>
          <a:bodyPr/>
          <a:lstStyle>
            <a:lvl1pPr>
              <a:defRPr/>
            </a:lvl1pPr>
          </a:lstStyle>
          <a:p>
            <a:pPr>
              <a:defRPr/>
            </a:pPr>
            <a:fld id="{FCBED6D1-EDBD-4A18-ACBA-E4D5DDAC72E8}" type="datetimeFigureOut">
              <a:rPr lang="pt-BR"/>
              <a:pPr>
                <a:defRPr/>
              </a:pPr>
              <a:t>30/01/2020</a:t>
            </a:fld>
            <a:endParaRPr lang="pt-BR"/>
          </a:p>
        </p:txBody>
      </p:sp>
      <p:sp>
        <p:nvSpPr>
          <p:cNvPr id="3" name="Footer Placeholder 4">
            <a:extLst>
              <a:ext uri="{FF2B5EF4-FFF2-40B4-BE49-F238E27FC236}">
                <a16:creationId xmlns:a16="http://schemas.microsoft.com/office/drawing/2014/main" id="{9E464A70-3436-484B-A2F7-8E365815BBCA}"/>
              </a:ext>
            </a:extLst>
          </p:cNvPr>
          <p:cNvSpPr>
            <a:spLocks noGrp="1"/>
          </p:cNvSpPr>
          <p:nvPr>
            <p:ph type="ftr" sz="quarter" idx="11"/>
          </p:nvPr>
        </p:nvSpPr>
        <p:spPr/>
        <p:txBody>
          <a:bodyPr/>
          <a:lstStyle>
            <a:lvl1pPr>
              <a:defRPr/>
            </a:lvl1pPr>
          </a:lstStyle>
          <a:p>
            <a:pPr>
              <a:defRPr/>
            </a:pPr>
            <a:endParaRPr lang="pt-BR"/>
          </a:p>
        </p:txBody>
      </p:sp>
      <p:sp>
        <p:nvSpPr>
          <p:cNvPr id="4" name="Slide Number Placeholder 5">
            <a:extLst>
              <a:ext uri="{FF2B5EF4-FFF2-40B4-BE49-F238E27FC236}">
                <a16:creationId xmlns:a16="http://schemas.microsoft.com/office/drawing/2014/main" id="{4DE0366D-0E92-459F-BBE9-FB9F865A163D}"/>
              </a:ext>
            </a:extLst>
          </p:cNvPr>
          <p:cNvSpPr>
            <a:spLocks noGrp="1"/>
          </p:cNvSpPr>
          <p:nvPr>
            <p:ph type="sldNum" sz="quarter" idx="12"/>
          </p:nvPr>
        </p:nvSpPr>
        <p:spPr/>
        <p:txBody>
          <a:bodyPr/>
          <a:lstStyle>
            <a:lvl1pPr>
              <a:defRPr/>
            </a:lvl1pPr>
          </a:lstStyle>
          <a:p>
            <a:pPr>
              <a:defRPr/>
            </a:pPr>
            <a:fld id="{ADC3F88A-9924-4ADA-AEB8-3A8D93FFDE38}" type="slidenum">
              <a:rPr lang="pt-BR"/>
              <a:pPr>
                <a:defRPr/>
              </a:pPr>
              <a:t>‹nº›</a:t>
            </a:fld>
            <a:endParaRPr lang="pt-BR"/>
          </a:p>
        </p:txBody>
      </p:sp>
    </p:spTree>
    <p:extLst>
      <p:ext uri="{BB962C8B-B14F-4D97-AF65-F5344CB8AC3E}">
        <p14:creationId xmlns:p14="http://schemas.microsoft.com/office/powerpoint/2010/main" val="245874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C0D8BEFC-9FD7-4C55-A777-5E354EAA791B}"/>
              </a:ext>
            </a:extLst>
          </p:cNvPr>
          <p:cNvSpPr>
            <a:spLocks noGrp="1"/>
          </p:cNvSpPr>
          <p:nvPr>
            <p:ph type="dt" sz="half" idx="10"/>
          </p:nvPr>
        </p:nvSpPr>
        <p:spPr/>
        <p:txBody>
          <a:bodyPr/>
          <a:lstStyle>
            <a:lvl1pPr>
              <a:defRPr/>
            </a:lvl1pPr>
          </a:lstStyle>
          <a:p>
            <a:fld id="{3D074385-BBBB-4736-B9CC-C2D86851A4D0}" type="datetimeFigureOut">
              <a:rPr lang="en-US" smtClean="0"/>
              <a:t>1/30/2020</a:t>
            </a:fld>
            <a:endParaRPr lang="en-US"/>
          </a:p>
        </p:txBody>
      </p:sp>
      <p:sp>
        <p:nvSpPr>
          <p:cNvPr id="6" name="Footer Placeholder 4">
            <a:extLst>
              <a:ext uri="{FF2B5EF4-FFF2-40B4-BE49-F238E27FC236}">
                <a16:creationId xmlns:a16="http://schemas.microsoft.com/office/drawing/2014/main" id="{44BF7EC6-DCAE-4CBB-89C2-EF33CC852241}"/>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99F4354-AB7F-4E00-8AD8-1673617C18B7}"/>
              </a:ext>
            </a:extLst>
          </p:cNvPr>
          <p:cNvSpPr>
            <a:spLocks noGrp="1"/>
          </p:cNvSpPr>
          <p:nvPr>
            <p:ph type="sldNum" sz="quarter" idx="12"/>
          </p:nvPr>
        </p:nvSpPr>
        <p:spPr/>
        <p:txBody>
          <a:bodyPr/>
          <a:lstStyle>
            <a:lvl1pPr>
              <a:defRPr/>
            </a:lvl1pPr>
          </a:lstStyle>
          <a:p>
            <a:fld id="{BE9688B3-D324-4BBC-8FFE-62ED02F9B631}" type="slidenum">
              <a:rPr lang="en-US" smtClean="0"/>
              <a:t>‹nº›</a:t>
            </a:fld>
            <a:endParaRPr lang="en-US"/>
          </a:p>
        </p:txBody>
      </p:sp>
    </p:spTree>
    <p:extLst>
      <p:ext uri="{BB962C8B-B14F-4D97-AF65-F5344CB8AC3E}">
        <p14:creationId xmlns:p14="http://schemas.microsoft.com/office/powerpoint/2010/main" val="105327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FBAD5D21-A472-41E1-B106-C9DE13DC0679}"/>
              </a:ext>
            </a:extLst>
          </p:cNvPr>
          <p:cNvSpPr>
            <a:spLocks noGrp="1"/>
          </p:cNvSpPr>
          <p:nvPr>
            <p:ph type="dt" sz="half" idx="10"/>
          </p:nvPr>
        </p:nvSpPr>
        <p:spPr/>
        <p:txBody>
          <a:bodyPr/>
          <a:lstStyle>
            <a:lvl1pPr>
              <a:defRPr/>
            </a:lvl1pPr>
          </a:lstStyle>
          <a:p>
            <a:fld id="{3D074385-BBBB-4736-B9CC-C2D86851A4D0}" type="datetimeFigureOut">
              <a:rPr lang="en-US" smtClean="0"/>
              <a:t>1/30/2020</a:t>
            </a:fld>
            <a:endParaRPr lang="en-US"/>
          </a:p>
        </p:txBody>
      </p:sp>
      <p:sp>
        <p:nvSpPr>
          <p:cNvPr id="6" name="Footer Placeholder 4">
            <a:extLst>
              <a:ext uri="{FF2B5EF4-FFF2-40B4-BE49-F238E27FC236}">
                <a16:creationId xmlns:a16="http://schemas.microsoft.com/office/drawing/2014/main" id="{CCFB93AB-8FB2-4831-8E50-3191AAA523A8}"/>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CCC72220-3DDA-4F57-A62D-59AC61BE558C}"/>
              </a:ext>
            </a:extLst>
          </p:cNvPr>
          <p:cNvSpPr>
            <a:spLocks noGrp="1"/>
          </p:cNvSpPr>
          <p:nvPr>
            <p:ph type="sldNum" sz="quarter" idx="12"/>
          </p:nvPr>
        </p:nvSpPr>
        <p:spPr/>
        <p:txBody>
          <a:bodyPr/>
          <a:lstStyle>
            <a:lvl1pPr>
              <a:defRPr/>
            </a:lvl1pPr>
          </a:lstStyle>
          <a:p>
            <a:fld id="{BE9688B3-D324-4BBC-8FFE-62ED02F9B631}" type="slidenum">
              <a:rPr lang="en-US" smtClean="0"/>
              <a:t>‹nº›</a:t>
            </a:fld>
            <a:endParaRPr lang="en-US"/>
          </a:p>
        </p:txBody>
      </p:sp>
    </p:spTree>
    <p:extLst>
      <p:ext uri="{BB962C8B-B14F-4D97-AF65-F5344CB8AC3E}">
        <p14:creationId xmlns:p14="http://schemas.microsoft.com/office/powerpoint/2010/main" val="171048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F36D43E-9AD9-4081-B221-F962EFF07F6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1027" name="Text Placeholder 2">
            <a:extLst>
              <a:ext uri="{FF2B5EF4-FFF2-40B4-BE49-F238E27FC236}">
                <a16:creationId xmlns:a16="http://schemas.microsoft.com/office/drawing/2014/main" id="{DBDE5395-EFAB-48EC-AC47-5DE9258512E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
Segundo nível
Terceiro nível
Quarto nível
Quinto nível</a:t>
            </a:r>
            <a:endParaRPr lang="en-US" altLang="pt-BR"/>
          </a:p>
        </p:txBody>
      </p:sp>
      <p:sp>
        <p:nvSpPr>
          <p:cNvPr id="4" name="Date Placeholder 3">
            <a:extLst>
              <a:ext uri="{FF2B5EF4-FFF2-40B4-BE49-F238E27FC236}">
                <a16:creationId xmlns:a16="http://schemas.microsoft.com/office/drawing/2014/main" id="{08F3C87C-C15F-4936-82F0-3E49ACE8F84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7066FDB-7078-43D7-B41E-ABD78B863117}" type="datetimeFigureOut">
              <a:rPr lang="pt-BR"/>
              <a:pPr>
                <a:defRPr/>
              </a:pPr>
              <a:t>30/01/2020</a:t>
            </a:fld>
            <a:endParaRPr lang="pt-BR"/>
          </a:p>
        </p:txBody>
      </p:sp>
      <p:sp>
        <p:nvSpPr>
          <p:cNvPr id="5" name="Footer Placeholder 4">
            <a:extLst>
              <a:ext uri="{FF2B5EF4-FFF2-40B4-BE49-F238E27FC236}">
                <a16:creationId xmlns:a16="http://schemas.microsoft.com/office/drawing/2014/main" id="{9C687664-AAB0-4860-A2C8-126CDC767FD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Slide Number Placeholder 5">
            <a:extLst>
              <a:ext uri="{FF2B5EF4-FFF2-40B4-BE49-F238E27FC236}">
                <a16:creationId xmlns:a16="http://schemas.microsoft.com/office/drawing/2014/main" id="{36A4A965-CC2F-4031-B165-4A8884E1CD6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1DC942-4FB1-4C56-8C50-DFC3243DECAD}" type="slidenum">
              <a:rPr lang="pt-BR"/>
              <a:pPr>
                <a:defRPr/>
              </a:pPr>
              <a:t>‹nº›</a:t>
            </a:fld>
            <a:endParaRPr lang="pt-BR"/>
          </a:p>
        </p:txBody>
      </p:sp>
    </p:spTree>
    <p:extLst>
      <p:ext uri="{BB962C8B-B14F-4D97-AF65-F5344CB8AC3E}">
        <p14:creationId xmlns:p14="http://schemas.microsoft.com/office/powerpoint/2010/main" val="7260848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F36C72E-BCCC-41EB-9E4D-E117503B340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2051" name="Text Placeholder 2">
            <a:extLst>
              <a:ext uri="{FF2B5EF4-FFF2-40B4-BE49-F238E27FC236}">
                <a16:creationId xmlns:a16="http://schemas.microsoft.com/office/drawing/2014/main" id="{7906B7EB-A8E4-4186-A258-0845529EF6B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
Segundo nível
Terceiro nível
Quarto nível
Quinto nível</a:t>
            </a:r>
            <a:endParaRPr lang="en-US" altLang="pt-BR"/>
          </a:p>
        </p:txBody>
      </p:sp>
      <p:sp>
        <p:nvSpPr>
          <p:cNvPr id="4" name="Date Placeholder 3">
            <a:extLst>
              <a:ext uri="{FF2B5EF4-FFF2-40B4-BE49-F238E27FC236}">
                <a16:creationId xmlns:a16="http://schemas.microsoft.com/office/drawing/2014/main" id="{411A666E-2E47-4981-8D18-A2DBE9C33A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86C3270-C73C-4C68-B97E-7AD6C90196E2}" type="datetimeFigureOut">
              <a:rPr lang="pt-BR"/>
              <a:pPr>
                <a:defRPr/>
              </a:pPr>
              <a:t>30/01/2020</a:t>
            </a:fld>
            <a:endParaRPr lang="pt-BR"/>
          </a:p>
        </p:txBody>
      </p:sp>
      <p:sp>
        <p:nvSpPr>
          <p:cNvPr id="5" name="Footer Placeholder 4">
            <a:extLst>
              <a:ext uri="{FF2B5EF4-FFF2-40B4-BE49-F238E27FC236}">
                <a16:creationId xmlns:a16="http://schemas.microsoft.com/office/drawing/2014/main" id="{4E2F6FC4-CB7C-4075-BFEB-87745E6421E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Slide Number Placeholder 5">
            <a:extLst>
              <a:ext uri="{FF2B5EF4-FFF2-40B4-BE49-F238E27FC236}">
                <a16:creationId xmlns:a16="http://schemas.microsoft.com/office/drawing/2014/main" id="{3953347C-47EB-4D64-BD9D-A963131F4E9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789158B-2803-4EB9-A5E6-87A3E2B20145}" type="slidenum">
              <a:rPr lang="pt-BR"/>
              <a:pPr>
                <a:defRPr/>
              </a:pPr>
              <a:t>‹nº›</a:t>
            </a:fld>
            <a:endParaRPr lang="pt-BR"/>
          </a:p>
        </p:txBody>
      </p:sp>
    </p:spTree>
    <p:extLst>
      <p:ext uri="{BB962C8B-B14F-4D97-AF65-F5344CB8AC3E}">
        <p14:creationId xmlns:p14="http://schemas.microsoft.com/office/powerpoint/2010/main" val="21101154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C858-2BED-5C44-973E-D3F906A9C58B}" type="datetimeFigureOut">
              <a:rPr lang="pt-BR" smtClean="0"/>
              <a:t>30/01/2020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9ECCD-18F5-A543-B9F7-7F433D6C83C0}" type="slidenum">
              <a:rPr lang="pt-BR" smtClean="0"/>
              <a:t>‹nº›</a:t>
            </a:fld>
            <a:endParaRPr lang="pt-BR"/>
          </a:p>
        </p:txBody>
      </p:sp>
    </p:spTree>
    <p:extLst>
      <p:ext uri="{BB962C8B-B14F-4D97-AF65-F5344CB8AC3E}">
        <p14:creationId xmlns:p14="http://schemas.microsoft.com/office/powerpoint/2010/main" val="34223391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png"/></Relationships>
</file>

<file path=ppt/slides/_rels/slide5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emf"/><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mailto:valtuir@gmail.com" TargetMode="Externa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73EBC07-AE7F-4C6B-A395-FC526186B425}"/>
              </a:ext>
            </a:extLst>
          </p:cNvPr>
          <p:cNvPicPr>
            <a:picLocks noChangeAspect="1"/>
          </p:cNvPicPr>
          <p:nvPr/>
        </p:nvPicPr>
        <p:blipFill>
          <a:blip r:embed="rId3"/>
          <a:stretch>
            <a:fillRect/>
          </a:stretch>
        </p:blipFill>
        <p:spPr>
          <a:xfrm>
            <a:off x="1540202" y="5795010"/>
            <a:ext cx="4127350" cy="925829"/>
          </a:xfrm>
          <a:prstGeom prst="rect">
            <a:avLst/>
          </a:prstGeom>
        </p:spPr>
      </p:pic>
      <p:sp>
        <p:nvSpPr>
          <p:cNvPr id="5" name="Retângulo 4">
            <a:extLst>
              <a:ext uri="{FF2B5EF4-FFF2-40B4-BE49-F238E27FC236}">
                <a16:creationId xmlns:a16="http://schemas.microsoft.com/office/drawing/2014/main" id="{D557ED4F-BF76-4D42-934A-41959D4E8109}"/>
              </a:ext>
            </a:extLst>
          </p:cNvPr>
          <p:cNvSpPr/>
          <p:nvPr/>
        </p:nvSpPr>
        <p:spPr>
          <a:xfrm>
            <a:off x="971550" y="4232300"/>
            <a:ext cx="7200900" cy="1323439"/>
          </a:xfrm>
          <a:prstGeom prst="rect">
            <a:avLst/>
          </a:prstGeom>
        </p:spPr>
        <p:txBody>
          <a:bodyPr wrap="square">
            <a:spAutoFit/>
          </a:bodyPr>
          <a:lstStyle/>
          <a:p>
            <a:pPr lvl="0" algn="ctr">
              <a:spcBef>
                <a:spcPts val="0"/>
              </a:spcBef>
              <a:spcAft>
                <a:spcPts val="0"/>
              </a:spcAft>
            </a:pPr>
            <a:r>
              <a:rPr lang="pt-BR" sz="2400" b="1" i="1" dirty="0">
                <a:effectLst>
                  <a:outerShdw blurRad="38100" dist="38100" dir="2700000" algn="tl">
                    <a:srgbClr val="000000">
                      <a:alpha val="43137"/>
                    </a:srgbClr>
                  </a:outerShdw>
                </a:effectLst>
                <a:latin typeface="Bookman Old Style"/>
                <a:ea typeface="Bookman Old Style"/>
                <a:cs typeface="Bookman Old Style"/>
                <a:sym typeface="Bookman Old Style"/>
              </a:rPr>
              <a:t>ORIENTAÇÕES PARA O ENCERRAMENTO</a:t>
            </a:r>
          </a:p>
          <a:p>
            <a:pPr lvl="0" algn="ctr">
              <a:spcBef>
                <a:spcPts val="0"/>
              </a:spcBef>
              <a:spcAft>
                <a:spcPts val="0"/>
              </a:spcAft>
            </a:pPr>
            <a:r>
              <a:rPr lang="pt-BR" sz="2400" b="1" i="1" dirty="0">
                <a:effectLst>
                  <a:outerShdw blurRad="38100" dist="38100" dir="2700000" algn="tl">
                    <a:srgbClr val="000000">
                      <a:alpha val="43137"/>
                    </a:srgbClr>
                  </a:outerShdw>
                </a:effectLst>
                <a:latin typeface="Bookman Old Style"/>
                <a:ea typeface="Bookman Old Style"/>
                <a:cs typeface="Bookman Old Style"/>
                <a:sym typeface="Bookman Old Style"/>
              </a:rPr>
              <a:t>DOS MANDATOS</a:t>
            </a:r>
          </a:p>
          <a:p>
            <a:pPr lvl="0" algn="ctr">
              <a:spcBef>
                <a:spcPts val="0"/>
              </a:spcBef>
              <a:spcAft>
                <a:spcPts val="0"/>
              </a:spcAft>
            </a:pPr>
            <a:endParaRPr lang="pt-BR" sz="1200" b="1" i="1" dirty="0">
              <a:solidFill>
                <a:srgbClr val="7F6000"/>
              </a:solidFill>
              <a:effectLst>
                <a:outerShdw blurRad="38100" dist="38100" dir="2700000" algn="tl">
                  <a:srgbClr val="000000">
                    <a:alpha val="43137"/>
                  </a:srgbClr>
                </a:outerShdw>
              </a:effectLst>
              <a:latin typeface="Bookman Old Style"/>
              <a:ea typeface="Bookman Old Style"/>
              <a:cs typeface="Bookman Old Style"/>
              <a:sym typeface="Bookman Old Style"/>
            </a:endParaRPr>
          </a:p>
          <a:p>
            <a:pPr lvl="0" algn="ctr">
              <a:spcBef>
                <a:spcPts val="0"/>
              </a:spcBef>
              <a:spcAft>
                <a:spcPts val="0"/>
              </a:spcAft>
            </a:pPr>
            <a:r>
              <a:rPr lang="pt-BR" b="1" i="1" dirty="0">
                <a:solidFill>
                  <a:schemeClr val="dk1"/>
                </a:solidFill>
                <a:effectLst>
                  <a:outerShdw blurRad="38100" dist="38100" dir="2700000" algn="tl">
                    <a:srgbClr val="000000">
                      <a:alpha val="43137"/>
                    </a:srgbClr>
                  </a:outerShdw>
                </a:effectLst>
                <a:latin typeface="Bookman Old Style"/>
                <a:ea typeface="Bookman Old Style"/>
                <a:cs typeface="Bookman Old Style"/>
                <a:sym typeface="Bookman Old Style"/>
              </a:rPr>
              <a:t>As vedações da LRF e da Lei Eleitoral</a:t>
            </a:r>
          </a:p>
        </p:txBody>
      </p:sp>
      <p:pic>
        <p:nvPicPr>
          <p:cNvPr id="4" name="Google Shape;369679;p2">
            <a:extLst>
              <a:ext uri="{FF2B5EF4-FFF2-40B4-BE49-F238E27FC236}">
                <a16:creationId xmlns:a16="http://schemas.microsoft.com/office/drawing/2014/main" id="{F8549982-39C9-4F79-9189-7D77594EC8DA}"/>
              </a:ext>
            </a:extLst>
          </p:cNvPr>
          <p:cNvPicPr preferRelativeResize="0"/>
          <p:nvPr/>
        </p:nvPicPr>
        <p:blipFill>
          <a:blip r:embed="rId4">
            <a:alphaModFix/>
          </a:blip>
          <a:stretch>
            <a:fillRect/>
          </a:stretch>
        </p:blipFill>
        <p:spPr>
          <a:xfrm>
            <a:off x="0" y="5555739"/>
            <a:ext cx="1540202" cy="1362599"/>
          </a:xfrm>
          <a:prstGeom prst="rect">
            <a:avLst/>
          </a:prstGeom>
          <a:noFill/>
          <a:ln>
            <a:noFill/>
          </a:ln>
        </p:spPr>
      </p:pic>
    </p:spTree>
    <p:extLst>
      <p:ext uri="{BB962C8B-B14F-4D97-AF65-F5344CB8AC3E}">
        <p14:creationId xmlns:p14="http://schemas.microsoft.com/office/powerpoint/2010/main" val="58074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Text Box 6"/>
          <p:cNvSpPr txBox="1">
            <a:spLocks noChangeArrowheads="1"/>
          </p:cNvSpPr>
          <p:nvPr/>
        </p:nvSpPr>
        <p:spPr bwMode="auto">
          <a:xfrm>
            <a:off x="404813" y="3151755"/>
            <a:ext cx="3095625" cy="15589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50000"/>
              </a:spcBef>
              <a:spcAft>
                <a:spcPct val="0"/>
              </a:spcAft>
              <a:buFontTx/>
              <a:buChar char="•"/>
            </a:pPr>
            <a:r>
              <a:rPr lang="pt-BR" altLang="pt-BR" sz="1600" b="0">
                <a:solidFill>
                  <a:srgbClr val="000000"/>
                </a:solidFill>
                <a:latin typeface="Franklin Gothic Medium" panose="020B0603020102020204" pitchFamily="34" charset="0"/>
              </a:rPr>
              <a:t>cessação de transferências voluntárias</a:t>
            </a:r>
          </a:p>
          <a:p>
            <a:pPr eaLnBrk="0" fontAlgn="base" hangingPunct="0">
              <a:spcBef>
                <a:spcPct val="50000"/>
              </a:spcBef>
              <a:spcAft>
                <a:spcPct val="0"/>
              </a:spcAft>
              <a:buFontTx/>
              <a:buChar char="•"/>
            </a:pPr>
            <a:r>
              <a:rPr lang="pt-BR" altLang="pt-BR" sz="1600" b="0">
                <a:solidFill>
                  <a:srgbClr val="000000"/>
                </a:solidFill>
                <a:latin typeface="Franklin Gothic Medium" panose="020B0603020102020204" pitchFamily="34" charset="0"/>
              </a:rPr>
              <a:t>não obtenção de garantias</a:t>
            </a:r>
          </a:p>
          <a:p>
            <a:pPr eaLnBrk="0" fontAlgn="base" hangingPunct="0">
              <a:spcBef>
                <a:spcPct val="50000"/>
              </a:spcBef>
              <a:spcAft>
                <a:spcPct val="0"/>
              </a:spcAft>
              <a:buFontTx/>
              <a:buChar char="•"/>
            </a:pPr>
            <a:r>
              <a:rPr lang="pt-BR" altLang="pt-BR" sz="1600" b="0">
                <a:solidFill>
                  <a:srgbClr val="000000"/>
                </a:solidFill>
                <a:latin typeface="Franklin Gothic Medium" panose="020B0603020102020204" pitchFamily="34" charset="0"/>
              </a:rPr>
              <a:t>vedação de operações de crédito</a:t>
            </a:r>
          </a:p>
        </p:txBody>
      </p:sp>
      <p:sp>
        <p:nvSpPr>
          <p:cNvPr id="82951" name="Text Box 7"/>
          <p:cNvSpPr txBox="1">
            <a:spLocks noChangeArrowheads="1"/>
          </p:cNvSpPr>
          <p:nvPr/>
        </p:nvSpPr>
        <p:spPr bwMode="auto">
          <a:xfrm>
            <a:off x="3716338" y="3154930"/>
            <a:ext cx="5041900" cy="29035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50000"/>
              </a:spcBef>
              <a:spcAft>
                <a:spcPct val="0"/>
              </a:spcAft>
              <a:buFontTx/>
              <a:buChar char="•"/>
            </a:pPr>
            <a:r>
              <a:rPr lang="pt-BR" altLang="pt-BR" sz="1600" b="0">
                <a:solidFill>
                  <a:srgbClr val="000000"/>
                </a:solidFill>
                <a:latin typeface="Franklin Gothic Medium" panose="020B0603020102020204" pitchFamily="34" charset="0"/>
              </a:rPr>
              <a:t>de natureza </a:t>
            </a:r>
            <a:r>
              <a:rPr lang="pt-BR" altLang="pt-BR" sz="1600" b="0">
                <a:solidFill>
                  <a:srgbClr val="800000"/>
                </a:solidFill>
                <a:latin typeface="Franklin Gothic Medium" panose="020B0603020102020204" pitchFamily="34" charset="0"/>
              </a:rPr>
              <a:t>criminal</a:t>
            </a:r>
            <a:r>
              <a:rPr lang="pt-BR" altLang="pt-BR" sz="1600" b="0">
                <a:solidFill>
                  <a:srgbClr val="000000"/>
                </a:solidFill>
                <a:latin typeface="Franklin Gothic Medium" panose="020B0603020102020204" pitchFamily="34" charset="0"/>
              </a:rPr>
              <a:t> (detenção e reclusão)</a:t>
            </a:r>
          </a:p>
          <a:p>
            <a:pPr eaLnBrk="0" fontAlgn="base" hangingPunct="0">
              <a:spcBef>
                <a:spcPct val="50000"/>
              </a:spcBef>
              <a:spcAft>
                <a:spcPct val="0"/>
              </a:spcAft>
              <a:buFontTx/>
              <a:buChar char="•"/>
            </a:pPr>
            <a:r>
              <a:rPr lang="pt-BR" altLang="pt-BR" sz="1600" b="0">
                <a:solidFill>
                  <a:srgbClr val="000000"/>
                </a:solidFill>
                <a:latin typeface="Franklin Gothic Medium" panose="020B0603020102020204" pitchFamily="34" charset="0"/>
              </a:rPr>
              <a:t>de natureza </a:t>
            </a:r>
            <a:r>
              <a:rPr lang="pt-BR" altLang="pt-BR" sz="1600" b="0">
                <a:solidFill>
                  <a:srgbClr val="800000"/>
                </a:solidFill>
                <a:latin typeface="Franklin Gothic Medium" panose="020B0603020102020204" pitchFamily="34" charset="0"/>
              </a:rPr>
              <a:t>cível</a:t>
            </a:r>
            <a:r>
              <a:rPr lang="pt-BR" altLang="pt-BR" sz="1600" b="0">
                <a:solidFill>
                  <a:srgbClr val="000000"/>
                </a:solidFill>
                <a:latin typeface="Franklin Gothic Medium" panose="020B0603020102020204" pitchFamily="34" charset="0"/>
              </a:rPr>
              <a:t> - ato de </a:t>
            </a:r>
            <a:r>
              <a:rPr lang="pt-BR" altLang="pt-BR" sz="1600" b="0">
                <a:solidFill>
                  <a:srgbClr val="800000"/>
                </a:solidFill>
                <a:latin typeface="Franklin Gothic Medium" panose="020B0603020102020204" pitchFamily="34" charset="0"/>
              </a:rPr>
              <a:t>improbidade administrativa</a:t>
            </a:r>
            <a:r>
              <a:rPr lang="pt-BR" altLang="pt-BR" sz="1600" b="0">
                <a:solidFill>
                  <a:srgbClr val="000000"/>
                </a:solidFill>
                <a:latin typeface="Franklin Gothic Medium" panose="020B0603020102020204" pitchFamily="34" charset="0"/>
              </a:rPr>
              <a:t> (ressarcimento, multa, perda da função pública, suspensão dos direitos políticos, proibição de contratar com o poder público ou receber benefícios fiscais)</a:t>
            </a:r>
          </a:p>
          <a:p>
            <a:pPr eaLnBrk="0" fontAlgn="base" hangingPunct="0">
              <a:spcBef>
                <a:spcPct val="50000"/>
              </a:spcBef>
              <a:spcAft>
                <a:spcPct val="0"/>
              </a:spcAft>
              <a:buFontTx/>
              <a:buChar char="•"/>
            </a:pPr>
            <a:r>
              <a:rPr lang="pt-BR" altLang="pt-BR" sz="1600" b="0">
                <a:solidFill>
                  <a:srgbClr val="800000"/>
                </a:solidFill>
                <a:latin typeface="Franklin Gothic Medium" panose="020B0603020102020204" pitchFamily="34" charset="0"/>
              </a:rPr>
              <a:t>infração administrativa</a:t>
            </a:r>
            <a:r>
              <a:rPr lang="pt-BR" altLang="pt-BR" sz="1600" b="0">
                <a:solidFill>
                  <a:srgbClr val="000000"/>
                </a:solidFill>
                <a:latin typeface="Franklin Gothic Medium" panose="020B0603020102020204" pitchFamily="34" charset="0"/>
              </a:rPr>
              <a:t> (TCE - multa de 30% sobre os vencimentos anuais)</a:t>
            </a:r>
          </a:p>
          <a:p>
            <a:pPr eaLnBrk="0" fontAlgn="base" hangingPunct="0">
              <a:spcBef>
                <a:spcPct val="50000"/>
              </a:spcBef>
              <a:spcAft>
                <a:spcPct val="0"/>
              </a:spcAft>
              <a:buFontTx/>
              <a:buChar char="•"/>
            </a:pPr>
            <a:r>
              <a:rPr lang="pt-BR" altLang="pt-BR" sz="1600" b="0">
                <a:solidFill>
                  <a:srgbClr val="000000"/>
                </a:solidFill>
                <a:latin typeface="Franklin Gothic Medium" panose="020B0603020102020204" pitchFamily="34" charset="0"/>
              </a:rPr>
              <a:t>de natureza </a:t>
            </a:r>
            <a:r>
              <a:rPr lang="pt-BR" altLang="pt-BR" sz="1600" b="0">
                <a:solidFill>
                  <a:srgbClr val="800000"/>
                </a:solidFill>
                <a:latin typeface="Franklin Gothic Medium" panose="020B0603020102020204" pitchFamily="34" charset="0"/>
              </a:rPr>
              <a:t>político-administrativa</a:t>
            </a:r>
            <a:r>
              <a:rPr lang="pt-BR" altLang="pt-BR" sz="1600" b="0">
                <a:solidFill>
                  <a:srgbClr val="000000"/>
                </a:solidFill>
                <a:latin typeface="Franklin Gothic Medium" panose="020B0603020102020204" pitchFamily="34" charset="0"/>
              </a:rPr>
              <a:t> (cassação do mandato pelo parlamento)</a:t>
            </a:r>
          </a:p>
        </p:txBody>
      </p:sp>
      <p:sp>
        <p:nvSpPr>
          <p:cNvPr id="82952" name="Text Box 8"/>
          <p:cNvSpPr txBox="1">
            <a:spLocks noChangeArrowheads="1"/>
          </p:cNvSpPr>
          <p:nvPr/>
        </p:nvSpPr>
        <p:spPr bwMode="auto">
          <a:xfrm>
            <a:off x="404813" y="2251642"/>
            <a:ext cx="3095625" cy="762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r>
              <a:rPr lang="pt-BR" altLang="pt-BR" b="0">
                <a:solidFill>
                  <a:srgbClr val="000000"/>
                </a:solidFill>
                <a:latin typeface="Franklin Gothic Medium" panose="020B0603020102020204" pitchFamily="34" charset="0"/>
              </a:rPr>
              <a:t>Ente Público</a:t>
            </a:r>
          </a:p>
          <a:p>
            <a:pPr eaLnBrk="0" fontAlgn="base" hangingPunct="0">
              <a:spcBef>
                <a:spcPct val="0"/>
              </a:spcBef>
              <a:spcAft>
                <a:spcPct val="0"/>
              </a:spcAft>
            </a:pPr>
            <a:r>
              <a:rPr lang="pt-BR" altLang="pt-BR" sz="2000" b="0" i="1">
                <a:solidFill>
                  <a:srgbClr val="000000"/>
                </a:solidFill>
                <a:latin typeface="Franklin Gothic Medium" panose="020B0603020102020204" pitchFamily="34" charset="0"/>
              </a:rPr>
              <a:t>(sanções institucionais)</a:t>
            </a:r>
          </a:p>
        </p:txBody>
      </p:sp>
      <p:sp>
        <p:nvSpPr>
          <p:cNvPr id="82953" name="Text Box 9"/>
          <p:cNvSpPr txBox="1">
            <a:spLocks noChangeArrowheads="1"/>
          </p:cNvSpPr>
          <p:nvPr/>
        </p:nvSpPr>
        <p:spPr bwMode="auto">
          <a:xfrm>
            <a:off x="3716338" y="2251642"/>
            <a:ext cx="5041900" cy="762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0" fontAlgn="base" hangingPunct="0">
              <a:spcBef>
                <a:spcPct val="0"/>
              </a:spcBef>
              <a:spcAft>
                <a:spcPct val="0"/>
              </a:spcAft>
            </a:pPr>
            <a:r>
              <a:rPr lang="pt-BR" altLang="pt-BR" b="0">
                <a:solidFill>
                  <a:srgbClr val="000000"/>
                </a:solidFill>
                <a:latin typeface="Franklin Gothic Medium" panose="020B0603020102020204" pitchFamily="34" charset="0"/>
              </a:rPr>
              <a:t>Administrador</a:t>
            </a:r>
          </a:p>
          <a:p>
            <a:pPr eaLnBrk="0" fontAlgn="base" hangingPunct="0">
              <a:spcBef>
                <a:spcPct val="0"/>
              </a:spcBef>
              <a:spcAft>
                <a:spcPct val="0"/>
              </a:spcAft>
            </a:pPr>
            <a:r>
              <a:rPr lang="pt-BR" altLang="pt-BR" sz="2000" b="0" i="1">
                <a:solidFill>
                  <a:srgbClr val="000000"/>
                </a:solidFill>
                <a:latin typeface="Franklin Gothic Medium" panose="020B0603020102020204" pitchFamily="34" charset="0"/>
              </a:rPr>
              <a:t>(sanções de ordem pessoal)</a:t>
            </a:r>
          </a:p>
        </p:txBody>
      </p:sp>
      <p:sp>
        <p:nvSpPr>
          <p:cNvPr id="8" name="Rectangle 4"/>
          <p:cNvSpPr>
            <a:spLocks noChangeArrowheads="1"/>
          </p:cNvSpPr>
          <p:nvPr/>
        </p:nvSpPr>
        <p:spPr bwMode="auto">
          <a:xfrm>
            <a:off x="0" y="799533"/>
            <a:ext cx="9144000" cy="1197882"/>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600" b="1" dirty="0">
                <a:solidFill>
                  <a:schemeClr val="bg1"/>
                </a:solidFill>
                <a:effectLst>
                  <a:outerShdw blurRad="38100" dist="38100" dir="2700000" algn="tl">
                    <a:srgbClr val="000000">
                      <a:alpha val="43137"/>
                    </a:srgbClr>
                  </a:outerShdw>
                </a:effectLst>
                <a:latin typeface="Franklin Gothic Medium" panose="020B0603020102020204" pitchFamily="34" charset="0"/>
              </a:rPr>
              <a:t>As sanções</a:t>
            </a:r>
          </a:p>
          <a:p>
            <a:pPr algn="ctr" eaLnBrk="0" fontAlgn="base" hangingPunct="0">
              <a:spcBef>
                <a:spcPct val="0"/>
              </a:spcBef>
              <a:spcAft>
                <a:spcPct val="0"/>
              </a:spcAft>
            </a:pPr>
            <a:r>
              <a:rPr lang="pt-BR" sz="2000" b="1">
                <a:solidFill>
                  <a:schemeClr val="bg1"/>
                </a:solidFill>
                <a:effectLst>
                  <a:outerShdw blurRad="38100" dist="38100" dir="2700000" algn="tl">
                    <a:srgbClr val="000000">
                      <a:alpha val="43137"/>
                    </a:srgbClr>
                  </a:outerShdw>
                </a:effectLst>
                <a:latin typeface="Franklin Gothic Medium" panose="020B0603020102020204" pitchFamily="34" charset="0"/>
              </a:rPr>
              <a:t>(LRF e Lei nº 10.028/2000 - Lei dos Crimes Fiscais)</a:t>
            </a:r>
            <a:endPar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Tree>
    <p:extLst>
      <p:ext uri="{BB962C8B-B14F-4D97-AF65-F5344CB8AC3E}">
        <p14:creationId xmlns:p14="http://schemas.microsoft.com/office/powerpoint/2010/main" val="3436601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fade">
                                      <p:cBhvr>
                                        <p:cTn id="7" dur="500"/>
                                        <p:tgtEl>
                                          <p:spTgt spid="829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53"/>
                                        </p:tgtEl>
                                        <p:attrNameLst>
                                          <p:attrName>style.visibility</p:attrName>
                                        </p:attrNameLst>
                                      </p:cBhvr>
                                      <p:to>
                                        <p:strVal val="visible"/>
                                      </p:to>
                                    </p:set>
                                    <p:animEffect transition="in" filter="fade">
                                      <p:cBhvr>
                                        <p:cTn id="12" dur="500"/>
                                        <p:tgtEl>
                                          <p:spTgt spid="829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fade">
                                      <p:cBhvr>
                                        <p:cTn id="17" dur="500"/>
                                        <p:tgtEl>
                                          <p:spTgt spid="829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51"/>
                                        </p:tgtEl>
                                        <p:attrNameLst>
                                          <p:attrName>style.visibility</p:attrName>
                                        </p:attrNameLst>
                                      </p:cBhvr>
                                      <p:to>
                                        <p:strVal val="visible"/>
                                      </p:to>
                                    </p:set>
                                    <p:animEffect transition="in" filter="fade">
                                      <p:cBhvr>
                                        <p:cTn id="22"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1" grpId="0" animBg="1"/>
      <p:bldP spid="82952" grpId="0" animBg="1"/>
      <p:bldP spid="829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1886" y="1311339"/>
            <a:ext cx="8360228" cy="208364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lstStyle/>
          <a:p>
            <a:br>
              <a:rPr lang="pt-BR" altLang="pt-BR" sz="2000">
                <a:latin typeface="Franklin Gothic Medium" panose="020B0603020102020204" pitchFamily="34" charset="0"/>
              </a:rPr>
            </a:br>
            <a:r>
              <a:rPr lang="pt-BR" altLang="pt-BR" sz="2000">
                <a:latin typeface="Franklin Gothic Medium" panose="020B0603020102020204" pitchFamily="34" charset="0"/>
              </a:rPr>
              <a:t>Através da </a:t>
            </a:r>
            <a:r>
              <a:rPr lang="pt-BR" altLang="pt-BR" sz="2000">
                <a:solidFill>
                  <a:srgbClr val="FF0000"/>
                </a:solidFill>
                <a:latin typeface="Franklin Gothic Medium" panose="020B0603020102020204" pitchFamily="34" charset="0"/>
              </a:rPr>
              <a:t>Lei 10.028/2000</a:t>
            </a:r>
            <a:r>
              <a:rPr lang="pt-BR" altLang="pt-BR" sz="2000">
                <a:latin typeface="Franklin Gothic Medium" panose="020B0603020102020204" pitchFamily="34" charset="0"/>
              </a:rPr>
              <a:t> (art. 2º), foram</a:t>
            </a:r>
            <a:br>
              <a:rPr lang="pt-BR" altLang="pt-BR" sz="2000">
                <a:latin typeface="Franklin Gothic Medium" panose="020B0603020102020204" pitchFamily="34" charset="0"/>
              </a:rPr>
            </a:br>
            <a:r>
              <a:rPr lang="pt-BR" altLang="pt-BR" sz="2000">
                <a:latin typeface="Franklin Gothic Medium" panose="020B0603020102020204" pitchFamily="34" charset="0"/>
              </a:rPr>
              <a:t>acrescidos ao Código Penal o capítulo concernente aos “Crimes contra as Finanças Públicas”, tipificando determinadas condutas de gestão e penalizando o agente responsável com detenção ou até mesmo reclusão.</a:t>
            </a:r>
            <a:br>
              <a:rPr lang="pt-BR" altLang="pt-BR" sz="2000">
                <a:latin typeface="Franklin Gothic Medium" panose="020B0603020102020204" pitchFamily="34" charset="0"/>
              </a:rPr>
            </a:br>
            <a:br>
              <a:rPr lang="pt-BR" altLang="pt-BR" sz="2000">
                <a:latin typeface="Franklin Gothic Medium" panose="020B0603020102020204" pitchFamily="34" charset="0"/>
              </a:rPr>
            </a:br>
            <a:r>
              <a:rPr lang="pt-BR" altLang="pt-BR" sz="2000">
                <a:latin typeface="Franklin Gothic Medium" panose="020B0603020102020204" pitchFamily="34" charset="0"/>
              </a:rPr>
              <a:t>Alguns exemplos:</a:t>
            </a:r>
          </a:p>
        </p:txBody>
      </p:sp>
      <p:graphicFrame>
        <p:nvGraphicFramePr>
          <p:cNvPr id="71802" name="Group 122"/>
          <p:cNvGraphicFramePr>
            <a:graphicFrameLocks noGrp="1"/>
          </p:cNvGraphicFramePr>
          <p:nvPr>
            <p:ph type="tbl" idx="1"/>
            <p:extLst>
              <p:ext uri="{D42A27DB-BD31-4B8C-83A1-F6EECF244321}">
                <p14:modId xmlns:p14="http://schemas.microsoft.com/office/powerpoint/2010/main" val="1608945756"/>
              </p:ext>
            </p:extLst>
          </p:nvPr>
        </p:nvGraphicFramePr>
        <p:xfrm>
          <a:off x="469900" y="3429000"/>
          <a:ext cx="8134350" cy="2743200"/>
        </p:xfrm>
        <a:graphic>
          <a:graphicData uri="http://schemas.openxmlformats.org/drawingml/2006/table">
            <a:tbl>
              <a:tblPr>
                <a:effectLst>
                  <a:outerShdw blurRad="50800" dist="50800" dir="5400000" algn="ctr" rotWithShape="0">
                    <a:schemeClr val="bg1"/>
                  </a:outerShdw>
                </a:effectLst>
              </a:tblPr>
              <a:tblGrid>
                <a:gridCol w="4822825">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655762">
                  <a:extLst>
                    <a:ext uri="{9D8B030D-6E8A-4147-A177-3AD203B41FA5}">
                      <a16:colId xmlns:a16="http://schemas.microsoft.com/office/drawing/2014/main" val="20002"/>
                    </a:ext>
                  </a:extLst>
                </a:gridCol>
              </a:tblGrid>
              <a:tr h="57626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rPr>
                        <a:t>Conduta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rPr>
                        <a:t>Punição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Fundamento legal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792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rPr>
                        <a:t>Ordenar, autorizar ou realizar </a:t>
                      </a:r>
                      <a:r>
                        <a:rPr kumimoji="0" lang="pt-BR" sz="1800" b="0" i="0" u="none" strike="noStrike" cap="none" normalizeH="0" baseline="0" dirty="0">
                          <a:ln>
                            <a:noFill/>
                          </a:ln>
                          <a:solidFill>
                            <a:srgbClr val="FF0000"/>
                          </a:solidFill>
                          <a:effectLst/>
                          <a:latin typeface="Tahoma" pitchFamily="34" charset="0"/>
                        </a:rPr>
                        <a:t>operação de crédito</a:t>
                      </a:r>
                      <a:r>
                        <a:rPr kumimoji="0" lang="pt-BR" sz="1800" b="0" i="0" u="none" strike="noStrike" cap="none" normalizeH="0" baseline="0" dirty="0">
                          <a:ln>
                            <a:noFill/>
                          </a:ln>
                          <a:solidFill>
                            <a:schemeClr val="tx1"/>
                          </a:solidFill>
                          <a:effectLst/>
                          <a:latin typeface="Tahoma" pitchFamily="34" charset="0"/>
                        </a:rPr>
                        <a:t>, interno ou externo, sem prévia autorização legislativa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cs typeface="Arial" charset="0"/>
                        </a:rPr>
                        <a:t> reclusão de</a:t>
                      </a:r>
                      <a:br>
                        <a:rPr kumimoji="0" lang="pt-BR" sz="1800" b="0" i="0" u="none" strike="noStrike" cap="none" normalizeH="0" baseline="0" dirty="0">
                          <a:ln>
                            <a:noFill/>
                          </a:ln>
                          <a:solidFill>
                            <a:schemeClr val="tx1"/>
                          </a:solidFill>
                          <a:effectLst/>
                          <a:latin typeface="Tahoma" pitchFamily="34" charset="0"/>
                          <a:cs typeface="Arial" charset="0"/>
                        </a:rPr>
                      </a:br>
                      <a:r>
                        <a:rPr kumimoji="0" lang="pt-BR" sz="1800" b="0" i="0" u="none" strike="noStrike" cap="none" normalizeH="0" baseline="0" dirty="0">
                          <a:ln>
                            <a:noFill/>
                          </a:ln>
                          <a:solidFill>
                            <a:schemeClr val="tx1"/>
                          </a:solidFill>
                          <a:effectLst/>
                          <a:latin typeface="Tahoma" pitchFamily="34" charset="0"/>
                          <a:cs typeface="Arial" charset="0"/>
                        </a:rPr>
                        <a:t>1 a 2 anos</a:t>
                      </a:r>
                      <a:endParaRPr kumimoji="0" lang="pt-BR" sz="18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cs typeface="Arial" charset="0"/>
                        </a:rPr>
                        <a:t>10.028/2000 art.2º,359-A</a:t>
                      </a:r>
                      <a:endParaRPr kumimoji="0" lang="pt-BR" sz="18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2163">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cs typeface="Arial" charset="0"/>
                        </a:rPr>
                        <a:t>Ordenar ou autorizar a </a:t>
                      </a:r>
                      <a:r>
                        <a:rPr kumimoji="0" lang="pt-BR" sz="1800" b="0" i="0" u="none" strike="noStrike" cap="none" normalizeH="0" baseline="0" dirty="0">
                          <a:ln>
                            <a:noFill/>
                          </a:ln>
                          <a:solidFill>
                            <a:srgbClr val="FF0000"/>
                          </a:solidFill>
                          <a:effectLst/>
                          <a:latin typeface="Tahoma" pitchFamily="34" charset="0"/>
                          <a:cs typeface="Arial" charset="0"/>
                        </a:rPr>
                        <a:t>inscrição em restos a pagar</a:t>
                      </a:r>
                      <a:r>
                        <a:rPr kumimoji="0" lang="pt-BR" sz="1800" b="0" i="0" u="none" strike="noStrike" cap="none" normalizeH="0" baseline="0" dirty="0">
                          <a:ln>
                            <a:noFill/>
                          </a:ln>
                          <a:solidFill>
                            <a:schemeClr val="tx1"/>
                          </a:solidFill>
                          <a:effectLst/>
                          <a:latin typeface="Tahoma" pitchFamily="34" charset="0"/>
                          <a:cs typeface="Arial" charset="0"/>
                        </a:rPr>
                        <a:t>, de despesa que não tenha sido previamente empenhada ou que exceda limite da lei</a:t>
                      </a:r>
                      <a:endParaRPr kumimoji="0" lang="pt-BR" sz="18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cs typeface="Arial" charset="0"/>
                        </a:rPr>
                        <a:t> detenção de 6 meses a</a:t>
                      </a:r>
                      <a:br>
                        <a:rPr kumimoji="0" lang="pt-BR" sz="1800" b="0" i="0" u="none" strike="noStrike" cap="none" normalizeH="0" baseline="0" dirty="0">
                          <a:ln>
                            <a:noFill/>
                          </a:ln>
                          <a:solidFill>
                            <a:schemeClr val="tx1"/>
                          </a:solidFill>
                          <a:effectLst/>
                          <a:latin typeface="Tahoma" pitchFamily="34" charset="0"/>
                          <a:cs typeface="Arial" charset="0"/>
                        </a:rPr>
                      </a:br>
                      <a:r>
                        <a:rPr kumimoji="0" lang="pt-BR" sz="1800" b="0" i="0" u="none" strike="noStrike" cap="none" normalizeH="0" baseline="0" dirty="0">
                          <a:ln>
                            <a:noFill/>
                          </a:ln>
                          <a:solidFill>
                            <a:schemeClr val="tx1"/>
                          </a:solidFill>
                          <a:effectLst/>
                          <a:latin typeface="Tahoma" pitchFamily="34" charset="0"/>
                          <a:cs typeface="Arial" charset="0"/>
                        </a:rPr>
                        <a:t>2 anos</a:t>
                      </a:r>
                      <a:endParaRPr kumimoji="0" lang="pt-BR" sz="18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cs typeface="Arial" charset="0"/>
                        </a:rPr>
                        <a:t> 10.028/2000 art.2º,359-B</a:t>
                      </a:r>
                      <a:endParaRPr kumimoji="0" lang="pt-BR" sz="18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1684" name="Rectangle 4"/>
          <p:cNvSpPr>
            <a:spLocks noChangeArrowheads="1"/>
          </p:cNvSpPr>
          <p:nvPr/>
        </p:nvSpPr>
        <p:spPr bwMode="auto">
          <a:xfrm>
            <a:off x="0" y="781049"/>
            <a:ext cx="9144000" cy="718457"/>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Sanções de natureza criminal</a:t>
            </a:r>
          </a:p>
        </p:txBody>
      </p:sp>
    </p:spTree>
    <p:extLst>
      <p:ext uri="{BB962C8B-B14F-4D97-AF65-F5344CB8AC3E}">
        <p14:creationId xmlns:p14="http://schemas.microsoft.com/office/powerpoint/2010/main" val="4143157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802"/>
                                        </p:tgtEl>
                                        <p:attrNameLst>
                                          <p:attrName>style.visibility</p:attrName>
                                        </p:attrNameLst>
                                      </p:cBhvr>
                                      <p:to>
                                        <p:strVal val="visible"/>
                                      </p:to>
                                    </p:set>
                                    <p:animEffect transition="in" filter="wipe(up)">
                                      <p:cBhvr>
                                        <p:cTn id="7" dur="500"/>
                                        <p:tgtEl>
                                          <p:spTgt spid="71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645103"/>
            <a:ext cx="77724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lstStyle/>
          <a:p>
            <a:r>
              <a:rPr lang="pt-BR" altLang="pt-BR" sz="2000" dirty="0">
                <a:latin typeface="Franklin Gothic Medium" panose="020B0603020102020204" pitchFamily="34" charset="0"/>
              </a:rPr>
              <a:t>Algumas condutas infringentes à Lei Fiscal podem ser enquadradas na conhecida Lei 8.429/1992</a:t>
            </a:r>
            <a:br>
              <a:rPr lang="pt-BR" altLang="pt-BR" sz="2000" dirty="0">
                <a:latin typeface="Franklin Gothic Medium" panose="020B0603020102020204" pitchFamily="34" charset="0"/>
              </a:rPr>
            </a:br>
            <a:r>
              <a:rPr lang="pt-BR" altLang="pt-BR" sz="2000" dirty="0">
                <a:latin typeface="Franklin Gothic Medium" panose="020B0603020102020204" pitchFamily="34" charset="0"/>
              </a:rPr>
              <a:t>(Lei da Improbidade Administrativa):</a:t>
            </a:r>
          </a:p>
        </p:txBody>
      </p:sp>
      <p:graphicFrame>
        <p:nvGraphicFramePr>
          <p:cNvPr id="113754" name="Group 90"/>
          <p:cNvGraphicFramePr>
            <a:graphicFrameLocks noGrp="1"/>
          </p:cNvGraphicFramePr>
          <p:nvPr>
            <p:ph type="tbl" idx="1"/>
            <p:extLst>
              <p:ext uri="{D42A27DB-BD31-4B8C-83A1-F6EECF244321}">
                <p14:modId xmlns:p14="http://schemas.microsoft.com/office/powerpoint/2010/main" val="2642691784"/>
              </p:ext>
            </p:extLst>
          </p:nvPr>
        </p:nvGraphicFramePr>
        <p:xfrm>
          <a:off x="685800" y="2781300"/>
          <a:ext cx="7772400" cy="3992564"/>
        </p:xfrm>
        <a:graphic>
          <a:graphicData uri="http://schemas.openxmlformats.org/drawingml/2006/table">
            <a:tbl>
              <a:tblPr/>
              <a:tblGrid>
                <a:gridCol w="2590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71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Conduta</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Punição</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Fundamento legal</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533335">
                <a:tc rowSpan="5">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cs typeface="Arial" charset="0"/>
                        </a:rPr>
                        <a:t>Ordenar ou permitir a realização de despesas não autorizadas em lei ou regulamento.</a:t>
                      </a:r>
                      <a:endParaRPr kumimoji="0" lang="pt-BR" sz="1800" b="0" i="0" u="none" strike="noStrike" cap="none" normalizeH="0" baseline="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cs typeface="Arial" charset="0"/>
                        </a:rPr>
                        <a:t>Ressarcimento integral do dano</a:t>
                      </a:r>
                      <a:endParaRPr kumimoji="0" lang="pt-BR" sz="1800" b="0" i="0" u="none" strike="noStrike" cap="none" normalizeH="0" baseline="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cs typeface="Arial" charset="0"/>
                        </a:rPr>
                        <a:t>Lei 8.429/92, art. 10, IX</a:t>
                      </a:r>
                      <a:endParaRPr kumimoji="0" lang="pt-BR" sz="1800" b="0" i="0" u="none" strike="noStrike" cap="none" normalizeH="0" baseline="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7145">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Perda da função pública</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2"/>
                  </a:ext>
                </a:extLst>
              </a:tr>
              <a:tr h="761908">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Suspensão dos direitos políticos – 5 a 8 anos</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3"/>
                  </a:ext>
                </a:extLst>
              </a:tr>
              <a:tr h="640070">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Multa de até 2 vezes o valor do dano</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4"/>
                  </a:ext>
                </a:extLst>
              </a:tr>
              <a:tr h="914390">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Proibição de contratar ou receber benefícios fiscais pelo prazo de 5 anos</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5"/>
                  </a:ext>
                </a:extLst>
              </a:tr>
            </a:tbl>
          </a:graphicData>
        </a:graphic>
      </p:graphicFrame>
      <p:sp>
        <p:nvSpPr>
          <p:cNvPr id="113667" name="Rectangle 3"/>
          <p:cNvSpPr>
            <a:spLocks noChangeArrowheads="1"/>
          </p:cNvSpPr>
          <p:nvPr/>
        </p:nvSpPr>
        <p:spPr bwMode="auto">
          <a:xfrm>
            <a:off x="0" y="812346"/>
            <a:ext cx="9144001" cy="718457"/>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Sanções de natureza </a:t>
            </a:r>
            <a:r>
              <a:rPr lang="pt-BR" sz="3200" b="1">
                <a:solidFill>
                  <a:schemeClr val="bg1"/>
                </a:solidFill>
                <a:effectLst>
                  <a:outerShdw blurRad="38100" dist="38100" dir="2700000" algn="tl">
                    <a:srgbClr val="000000">
                      <a:alpha val="43137"/>
                    </a:srgbClr>
                  </a:outerShdw>
                </a:effectLst>
                <a:latin typeface="Franklin Gothic Medium" panose="020B0603020102020204" pitchFamily="34" charset="0"/>
              </a:rPr>
              <a:t>cível e administrativa </a:t>
            </a:r>
            <a:endPar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Tree>
    <p:extLst>
      <p:ext uri="{BB962C8B-B14F-4D97-AF65-F5344CB8AC3E}">
        <p14:creationId xmlns:p14="http://schemas.microsoft.com/office/powerpoint/2010/main" val="3174436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3754"/>
                                        </p:tgtEl>
                                        <p:attrNameLst>
                                          <p:attrName>style.visibility</p:attrName>
                                        </p:attrNameLst>
                                      </p:cBhvr>
                                      <p:to>
                                        <p:strVal val="visible"/>
                                      </p:to>
                                    </p:set>
                                    <p:animEffect transition="in" filter="wipe(up)">
                                      <p:cBhvr>
                                        <p:cTn id="7" dur="500"/>
                                        <p:tgtEl>
                                          <p:spTgt spid="11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6080" y="1511300"/>
            <a:ext cx="835025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lstStyle/>
          <a:p>
            <a:r>
              <a:rPr lang="pt-BR" altLang="pt-BR" sz="2000" dirty="0">
                <a:latin typeface="Franklin Gothic Medium" panose="020B0603020102020204" pitchFamily="34" charset="0"/>
              </a:rPr>
              <a:t>A Lei 10.028/2000 (art. 5º, I) tipifica, ainda, infrações administrativas às leis de finanças públicas, puníveis pelos Tribunais de Contas.</a:t>
            </a:r>
            <a:br>
              <a:rPr lang="pt-BR" altLang="pt-BR" sz="2000" dirty="0">
                <a:latin typeface="Franklin Gothic Medium" panose="020B0603020102020204" pitchFamily="34" charset="0"/>
              </a:rPr>
            </a:br>
            <a:r>
              <a:rPr lang="pt-BR" altLang="pt-BR" sz="2000" dirty="0">
                <a:latin typeface="Franklin Gothic Medium" panose="020B0603020102020204" pitchFamily="34" charset="0"/>
              </a:rPr>
              <a:t>São consideradas infrações administrativas: </a:t>
            </a:r>
          </a:p>
        </p:txBody>
      </p:sp>
      <p:graphicFrame>
        <p:nvGraphicFramePr>
          <p:cNvPr id="115790" name="Group 78"/>
          <p:cNvGraphicFramePr>
            <a:graphicFrameLocks noGrp="1"/>
          </p:cNvGraphicFramePr>
          <p:nvPr>
            <p:ph type="tbl" idx="1"/>
            <p:extLst>
              <p:ext uri="{D42A27DB-BD31-4B8C-83A1-F6EECF244321}">
                <p14:modId xmlns:p14="http://schemas.microsoft.com/office/powerpoint/2010/main" val="10192219"/>
              </p:ext>
            </p:extLst>
          </p:nvPr>
        </p:nvGraphicFramePr>
        <p:xfrm>
          <a:off x="292502" y="2545301"/>
          <a:ext cx="8557403" cy="4053518"/>
        </p:xfrm>
        <a:graphic>
          <a:graphicData uri="http://schemas.openxmlformats.org/drawingml/2006/table">
            <a:tbl>
              <a:tblPr/>
              <a:tblGrid>
                <a:gridCol w="6521429">
                  <a:extLst>
                    <a:ext uri="{9D8B030D-6E8A-4147-A177-3AD203B41FA5}">
                      <a16:colId xmlns:a16="http://schemas.microsoft.com/office/drawing/2014/main" val="20000"/>
                    </a:ext>
                  </a:extLst>
                </a:gridCol>
                <a:gridCol w="2035974">
                  <a:extLst>
                    <a:ext uri="{9D8B030D-6E8A-4147-A177-3AD203B41FA5}">
                      <a16:colId xmlns:a16="http://schemas.microsoft.com/office/drawing/2014/main" val="20001"/>
                    </a:ext>
                  </a:extLst>
                </a:gridCol>
              </a:tblGrid>
              <a:tr h="51117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itchFamily="34" charset="0"/>
                        </a:rPr>
                        <a:t>Conduta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Punição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9366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Tahoma" pitchFamily="34" charset="0"/>
                        </a:rPr>
                        <a:t>I - deixar de divulgar ou de enviar ao Poder Legislativo e ao Tribunal de Contas o relatório de gestão fiscal, nos prazos e condições estabelecidos em lei;</a:t>
                      </a:r>
                      <a:endParaRPr kumimoji="0" lang="pt-BR" sz="1600" b="0" i="0" u="none" strike="noStrike" cap="none" normalizeH="0" baseline="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Tahoma" pitchFamily="34" charset="0"/>
                          <a:cs typeface="Arial" charset="0"/>
                        </a:rPr>
                        <a:t>multa de </a:t>
                      </a:r>
                      <a:r>
                        <a:rPr kumimoji="0" lang="pt-BR" sz="1600" b="0" i="0" u="sng" strike="noStrike" cap="none" normalizeH="0" baseline="0">
                          <a:ln>
                            <a:noFill/>
                          </a:ln>
                          <a:solidFill>
                            <a:srgbClr val="800000"/>
                          </a:solidFill>
                          <a:effectLst/>
                          <a:latin typeface="Tahoma" pitchFamily="34" charset="0"/>
                          <a:cs typeface="Arial" charset="0"/>
                        </a:rPr>
                        <a:t>até</a:t>
                      </a:r>
                      <a:r>
                        <a:rPr kumimoji="0" lang="pt-BR" sz="1600" b="0" i="0" u="none" strike="noStrike" cap="none" normalizeH="0" baseline="0">
                          <a:ln>
                            <a:noFill/>
                          </a:ln>
                          <a:solidFill>
                            <a:schemeClr val="tx1"/>
                          </a:solidFill>
                          <a:effectLst/>
                          <a:latin typeface="Tahoma" pitchFamily="34" charset="0"/>
                          <a:cs typeface="Arial" charset="0"/>
                        </a:rPr>
                        <a:t> 30% dos vencimentos anuais do agente causador</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pt-BR" sz="1600" b="0" i="0" u="none" strike="noStrike" cap="none" normalizeH="0" baseline="0">
                        <a:ln>
                          <a:noFill/>
                        </a:ln>
                        <a:solidFill>
                          <a:schemeClr val="tx1"/>
                        </a:solidFill>
                        <a:effectLst/>
                        <a:latin typeface="Tahoma" pitchFamily="34"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pt-BR" sz="1400" b="0" i="1" u="none" strike="noStrike" cap="none" normalizeH="0" baseline="0">
                          <a:ln>
                            <a:noFill/>
                          </a:ln>
                          <a:solidFill>
                            <a:schemeClr val="tx1"/>
                          </a:solidFill>
                          <a:effectLst/>
                          <a:latin typeface="Tahoma" pitchFamily="34" charset="0"/>
                        </a:rPr>
                        <a:t>(</a:t>
                      </a:r>
                      <a:r>
                        <a:rPr kumimoji="0" lang="pt-BR" sz="1400" b="0" i="1" u="sng" strike="noStrike" cap="none" normalizeH="0" baseline="0">
                          <a:ln>
                            <a:noFill/>
                          </a:ln>
                          <a:solidFill>
                            <a:srgbClr val="800000"/>
                          </a:solidFill>
                          <a:effectLst/>
                          <a:latin typeface="Tahoma" pitchFamily="34" charset="0"/>
                        </a:rPr>
                        <a:t>proporcionalidade</a:t>
                      </a:r>
                      <a:r>
                        <a:rPr kumimoji="0" lang="pt-BR" sz="1400" b="0" i="1" u="none" strike="noStrike" cap="none" normalizeH="0" baseline="0">
                          <a:ln>
                            <a:noFill/>
                          </a:ln>
                          <a:solidFill>
                            <a:schemeClr val="tx1"/>
                          </a:solidFill>
                          <a:effectLst/>
                          <a:latin typeface="Tahoma" pitchFamily="34" charset="0"/>
                        </a:rPr>
                        <a:t> definida pela Corte, no Parecer de Auditoria nº 22/2004)</a:t>
                      </a:r>
                      <a:br>
                        <a:rPr kumimoji="0" lang="pt-BR" sz="1400" b="0" i="1" u="none" strike="noStrike" cap="none" normalizeH="0" baseline="0">
                          <a:ln>
                            <a:noFill/>
                          </a:ln>
                          <a:solidFill>
                            <a:schemeClr val="tx1"/>
                          </a:solidFill>
                          <a:effectLst/>
                          <a:latin typeface="Tahoma" pitchFamily="34" charset="0"/>
                        </a:rPr>
                      </a:br>
                      <a:r>
                        <a:rPr kumimoji="0" lang="pt-BR" sz="1600" b="0" i="1" u="none" strike="noStrike" cap="none" normalizeH="0" baseline="0">
                          <a:ln>
                            <a:noFill/>
                          </a:ln>
                          <a:solidFill>
                            <a:schemeClr val="tx1"/>
                          </a:solidFill>
                          <a:effectLst/>
                          <a:latin typeface="Tahoma" pitchFamily="34"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Tahoma" pitchFamily="34" charset="0"/>
                        </a:rPr>
                        <a:t>II - propor lei de diretrizes orçamentárias anual que não contenha as metas fiscais na forma da lei;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2"/>
                  </a:ext>
                </a:extLst>
              </a:tr>
              <a:tr h="80866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Tahoma" pitchFamily="34" charset="0"/>
                        </a:rPr>
                        <a:t>III - deixar de expedir ato determinando limitação de empenho e movimentação financeira, nos casos e condições estabelecidos em lei;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3"/>
                  </a:ext>
                </a:extLst>
              </a:tr>
              <a:tr h="10779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Tahoma" pitchFamily="34" charset="0"/>
                        </a:rPr>
                        <a:t>IV - deixar de ordenar ou de promover, na forma e nos prazos da lei, a execução de medida para a redução do montante da despesa total com pessoal que houver excedido a repartição por Poder do limite máximo.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4"/>
                  </a:ext>
                </a:extLst>
              </a:tr>
            </a:tbl>
          </a:graphicData>
        </a:graphic>
      </p:graphicFrame>
      <p:sp>
        <p:nvSpPr>
          <p:cNvPr id="115715" name="Rectangle 3"/>
          <p:cNvSpPr>
            <a:spLocks noChangeArrowheads="1"/>
          </p:cNvSpPr>
          <p:nvPr/>
        </p:nvSpPr>
        <p:spPr bwMode="auto">
          <a:xfrm>
            <a:off x="-2" y="769938"/>
            <a:ext cx="9142413" cy="741362"/>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Infrações Administrativas</a:t>
            </a:r>
          </a:p>
        </p:txBody>
      </p:sp>
    </p:spTree>
    <p:extLst>
      <p:ext uri="{BB962C8B-B14F-4D97-AF65-F5344CB8AC3E}">
        <p14:creationId xmlns:p14="http://schemas.microsoft.com/office/powerpoint/2010/main" val="3958650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5790"/>
                                        </p:tgtEl>
                                        <p:attrNameLst>
                                          <p:attrName>style.visibility</p:attrName>
                                        </p:attrNameLst>
                                      </p:cBhvr>
                                      <p:to>
                                        <p:strVal val="visible"/>
                                      </p:to>
                                    </p:set>
                                    <p:animEffect transition="in" filter="wipe(up)">
                                      <p:cBhvr>
                                        <p:cTn id="7" dur="500"/>
                                        <p:tgtEl>
                                          <p:spTgt spid="115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 y="1481228"/>
            <a:ext cx="9143999" cy="1063689"/>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lstStyle/>
          <a:p>
            <a:r>
              <a:rPr lang="pt-BR" altLang="pt-BR" sz="1800" dirty="0">
                <a:latin typeface="Franklin Gothic Medium" panose="020B0603020102020204" pitchFamily="34" charset="0"/>
              </a:rPr>
              <a:t>Na gestão dos recursos públicos, os agentes responsáveis devem ainda levar em conta as disposições do Decreto-Lei 201/1967 (que trata dos crimes de responsabilidade).</a:t>
            </a:r>
          </a:p>
        </p:txBody>
      </p:sp>
      <p:graphicFrame>
        <p:nvGraphicFramePr>
          <p:cNvPr id="117909" name="Group 149"/>
          <p:cNvGraphicFramePr>
            <a:graphicFrameLocks noGrp="1"/>
          </p:cNvGraphicFramePr>
          <p:nvPr>
            <p:ph type="tbl" idx="1"/>
            <p:extLst>
              <p:ext uri="{D42A27DB-BD31-4B8C-83A1-F6EECF244321}">
                <p14:modId xmlns:p14="http://schemas.microsoft.com/office/powerpoint/2010/main" val="1824455533"/>
              </p:ext>
            </p:extLst>
          </p:nvPr>
        </p:nvGraphicFramePr>
        <p:xfrm>
          <a:off x="250167" y="2289097"/>
          <a:ext cx="8678173" cy="4414137"/>
        </p:xfrm>
        <a:graphic>
          <a:graphicData uri="http://schemas.openxmlformats.org/drawingml/2006/table">
            <a:tbl>
              <a:tblPr/>
              <a:tblGrid>
                <a:gridCol w="3396412">
                  <a:extLst>
                    <a:ext uri="{9D8B030D-6E8A-4147-A177-3AD203B41FA5}">
                      <a16:colId xmlns:a16="http://schemas.microsoft.com/office/drawing/2014/main" val="20000"/>
                    </a:ext>
                  </a:extLst>
                </a:gridCol>
                <a:gridCol w="4108563">
                  <a:extLst>
                    <a:ext uri="{9D8B030D-6E8A-4147-A177-3AD203B41FA5}">
                      <a16:colId xmlns:a16="http://schemas.microsoft.com/office/drawing/2014/main" val="20001"/>
                    </a:ext>
                  </a:extLst>
                </a:gridCol>
                <a:gridCol w="1173198">
                  <a:extLst>
                    <a:ext uri="{9D8B030D-6E8A-4147-A177-3AD203B41FA5}">
                      <a16:colId xmlns:a16="http://schemas.microsoft.com/office/drawing/2014/main" val="20002"/>
                    </a:ext>
                  </a:extLst>
                </a:gridCol>
              </a:tblGrid>
              <a:tr h="576119">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Conduta (DL 201/67, art. 4º)</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Exemplo de conduta (LRF)</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Tahoma" pitchFamily="34" charset="0"/>
                        </a:rPr>
                        <a:t>Punição</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944838">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IV - Retardar a publicação ou deixar de publicar as leis e atos sujeitos a essa formalidade.</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Não divulgar o Plano Plurianual, a Lei de Diretrizes Orçamentárias, a Lei Orçamentária Anual, as prestações de contas e o respectivo parecer prévio (art. 48)</a:t>
                      </a:r>
                      <a:endParaRPr kumimoji="0" lang="pt-BR" sz="1800" b="0" i="0" u="none" strike="noStrike" cap="none" normalizeH="0" baseline="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Tahoma" pitchFamily="34" charset="0"/>
                        </a:rPr>
                        <a:t>cassação de mandato</a:t>
                      </a:r>
                    </a:p>
                    <a:p>
                      <a:pPr marL="0" marR="0" lvl="0" indent="0" algn="ctr"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Tahoma" pitchFamily="34" charset="0"/>
                        </a:rPr>
                        <a:t> (julgamento pelas Câmaras Municipais)</a:t>
                      </a:r>
                      <a:br>
                        <a:rPr kumimoji="0" lang="pt-BR" sz="1400" b="0" i="0" u="none" strike="noStrike" cap="none" normalizeH="0" baseline="0" dirty="0">
                          <a:ln>
                            <a:noFill/>
                          </a:ln>
                          <a:solidFill>
                            <a:schemeClr val="tx1"/>
                          </a:solidFill>
                          <a:effectLst/>
                          <a:latin typeface="Tahoma" pitchFamily="34" charset="0"/>
                        </a:rPr>
                      </a:br>
                      <a:endParaRPr kumimoji="0" lang="pt-BR" sz="1400" b="0" i="0" u="none" strike="noStrike" cap="none" normalizeH="0" baseline="0" dirty="0">
                        <a:ln>
                          <a:noFill/>
                        </a:ln>
                        <a:solidFill>
                          <a:schemeClr val="tx1"/>
                        </a:solidFill>
                        <a:effectLst/>
                        <a:latin typeface="Tahoma"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03468">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 V - Deixar de apresentar à Câmara, no devido tempo, e em forma regular, a proposta orçamentária.</a:t>
                      </a:r>
                      <a:endParaRPr kumimoji="0" lang="pt-BR" sz="1800" b="0" i="0" u="none" strike="noStrike" cap="none" normalizeH="0" baseline="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Não elaborar o projeto de lei orçamentária anual de forma compatível com o plano plurianual, com a lei de diretrizes orçamentárias e com as normas da LRF (art. 5º)</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2"/>
                  </a:ext>
                </a:extLst>
              </a:tr>
              <a:tr h="944838">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 VI - Descumprir o orçamento aprovado para o exercício financeiro.</a:t>
                      </a:r>
                      <a:endParaRPr kumimoji="0" lang="pt-BR" sz="1800" b="0" i="0" u="none" strike="noStrike" cap="none" normalizeH="0" baseline="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Iniciar novos projetos sem estarem adequadamente atendidos aqueles em andamento e contempladas as despesas de conservação do patrimônio público (art. 45).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3"/>
                  </a:ext>
                </a:extLst>
              </a:tr>
              <a:tr h="9448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a:ln>
                            <a:noFill/>
                          </a:ln>
                          <a:solidFill>
                            <a:schemeClr val="tx1"/>
                          </a:solidFill>
                          <a:effectLst/>
                          <a:latin typeface="Tahoma" pitchFamily="34" charset="0"/>
                        </a:rPr>
                        <a:t> VII - Praticar, contra expressa disposição de lei, ato de sua competência ou omitir-se na sua prática.</a:t>
                      </a:r>
                      <a:endParaRPr kumimoji="0" lang="pt-BR" sz="1800" b="0" i="0" u="none" strike="noStrike" cap="none" normalizeH="0" baseline="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Tahoma" pitchFamily="34" charset="0"/>
                        </a:rPr>
                        <a:t>Consignar, na Lei de Meios, crédito com finalidade imprecisa ou dotação ilimitada (art. 5º, § 4º)</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pt-BR"/>
                    </a:p>
                  </a:txBody>
                  <a:tcPr/>
                </a:tc>
                <a:extLst>
                  <a:ext uri="{0D108BD9-81ED-4DB2-BD59-A6C34878D82A}">
                    <a16:rowId xmlns:a16="http://schemas.microsoft.com/office/drawing/2014/main" val="10004"/>
                  </a:ext>
                </a:extLst>
              </a:tr>
            </a:tbl>
          </a:graphicData>
        </a:graphic>
      </p:graphicFrame>
      <p:sp>
        <p:nvSpPr>
          <p:cNvPr id="117763" name="Rectangle 3"/>
          <p:cNvSpPr>
            <a:spLocks noChangeArrowheads="1"/>
          </p:cNvSpPr>
          <p:nvPr/>
        </p:nvSpPr>
        <p:spPr bwMode="auto">
          <a:xfrm>
            <a:off x="0" y="800093"/>
            <a:ext cx="9144000" cy="681135"/>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Infrações político-administrativas</a:t>
            </a:r>
          </a:p>
        </p:txBody>
      </p:sp>
    </p:spTree>
    <p:extLst>
      <p:ext uri="{BB962C8B-B14F-4D97-AF65-F5344CB8AC3E}">
        <p14:creationId xmlns:p14="http://schemas.microsoft.com/office/powerpoint/2010/main" val="4153882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7909"/>
                                        </p:tgtEl>
                                        <p:attrNameLst>
                                          <p:attrName>style.visibility</p:attrName>
                                        </p:attrNameLst>
                                      </p:cBhvr>
                                      <p:to>
                                        <p:strVal val="visible"/>
                                      </p:to>
                                    </p:set>
                                    <p:animEffect transition="in" filter="wipe(up)">
                                      <p:cBhvr>
                                        <p:cTn id="7" dur="500"/>
                                        <p:tgtEl>
                                          <p:spTgt spid="117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43785" y="1895541"/>
            <a:ext cx="7256430" cy="46069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lstStyle/>
          <a:p>
            <a:pPr algn="just"/>
            <a:br>
              <a:rPr lang="pt-BR" altLang="pt-BR" sz="2000" dirty="0">
                <a:latin typeface="Franklin Gothic Medium" panose="020B0603020102020204" pitchFamily="34" charset="0"/>
              </a:rPr>
            </a:br>
            <a:r>
              <a:rPr lang="pt-BR" altLang="pt-BR" sz="2000" dirty="0">
                <a:latin typeface="Franklin Gothic Medium" panose="020B0603020102020204" pitchFamily="34" charset="0"/>
              </a:rPr>
              <a:t>A par da repercussão penal destacada, o mesmo dispositivo legal (Lei 10.028/2000), em seu artigo 4º, acabou alterando a redação do art. 1º do </a:t>
            </a:r>
            <a:r>
              <a:rPr lang="pt-BR" altLang="pt-BR" sz="2000" dirty="0">
                <a:solidFill>
                  <a:srgbClr val="800000"/>
                </a:solidFill>
                <a:latin typeface="Franklin Gothic Medium" panose="020B0603020102020204" pitchFamily="34" charset="0"/>
              </a:rPr>
              <a:t>Decreto-Lei</a:t>
            </a:r>
            <a:r>
              <a:rPr lang="pt-BR" altLang="pt-BR" sz="2000" dirty="0">
                <a:solidFill>
                  <a:srgbClr val="FF9933"/>
                </a:solidFill>
                <a:latin typeface="Franklin Gothic Medium" panose="020B0603020102020204" pitchFamily="34" charset="0"/>
              </a:rPr>
              <a:t> </a:t>
            </a:r>
            <a:r>
              <a:rPr lang="pt-BR" altLang="pt-BR" sz="2000" dirty="0">
                <a:solidFill>
                  <a:srgbClr val="800000"/>
                </a:solidFill>
                <a:latin typeface="Franklin Gothic Medium" panose="020B0603020102020204" pitchFamily="34" charset="0"/>
              </a:rPr>
              <a:t>201/1967</a:t>
            </a:r>
            <a:r>
              <a:rPr lang="pt-BR" altLang="pt-BR" sz="2000" dirty="0">
                <a:latin typeface="Franklin Gothic Medium" panose="020B0603020102020204" pitchFamily="34" charset="0"/>
              </a:rPr>
              <a:t> (que dispõe sobre </a:t>
            </a:r>
            <a:r>
              <a:rPr lang="pt-BR" altLang="pt-BR" sz="2000" dirty="0">
                <a:solidFill>
                  <a:srgbClr val="800000"/>
                </a:solidFill>
                <a:latin typeface="Franklin Gothic Medium" panose="020B0603020102020204" pitchFamily="34" charset="0"/>
              </a:rPr>
              <a:t>crimes de responsabilidade</a:t>
            </a:r>
            <a:r>
              <a:rPr lang="pt-BR" altLang="pt-BR" sz="2000" dirty="0">
                <a:latin typeface="Franklin Gothic Medium" panose="020B0603020102020204" pitchFamily="34" charset="0"/>
              </a:rPr>
              <a:t> de Prefeitos e Vereadores), acrescendo os incisos XVI a XXIII ao rol de práticas administrativas que podem conduzir a condenações de detenção e reclusão, à perda de cargo, à inabilitação para o exercício da função pública e até ao ressarcimento de danos. </a:t>
            </a:r>
            <a:br>
              <a:rPr lang="pt-BR" altLang="pt-BR" sz="2000" dirty="0">
                <a:latin typeface="Franklin Gothic Medium" panose="020B0603020102020204" pitchFamily="34" charset="0"/>
              </a:rPr>
            </a:br>
            <a:br>
              <a:rPr lang="pt-BR" altLang="pt-BR" sz="2000" dirty="0">
                <a:latin typeface="Franklin Gothic Medium" panose="020B0603020102020204" pitchFamily="34" charset="0"/>
              </a:rPr>
            </a:br>
            <a:r>
              <a:rPr lang="pt-BR" altLang="pt-BR" sz="2000" dirty="0">
                <a:latin typeface="Franklin Gothic Medium" panose="020B0603020102020204" pitchFamily="34" charset="0"/>
              </a:rPr>
              <a:t>Verifica-se tratarem-se de tópicos atinentes à desobediência direta ou indireta a comandos da LRF. Portanto, além das implicações penais, seguem-se reflexos cíveis e na órbita administrativa aos gestores.</a:t>
            </a:r>
          </a:p>
        </p:txBody>
      </p:sp>
      <p:sp>
        <p:nvSpPr>
          <p:cNvPr id="89092" name="Rectangle 4"/>
          <p:cNvSpPr>
            <a:spLocks noChangeArrowheads="1"/>
          </p:cNvSpPr>
          <p:nvPr/>
        </p:nvSpPr>
        <p:spPr bwMode="auto">
          <a:xfrm>
            <a:off x="0" y="781050"/>
            <a:ext cx="9144000" cy="774441"/>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a:solidFill>
                  <a:schemeClr val="bg1"/>
                </a:solidFill>
                <a:effectLst>
                  <a:outerShdw blurRad="38100" dist="38100" dir="2700000" algn="tl">
                    <a:srgbClr val="000000">
                      <a:alpha val="43137"/>
                    </a:srgbClr>
                  </a:outerShdw>
                </a:effectLst>
                <a:latin typeface="Franklin Gothic Medium" panose="020B0603020102020204" pitchFamily="34" charset="0"/>
              </a:rPr>
              <a:t>Ainda o Decreto-Lei 201/67</a:t>
            </a:r>
          </a:p>
        </p:txBody>
      </p:sp>
    </p:spTree>
    <p:extLst>
      <p:ext uri="{BB962C8B-B14F-4D97-AF65-F5344CB8AC3E}">
        <p14:creationId xmlns:p14="http://schemas.microsoft.com/office/powerpoint/2010/main" val="2628710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Group 2"/>
          <p:cNvGraphicFramePr>
            <a:graphicFrameLocks noGrp="1"/>
          </p:cNvGraphicFramePr>
          <p:nvPr>
            <p:ph type="tbl" idx="1"/>
            <p:extLst>
              <p:ext uri="{D42A27DB-BD31-4B8C-83A1-F6EECF244321}">
                <p14:modId xmlns:p14="http://schemas.microsoft.com/office/powerpoint/2010/main" val="1116657310"/>
              </p:ext>
            </p:extLst>
          </p:nvPr>
        </p:nvGraphicFramePr>
        <p:xfrm>
          <a:off x="323850" y="801684"/>
          <a:ext cx="8496300" cy="5989641"/>
        </p:xfrm>
        <a:graphic>
          <a:graphicData uri="http://schemas.openxmlformats.org/drawingml/2006/table">
            <a:tbl>
              <a:tblPr/>
              <a:tblGrid>
                <a:gridCol w="4319588">
                  <a:extLst>
                    <a:ext uri="{9D8B030D-6E8A-4147-A177-3AD203B41FA5}">
                      <a16:colId xmlns:a16="http://schemas.microsoft.com/office/drawing/2014/main" val="20000"/>
                    </a:ext>
                  </a:extLst>
                </a:gridCol>
                <a:gridCol w="1081087">
                  <a:extLst>
                    <a:ext uri="{9D8B030D-6E8A-4147-A177-3AD203B41FA5}">
                      <a16:colId xmlns:a16="http://schemas.microsoft.com/office/drawing/2014/main" val="20001"/>
                    </a:ext>
                  </a:extLst>
                </a:gridCol>
                <a:gridCol w="935038">
                  <a:extLst>
                    <a:ext uri="{9D8B030D-6E8A-4147-A177-3AD203B41FA5}">
                      <a16:colId xmlns:a16="http://schemas.microsoft.com/office/drawing/2014/main" val="20002"/>
                    </a:ext>
                  </a:extLst>
                </a:gridCol>
                <a:gridCol w="865187">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289575">
                <a:tc gridSpan="5">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300" b="1" i="0" u="none" strike="noStrike" cap="none" normalizeH="0" baseline="0">
                          <a:ln>
                            <a:noFill/>
                          </a:ln>
                          <a:solidFill>
                            <a:schemeClr val="tx1"/>
                          </a:solidFill>
                          <a:effectLst/>
                          <a:latin typeface="Arial" charset="0"/>
                          <a:cs typeface="Arial" charset="0"/>
                        </a:rPr>
                        <a:t>Resumo do número de transgressões à LRF e correspondentes punições</a:t>
                      </a:r>
                      <a:endParaRPr kumimoji="0" lang="pt-BR" sz="2400" b="0" i="0" u="none" strike="noStrike" cap="none" normalizeH="0" baseline="0">
                        <a:ln>
                          <a:noFill/>
                        </a:ln>
                        <a:solidFill>
                          <a:schemeClr val="tx1"/>
                        </a:solidFill>
                        <a:effectLst/>
                        <a:latin typeface="Times New Roman"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13371">
                <a:tc gridSpan="5">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800" b="0" i="0" u="none" strike="noStrike" cap="none" normalizeH="0" baseline="0">
                          <a:ln>
                            <a:noFill/>
                          </a:ln>
                          <a:solidFill>
                            <a:schemeClr val="tx1"/>
                          </a:solidFill>
                          <a:effectLst/>
                          <a:latin typeface="Arial" charset="0"/>
                          <a:cs typeface="Arial" charset="0"/>
                        </a:rPr>
                        <a:t> </a:t>
                      </a:r>
                      <a:endParaRPr kumimoji="0" lang="pt-BR" sz="2400" b="0" i="0" u="none" strike="noStrike" cap="none" normalizeH="0" baseline="0">
                        <a:ln>
                          <a:noFill/>
                        </a:ln>
                        <a:solidFill>
                          <a:schemeClr val="tx1"/>
                        </a:solidFill>
                        <a:effectLst/>
                        <a:latin typeface="Times New Roman" charset="0"/>
                      </a:endParaRPr>
                    </a:p>
                  </a:txBody>
                  <a:tcPr marT="45722" marB="45722" anchor="ct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823000">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Capítulo da LRF</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Nº de tipificações</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Vedações diretas da LRF</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punição fiscal</a:t>
                      </a:r>
                    </a:p>
                    <a:p>
                      <a:pPr marL="0" marR="0" lvl="0" indent="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ao </a:t>
                      </a:r>
                      <a:r>
                        <a:rPr kumimoji="0" lang="pt-BR" sz="1200" b="1" i="0" u="none" strike="noStrike" cap="none" normalizeH="0" baseline="0">
                          <a:ln>
                            <a:noFill/>
                          </a:ln>
                          <a:solidFill>
                            <a:schemeClr val="tx1"/>
                          </a:solidFill>
                          <a:effectLst/>
                          <a:latin typeface="Tahoma" pitchFamily="34" charset="0"/>
                          <a:cs typeface="Arial" charset="0"/>
                        </a:rPr>
                        <a:t>ente público</a:t>
                      </a:r>
                      <a:endParaRPr kumimoji="0" lang="pt-BR" sz="1200" b="1"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punição cível, penal ou administrativa ao </a:t>
                      </a:r>
                      <a:r>
                        <a:rPr kumimoji="0" lang="pt-BR" sz="1200" b="1" i="0" u="none" strike="noStrike" cap="none" normalizeH="0" baseline="0">
                          <a:ln>
                            <a:noFill/>
                          </a:ln>
                          <a:solidFill>
                            <a:schemeClr val="tx1"/>
                          </a:solidFill>
                          <a:effectLst/>
                          <a:latin typeface="Tahoma" pitchFamily="34" charset="0"/>
                          <a:cs typeface="Arial" charset="0"/>
                        </a:rPr>
                        <a:t>Gestor</a:t>
                      </a:r>
                      <a:endParaRPr kumimoji="0" lang="pt-BR" sz="1200" b="1"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TRANSPARÊNCIA, CONTROLE E FISCALIZAÇÃO</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25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25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PLANEJAMENTO</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19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19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OPERAÇÕES DE CRÉDITO</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10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6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10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RECEITA</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8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8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GESTÃO PATRIMONIAL</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7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7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DESPESA COM PESSOAL</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6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5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6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GARANTIA</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6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4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DÍVIDA</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5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4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DISPOSIÇÕES FINAIS  OU  TRANSITÓRIAS</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5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5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DESPESAS CRIADAS OU EXPANDIDAS</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2"/>
                  </a:ext>
                </a:extLst>
              </a:tr>
              <a:tr h="27433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TRANSFERÊNCIA DE  RECURSOS AO SETOR PRIVADO</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3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RESTOS A PAGAR</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4"/>
                  </a:ext>
                </a:extLst>
              </a:tr>
              <a:tr h="27433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OPERAÇÃO DE ANTECIPAÇÃO DE RECEITA ORÇAMENTÁRIA</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2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SEGURIDADE SOCIAL</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6"/>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OBRIGAÇÃO DE DESPESA NO FINAL DO MANDATO</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74335">
                <a:tc>
                  <a:txBody>
                    <a:body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EMPRESAS CONTROLADAS</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a:ln>
                            <a:noFill/>
                          </a:ln>
                          <a:solidFill>
                            <a:schemeClr val="tx1"/>
                          </a:solidFill>
                          <a:effectLst/>
                          <a:latin typeface="Tahoma" pitchFamily="34" charset="0"/>
                          <a:cs typeface="Arial" charset="0"/>
                        </a:rPr>
                        <a:t>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8"/>
                  </a:ext>
                </a:extLst>
              </a:tr>
              <a:tr h="274335">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1" i="0" u="none" strike="noStrike" cap="none" normalizeH="0" baseline="0">
                          <a:ln>
                            <a:noFill/>
                          </a:ln>
                          <a:solidFill>
                            <a:schemeClr val="tx1"/>
                          </a:solidFill>
                          <a:effectLst/>
                          <a:latin typeface="Tahoma" pitchFamily="34" charset="0"/>
                          <a:cs typeface="Arial" charset="0"/>
                        </a:rPr>
                        <a:t>TOTAL</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1" i="0" u="none" strike="noStrike" cap="none" normalizeH="0" baseline="0">
                          <a:ln>
                            <a:noFill/>
                          </a:ln>
                          <a:solidFill>
                            <a:schemeClr val="tx1"/>
                          </a:solidFill>
                          <a:effectLst/>
                          <a:latin typeface="Tahoma" pitchFamily="34" charset="0"/>
                          <a:cs typeface="Arial" charset="0"/>
                        </a:rPr>
                        <a:t>104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1" i="0" u="none" strike="noStrike" cap="none" normalizeH="0" baseline="0">
                          <a:ln>
                            <a:noFill/>
                          </a:ln>
                          <a:solidFill>
                            <a:schemeClr val="tx1"/>
                          </a:solidFill>
                          <a:effectLst/>
                          <a:latin typeface="Tahoma" pitchFamily="34" charset="0"/>
                          <a:cs typeface="Arial" charset="0"/>
                        </a:rPr>
                        <a:t>29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1" i="0" u="none" strike="noStrike" cap="none" normalizeH="0" baseline="0">
                          <a:ln>
                            <a:noFill/>
                          </a:ln>
                          <a:solidFill>
                            <a:schemeClr val="tx1"/>
                          </a:solidFill>
                          <a:effectLst/>
                          <a:latin typeface="Tahoma" pitchFamily="34" charset="0"/>
                          <a:cs typeface="Arial" charset="0"/>
                        </a:rPr>
                        <a:t>11          </a:t>
                      </a:r>
                      <a:endParaRPr kumimoji="0" lang="pt-BR" sz="1200" b="0" i="0" u="none" strike="noStrike" cap="none" normalizeH="0" baseline="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pt-BR" sz="1200" b="1" i="0" u="none" strike="noStrike" cap="none" normalizeH="0" baseline="0" dirty="0">
                          <a:ln>
                            <a:noFill/>
                          </a:ln>
                          <a:solidFill>
                            <a:schemeClr val="tx1"/>
                          </a:solidFill>
                          <a:effectLst/>
                          <a:latin typeface="Tahoma" pitchFamily="34" charset="0"/>
                          <a:cs typeface="Arial" charset="0"/>
                        </a:rPr>
                        <a:t>101          </a:t>
                      </a:r>
                      <a:endParaRPr kumimoji="0" lang="pt-BR" sz="1200" b="0" i="0" u="none" strike="noStrike" cap="none" normalizeH="0" baseline="0" dirty="0">
                        <a:ln>
                          <a:noFill/>
                        </a:ln>
                        <a:solidFill>
                          <a:schemeClr val="tx1"/>
                        </a:solidFill>
                        <a:effectLst/>
                        <a:latin typeface="Tahoma"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906626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82351" y="1849988"/>
            <a:ext cx="6979298" cy="3849461"/>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lstStyle/>
          <a:p>
            <a:pPr algn="just"/>
            <a:r>
              <a:rPr lang="pt-BR" altLang="pt-BR" sz="2400" dirty="0">
                <a:latin typeface="Franklin Gothic Medium" panose="020B0603020102020204" pitchFamily="34" charset="0"/>
              </a:rPr>
              <a:t>     </a:t>
            </a:r>
            <a:br>
              <a:rPr lang="pt-BR" altLang="pt-BR" sz="2400" dirty="0">
                <a:latin typeface="Franklin Gothic Medium" panose="020B0603020102020204" pitchFamily="34" charset="0"/>
              </a:rPr>
            </a:br>
            <a:r>
              <a:rPr lang="pt-BR" altLang="pt-BR" sz="2400" dirty="0">
                <a:latin typeface="Franklin Gothic Medium" panose="020B0603020102020204" pitchFamily="34" charset="0"/>
              </a:rPr>
              <a:t>  No âmbito dos Tribunais de Contas, o juízo pelo</a:t>
            </a:r>
            <a:br>
              <a:rPr lang="pt-BR" altLang="pt-BR" sz="2400" dirty="0">
                <a:latin typeface="Franklin Gothic Medium" panose="020B0603020102020204" pitchFamily="34" charset="0"/>
              </a:rPr>
            </a:br>
            <a:r>
              <a:rPr lang="pt-BR" altLang="pt-BR" sz="2400" dirty="0">
                <a:solidFill>
                  <a:srgbClr val="800000"/>
                </a:solidFill>
                <a:latin typeface="Franklin Gothic Medium" panose="020B0603020102020204" pitchFamily="34" charset="0"/>
              </a:rPr>
              <a:t>não-atendimento</a:t>
            </a:r>
            <a:r>
              <a:rPr lang="pt-BR" altLang="pt-BR" sz="2400" dirty="0">
                <a:latin typeface="Franklin Gothic Medium" panose="020B0603020102020204" pitchFamily="34" charset="0"/>
              </a:rPr>
              <a:t> da LRF, além das </a:t>
            </a:r>
            <a:r>
              <a:rPr lang="pt-BR" altLang="pt-BR" sz="2400" dirty="0" err="1">
                <a:latin typeface="Franklin Gothic Medium" panose="020B0603020102020204" pitchFamily="34" charset="0"/>
              </a:rPr>
              <a:t>conseqüências</a:t>
            </a:r>
            <a:r>
              <a:rPr lang="pt-BR" altLang="pt-BR" sz="2400" dirty="0">
                <a:latin typeface="Franklin Gothic Medium" panose="020B0603020102020204" pitchFamily="34" charset="0"/>
              </a:rPr>
              <a:t> próprias, </a:t>
            </a:r>
            <a:r>
              <a:rPr lang="pt-BR" altLang="pt-BR" sz="2400" dirty="0">
                <a:solidFill>
                  <a:srgbClr val="800000"/>
                </a:solidFill>
                <a:latin typeface="Franklin Gothic Medium" panose="020B0603020102020204" pitchFamily="34" charset="0"/>
              </a:rPr>
              <a:t>é considerado na emissão do parecer prévio às contas anuais</a:t>
            </a:r>
            <a:r>
              <a:rPr lang="pt-BR" altLang="pt-BR" sz="2400" dirty="0">
                <a:latin typeface="Franklin Gothic Medium" panose="020B0603020102020204" pitchFamily="34" charset="0"/>
              </a:rPr>
              <a:t> do Governador ou Prefeito (ou no julgamento das contas dos Presidentes dos Poderes e Órgãos autônomos estaduais, e das Câmaras Municipais), e pode resultar na remessa das peças ao Ministério Público, se configuradas implicações penais ou atos de improbidade.</a:t>
            </a:r>
          </a:p>
        </p:txBody>
      </p:sp>
      <p:sp>
        <p:nvSpPr>
          <p:cNvPr id="84996" name="Rectangle 4"/>
          <p:cNvSpPr>
            <a:spLocks noChangeArrowheads="1"/>
          </p:cNvSpPr>
          <p:nvPr/>
        </p:nvSpPr>
        <p:spPr bwMode="auto">
          <a:xfrm>
            <a:off x="0" y="781050"/>
            <a:ext cx="9144000" cy="584775"/>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Repercussão nas Contas Anuais</a:t>
            </a:r>
          </a:p>
        </p:txBody>
      </p:sp>
    </p:spTree>
    <p:extLst>
      <p:ext uri="{BB962C8B-B14F-4D97-AF65-F5344CB8AC3E}">
        <p14:creationId xmlns:p14="http://schemas.microsoft.com/office/powerpoint/2010/main" val="415934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1" y="809625"/>
            <a:ext cx="9143999" cy="584775"/>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A jurisprudência sobre o tema</a:t>
            </a:r>
          </a:p>
        </p:txBody>
      </p:sp>
      <p:sp>
        <p:nvSpPr>
          <p:cNvPr id="3" name="CaixaDeTexto 2">
            <a:extLst>
              <a:ext uri="{FF2B5EF4-FFF2-40B4-BE49-F238E27FC236}">
                <a16:creationId xmlns:a16="http://schemas.microsoft.com/office/drawing/2014/main" id="{505B317A-87F2-4E19-A584-F2F2B384FA2A}"/>
              </a:ext>
            </a:extLst>
          </p:cNvPr>
          <p:cNvSpPr txBox="1"/>
          <p:nvPr/>
        </p:nvSpPr>
        <p:spPr>
          <a:xfrm>
            <a:off x="805543" y="1779687"/>
            <a:ext cx="7783286" cy="4801314"/>
          </a:xfrm>
          <a:prstGeom prst="rect">
            <a:avLst/>
          </a:prstGeom>
          <a:noFill/>
        </p:spPr>
        <p:txBody>
          <a:bodyPr wrap="square" rtlCol="0">
            <a:spAutoFit/>
          </a:bodyPr>
          <a:lstStyle/>
          <a:p>
            <a:pPr algn="just"/>
            <a:r>
              <a:rPr lang="pt-BR" dirty="0"/>
              <a:t>Desde a sua edição, já existe vasta jurisprudência no Poder Judiciário a respeito de repercussões – principalmente penais – de descumprimento às restritivas regras atinentes à LRF.</a:t>
            </a:r>
          </a:p>
          <a:p>
            <a:pPr algn="just"/>
            <a:endParaRPr lang="pt-BR" dirty="0"/>
          </a:p>
          <a:p>
            <a:pPr algn="just"/>
            <a:r>
              <a:rPr lang="pt-BR" dirty="0"/>
              <a:t>No âmbito do Estado do RS, por exemplo, é pertinente citar a existência de decisões de segundo grau confirmando a invalidação de nomeações de servidores, mesmo por concurso, diante da superação do limite de gastos com pessoal (Apelações Cíveis nºs  70012334181 e 70006971824).</a:t>
            </a:r>
          </a:p>
          <a:p>
            <a:pPr algn="just"/>
            <a:endParaRPr lang="pt-BR" dirty="0"/>
          </a:p>
          <a:p>
            <a:pPr algn="just"/>
            <a:r>
              <a:rPr lang="pt-BR" dirty="0"/>
              <a:t>Ainda, decisão do TJRS (Agravo de Instrumento nº 70020734513), reconhecendo a plena </a:t>
            </a:r>
            <a:r>
              <a:rPr lang="pt-BR" b="1" dirty="0"/>
              <a:t>coexistência das responsabilidades de agente político</a:t>
            </a:r>
            <a:r>
              <a:rPr lang="pt-BR" dirty="0"/>
              <a:t>, no caso, Prefeito Municipal, por crime de responsabilidade (art. 1º do </a:t>
            </a:r>
            <a:r>
              <a:rPr lang="pt-BR" dirty="0" err="1"/>
              <a:t>Dec</a:t>
            </a:r>
            <a:r>
              <a:rPr lang="pt-BR" dirty="0"/>
              <a:t>-Lei 201/1967) e infração político-administrativa (possibilidade de cassação do mandato).</a:t>
            </a:r>
          </a:p>
          <a:p>
            <a:pPr algn="just"/>
            <a:endParaRPr lang="pt-BR" dirty="0"/>
          </a:p>
          <a:p>
            <a:pPr algn="just"/>
            <a:r>
              <a:rPr lang="pt-BR" dirty="0"/>
              <a:t>E, mais recentemente, o processo de impeachment da Presidente da República, que se iniciou por descumprimento da LRF, combinado com crime de responsabilidade.</a:t>
            </a:r>
          </a:p>
        </p:txBody>
      </p:sp>
    </p:spTree>
    <p:extLst>
      <p:ext uri="{BB962C8B-B14F-4D97-AF65-F5344CB8AC3E}">
        <p14:creationId xmlns:p14="http://schemas.microsoft.com/office/powerpoint/2010/main" val="475918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4294967295"/>
          </p:nvPr>
        </p:nvSpPr>
        <p:spPr>
          <a:xfrm>
            <a:off x="628649" y="2078038"/>
            <a:ext cx="7886700" cy="4422775"/>
          </a:xfrm>
          <a:prstGeom prst="rect">
            <a:avLst/>
          </a:prstGeom>
        </p:spPr>
        <p:txBody>
          <a:bodyPr wrap="square">
            <a:noAutofit/>
          </a:bodyPr>
          <a:lstStyle/>
          <a:p>
            <a:pPr marL="0" indent="0" algn="just">
              <a:lnSpc>
                <a:spcPct val="107000"/>
              </a:lnSpc>
              <a:spcBef>
                <a:spcPts val="600"/>
              </a:spcBef>
              <a:spcAft>
                <a:spcPts val="600"/>
              </a:spcAft>
              <a:buNone/>
            </a:pPr>
            <a:r>
              <a:rPr lang="pt-BR" sz="2400" dirty="0">
                <a:effectLst/>
                <a:latin typeface="Franklin Gothic Medium" panose="020B0603020102020204" pitchFamily="34" charset="0"/>
                <a:ea typeface="Calibri" panose="020F0502020204030204" pitchFamily="34" charset="0"/>
                <a:cs typeface="Times New Roman" panose="02020603050405020304" pitchFamily="18" charset="0"/>
              </a:rPr>
              <a:t>Com o objetivo de garantir o equilíbrio das contas públicas, a Lei de Responsabilidade Fiscal estabeleceu limites e regras específicas para os períodos de gestão, e dedicou especial atenção às condutas adotadas no último exercício de mandato. </a:t>
            </a:r>
          </a:p>
          <a:p>
            <a:pPr marL="0" indent="0" algn="just">
              <a:lnSpc>
                <a:spcPct val="107000"/>
              </a:lnSpc>
              <a:spcBef>
                <a:spcPts val="600"/>
              </a:spcBef>
              <a:spcAft>
                <a:spcPts val="600"/>
              </a:spcAft>
              <a:buNone/>
            </a:pPr>
            <a:r>
              <a:rPr lang="pt-BR" sz="2400" dirty="0">
                <a:effectLst/>
                <a:latin typeface="Franklin Gothic Medium" panose="020B0603020102020204" pitchFamily="34" charset="0"/>
                <a:ea typeface="Calibri" panose="020F0502020204030204" pitchFamily="34" charset="0"/>
                <a:cs typeface="Times New Roman" panose="02020603050405020304" pitchFamily="18" charset="0"/>
              </a:rPr>
              <a:t>Para tanto, o administrador público não poderá praticar, neste período, atos que venham a onerar os cofres públicos, comprometendo a gestão futura e transferindo aos seus sucessores obrigações assumidas em nome do poder público, sem o correspondente lastro financeiro.</a:t>
            </a:r>
          </a:p>
        </p:txBody>
      </p:sp>
      <p:sp>
        <p:nvSpPr>
          <p:cNvPr id="4" name="Rectangle 4"/>
          <p:cNvSpPr>
            <a:spLocks noChangeArrowheads="1"/>
          </p:cNvSpPr>
          <p:nvPr/>
        </p:nvSpPr>
        <p:spPr bwMode="auto">
          <a:xfrm>
            <a:off x="0" y="828675"/>
            <a:ext cx="9143999" cy="737118"/>
          </a:xfrm>
          <a:prstGeom prst="rect">
            <a:avLst/>
          </a:prstGeom>
          <a:solidFill>
            <a:schemeClr val="tx2">
              <a:lumMod val="60000"/>
              <a:lumOff val="4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As vedações no último ano de mandato</a:t>
            </a:r>
          </a:p>
        </p:txBody>
      </p:sp>
    </p:spTree>
    <p:extLst>
      <p:ext uri="{BB962C8B-B14F-4D97-AF65-F5344CB8AC3E}">
        <p14:creationId xmlns:p14="http://schemas.microsoft.com/office/powerpoint/2010/main" val="353186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676"/>
        <p:cNvGrpSpPr/>
        <p:nvPr/>
      </p:nvGrpSpPr>
      <p:grpSpPr>
        <a:xfrm>
          <a:off x="0" y="0"/>
          <a:ext cx="0" cy="0"/>
          <a:chOff x="0" y="0"/>
          <a:chExt cx="0" cy="0"/>
        </a:xfrm>
      </p:grpSpPr>
      <p:sp>
        <p:nvSpPr>
          <p:cNvPr id="369677" name="Google Shape;369677;p2"/>
          <p:cNvSpPr txBox="1"/>
          <p:nvPr/>
        </p:nvSpPr>
        <p:spPr>
          <a:xfrm>
            <a:off x="820200" y="2072387"/>
            <a:ext cx="7503600" cy="4616608"/>
          </a:xfrm>
          <a:prstGeom prst="rect">
            <a:avLst/>
          </a:prstGeom>
          <a:solidFill>
            <a:srgbClr val="FAF9F9"/>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2400" b="1" i="1" u="none" strike="noStrike" cap="none" dirty="0">
                <a:solidFill>
                  <a:schemeClr val="dk1"/>
                </a:solidFill>
                <a:latin typeface="Calibri"/>
                <a:ea typeface="Calibri"/>
                <a:cs typeface="Calibri"/>
                <a:sym typeface="Calibri"/>
              </a:rPr>
              <a:t>Valtuir Pereira Nunes</a:t>
            </a:r>
            <a:r>
              <a:rPr lang="pt-BR" sz="2400" b="0" i="0" u="none" strike="noStrike" cap="none" dirty="0">
                <a:solidFill>
                  <a:schemeClr val="dk1"/>
                </a:solidFill>
                <a:latin typeface="Calibri"/>
                <a:ea typeface="Calibri"/>
                <a:cs typeface="Calibri"/>
                <a:sym typeface="Calibri"/>
              </a:rPr>
              <a:t> </a:t>
            </a:r>
            <a:r>
              <a:rPr lang="pt-BR" sz="1600" b="0" i="0" u="none" strike="noStrike" cap="none" dirty="0">
                <a:solidFill>
                  <a:schemeClr val="dk1"/>
                </a:solidFill>
                <a:latin typeface="Calibri"/>
                <a:ea typeface="Calibri"/>
                <a:cs typeface="Calibri"/>
                <a:sym typeface="Calibri"/>
              </a:rPr>
              <a:t>é economista, formado pela UFRGS - Universidade Federal do Rio Grande do Sul e pós-graduado em Regulação dos Serviços Públicos, pela mesma Universidade. </a:t>
            </a:r>
            <a:endParaRPr sz="1600" b="0" i="0" u="none" strike="noStrike" cap="none" dirty="0">
              <a:solidFill>
                <a:schemeClr val="dk1"/>
              </a:solidFill>
              <a:latin typeface="Calibri"/>
              <a:ea typeface="Calibri"/>
              <a:cs typeface="Calibri"/>
              <a:sym typeface="Calibri"/>
            </a:endParaRPr>
          </a:p>
          <a:p>
            <a:pPr marL="0" marR="0" lvl="0" indent="0" algn="just" rtl="0">
              <a:spcBef>
                <a:spcPts val="1200"/>
              </a:spcBef>
              <a:spcAft>
                <a:spcPts val="0"/>
              </a:spcAft>
              <a:buNone/>
            </a:pPr>
            <a:r>
              <a:rPr lang="pt-BR" sz="1600" b="0" i="0" u="none" strike="noStrike" cap="none" dirty="0" err="1">
                <a:solidFill>
                  <a:schemeClr val="dk1"/>
                </a:solidFill>
                <a:latin typeface="Calibri"/>
                <a:ea typeface="Calibri"/>
                <a:cs typeface="Calibri"/>
                <a:sym typeface="Calibri"/>
              </a:rPr>
              <a:t>Ex-Auditor</a:t>
            </a:r>
            <a:r>
              <a:rPr lang="pt-BR" sz="1600" b="0" i="0" u="none" strike="noStrike" cap="none" dirty="0">
                <a:solidFill>
                  <a:schemeClr val="dk1"/>
                </a:solidFill>
                <a:latin typeface="Calibri"/>
                <a:ea typeface="Calibri"/>
                <a:cs typeface="Calibri"/>
                <a:sym typeface="Calibri"/>
              </a:rPr>
              <a:t> Público Externo do Tribunal de Contas do Estado do RS, onde atuou por 37 anos, exercendo atividades como Assessor Técnico da Diretoria de Controle e Fiscalização, Chefe de Gabinete do Ministério Público de Contas, Consultor Técnico, Assessor Especial da Presidência e Diretor-Geral do TCE-RS. </a:t>
            </a:r>
            <a:endParaRPr sz="1600" b="0" i="0" u="none" strike="noStrike" cap="none" dirty="0">
              <a:solidFill>
                <a:schemeClr val="dk1"/>
              </a:solidFill>
              <a:latin typeface="Calibri"/>
              <a:ea typeface="Calibri"/>
              <a:cs typeface="Calibri"/>
              <a:sym typeface="Calibri"/>
            </a:endParaRPr>
          </a:p>
          <a:p>
            <a:pPr marL="0" marR="0" lvl="0" indent="0" algn="just" rtl="0">
              <a:spcBef>
                <a:spcPts val="1200"/>
              </a:spcBef>
              <a:spcAft>
                <a:spcPts val="0"/>
              </a:spcAft>
              <a:buNone/>
            </a:pPr>
            <a:r>
              <a:rPr lang="pt-BR" sz="1600" b="0" i="0" u="none" strike="noStrike" cap="none" dirty="0">
                <a:solidFill>
                  <a:schemeClr val="dk1"/>
                </a:solidFill>
                <a:latin typeface="Calibri"/>
                <a:ea typeface="Calibri"/>
                <a:cs typeface="Calibri"/>
                <a:sym typeface="Calibri"/>
              </a:rPr>
              <a:t>Fundador da EASY-GOV – Consultoria em Gestão Pública, atuando como palestrante em diversos eventos relativos à Administração Pública no âmbito do Estado do Rio Grande do Sul e dos demais Estados da Federação. </a:t>
            </a:r>
            <a:endParaRPr sz="1600" b="0" i="0" u="none" strike="noStrike" cap="none" dirty="0">
              <a:solidFill>
                <a:schemeClr val="dk1"/>
              </a:solidFill>
              <a:latin typeface="Calibri"/>
              <a:ea typeface="Calibri"/>
              <a:cs typeface="Calibri"/>
              <a:sym typeface="Calibri"/>
            </a:endParaRPr>
          </a:p>
          <a:p>
            <a:pPr marL="0" marR="0" lvl="0" indent="0" algn="just" rtl="0">
              <a:spcBef>
                <a:spcPts val="1200"/>
              </a:spcBef>
              <a:spcAft>
                <a:spcPts val="0"/>
              </a:spcAft>
              <a:buNone/>
            </a:pPr>
            <a:r>
              <a:rPr lang="pt-BR" sz="1600" b="0" i="0" u="none" strike="noStrike" cap="none" dirty="0">
                <a:solidFill>
                  <a:schemeClr val="dk1"/>
                </a:solidFill>
                <a:latin typeface="Calibri"/>
                <a:ea typeface="Calibri"/>
                <a:cs typeface="Calibri"/>
                <a:sym typeface="Calibri"/>
              </a:rPr>
              <a:t>Atualmente, é consultor, palestrante e instrutor de cursos sobre inúmeros temas relativos à Gestão Pública, como Dados Abertos Governamentais, Transparência e Controle Social, Marco Regulatório das Organizações da Sociedade Civil – Terceiro Setor, Governança Pública, Educação Fiscal e Cidadania, Ética e Combate à Corrupção, Acesso à Informação e Jornalismo de Dados, Governança Corporativa e </a:t>
            </a:r>
            <a:r>
              <a:rPr lang="pt-BR" sz="1600" b="0" i="0" u="none" strike="noStrike" cap="none" dirty="0" err="1">
                <a:solidFill>
                  <a:schemeClr val="dk1"/>
                </a:solidFill>
                <a:latin typeface="Calibri"/>
                <a:ea typeface="Calibri"/>
                <a:cs typeface="Calibri"/>
                <a:sym typeface="Calibri"/>
              </a:rPr>
              <a:t>Compliance</a:t>
            </a:r>
            <a:r>
              <a:rPr lang="pt-BR" sz="1600" b="0" i="0" u="none" strike="noStrike" cap="none" dirty="0">
                <a:solidFill>
                  <a:schemeClr val="dk1"/>
                </a:solidFill>
                <a:latin typeface="Calibri"/>
                <a:ea typeface="Calibri"/>
                <a:cs typeface="Calibri"/>
                <a:sym typeface="Calibri"/>
              </a:rPr>
              <a:t> – Leis das Estatais, Inovação na Gestão Pública, Gestão de Pessoas, entre outros temas.  </a:t>
            </a:r>
            <a:endParaRPr sz="1600" b="0" i="0" u="none" strike="noStrike" cap="none" dirty="0">
              <a:solidFill>
                <a:schemeClr val="dk1"/>
              </a:solidFill>
              <a:latin typeface="Calibri"/>
              <a:ea typeface="Calibri"/>
              <a:cs typeface="Calibri"/>
              <a:sym typeface="Calibri"/>
            </a:endParaRPr>
          </a:p>
        </p:txBody>
      </p:sp>
      <p:sp>
        <p:nvSpPr>
          <p:cNvPr id="369678" name="Google Shape;369678;p2"/>
          <p:cNvSpPr txBox="1"/>
          <p:nvPr/>
        </p:nvSpPr>
        <p:spPr>
          <a:xfrm>
            <a:off x="840750" y="1417819"/>
            <a:ext cx="1681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i="0" u="none" strike="noStrike" cap="none" dirty="0">
                <a:solidFill>
                  <a:schemeClr val="dk1"/>
                </a:solidFill>
                <a:latin typeface="Calibri"/>
                <a:ea typeface="Calibri"/>
                <a:cs typeface="Calibri"/>
                <a:sym typeface="Calibri"/>
              </a:rPr>
              <a:t>Palestrante</a:t>
            </a:r>
            <a:r>
              <a:rPr lang="pt-BR" sz="1800" b="1" i="0" u="none" strike="noStrike" cap="none"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pic>
        <p:nvPicPr>
          <p:cNvPr id="369679" name="Google Shape;369679;p2"/>
          <p:cNvPicPr preferRelativeResize="0"/>
          <p:nvPr/>
        </p:nvPicPr>
        <p:blipFill>
          <a:blip r:embed="rId2">
            <a:alphaModFix/>
          </a:blip>
          <a:stretch>
            <a:fillRect/>
          </a:stretch>
        </p:blipFill>
        <p:spPr>
          <a:xfrm>
            <a:off x="0" y="0"/>
            <a:ext cx="1681500" cy="15613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 y="781050"/>
            <a:ext cx="9143999" cy="737118"/>
          </a:xfrm>
          <a:prstGeom prst="rect">
            <a:avLst/>
          </a:prstGeom>
          <a:solidFill>
            <a:schemeClr val="tx2">
              <a:lumMod val="60000"/>
              <a:lumOff val="40000"/>
            </a:schemeClr>
          </a:solidFill>
        </p:spPr>
        <p:txBody>
          <a:bodyPr wrap="square" anchor="ctr" anchorCtr="1">
            <a:noAutofit/>
          </a:bodyPr>
          <a:lstStyle/>
          <a:p>
            <a:pPr algn="ctr" eaLnBrk="0" fontAlgn="base" hangingPunct="0">
              <a:spcBef>
                <a:spcPct val="0"/>
              </a:spcBef>
              <a:spcAft>
                <a:spcPct val="0"/>
              </a:spcAft>
            </a:pPr>
            <a:r>
              <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As vedações no último ano de mandato</a:t>
            </a:r>
          </a:p>
        </p:txBody>
      </p:sp>
      <p:sp>
        <p:nvSpPr>
          <p:cNvPr id="3" name="Retângulo 2">
            <a:extLst>
              <a:ext uri="{FF2B5EF4-FFF2-40B4-BE49-F238E27FC236}">
                <a16:creationId xmlns:a16="http://schemas.microsoft.com/office/drawing/2014/main" id="{F4B30A7F-EE8E-49DA-A145-3B17653F3F4D}"/>
              </a:ext>
            </a:extLst>
          </p:cNvPr>
          <p:cNvSpPr/>
          <p:nvPr/>
        </p:nvSpPr>
        <p:spPr>
          <a:xfrm>
            <a:off x="772884" y="1921966"/>
            <a:ext cx="7815943" cy="4154984"/>
          </a:xfrm>
          <a:prstGeom prst="rect">
            <a:avLst/>
          </a:prstGeom>
        </p:spPr>
        <p:txBody>
          <a:bodyPr wrap="square">
            <a:spAutoFit/>
          </a:bodyPr>
          <a:lstStyle/>
          <a:p>
            <a:pPr algn="just"/>
            <a:r>
              <a:rPr lang="pt-BR" sz="2400" dirty="0"/>
              <a:t>A par disso, a Lei Eleitoral (Lei nº 9.504/1997), a fim de garantir equidade ao processo eleitoral e, principalmente, inibir o abuso do poder econômico e administrativo nas eleições, proíbe a prática de inúmeras condutas.</a:t>
            </a:r>
          </a:p>
          <a:p>
            <a:pPr algn="just"/>
            <a:br>
              <a:rPr lang="pt-BR" sz="2400" dirty="0"/>
            </a:br>
            <a:r>
              <a:rPr lang="pt-BR" sz="2400" dirty="0"/>
              <a:t>Evidentemente, essas restrições, tanto da LRF quanto da Lei Eleitoral, típicas de encerramento de mandatos, não afastam as obrigações comuns aos demais exercícios, mas são complementares. </a:t>
            </a:r>
          </a:p>
          <a:p>
            <a:pPr algn="just"/>
            <a:endParaRPr lang="pt-BR" sz="2400" dirty="0"/>
          </a:p>
          <a:p>
            <a:pPr algn="just"/>
            <a:r>
              <a:rPr lang="pt-BR" sz="2400" dirty="0"/>
              <a:t>A elas, portanto, deve o gestor dedicar especial atenção.</a:t>
            </a:r>
          </a:p>
        </p:txBody>
      </p:sp>
    </p:spTree>
    <p:extLst>
      <p:ext uri="{BB962C8B-B14F-4D97-AF65-F5344CB8AC3E}">
        <p14:creationId xmlns:p14="http://schemas.microsoft.com/office/powerpoint/2010/main" val="38105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76249" y="66675"/>
            <a:ext cx="7058026"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3200" b="1">
                <a:solidFill>
                  <a:schemeClr val="bg1"/>
                </a:solidFill>
                <a:effectLst>
                  <a:outerShdw blurRad="38100" dist="38100" dir="2700000" algn="tl">
                    <a:srgbClr val="000000">
                      <a:alpha val="43137"/>
                    </a:srgbClr>
                  </a:outerShdw>
                </a:effectLst>
                <a:latin typeface="Franklin Gothic Medium" panose="020B0603020102020204" pitchFamily="34" charset="0"/>
              </a:rPr>
              <a:t>As vedações impostas pela LRF</a:t>
            </a:r>
            <a:endParaRPr lang="pt-BR" sz="32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6" name="Retângulo 5">
            <a:extLst>
              <a:ext uri="{FF2B5EF4-FFF2-40B4-BE49-F238E27FC236}">
                <a16:creationId xmlns:a16="http://schemas.microsoft.com/office/drawing/2014/main" id="{67D9854A-99B1-49EF-93DB-91EF7D2EE522}"/>
              </a:ext>
            </a:extLst>
          </p:cNvPr>
          <p:cNvSpPr/>
          <p:nvPr/>
        </p:nvSpPr>
        <p:spPr>
          <a:xfrm>
            <a:off x="308881" y="820460"/>
            <a:ext cx="8526237" cy="5970865"/>
          </a:xfrm>
          <a:prstGeom prst="rect">
            <a:avLst/>
          </a:prstGeom>
        </p:spPr>
        <p:txBody>
          <a:bodyPr wrap="square">
            <a:spAutoFit/>
          </a:bodyPr>
          <a:lstStyle/>
          <a:p>
            <a:pPr algn="just">
              <a:spcBef>
                <a:spcPts val="600"/>
              </a:spcBef>
              <a:spcAft>
                <a:spcPts val="0"/>
              </a:spcAft>
            </a:pPr>
            <a:r>
              <a:rPr lang="pt-BR" dirty="0"/>
              <a:t>Tratando-se de encerramento de mandato, estão expressamente vedadas as seguintes ocorrências: </a:t>
            </a:r>
          </a:p>
          <a:p>
            <a:pPr algn="just">
              <a:spcBef>
                <a:spcPts val="600"/>
              </a:spcBef>
              <a:spcAft>
                <a:spcPts val="0"/>
              </a:spcAft>
            </a:pPr>
            <a:r>
              <a:rPr lang="pt-BR" b="1" dirty="0"/>
              <a:t>Despesas com Pessoal</a:t>
            </a:r>
          </a:p>
          <a:p>
            <a:pPr algn="just">
              <a:spcBef>
                <a:spcPts val="600"/>
              </a:spcBef>
              <a:spcAft>
                <a:spcPts val="0"/>
              </a:spcAft>
            </a:pPr>
            <a:r>
              <a:rPr lang="pt-BR" dirty="0"/>
              <a:t>- Ato que resulte em aumento da despesa com pessoal, expedido nos cento e oitenta dias anteriores ao final do mandato do titular do respectivo Poder ou órgão referido no art. 20 (art. 21, parágrafo único, da LRF). </a:t>
            </a:r>
          </a:p>
          <a:p>
            <a:pPr algn="just">
              <a:spcBef>
                <a:spcPts val="600"/>
              </a:spcBef>
              <a:spcAft>
                <a:spcPts val="0"/>
              </a:spcAft>
            </a:pPr>
            <a:r>
              <a:rPr lang="pt-BR" b="1" dirty="0"/>
              <a:t>Operações de Crédito (</a:t>
            </a:r>
            <a:r>
              <a:rPr lang="pt-BR" b="1" dirty="0" err="1"/>
              <a:t>AROs</a:t>
            </a:r>
            <a:r>
              <a:rPr lang="pt-BR" b="1" dirty="0"/>
              <a:t>)</a:t>
            </a:r>
          </a:p>
          <a:p>
            <a:pPr algn="just">
              <a:spcBef>
                <a:spcPts val="600"/>
              </a:spcBef>
              <a:spcAft>
                <a:spcPts val="0"/>
              </a:spcAft>
            </a:pPr>
            <a:r>
              <a:rPr lang="pt-BR" dirty="0"/>
              <a:t>- Contratar operação de crédito por antecipação de receita – ARO (art. 38, inciso IV, alínea “''b'', da LRF). </a:t>
            </a:r>
          </a:p>
          <a:p>
            <a:pPr algn="just">
              <a:spcBef>
                <a:spcPts val="600"/>
              </a:spcBef>
              <a:spcAft>
                <a:spcPts val="0"/>
              </a:spcAft>
            </a:pPr>
            <a:r>
              <a:rPr lang="pt-BR" b="1" dirty="0"/>
              <a:t>Demais Operações de Crédito</a:t>
            </a:r>
          </a:p>
          <a:p>
            <a:pPr algn="just">
              <a:spcBef>
                <a:spcPts val="600"/>
              </a:spcBef>
              <a:spcAft>
                <a:spcPts val="0"/>
              </a:spcAft>
            </a:pPr>
            <a:r>
              <a:rPr lang="pt-BR" dirty="0"/>
              <a:t>- O Senado Federal, órgão competente para fixar limites e condições para Operações de Crédito (art. 32, §1º, III, da LRF), veda a contratação de operação de crédito nos 120 (cento e vinte) dias anteriores ao final do mandato, excetuando o refinanciamento da dívida mobiliária, as operações já autorizadas pelo Senado Federal antes desse período. </a:t>
            </a:r>
          </a:p>
          <a:p>
            <a:pPr algn="just">
              <a:spcBef>
                <a:spcPts val="600"/>
              </a:spcBef>
              <a:spcAft>
                <a:spcPts val="0"/>
              </a:spcAft>
            </a:pPr>
            <a:r>
              <a:rPr lang="pt-BR" b="1" dirty="0"/>
              <a:t>Restos a Pagar </a:t>
            </a:r>
          </a:p>
          <a:p>
            <a:pPr algn="just">
              <a:spcBef>
                <a:spcPts val="600"/>
              </a:spcBef>
              <a:spcAft>
                <a:spcPts val="0"/>
              </a:spcAft>
            </a:pPr>
            <a:r>
              <a:rPr lang="pt-BR" dirty="0"/>
              <a:t>Contrair, nos dois últimos quadrimestres do mandato, obrigação de despesa que não possa ser cumprida integralmente dentro dele, ou que tenha parcelas a serem pagas no exercício seguinte, sem que haja suficiente disponibilidade de caixa para este efeito (art. 42 da LRF). </a:t>
            </a:r>
          </a:p>
        </p:txBody>
      </p:sp>
    </p:spTree>
    <p:extLst>
      <p:ext uri="{BB962C8B-B14F-4D97-AF65-F5344CB8AC3E}">
        <p14:creationId xmlns:p14="http://schemas.microsoft.com/office/powerpoint/2010/main" val="5917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341" y="3340358"/>
            <a:ext cx="7886700" cy="3041780"/>
          </a:xfrm>
        </p:spPr>
        <p:txBody>
          <a:bodyPr vert="horz" lIns="91440" tIns="45720" rIns="91440" bIns="45720" rtlCol="0" anchor="ctr" anchorCtr="1">
            <a:noAutofit/>
          </a:bodyPr>
          <a:lstStyle/>
          <a:p>
            <a:pPr>
              <a:lnSpc>
                <a:spcPct val="107000"/>
              </a:lnSpc>
              <a:spcBef>
                <a:spcPts val="600"/>
              </a:spcBef>
              <a:spcAft>
                <a:spcPts val="600"/>
              </a:spcAft>
            </a:pPr>
            <a:r>
              <a:rPr lang="pt-BR" sz="2400" b="1">
                <a:latin typeface="Franklin Gothic Medium" panose="020B0603020102020204" pitchFamily="34" charset="0"/>
                <a:ea typeface="Calibri" panose="020F0502020204030204" pitchFamily="34" charset="0"/>
                <a:cs typeface="Times New Roman" panose="02020603050405020304" pitchFamily="18" charset="0"/>
              </a:rPr>
              <a:t>Limite de Alerta </a:t>
            </a:r>
          </a:p>
          <a:p>
            <a:pPr>
              <a:lnSpc>
                <a:spcPct val="107000"/>
              </a:lnSpc>
              <a:spcBef>
                <a:spcPts val="600"/>
              </a:spcBef>
              <a:spcAft>
                <a:spcPts val="600"/>
              </a:spcAft>
            </a:pPr>
            <a:r>
              <a:rPr lang="pt-BR" sz="1600">
                <a:latin typeface="Franklin Gothic Medium" panose="020B0603020102020204" pitchFamily="34" charset="0"/>
                <a:ea typeface="Calibri" panose="020F0502020204030204" pitchFamily="34" charset="0"/>
                <a:cs typeface="Times New Roman" panose="02020603050405020304" pitchFamily="18" charset="0"/>
              </a:rPr>
              <a:t>O limite de alerta busca chamar a atenção do gestor quanto ao comprometimento de suas despesas com o funcionalismo. Caso a despesa total com pessoal atinja 90% do limite máximo legal atribuído a cada poder, o Tribunal de Contas respectivo emitirá, de forma eletrônica, alerta ao gestor responsável. </a:t>
            </a:r>
          </a:p>
          <a:p>
            <a:pPr>
              <a:lnSpc>
                <a:spcPct val="107000"/>
              </a:lnSpc>
              <a:spcBef>
                <a:spcPts val="600"/>
              </a:spcBef>
              <a:spcAft>
                <a:spcPts val="600"/>
              </a:spcAft>
            </a:pPr>
            <a:r>
              <a:rPr lang="pt-BR" sz="2400" b="1">
                <a:latin typeface="Franklin Gothic Medium" panose="020B0603020102020204" pitchFamily="34" charset="0"/>
                <a:ea typeface="Calibri" panose="020F0502020204030204" pitchFamily="34" charset="0"/>
                <a:cs typeface="Times New Roman" panose="02020603050405020304" pitchFamily="18" charset="0"/>
              </a:rPr>
              <a:t>Limite Prudencial </a:t>
            </a:r>
          </a:p>
          <a:p>
            <a:pPr>
              <a:lnSpc>
                <a:spcPct val="107000"/>
              </a:lnSpc>
              <a:spcBef>
                <a:spcPts val="600"/>
              </a:spcBef>
              <a:spcAft>
                <a:spcPts val="600"/>
              </a:spcAft>
            </a:pPr>
            <a:r>
              <a:rPr lang="pt-BR" sz="1600">
                <a:latin typeface="Franklin Gothic Medium" panose="020B0603020102020204" pitchFamily="34" charset="0"/>
                <a:ea typeface="Calibri" panose="020F0502020204030204" pitchFamily="34" charset="0"/>
                <a:cs typeface="Times New Roman" panose="02020603050405020304" pitchFamily="18" charset="0"/>
              </a:rPr>
              <a:t>Considerando o princípio da gestão fiscal responsável, a LRF estabeleceu um limite intermediário para a despesa com pessoal (limite prudencial), que equivale a 95% do limite máximo legal do poder. </a:t>
            </a:r>
            <a:endParaRPr lang="en-US" sz="1600">
              <a:latin typeface="Franklin Gothic Medium" panose="020B0603020102020204" pitchFamily="34" charset="0"/>
              <a:ea typeface="Calibri" panose="020F0502020204030204" pitchFamily="34" charset="0"/>
              <a:cs typeface="Times New Roman" panose="02020603050405020304"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439904630"/>
              </p:ext>
            </p:extLst>
          </p:nvPr>
        </p:nvGraphicFramePr>
        <p:xfrm>
          <a:off x="1343606" y="1040612"/>
          <a:ext cx="6270171" cy="2026920"/>
        </p:xfrm>
        <a:graphic>
          <a:graphicData uri="http://schemas.openxmlformats.org/drawingml/2006/table">
            <a:tbl>
              <a:tblPr firstRow="1" bandRow="1">
                <a:tableStyleId>{5C22544A-7EE6-4342-B048-85BDC9FD1C3A}</a:tableStyleId>
              </a:tblPr>
              <a:tblGrid>
                <a:gridCol w="1791478">
                  <a:extLst>
                    <a:ext uri="{9D8B030D-6E8A-4147-A177-3AD203B41FA5}">
                      <a16:colId xmlns:a16="http://schemas.microsoft.com/office/drawing/2014/main" val="20000"/>
                    </a:ext>
                  </a:extLst>
                </a:gridCol>
                <a:gridCol w="1440493">
                  <a:extLst>
                    <a:ext uri="{9D8B030D-6E8A-4147-A177-3AD203B41FA5}">
                      <a16:colId xmlns:a16="http://schemas.microsoft.com/office/drawing/2014/main" val="20001"/>
                    </a:ext>
                  </a:extLst>
                </a:gridCol>
                <a:gridCol w="1436838">
                  <a:extLst>
                    <a:ext uri="{9D8B030D-6E8A-4147-A177-3AD203B41FA5}">
                      <a16:colId xmlns:a16="http://schemas.microsoft.com/office/drawing/2014/main" val="20002"/>
                    </a:ext>
                  </a:extLst>
                </a:gridCol>
                <a:gridCol w="1601362">
                  <a:extLst>
                    <a:ext uri="{9D8B030D-6E8A-4147-A177-3AD203B41FA5}">
                      <a16:colId xmlns:a16="http://schemas.microsoft.com/office/drawing/2014/main" val="20003"/>
                    </a:ext>
                  </a:extLst>
                </a:gridCol>
              </a:tblGrid>
              <a:tr h="370840">
                <a:tc>
                  <a:txBody>
                    <a:bodyPr/>
                    <a:lstStyle/>
                    <a:p>
                      <a:pPr algn="ctr"/>
                      <a:r>
                        <a:rPr lang="en-US"/>
                        <a:t>PODER</a:t>
                      </a:r>
                    </a:p>
                  </a:txBody>
                  <a:tcPr/>
                </a:tc>
                <a:tc>
                  <a:txBody>
                    <a:bodyPr/>
                    <a:lstStyle/>
                    <a:p>
                      <a:pPr algn="ctr"/>
                      <a:r>
                        <a:rPr lang="en-US"/>
                        <a:t>LIMITE DE ALERTA (90%)</a:t>
                      </a:r>
                    </a:p>
                  </a:txBody>
                  <a:tcPr/>
                </a:tc>
                <a:tc>
                  <a:txBody>
                    <a:bodyPr/>
                    <a:lstStyle/>
                    <a:p>
                      <a:pPr algn="ctr"/>
                      <a:r>
                        <a:rPr lang="en-US"/>
                        <a:t>LIMITE</a:t>
                      </a:r>
                      <a:r>
                        <a:rPr lang="en-US" baseline="0"/>
                        <a:t> PRUDENCIAL (95%)</a:t>
                      </a:r>
                      <a:endParaRPr lang="en-US"/>
                    </a:p>
                  </a:txBody>
                  <a:tcPr/>
                </a:tc>
                <a:tc>
                  <a:txBody>
                    <a:bodyPr/>
                    <a:lstStyle/>
                    <a:p>
                      <a:pPr algn="ctr"/>
                      <a:r>
                        <a:rPr lang="en-US"/>
                        <a:t>LIMITE MÁXIMO</a:t>
                      </a:r>
                    </a:p>
                  </a:txBody>
                  <a:tcPr/>
                </a:tc>
                <a:extLst>
                  <a:ext uri="{0D108BD9-81ED-4DB2-BD59-A6C34878D82A}">
                    <a16:rowId xmlns:a16="http://schemas.microsoft.com/office/drawing/2014/main" val="10000"/>
                  </a:ext>
                </a:extLst>
              </a:tr>
              <a:tr h="370840">
                <a:tc>
                  <a:txBody>
                    <a:bodyPr/>
                    <a:lstStyle/>
                    <a:p>
                      <a:pPr algn="ctr"/>
                      <a:r>
                        <a:rPr lang="en-US"/>
                        <a:t>Executivo </a:t>
                      </a:r>
                    </a:p>
                  </a:txBody>
                  <a:tcPr/>
                </a:tc>
                <a:tc>
                  <a:txBody>
                    <a:bodyPr/>
                    <a:lstStyle/>
                    <a:p>
                      <a:pPr algn="ctr"/>
                      <a:r>
                        <a:rPr lang="en-US"/>
                        <a:t>48,6%</a:t>
                      </a:r>
                    </a:p>
                  </a:txBody>
                  <a:tcPr/>
                </a:tc>
                <a:tc>
                  <a:txBody>
                    <a:bodyPr/>
                    <a:lstStyle/>
                    <a:p>
                      <a:pPr algn="ctr"/>
                      <a:r>
                        <a:rPr lang="en-US"/>
                        <a:t>51,3%</a:t>
                      </a:r>
                    </a:p>
                  </a:txBody>
                  <a:tcPr/>
                </a:tc>
                <a:tc>
                  <a:txBody>
                    <a:bodyPr/>
                    <a:lstStyle/>
                    <a:p>
                      <a:pPr algn="ctr"/>
                      <a:r>
                        <a:rPr lang="en-US"/>
                        <a:t>54%</a:t>
                      </a:r>
                    </a:p>
                  </a:txBody>
                  <a:tcPr/>
                </a:tc>
                <a:extLst>
                  <a:ext uri="{0D108BD9-81ED-4DB2-BD59-A6C34878D82A}">
                    <a16:rowId xmlns:a16="http://schemas.microsoft.com/office/drawing/2014/main" val="10001"/>
                  </a:ext>
                </a:extLst>
              </a:tr>
              <a:tr h="370840">
                <a:tc>
                  <a:txBody>
                    <a:bodyPr/>
                    <a:lstStyle/>
                    <a:p>
                      <a:pPr algn="ctr"/>
                      <a:r>
                        <a:rPr lang="en-US"/>
                        <a:t>Legislativo</a:t>
                      </a:r>
                    </a:p>
                  </a:txBody>
                  <a:tcPr/>
                </a:tc>
                <a:tc>
                  <a:txBody>
                    <a:bodyPr/>
                    <a:lstStyle/>
                    <a:p>
                      <a:pPr algn="ctr"/>
                      <a:r>
                        <a:rPr lang="en-US"/>
                        <a:t>5,4%</a:t>
                      </a:r>
                    </a:p>
                  </a:txBody>
                  <a:tcPr/>
                </a:tc>
                <a:tc>
                  <a:txBody>
                    <a:bodyPr/>
                    <a:lstStyle/>
                    <a:p>
                      <a:pPr algn="ctr"/>
                      <a:r>
                        <a:rPr lang="en-US"/>
                        <a:t>5,7%</a:t>
                      </a:r>
                    </a:p>
                  </a:txBody>
                  <a:tcPr/>
                </a:tc>
                <a:tc>
                  <a:txBody>
                    <a:bodyPr/>
                    <a:lstStyle/>
                    <a:p>
                      <a:pPr algn="ctr"/>
                      <a:r>
                        <a:rPr lang="en-US"/>
                        <a:t>6%</a:t>
                      </a:r>
                    </a:p>
                  </a:txBody>
                  <a:tcPr/>
                </a:tc>
                <a:extLst>
                  <a:ext uri="{0D108BD9-81ED-4DB2-BD59-A6C34878D82A}">
                    <a16:rowId xmlns:a16="http://schemas.microsoft.com/office/drawing/2014/main" val="10002"/>
                  </a:ext>
                </a:extLst>
              </a:tr>
              <a:tr h="370840">
                <a:tc>
                  <a:txBody>
                    <a:bodyPr/>
                    <a:lstStyle/>
                    <a:p>
                      <a:pPr algn="ctr"/>
                      <a:r>
                        <a:rPr lang="en-US"/>
                        <a:t>TOTAL</a:t>
                      </a:r>
                    </a:p>
                  </a:txBody>
                  <a:tcPr/>
                </a:tc>
                <a:tc>
                  <a:txBody>
                    <a:bodyPr/>
                    <a:lstStyle/>
                    <a:p>
                      <a:pPr algn="ctr"/>
                      <a:r>
                        <a:rPr lang="en-US"/>
                        <a:t>54%</a:t>
                      </a:r>
                    </a:p>
                  </a:txBody>
                  <a:tcPr/>
                </a:tc>
                <a:tc>
                  <a:txBody>
                    <a:bodyPr/>
                    <a:lstStyle/>
                    <a:p>
                      <a:pPr algn="ctr"/>
                      <a:r>
                        <a:rPr lang="en-US"/>
                        <a:t>57%</a:t>
                      </a:r>
                    </a:p>
                  </a:txBody>
                  <a:tcPr/>
                </a:tc>
                <a:tc>
                  <a:txBody>
                    <a:bodyPr/>
                    <a:lstStyle/>
                    <a:p>
                      <a:pPr algn="ctr"/>
                      <a:r>
                        <a:rPr lang="en-US"/>
                        <a:t>60%</a:t>
                      </a:r>
                    </a:p>
                  </a:txBody>
                  <a:tcPr/>
                </a:tc>
                <a:extLst>
                  <a:ext uri="{0D108BD9-81ED-4DB2-BD59-A6C34878D82A}">
                    <a16:rowId xmlns:a16="http://schemas.microsoft.com/office/drawing/2014/main" val="10003"/>
                  </a:ext>
                </a:extLst>
              </a:tr>
            </a:tbl>
          </a:graphicData>
        </a:graphic>
      </p:graphicFrame>
      <p:sp>
        <p:nvSpPr>
          <p:cNvPr id="5" name="Retângulo 4"/>
          <p:cNvSpPr/>
          <p:nvPr/>
        </p:nvSpPr>
        <p:spPr>
          <a:xfrm>
            <a:off x="2192692" y="142062"/>
            <a:ext cx="4572000" cy="830997"/>
          </a:xfrm>
          <a:prstGeom prst="rect">
            <a:avLst/>
          </a:prstGeom>
        </p:spPr>
        <p:txBody>
          <a:bodyPr>
            <a:spAutoFit/>
          </a:bodyPr>
          <a:lstStyle/>
          <a:p>
            <a:pPr algn="ctr"/>
            <a:r>
              <a:rPr lang="pt-BR" sz="2400">
                <a:latin typeface="Franklin Gothic Medium" panose="020B0603020102020204" pitchFamily="34" charset="0"/>
                <a:ea typeface="Calibri" panose="020F0502020204030204" pitchFamily="34" charset="0"/>
                <a:cs typeface="Times New Roman" panose="02020603050405020304" pitchFamily="18" charset="0"/>
              </a:rPr>
              <a:t>DESPESA COM PESSOAL</a:t>
            </a:r>
          </a:p>
          <a:p>
            <a:pPr algn="ctr"/>
            <a:r>
              <a:rPr lang="pt-BR" sz="2400">
                <a:latin typeface="Franklin Gothic Medium" panose="020B0603020102020204" pitchFamily="34" charset="0"/>
                <a:ea typeface="Calibri" panose="020F0502020204030204" pitchFamily="34" charset="0"/>
                <a:cs typeface="Times New Roman" panose="02020603050405020304" pitchFamily="18" charset="0"/>
              </a:rPr>
              <a:t>LIMITES ESTABELECIDOS NA LRF</a:t>
            </a:r>
            <a:endParaRPr lang="en-US" sz="2400">
              <a:latin typeface="Franklin Gothic Medium" panose="020B0603020102020204" pitchFamily="34" charset="0"/>
            </a:endParaRPr>
          </a:p>
        </p:txBody>
      </p:sp>
    </p:spTree>
    <p:extLst>
      <p:ext uri="{BB962C8B-B14F-4D97-AF65-F5344CB8AC3E}">
        <p14:creationId xmlns:p14="http://schemas.microsoft.com/office/powerpoint/2010/main" val="193352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8498" y="4756777"/>
            <a:ext cx="8087308" cy="1600438"/>
          </a:xfrm>
        </p:spPr>
        <p:txBody>
          <a:bodyPr vert="horz" wrap="square" lIns="91440" tIns="45720" rIns="91440" bIns="45720" rtlCol="0">
            <a:spAutoFit/>
          </a:bodyPr>
          <a:lstStyle/>
          <a:p>
            <a:pPr algn="just">
              <a:lnSpc>
                <a:spcPct val="100000"/>
              </a:lnSpc>
              <a:spcBef>
                <a:spcPts val="600"/>
              </a:spcBef>
              <a:spcAft>
                <a:spcPts val="600"/>
              </a:spcAft>
            </a:pPr>
            <a:r>
              <a:rPr lang="pt-BR" sz="2400" b="1" dirty="0">
                <a:latin typeface="Franklin Gothic Medium" panose="020B0603020102020204" pitchFamily="34" charset="0"/>
                <a:ea typeface="Calibri" panose="020F0502020204030204" pitchFamily="34" charset="0"/>
                <a:cs typeface="Times New Roman" panose="02020603050405020304" pitchFamily="18" charset="0"/>
              </a:rPr>
              <a:t>Limite Máximo Legal (60%)</a:t>
            </a:r>
          </a:p>
          <a:p>
            <a:pPr algn="just">
              <a:lnSpc>
                <a:spcPct val="100000"/>
              </a:lnSpc>
              <a:spcBef>
                <a:spcPts val="600"/>
              </a:spcBef>
              <a:spcAft>
                <a:spcPts val="600"/>
              </a:spcAft>
            </a:pPr>
            <a:r>
              <a:rPr lang="pt-BR" sz="1600" dirty="0">
                <a:latin typeface="Franklin Gothic Medium" panose="020B0603020102020204" pitchFamily="34" charset="0"/>
                <a:ea typeface="Calibri" panose="020F0502020204030204" pitchFamily="34" charset="0"/>
                <a:cs typeface="Times New Roman" panose="02020603050405020304" pitchFamily="18" charset="0"/>
              </a:rPr>
              <a:t>Na hipótese de o gasto total com pessoal do poder ultrapassar o limite máximo legal (art. 20, III, da LRF), sem prejuízo das medidas restritivas previstas para aquele que ultrapassa o limite prudencial (art. 22 da LRF), o percentual excedente terá de ser eliminado nos dois quadrimestres seguintes, sendo pelo menos um terço no primeiro quadrimestre. </a:t>
            </a:r>
            <a:endParaRPr lang="en-US" sz="1600" dirty="0">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478194" y="644132"/>
            <a:ext cx="7987004" cy="4216539"/>
          </a:xfrm>
          <a:prstGeom prst="rect">
            <a:avLst/>
          </a:prstGeom>
        </p:spPr>
        <p:txBody>
          <a:bodyPr wrap="square">
            <a:spAutoFit/>
          </a:bodyPr>
          <a:lstStyle/>
          <a:p>
            <a:pPr algn="just">
              <a:spcBef>
                <a:spcPts val="600"/>
              </a:spcBef>
              <a:spcAft>
                <a:spcPts val="600"/>
              </a:spcAft>
            </a:pPr>
            <a:r>
              <a:rPr lang="pt-BR" sz="2000" b="1" dirty="0">
                <a:latin typeface="Franklin Gothic Medium" panose="020B0603020102020204" pitchFamily="34" charset="0"/>
                <a:ea typeface="Calibri" panose="020F0502020204030204" pitchFamily="34" charset="0"/>
                <a:cs typeface="Times New Roman" panose="02020603050405020304" pitchFamily="18" charset="0"/>
              </a:rPr>
              <a:t>Restrições no caso de o ente ultrapassar o limite prudencial (95%)</a:t>
            </a:r>
          </a:p>
          <a:p>
            <a:pPr marL="342900" indent="-342900" algn="just">
              <a:spcBef>
                <a:spcPts val="600"/>
              </a:spcBef>
              <a:spcAft>
                <a:spcPts val="600"/>
              </a:spcAft>
              <a:buFont typeface="+mj-lt"/>
              <a:buAutoNum type="alphaLcParenR"/>
            </a:pPr>
            <a:r>
              <a:rPr lang="pt-BR" dirty="0">
                <a:latin typeface="Franklin Gothic Medium" panose="020B0603020102020204" pitchFamily="34" charset="0"/>
              </a:rPr>
              <a:t>concessão de vantagem, aumento, reajuste ou adequação de remuneração a qualquer título, salvo os derivados de sentença judicial ou de determinação legal ou contratual, ressalvada a revisão geral anual, sempre na mesma data e sem distinção de índices;</a:t>
            </a:r>
          </a:p>
          <a:p>
            <a:pPr marL="342900" indent="-342900" algn="just">
              <a:spcBef>
                <a:spcPts val="600"/>
              </a:spcBef>
              <a:spcAft>
                <a:spcPts val="600"/>
              </a:spcAft>
              <a:buFont typeface="+mj-lt"/>
              <a:buAutoNum type="alphaLcParenR"/>
            </a:pPr>
            <a:r>
              <a:rPr lang="pt-BR" dirty="0">
                <a:latin typeface="Franklin Gothic Medium" panose="020B0603020102020204" pitchFamily="34" charset="0"/>
              </a:rPr>
              <a:t>criação de cargo, emprego ou função; </a:t>
            </a:r>
          </a:p>
          <a:p>
            <a:pPr marL="342900" indent="-342900" algn="just">
              <a:spcBef>
                <a:spcPts val="600"/>
              </a:spcBef>
              <a:spcAft>
                <a:spcPts val="600"/>
              </a:spcAft>
              <a:buFont typeface="+mj-lt"/>
              <a:buAutoNum type="alphaLcParenR"/>
            </a:pPr>
            <a:r>
              <a:rPr lang="pt-BR" dirty="0">
                <a:latin typeface="Franklin Gothic Medium" panose="020B0603020102020204" pitchFamily="34" charset="0"/>
              </a:rPr>
              <a:t>alteração de estrutura de carreira que implique aumento de despesa;</a:t>
            </a:r>
          </a:p>
          <a:p>
            <a:pPr marL="342900" indent="-342900" algn="just">
              <a:spcBef>
                <a:spcPts val="600"/>
              </a:spcBef>
              <a:spcAft>
                <a:spcPts val="600"/>
              </a:spcAft>
              <a:buFont typeface="+mj-lt"/>
              <a:buAutoNum type="alphaLcParenR"/>
            </a:pPr>
            <a:r>
              <a:rPr lang="pt-BR" dirty="0">
                <a:latin typeface="Franklin Gothic Medium" panose="020B0603020102020204" pitchFamily="34" charset="0"/>
              </a:rPr>
              <a:t>provimento de cargo público, admissão ou contratação de pessoal a qualquer título, ressalvada a reposição decorrente de aposentadoria ou falecimento de servidores das áreas de educação, saúde e segurança;</a:t>
            </a:r>
          </a:p>
          <a:p>
            <a:pPr marL="342900" indent="-342900" algn="just">
              <a:spcBef>
                <a:spcPts val="600"/>
              </a:spcBef>
              <a:spcAft>
                <a:spcPts val="600"/>
              </a:spcAft>
              <a:buFont typeface="+mj-lt"/>
              <a:buAutoNum type="alphaLcParenR"/>
            </a:pPr>
            <a:r>
              <a:rPr lang="pt-BR" dirty="0">
                <a:latin typeface="Franklin Gothic Medium" panose="020B0603020102020204" pitchFamily="34" charset="0"/>
              </a:rPr>
              <a:t>contratação de hora extra, salvo nas situações previstas na Lei de Diretrizes Orçamentárias (LDO). </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3529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49086" y="446670"/>
            <a:ext cx="7539134" cy="6186309"/>
          </a:xfrm>
          <a:prstGeom prst="rect">
            <a:avLst/>
          </a:prstGeom>
        </p:spPr>
        <p:txBody>
          <a:bodyPr wrap="square">
            <a:spAutoFit/>
          </a:bodyPr>
          <a:lstStyle/>
          <a:p>
            <a:pPr algn="just">
              <a:spcBef>
                <a:spcPts val="300"/>
              </a:spcBef>
              <a:spcAft>
                <a:spcPts val="300"/>
              </a:spcAft>
            </a:pPr>
            <a:r>
              <a:rPr lang="pt-BR" b="1" dirty="0">
                <a:latin typeface="Franklin Gothic Medium" panose="020B0603020102020204" pitchFamily="34" charset="0"/>
              </a:rPr>
              <a:t>Providências para retorno ao limite da despesa com pessoal</a:t>
            </a:r>
          </a:p>
          <a:p>
            <a:pPr marL="342900" indent="-342900" algn="just">
              <a:spcBef>
                <a:spcPts val="300"/>
              </a:spcBef>
              <a:spcAft>
                <a:spcPts val="300"/>
              </a:spcAft>
              <a:buFont typeface="+mj-lt"/>
              <a:buAutoNum type="alphaLcParenR"/>
            </a:pPr>
            <a:r>
              <a:rPr lang="pt-BR" sz="1600" dirty="0">
                <a:latin typeface="Franklin Gothic Medium" panose="020B0603020102020204" pitchFamily="34" charset="0"/>
              </a:rPr>
              <a:t>redução em pelo menos 20% (vinte por cento) das despesas com cargos em comissão e funções de confiança, podendo ser alcançado pela extinção de cargos e funções; </a:t>
            </a:r>
          </a:p>
          <a:p>
            <a:pPr marL="342900" indent="-342900" algn="just">
              <a:spcBef>
                <a:spcPts val="300"/>
              </a:spcBef>
              <a:spcAft>
                <a:spcPts val="300"/>
              </a:spcAft>
              <a:buFont typeface="+mj-lt"/>
              <a:buAutoNum type="alphaLcParenR"/>
            </a:pPr>
            <a:r>
              <a:rPr lang="pt-BR" sz="1600" dirty="0">
                <a:latin typeface="Franklin Gothic Medium" panose="020B0603020102020204" pitchFamily="34" charset="0"/>
              </a:rPr>
              <a:t>exoneração dos servidores não estáveis; </a:t>
            </a:r>
          </a:p>
          <a:p>
            <a:pPr marL="342900" indent="-342900" algn="just">
              <a:spcBef>
                <a:spcPts val="300"/>
              </a:spcBef>
              <a:spcAft>
                <a:spcPts val="300"/>
              </a:spcAft>
              <a:buFont typeface="+mj-lt"/>
              <a:buAutoNum type="alphaLcParenR"/>
            </a:pPr>
            <a:r>
              <a:rPr lang="pt-BR" sz="1600" dirty="0">
                <a:latin typeface="Franklin Gothic Medium" panose="020B0603020102020204" pitchFamily="34" charset="0"/>
              </a:rPr>
              <a:t>possibilidade de o servidor estável perder o cargo, desde que ato normativo motivado de cada um dos poderes especifique a atividade funcional, o órgão ou unidade administrativa objeto da redução de pessoal, se as medidas adotadas anteriormente não forem suficientes para assegurar o cumprimento da determinação de eliminação do excedente. </a:t>
            </a:r>
          </a:p>
          <a:p>
            <a:pPr algn="just">
              <a:spcBef>
                <a:spcPts val="300"/>
              </a:spcBef>
              <a:spcAft>
                <a:spcPts val="300"/>
              </a:spcAft>
            </a:pPr>
            <a:r>
              <a:rPr lang="pt-BR" b="1" dirty="0">
                <a:latin typeface="Franklin Gothic Medium" panose="020B0603020102020204" pitchFamily="34" charset="0"/>
              </a:rPr>
              <a:t>Restrições no caso de o poder não alcançar a redução da despesa ao limite no prazo estipulado pela LRF </a:t>
            </a:r>
          </a:p>
          <a:p>
            <a:pPr algn="just">
              <a:spcBef>
                <a:spcPts val="300"/>
              </a:spcBef>
              <a:spcAft>
                <a:spcPts val="300"/>
              </a:spcAft>
            </a:pPr>
            <a:r>
              <a:rPr lang="pt-BR" sz="1600" dirty="0">
                <a:latin typeface="Franklin Gothic Medium" panose="020B0603020102020204" pitchFamily="34" charset="0"/>
              </a:rPr>
              <a:t>Enquanto perdurar o excesso, o ente não poderá: </a:t>
            </a:r>
          </a:p>
          <a:p>
            <a:pPr marL="342900" indent="-342900" algn="just">
              <a:spcBef>
                <a:spcPts val="300"/>
              </a:spcBef>
              <a:spcAft>
                <a:spcPts val="300"/>
              </a:spcAft>
              <a:buFont typeface="+mj-lt"/>
              <a:buAutoNum type="alphaLcParenR"/>
            </a:pPr>
            <a:r>
              <a:rPr lang="pt-BR" sz="1600" dirty="0">
                <a:latin typeface="Franklin Gothic Medium" panose="020B0603020102020204" pitchFamily="34" charset="0"/>
              </a:rPr>
              <a:t>receber transferências voluntárias; </a:t>
            </a:r>
          </a:p>
          <a:p>
            <a:pPr marL="342900" indent="-342900" algn="just">
              <a:spcBef>
                <a:spcPts val="300"/>
              </a:spcBef>
              <a:spcAft>
                <a:spcPts val="300"/>
              </a:spcAft>
              <a:buFont typeface="+mj-lt"/>
              <a:buAutoNum type="alphaLcParenR"/>
            </a:pPr>
            <a:r>
              <a:rPr lang="pt-BR" sz="1600" dirty="0">
                <a:latin typeface="Franklin Gothic Medium" panose="020B0603020102020204" pitchFamily="34" charset="0"/>
              </a:rPr>
              <a:t>obter garantia, direta ou indireta, de outro ente; </a:t>
            </a:r>
          </a:p>
          <a:p>
            <a:pPr marL="342900" indent="-342900" algn="just">
              <a:spcBef>
                <a:spcPts val="300"/>
              </a:spcBef>
              <a:spcAft>
                <a:spcPts val="300"/>
              </a:spcAft>
              <a:buFont typeface="+mj-lt"/>
              <a:buAutoNum type="alphaLcParenR"/>
            </a:pPr>
            <a:r>
              <a:rPr lang="pt-BR" sz="1600" dirty="0">
                <a:latin typeface="Franklin Gothic Medium" panose="020B0603020102020204" pitchFamily="34" charset="0"/>
              </a:rPr>
              <a:t>contratar operações de crédito, ressalvadas as destinadas ao refinanciamento da dívida mobiliária e as que visem à redução das despesas com pessoal. </a:t>
            </a:r>
          </a:p>
          <a:p>
            <a:pPr algn="just">
              <a:spcBef>
                <a:spcPts val="300"/>
              </a:spcBef>
              <a:spcAft>
                <a:spcPts val="300"/>
              </a:spcAft>
            </a:pPr>
            <a:r>
              <a:rPr lang="pt-BR" b="1" dirty="0">
                <a:latin typeface="Franklin Gothic Medium" panose="020B0603020102020204" pitchFamily="34" charset="0"/>
              </a:rPr>
              <a:t>Aplicação imediata das restrições no último ano de mandato</a:t>
            </a:r>
            <a:r>
              <a:rPr lang="pt-BR" sz="2000" b="1" dirty="0">
                <a:latin typeface="Franklin Gothic Medium" panose="020B0603020102020204" pitchFamily="34" charset="0"/>
              </a:rPr>
              <a:t> </a:t>
            </a:r>
          </a:p>
          <a:p>
            <a:pPr algn="just">
              <a:spcBef>
                <a:spcPts val="300"/>
              </a:spcBef>
              <a:spcAft>
                <a:spcPts val="300"/>
              </a:spcAft>
            </a:pPr>
            <a:r>
              <a:rPr lang="pt-BR" sz="1600" dirty="0">
                <a:latin typeface="Franklin Gothic Medium" panose="020B0603020102020204" pitchFamily="34" charset="0"/>
              </a:rPr>
              <a:t>Se a despesa total com pessoal exceder o limite no primeiro quadrimestre do último ano do mandato do titular do poder, as restrições citadas anteriormente aplicam-se imediatamente. </a:t>
            </a:r>
            <a:endParaRPr lang="en-US" sz="1600" dirty="0">
              <a:latin typeface="Franklin Gothic Medium" panose="020B0603020102020204" pitchFamily="34" charset="0"/>
            </a:endParaRPr>
          </a:p>
        </p:txBody>
      </p:sp>
    </p:spTree>
    <p:extLst>
      <p:ext uri="{BB962C8B-B14F-4D97-AF65-F5344CB8AC3E}">
        <p14:creationId xmlns:p14="http://schemas.microsoft.com/office/powerpoint/2010/main" val="29120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469301"/>
            <a:ext cx="7886700" cy="52629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a:spcBef>
                <a:spcPts val="600"/>
              </a:spcBef>
              <a:spcAft>
                <a:spcPts val="600"/>
              </a:spcAft>
            </a:pPr>
            <a:r>
              <a:rPr lang="pt-BR" dirty="0">
                <a:latin typeface="Franklin Gothic Medium" panose="020B0603020102020204" pitchFamily="34" charset="0"/>
                <a:ea typeface="+mn-ea"/>
                <a:cs typeface="+mn-cs"/>
              </a:rPr>
              <a:t>Durante os últimos 180 dias do mandato dos prefeitos e dos presidentes de Câmaras, os gastos com pessoal não poderão ser aumentados, sob pena de serem considerados nulos de pleno direito. </a:t>
            </a:r>
          </a:p>
          <a:p>
            <a:pPr marL="1074738">
              <a:spcBef>
                <a:spcPts val="600"/>
              </a:spcBef>
              <a:spcAft>
                <a:spcPts val="600"/>
              </a:spcAft>
            </a:pPr>
            <a:r>
              <a:rPr lang="pt-BR" dirty="0">
                <a:latin typeface="Franklin Gothic Medium" panose="020B0603020102020204" pitchFamily="34" charset="0"/>
                <a:ea typeface="+mn-ea"/>
                <a:cs typeface="+mn-cs"/>
              </a:rPr>
              <a:t>Nesse sentido, é a disposição do art. 21, da LRF, in verbis:</a:t>
            </a:r>
            <a:br>
              <a:rPr lang="pt-BR" dirty="0">
                <a:latin typeface="Franklin Gothic Medium" panose="020B0603020102020204" pitchFamily="34" charset="0"/>
                <a:ea typeface="+mn-ea"/>
                <a:cs typeface="+mn-cs"/>
              </a:rPr>
            </a:br>
            <a:r>
              <a:rPr lang="pt-BR" dirty="0">
                <a:latin typeface="Franklin Gothic Medium" panose="020B0603020102020204" pitchFamily="34" charset="0"/>
                <a:ea typeface="+mn-ea"/>
                <a:cs typeface="+mn-cs"/>
              </a:rPr>
              <a:t> </a:t>
            </a:r>
            <a:br>
              <a:rPr lang="pt-BR" dirty="0">
                <a:latin typeface="Franklin Gothic Medium" panose="020B0603020102020204" pitchFamily="34" charset="0"/>
                <a:ea typeface="+mn-ea"/>
                <a:cs typeface="+mn-cs"/>
              </a:rPr>
            </a:br>
            <a:r>
              <a:rPr lang="pt-BR" i="1" dirty="0">
                <a:latin typeface="Franklin Gothic Medium" panose="020B0603020102020204" pitchFamily="34" charset="0"/>
                <a:ea typeface="+mn-ea"/>
                <a:cs typeface="+mn-cs"/>
              </a:rPr>
              <a:t>Art. 21. É nulo de pleno direito o ato que provoque aumento da despesa com pessoal e não atenda: </a:t>
            </a:r>
          </a:p>
          <a:p>
            <a:pPr marL="1074738">
              <a:spcBef>
                <a:spcPts val="600"/>
              </a:spcBef>
              <a:spcAft>
                <a:spcPts val="600"/>
              </a:spcAft>
            </a:pPr>
            <a:r>
              <a:rPr lang="pt-BR" i="1" dirty="0">
                <a:latin typeface="Franklin Gothic Medium" panose="020B0603020102020204" pitchFamily="34" charset="0"/>
                <a:ea typeface="+mn-ea"/>
                <a:cs typeface="+mn-cs"/>
              </a:rPr>
              <a:t>I - as exigências dos </a:t>
            </a:r>
            <a:r>
              <a:rPr lang="pt-BR" i="1" dirty="0" err="1">
                <a:latin typeface="Franklin Gothic Medium" panose="020B0603020102020204" pitchFamily="34" charset="0"/>
                <a:ea typeface="+mn-ea"/>
                <a:cs typeface="+mn-cs"/>
              </a:rPr>
              <a:t>arts</a:t>
            </a:r>
            <a:r>
              <a:rPr lang="pt-BR" i="1" dirty="0">
                <a:latin typeface="Franklin Gothic Medium" panose="020B0603020102020204" pitchFamily="34" charset="0"/>
                <a:ea typeface="+mn-ea"/>
                <a:cs typeface="+mn-cs"/>
              </a:rPr>
              <a:t>. 16 e 17 desta Lei Complementar e o disposto no inciso XIII do art. 37 e no § 1º do art. 169 da Constituição Federal; </a:t>
            </a:r>
          </a:p>
          <a:p>
            <a:pPr marL="1074738">
              <a:spcBef>
                <a:spcPts val="600"/>
              </a:spcBef>
              <a:spcAft>
                <a:spcPts val="600"/>
              </a:spcAft>
            </a:pPr>
            <a:r>
              <a:rPr lang="pt-BR" i="1" dirty="0">
                <a:latin typeface="Franklin Gothic Medium" panose="020B0603020102020204" pitchFamily="34" charset="0"/>
                <a:ea typeface="+mn-ea"/>
                <a:cs typeface="+mn-cs"/>
              </a:rPr>
              <a:t>II - o limite legal de comprometimento aplicado às despesas com pessoal inativo. </a:t>
            </a:r>
            <a:br>
              <a:rPr lang="pt-BR" i="1" dirty="0">
                <a:latin typeface="Franklin Gothic Medium" panose="020B0603020102020204" pitchFamily="34" charset="0"/>
                <a:ea typeface="+mn-ea"/>
                <a:cs typeface="+mn-cs"/>
              </a:rPr>
            </a:br>
            <a:br>
              <a:rPr lang="pt-BR" i="1" dirty="0">
                <a:latin typeface="Franklin Gothic Medium" panose="020B0603020102020204" pitchFamily="34" charset="0"/>
                <a:ea typeface="+mn-ea"/>
                <a:cs typeface="+mn-cs"/>
              </a:rPr>
            </a:br>
            <a:r>
              <a:rPr lang="pt-BR" i="1" dirty="0">
                <a:latin typeface="Franklin Gothic Medium" panose="020B0603020102020204" pitchFamily="34" charset="0"/>
                <a:ea typeface="+mn-ea"/>
                <a:cs typeface="+mn-cs"/>
              </a:rPr>
              <a:t>Parágrafo único. Também é nulo de pleno direito o ato de que resulte aumento da despesa com pessoal expedido nos cento e oitenta dias anteriores ao final do mandato do titular do respectivo Poder ou órgão referido no art. 20. </a:t>
            </a:r>
            <a:endParaRPr lang="en-US" i="1" dirty="0">
              <a:latin typeface="Franklin Gothic Medium" panose="020B0603020102020204" pitchFamily="34" charset="0"/>
              <a:ea typeface="+mn-ea"/>
              <a:cs typeface="+mn-cs"/>
            </a:endParaRPr>
          </a:p>
        </p:txBody>
      </p:sp>
      <p:sp>
        <p:nvSpPr>
          <p:cNvPr id="3" name="Rectangle 4"/>
          <p:cNvSpPr>
            <a:spLocks noChangeArrowheads="1"/>
          </p:cNvSpPr>
          <p:nvPr/>
        </p:nvSpPr>
        <p:spPr bwMode="auto">
          <a:xfrm>
            <a:off x="0" y="781050"/>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Aumento de gastos com pessoal nos últimos 180 dias</a:t>
            </a:r>
          </a:p>
        </p:txBody>
      </p:sp>
    </p:spTree>
    <p:extLst>
      <p:ext uri="{BB962C8B-B14F-4D97-AF65-F5344CB8AC3E}">
        <p14:creationId xmlns:p14="http://schemas.microsoft.com/office/powerpoint/2010/main" val="34690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3689" y="1782538"/>
            <a:ext cx="7416281" cy="2769989"/>
          </a:xfrm>
        </p:spPr>
        <p:txBody>
          <a:bodyPr vert="horz" wrap="square" lIns="91440" tIns="45720" rIns="91440" bIns="45720" rtlCol="0" anchor="ctr">
            <a:spAutoFit/>
          </a:bodyPr>
          <a:lstStyle/>
          <a:p>
            <a:pPr>
              <a:spcBef>
                <a:spcPts val="600"/>
              </a:spcBef>
              <a:spcAft>
                <a:spcPts val="600"/>
              </a:spcAft>
            </a:pPr>
            <a:r>
              <a:rPr lang="pt-BR" dirty="0">
                <a:latin typeface="Franklin Gothic Medium" panose="020B0603020102020204" pitchFamily="34" charset="0"/>
                <a:ea typeface="+mn-ea"/>
                <a:cs typeface="+mn-cs"/>
              </a:rPr>
              <a:t>A regra do parágrafo único do art. 21, da LRF, pretende coibir a prática de atos de favorecimento relacionados com a despesa de pessoal, mediante contratações, nomeações, atribuição de vantagens, entre outros, em final de mandato, no sentido de evitar: </a:t>
            </a:r>
          </a:p>
          <a:p>
            <a:pPr marL="342900" indent="-342900">
              <a:spcBef>
                <a:spcPts val="600"/>
              </a:spcBef>
              <a:spcAft>
                <a:spcPts val="600"/>
              </a:spcAft>
              <a:buFont typeface="Arial" panose="020B0604020202020204" pitchFamily="34" charset="0"/>
              <a:buChar char="•"/>
            </a:pPr>
            <a:r>
              <a:rPr lang="pt-BR" dirty="0">
                <a:latin typeface="Franklin Gothic Medium" panose="020B0603020102020204" pitchFamily="34" charset="0"/>
                <a:ea typeface="+mn-ea"/>
                <a:cs typeface="+mn-cs"/>
              </a:rPr>
              <a:t>o crescimento das despesas com pessoal; </a:t>
            </a:r>
          </a:p>
          <a:p>
            <a:pPr marL="342900" indent="-342900">
              <a:spcBef>
                <a:spcPts val="600"/>
              </a:spcBef>
              <a:spcAft>
                <a:spcPts val="600"/>
              </a:spcAft>
              <a:buFont typeface="Arial" panose="020B0604020202020204" pitchFamily="34" charset="0"/>
              <a:buChar char="•"/>
            </a:pPr>
            <a:r>
              <a:rPr lang="pt-BR" dirty="0">
                <a:latin typeface="Franklin Gothic Medium" panose="020B0603020102020204" pitchFamily="34" charset="0"/>
                <a:ea typeface="+mn-ea"/>
                <a:cs typeface="+mn-cs"/>
              </a:rPr>
              <a:t>o comprometimento dos orçamentos futuros; </a:t>
            </a:r>
          </a:p>
          <a:p>
            <a:pPr marL="342900" indent="-342900">
              <a:spcBef>
                <a:spcPts val="600"/>
              </a:spcBef>
              <a:spcAft>
                <a:spcPts val="600"/>
              </a:spcAft>
              <a:buFont typeface="Arial" panose="020B0604020202020204" pitchFamily="34" charset="0"/>
              <a:buChar char="•"/>
            </a:pPr>
            <a:r>
              <a:rPr lang="pt-BR" dirty="0">
                <a:latin typeface="Franklin Gothic Medium" panose="020B0603020102020204" pitchFamily="34" charset="0"/>
                <a:ea typeface="+mn-ea"/>
                <a:cs typeface="+mn-cs"/>
              </a:rPr>
              <a:t>a inviabilização das novas gestões. </a:t>
            </a:r>
            <a:endParaRPr lang="en-US" dirty="0">
              <a:latin typeface="Franklin Gothic Medium" panose="020B0603020102020204" pitchFamily="34" charset="0"/>
              <a:ea typeface="+mn-ea"/>
              <a:cs typeface="+mn-cs"/>
            </a:endParaRPr>
          </a:p>
        </p:txBody>
      </p:sp>
      <p:sp>
        <p:nvSpPr>
          <p:cNvPr id="3" name="Rectangle 4"/>
          <p:cNvSpPr>
            <a:spLocks noChangeArrowheads="1"/>
          </p:cNvSpPr>
          <p:nvPr/>
        </p:nvSpPr>
        <p:spPr bwMode="auto">
          <a:xfrm>
            <a:off x="0" y="800100"/>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a:solidFill>
                  <a:schemeClr val="bg1"/>
                </a:solidFill>
                <a:effectLst>
                  <a:outerShdw blurRad="38100" dist="38100" dir="2700000" algn="tl">
                    <a:srgbClr val="000000">
                      <a:alpha val="43137"/>
                    </a:srgbClr>
                  </a:outerShdw>
                </a:effectLst>
                <a:latin typeface="Franklin Gothic Medium" panose="020B0603020102020204" pitchFamily="34" charset="0"/>
              </a:rPr>
              <a:t>Aumento de gastos com pessoal nos últimos 180 dias</a:t>
            </a:r>
            <a:endPar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4" name="Retângulo 3">
            <a:extLst>
              <a:ext uri="{FF2B5EF4-FFF2-40B4-BE49-F238E27FC236}">
                <a16:creationId xmlns:a16="http://schemas.microsoft.com/office/drawing/2014/main" id="{646E7E32-DBEF-4899-A3E4-883B73D62B68}"/>
              </a:ext>
            </a:extLst>
          </p:cNvPr>
          <p:cNvSpPr/>
          <p:nvPr/>
        </p:nvSpPr>
        <p:spPr>
          <a:xfrm>
            <a:off x="755000" y="4872492"/>
            <a:ext cx="78159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pPr algn="just" eaLnBrk="1" hangingPunct="1">
              <a:lnSpc>
                <a:spcPct val="90000"/>
              </a:lnSpc>
              <a:spcBef>
                <a:spcPts val="600"/>
              </a:spcBef>
              <a:spcAft>
                <a:spcPts val="600"/>
              </a:spcAft>
            </a:pPr>
            <a:r>
              <a:rPr lang="pt-BR" sz="2000" dirty="0">
                <a:latin typeface="Franklin Gothic Medium" panose="020B0603020102020204" pitchFamily="34" charset="0"/>
              </a:rPr>
              <a:t>Registre-se, no entanto, que o mandamento não alcança os aumentos originários de vantagens pessoais a que os servidores públicos têm direito por força de dispositivo constitucional. É o caso dos </a:t>
            </a:r>
            <a:r>
              <a:rPr lang="pt-BR" sz="2000" dirty="0" err="1">
                <a:latin typeface="Franklin Gothic Medium" panose="020B0603020102020204" pitchFamily="34" charset="0"/>
              </a:rPr>
              <a:t>anuênios</a:t>
            </a:r>
            <a:r>
              <a:rPr lang="pt-BR" sz="2000" dirty="0">
                <a:latin typeface="Franklin Gothic Medium" panose="020B0603020102020204" pitchFamily="34" charset="0"/>
              </a:rPr>
              <a:t>, quinquênios, salários-família, entre outros, que deverão ser concedidos normalmente, mesmo durante o último ano de mandato.</a:t>
            </a:r>
          </a:p>
        </p:txBody>
      </p:sp>
    </p:spTree>
    <p:extLst>
      <p:ext uri="{BB962C8B-B14F-4D97-AF65-F5344CB8AC3E}">
        <p14:creationId xmlns:p14="http://schemas.microsoft.com/office/powerpoint/2010/main" val="38406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9786" y="2150473"/>
            <a:ext cx="7147248" cy="4081918"/>
          </a:xfrm>
        </p:spPr>
        <p:txBody>
          <a:bodyPr>
            <a:noAutofit/>
          </a:bodyPr>
          <a:lstStyle/>
          <a:p>
            <a:pPr algn="just"/>
            <a:r>
              <a:rPr lang="pt-BR" kern="1200" dirty="0">
                <a:solidFill>
                  <a:schemeClr val="tx1"/>
                </a:solidFill>
                <a:effectLst/>
                <a:latin typeface="Franklin Gothic Medium" panose="020B0603020102020204" pitchFamily="34" charset="0"/>
              </a:rPr>
              <a:t>Desde os 180 dias que antecedem as eleições até a posse dos eleitos, a revisão geral da remuneração dos servidores públicos (art.37, inciso X, da Constituição Federal - CF) somente poderá ser realizada se obedecidas as seguintes condições: </a:t>
            </a:r>
            <a:br>
              <a:rPr lang="pt-BR" kern="1200" dirty="0">
                <a:solidFill>
                  <a:schemeClr val="tx1"/>
                </a:solidFill>
                <a:effectLst/>
                <a:latin typeface="Franklin Gothic Medium" panose="020B0603020102020204" pitchFamily="34" charset="0"/>
              </a:rPr>
            </a:br>
            <a:endParaRPr lang="pt-BR" kern="1200" dirty="0">
              <a:solidFill>
                <a:schemeClr val="tx1"/>
              </a:solidFill>
              <a:effectLst/>
              <a:latin typeface="Franklin Gothic Medium" panose="020B0603020102020204" pitchFamily="34" charset="0"/>
            </a:endParaRPr>
          </a:p>
          <a:p>
            <a:pPr marL="457200" indent="-457200" algn="just">
              <a:buFont typeface="+mj-lt"/>
              <a:buAutoNum type="alphaLcParenR"/>
            </a:pPr>
            <a:r>
              <a:rPr lang="pt-BR" kern="1200" dirty="0">
                <a:solidFill>
                  <a:schemeClr val="tx1"/>
                </a:solidFill>
                <a:effectLst/>
                <a:latin typeface="Franklin Gothic Medium" panose="020B0603020102020204" pitchFamily="34" charset="0"/>
              </a:rPr>
              <a:t>A revisão geral não pode exceder a recomposição da perda de seu poder aquisitivo ao longo do ano da eleição. Para o cálculo da recomposição da perda do poder aquisitivo, deverá ser utilizado o índice de aferição oficial da inflação.</a:t>
            </a:r>
            <a:br>
              <a:rPr lang="pt-BR" kern="1200" dirty="0">
                <a:solidFill>
                  <a:schemeClr val="tx1"/>
                </a:solidFill>
                <a:effectLst/>
                <a:latin typeface="Franklin Gothic Medium" panose="020B0603020102020204" pitchFamily="34" charset="0"/>
              </a:rPr>
            </a:br>
            <a:endParaRPr lang="pt-BR" kern="1200" dirty="0">
              <a:solidFill>
                <a:schemeClr val="tx1"/>
              </a:solidFill>
              <a:effectLst/>
              <a:latin typeface="Franklin Gothic Medium" panose="020B0603020102020204" pitchFamily="34" charset="0"/>
            </a:endParaRPr>
          </a:p>
          <a:p>
            <a:pPr marL="457200" indent="-457200" algn="just">
              <a:buFont typeface="+mj-lt"/>
              <a:buAutoNum type="alphaLcParenR"/>
            </a:pPr>
            <a:r>
              <a:rPr lang="pt-BR" kern="1200" dirty="0">
                <a:solidFill>
                  <a:schemeClr val="tx1"/>
                </a:solidFill>
                <a:effectLst/>
                <a:latin typeface="Franklin Gothic Medium" panose="020B0603020102020204" pitchFamily="34" charset="0"/>
              </a:rPr>
              <a:t>Aplicação da revisão geral indistintamente a todos os servidores, na data base fixada, abrangendo os doze meses precedentes, com efeitos financeiros imediatos. </a:t>
            </a:r>
            <a:endParaRPr lang="en-US" sz="1050" dirty="0">
              <a:latin typeface="Franklin Gothic Medium" panose="020B0603020102020204" pitchFamily="34" charset="0"/>
            </a:endParaRPr>
          </a:p>
        </p:txBody>
      </p:sp>
      <p:sp>
        <p:nvSpPr>
          <p:cNvPr id="3" name="Rectangle 4"/>
          <p:cNvSpPr>
            <a:spLocks noChangeArrowheads="1"/>
          </p:cNvSpPr>
          <p:nvPr/>
        </p:nvSpPr>
        <p:spPr bwMode="auto">
          <a:xfrm>
            <a:off x="0" y="800100"/>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Revisão geral da remuneração nos últimos 180 dias</a:t>
            </a:r>
          </a:p>
        </p:txBody>
      </p:sp>
    </p:spTree>
    <p:extLst>
      <p:ext uri="{BB962C8B-B14F-4D97-AF65-F5344CB8AC3E}">
        <p14:creationId xmlns:p14="http://schemas.microsoft.com/office/powerpoint/2010/main" val="7635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786519"/>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Outras vedações na área de pessoal previstas na Lei Eleitoral </a:t>
            </a:r>
          </a:p>
        </p:txBody>
      </p:sp>
      <p:sp>
        <p:nvSpPr>
          <p:cNvPr id="5" name="Retângulo 4">
            <a:extLst>
              <a:ext uri="{FF2B5EF4-FFF2-40B4-BE49-F238E27FC236}">
                <a16:creationId xmlns:a16="http://schemas.microsoft.com/office/drawing/2014/main" id="{25DFA317-9878-45EC-BBFA-448DC65B5555}"/>
              </a:ext>
            </a:extLst>
          </p:cNvPr>
          <p:cNvSpPr/>
          <p:nvPr/>
        </p:nvSpPr>
        <p:spPr>
          <a:xfrm>
            <a:off x="445770" y="1630829"/>
            <a:ext cx="8595360" cy="5139869"/>
          </a:xfrm>
          <a:prstGeom prst="rect">
            <a:avLst/>
          </a:prstGeom>
        </p:spPr>
        <p:txBody>
          <a:bodyPr wrap="square">
            <a:spAutoFit/>
          </a:bodyPr>
          <a:lstStyle/>
          <a:p>
            <a:pPr>
              <a:spcBef>
                <a:spcPts val="600"/>
              </a:spcBef>
            </a:pPr>
            <a:r>
              <a:rPr lang="pt-BR" dirty="0">
                <a:latin typeface="Franklin Gothic Medium" panose="020B0603020102020204" pitchFamily="34" charset="0"/>
              </a:rPr>
              <a:t>Nos três meses que antecedem as eleições até a posse dos eleitos, é vedada a admissão, a demissão sem justa causa, a supressão e a readaptação de vantagens.</a:t>
            </a:r>
          </a:p>
          <a:p>
            <a:pPr>
              <a:spcBef>
                <a:spcPts val="600"/>
              </a:spcBef>
            </a:pPr>
            <a:r>
              <a:rPr lang="pt-BR" dirty="0">
                <a:latin typeface="Franklin Gothic Medium" panose="020B0603020102020204" pitchFamily="34" charset="0"/>
              </a:rPr>
              <a:t>Ainda, é vedado promover, de ofício, a remoção, a transferência ou a exoneração de servidor público (art.73, inciso V, Lei nº 9504/97 – Lei Eleitoral - LE). </a:t>
            </a:r>
          </a:p>
          <a:p>
            <a:pPr>
              <a:spcBef>
                <a:spcPts val="600"/>
              </a:spcBef>
            </a:pPr>
            <a:endParaRPr lang="pt-BR" dirty="0">
              <a:latin typeface="Franklin Gothic Medium" panose="020B0603020102020204" pitchFamily="34" charset="0"/>
            </a:endParaRPr>
          </a:p>
          <a:p>
            <a:pPr>
              <a:spcBef>
                <a:spcPts val="600"/>
              </a:spcBef>
            </a:pPr>
            <a:r>
              <a:rPr lang="pt-BR" dirty="0">
                <a:latin typeface="Franklin Gothic Medium" panose="020B0603020102020204" pitchFamily="34" charset="0"/>
              </a:rPr>
              <a:t>São ressalvados os seguintes casos:</a:t>
            </a:r>
          </a:p>
          <a:p>
            <a:pPr marL="342900" indent="-342900">
              <a:spcBef>
                <a:spcPts val="600"/>
              </a:spcBef>
              <a:buFont typeface="+mj-lt"/>
              <a:buAutoNum type="alphaLcParenR"/>
            </a:pPr>
            <a:r>
              <a:rPr lang="pt-BR" dirty="0">
                <a:latin typeface="Franklin Gothic Medium" panose="020B0603020102020204" pitchFamily="34" charset="0"/>
              </a:rPr>
              <a:t>Nomeação ou exoneração de cargos em comissão e designação ou dispensa de funções de confiança; </a:t>
            </a:r>
          </a:p>
          <a:p>
            <a:pPr marL="342900" indent="-342900">
              <a:spcBef>
                <a:spcPts val="600"/>
              </a:spcBef>
              <a:buFont typeface="+mj-lt"/>
              <a:buAutoNum type="alphaLcParenR"/>
            </a:pPr>
            <a:r>
              <a:rPr lang="pt-BR" dirty="0">
                <a:latin typeface="Franklin Gothic Medium" panose="020B0603020102020204" pitchFamily="34" charset="0"/>
              </a:rPr>
              <a:t>Nomeação dos aprovados em concursos públicos homologados até o início do prazo da restrição;</a:t>
            </a:r>
          </a:p>
          <a:p>
            <a:pPr marL="342900" indent="-342900">
              <a:spcBef>
                <a:spcPts val="600"/>
              </a:spcBef>
              <a:buFont typeface="+mj-lt"/>
              <a:buAutoNum type="alphaLcParenR"/>
            </a:pPr>
            <a:r>
              <a:rPr lang="pt-BR" dirty="0">
                <a:latin typeface="Franklin Gothic Medium" panose="020B0603020102020204" pitchFamily="34" charset="0"/>
              </a:rPr>
              <a:t>Nomeação ou contratação necessária à instalação ou ao funcionamento inadiável de serviços públicos essenciais, com prévia e expressa autorização do Chefe do Poder Executivo. </a:t>
            </a:r>
          </a:p>
          <a:p>
            <a:pPr>
              <a:spcBef>
                <a:spcPts val="600"/>
              </a:spcBef>
            </a:pPr>
            <a:endParaRPr lang="pt-BR" dirty="0">
              <a:latin typeface="Franklin Gothic Medium" panose="020B0603020102020204" pitchFamily="34" charset="0"/>
            </a:endParaRPr>
          </a:p>
          <a:p>
            <a:pPr>
              <a:spcBef>
                <a:spcPts val="600"/>
              </a:spcBef>
            </a:pPr>
            <a:r>
              <a:rPr lang="pt-BR" dirty="0">
                <a:latin typeface="Franklin Gothic Medium" panose="020B0603020102020204" pitchFamily="34" charset="0"/>
              </a:rPr>
              <a:t>Nesse período, não é proibida a realização de concurso público, desde que a nomeação dos futuros aprovados ocorra somente após o período de vedação. </a:t>
            </a:r>
          </a:p>
        </p:txBody>
      </p:sp>
    </p:spTree>
    <p:extLst>
      <p:ext uri="{BB962C8B-B14F-4D97-AF65-F5344CB8AC3E}">
        <p14:creationId xmlns:p14="http://schemas.microsoft.com/office/powerpoint/2010/main" val="13577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693868"/>
            <a:ext cx="7886700" cy="4976747"/>
          </a:xfrm>
        </p:spPr>
        <p:txBody>
          <a:bodyPr vert="horz" wrap="square" lIns="91440" tIns="45720" rIns="91440" bIns="45720" rtlCol="0" anchor="ctr">
            <a:spAutoFit/>
          </a:bodyPr>
          <a:lstStyle/>
          <a:p>
            <a:pPr>
              <a:spcBef>
                <a:spcPts val="600"/>
              </a:spcBef>
              <a:spcAft>
                <a:spcPts val="600"/>
              </a:spcAft>
            </a:pPr>
            <a:r>
              <a:rPr lang="pt-BR" sz="1800" b="1" dirty="0">
                <a:latin typeface="Franklin Gothic Medium" panose="020B0603020102020204" pitchFamily="34" charset="0"/>
                <a:ea typeface="+mn-ea"/>
                <a:cs typeface="+mn-cs"/>
              </a:rPr>
              <a:t>OPERAÇÕES DE CRÉDITO ARO (ANTECIPAÇÃO DE RECEITAS ORÇAMENTÁRIAS) </a:t>
            </a:r>
            <a:endParaRPr lang="pt-BR" sz="1800" dirty="0">
              <a:latin typeface="Franklin Gothic Medium" panose="020B0603020102020204" pitchFamily="34" charset="0"/>
              <a:ea typeface="+mn-ea"/>
              <a:cs typeface="+mn-cs"/>
            </a:endParaRPr>
          </a:p>
          <a:p>
            <a:pPr>
              <a:spcBef>
                <a:spcPts val="600"/>
              </a:spcBef>
              <a:spcAft>
                <a:spcPts val="600"/>
              </a:spcAft>
            </a:pPr>
            <a:r>
              <a:rPr lang="pt-BR" sz="1800" dirty="0">
                <a:latin typeface="Franklin Gothic Medium" panose="020B0603020102020204" pitchFamily="34" charset="0"/>
                <a:ea typeface="+mn-ea"/>
                <a:cs typeface="+mn-cs"/>
              </a:rPr>
              <a:t>Entendem-se como operações de crédito por antecipação de receitas orçamentárias (ARO) aquelas em que o setor financeiro antecipa aos entes públicos as receitas tributárias futuras decorrentes da arrecadação tributárias (como por exemplo IPTU, ISS), as quais são oferecidas ao credor como garantia. </a:t>
            </a:r>
          </a:p>
          <a:p>
            <a:r>
              <a:rPr lang="pt-BR" sz="1800" dirty="0">
                <a:latin typeface="Franklin Gothic Medium" panose="020B0603020102020204" pitchFamily="34" charset="0"/>
                <a:ea typeface="+mn-ea"/>
                <a:cs typeface="+mn-cs"/>
              </a:rPr>
              <a:t>As operações de ARO não poderão ser realizadas no ÚLTIMO ANO DE MANDATO do prefeito, conforme disposto no inciso IV-b do art. 38, da LRF.</a:t>
            </a:r>
            <a:br>
              <a:rPr lang="pt-BR" sz="1800" dirty="0">
                <a:latin typeface="Franklin Gothic Medium" panose="020B0603020102020204" pitchFamily="34" charset="0"/>
                <a:ea typeface="+mn-ea"/>
                <a:cs typeface="+mn-cs"/>
              </a:rPr>
            </a:br>
            <a:br>
              <a:rPr lang="pt-BR" sz="1800" dirty="0">
                <a:latin typeface="Franklin Gothic Medium" panose="020B0603020102020204" pitchFamily="34" charset="0"/>
                <a:ea typeface="+mn-ea"/>
                <a:cs typeface="+mn-cs"/>
              </a:rPr>
            </a:br>
            <a:r>
              <a:rPr lang="pt-BR" sz="1800" dirty="0">
                <a:latin typeface="Franklin Gothic Medium" panose="020B0603020102020204" pitchFamily="34" charset="0"/>
                <a:ea typeface="+mn-ea"/>
                <a:cs typeface="+mn-cs"/>
              </a:rPr>
              <a:t>E a razão é clara, pois evita-se que o atual gestor comprometa a arrecadação do seu sucessor, que herdará apenas a dívida com o sistema financeiro, sem contar com esses recursos no seu período de gestão.</a:t>
            </a:r>
            <a:br>
              <a:rPr lang="pt-BR" sz="1800" dirty="0">
                <a:latin typeface="Franklin Gothic Medium" panose="020B0603020102020204" pitchFamily="34" charset="0"/>
                <a:ea typeface="+mn-ea"/>
                <a:cs typeface="+mn-cs"/>
              </a:rPr>
            </a:br>
            <a:br>
              <a:rPr lang="pt-BR" sz="1800" dirty="0">
                <a:latin typeface="Franklin Gothic Medium" panose="020B0603020102020204" pitchFamily="34" charset="0"/>
                <a:ea typeface="+mn-ea"/>
                <a:cs typeface="+mn-cs"/>
              </a:rPr>
            </a:br>
            <a:r>
              <a:rPr lang="pt-BR" sz="1800" dirty="0">
                <a:latin typeface="Franklin Gothic Medium" panose="020B0603020102020204" pitchFamily="34" charset="0"/>
                <a:ea typeface="+mn-ea"/>
                <a:cs typeface="+mn-cs"/>
              </a:rPr>
              <a:t>DEMAIS </a:t>
            </a:r>
            <a:r>
              <a:rPr lang="pt-BR" sz="1800" b="1" dirty="0">
                <a:latin typeface="Franklin Gothic Medium" panose="020B0603020102020204" pitchFamily="34" charset="0"/>
              </a:rPr>
              <a:t>OPERAÇÕES DE CRÉDITOS</a:t>
            </a:r>
            <a:r>
              <a:rPr lang="pt-BR" sz="1800" dirty="0">
                <a:latin typeface="Franklin Gothic Medium" panose="020B0603020102020204" pitchFamily="34" charset="0"/>
              </a:rPr>
              <a:t> </a:t>
            </a:r>
            <a:br>
              <a:rPr lang="pt-BR" sz="1800" dirty="0">
                <a:latin typeface="Franklin Gothic Medium" panose="020B0603020102020204" pitchFamily="34" charset="0"/>
              </a:rPr>
            </a:br>
            <a:br>
              <a:rPr lang="pt-BR" sz="1800" dirty="0">
                <a:latin typeface="Franklin Gothic Medium" panose="020B0603020102020204" pitchFamily="34" charset="0"/>
              </a:rPr>
            </a:br>
            <a:r>
              <a:rPr lang="pt-BR" sz="1800" dirty="0">
                <a:latin typeface="Franklin Gothic Medium" panose="020B0603020102020204" pitchFamily="34" charset="0"/>
              </a:rPr>
              <a:t>Nos últimos 120 dias antes do final do mandato do chefe do Poder Executivo, é vedada a contratação de operações de créditos (art.15 da Resolução nº 43/2001 – Senado Federal).</a:t>
            </a:r>
            <a:endParaRPr lang="en-US" sz="1800" dirty="0">
              <a:latin typeface="Franklin Gothic Medium" panose="020B0603020102020204" pitchFamily="34" charset="0"/>
              <a:ea typeface="+mn-ea"/>
              <a:cs typeface="+mn-cs"/>
            </a:endParaRPr>
          </a:p>
        </p:txBody>
      </p:sp>
      <p:sp>
        <p:nvSpPr>
          <p:cNvPr id="3" name="Rectangle 4"/>
          <p:cNvSpPr>
            <a:spLocks noChangeArrowheads="1"/>
          </p:cNvSpPr>
          <p:nvPr/>
        </p:nvSpPr>
        <p:spPr bwMode="auto">
          <a:xfrm>
            <a:off x="0" y="790575"/>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a:solidFill>
                  <a:schemeClr val="bg1"/>
                </a:solidFill>
                <a:effectLst>
                  <a:outerShdw blurRad="38100" dist="38100" dir="2700000" algn="tl">
                    <a:srgbClr val="000000">
                      <a:alpha val="43137"/>
                    </a:srgbClr>
                  </a:outerShdw>
                </a:effectLst>
                <a:latin typeface="Franklin Gothic Medium" panose="020B0603020102020204" pitchFamily="34" charset="0"/>
              </a:rPr>
              <a:t>Operações de Crédito</a:t>
            </a:r>
            <a:endPar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Tree>
    <p:extLst>
      <p:ext uri="{BB962C8B-B14F-4D97-AF65-F5344CB8AC3E}">
        <p14:creationId xmlns:p14="http://schemas.microsoft.com/office/powerpoint/2010/main" val="1430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ço Reservado para Conteúdo 4"/>
          <p:cNvSpPr>
            <a:spLocks noGrp="1"/>
          </p:cNvSpPr>
          <p:nvPr>
            <p:ph idx="4294967295"/>
          </p:nvPr>
        </p:nvSpPr>
        <p:spPr>
          <a:xfrm>
            <a:off x="707231" y="412122"/>
            <a:ext cx="7729537" cy="6240462"/>
          </a:xfrm>
          <a:prstGeom prst="rect">
            <a:avLst/>
          </a:prstGeom>
          <a:solidFill>
            <a:schemeClr val="accent4">
              <a:lumMod val="20000"/>
              <a:lumOff val="80000"/>
              <a:alpha val="83000"/>
            </a:schemeClr>
          </a:solidFill>
          <a:effectLst>
            <a:softEdge rad="228600"/>
          </a:effectLst>
        </p:spPr>
        <p:txBody>
          <a:bodyPr wrap="square" lIns="720000" tIns="720000" rIns="720000" bIns="720000">
            <a:spAutoFit/>
          </a:bodyPr>
          <a:lstStyle/>
          <a:p>
            <a:pPr marL="0" indent="0">
              <a:lnSpc>
                <a:spcPct val="107000"/>
              </a:lnSpc>
              <a:spcBef>
                <a:spcPts val="600"/>
              </a:spcBef>
              <a:spcAft>
                <a:spcPts val="600"/>
              </a:spcAft>
              <a:buNone/>
            </a:pPr>
            <a:r>
              <a:rPr lang="pt-BR" sz="2000" i="1" dirty="0">
                <a:effectLst/>
                <a:latin typeface="Franklin Gothic Medium" panose="020B0603020102020204" pitchFamily="34" charset="0"/>
                <a:ea typeface="Calibri" panose="020F0502020204030204" pitchFamily="34" charset="0"/>
                <a:cs typeface="Times New Roman" panose="02020603050405020304" pitchFamily="18" charset="0"/>
              </a:rPr>
              <a:t>“Passar o bastão é um termo comum utilizado para a mudança de gestão entre um mandato e outro. A expressão advém de uma modalidade esportiva que se dá nos jogos olímpicos: a corrida de revezamento. Nela, não é suficiente ser o atleta mais bem preparado. É preciso haver sincronia entre o antecessor e o sucessor para que o conjunto funcione. </a:t>
            </a:r>
          </a:p>
          <a:p>
            <a:pPr marL="0" indent="0">
              <a:lnSpc>
                <a:spcPct val="107000"/>
              </a:lnSpc>
              <a:spcBef>
                <a:spcPts val="600"/>
              </a:spcBef>
              <a:spcAft>
                <a:spcPts val="600"/>
              </a:spcAft>
              <a:buNone/>
            </a:pPr>
            <a:r>
              <a:rPr lang="pt-BR" sz="2000" i="1" dirty="0">
                <a:effectLst/>
                <a:latin typeface="Franklin Gothic Medium" panose="020B0603020102020204" pitchFamily="34" charset="0"/>
                <a:ea typeface="Calibri" panose="020F0502020204030204" pitchFamily="34" charset="0"/>
                <a:cs typeface="Times New Roman" panose="02020603050405020304" pitchFamily="18" charset="0"/>
              </a:rPr>
              <a:t>Não é diferente na política. Bons planos de governo podem sucumbir diante das dificuldades deixadas pela gestão anterior. As expectativas criadas podem facilmente cair por terra diante da realidade desafiadora.”  </a:t>
            </a:r>
          </a:p>
          <a:p>
            <a:pPr marL="0" indent="0" algn="r">
              <a:lnSpc>
                <a:spcPct val="107000"/>
              </a:lnSpc>
              <a:spcBef>
                <a:spcPts val="600"/>
              </a:spcBef>
              <a:spcAft>
                <a:spcPts val="600"/>
              </a:spcAft>
              <a:buNone/>
            </a:pPr>
            <a:r>
              <a:rPr lang="pt-BR" sz="1600" i="1" dirty="0">
                <a:latin typeface="Franklin Gothic Medium" panose="020B0603020102020204" pitchFamily="34" charset="0"/>
                <a:ea typeface="Calibri" panose="020F0502020204030204" pitchFamily="34" charset="0"/>
                <a:cs typeface="Times New Roman" panose="02020603050405020304" pitchFamily="18" charset="0"/>
              </a:rPr>
              <a:t>Cons. Sérgio </a:t>
            </a:r>
            <a:r>
              <a:rPr lang="pt-BR" sz="1600" i="1" dirty="0" err="1">
                <a:latin typeface="Franklin Gothic Medium" panose="020B0603020102020204" pitchFamily="34" charset="0"/>
                <a:ea typeface="Calibri" panose="020F0502020204030204" pitchFamily="34" charset="0"/>
                <a:cs typeface="Times New Roman" panose="02020603050405020304" pitchFamily="18" charset="0"/>
              </a:rPr>
              <a:t>Aboudib</a:t>
            </a:r>
            <a:r>
              <a:rPr lang="pt-BR" sz="1600" i="1" dirty="0">
                <a:latin typeface="Franklin Gothic Medium" panose="020B0603020102020204" pitchFamily="34" charset="0"/>
                <a:ea typeface="Calibri" panose="020F0502020204030204" pitchFamily="34" charset="0"/>
                <a:cs typeface="Times New Roman" panose="02020603050405020304" pitchFamily="18" charset="0"/>
              </a:rPr>
              <a:t> Ferreira Pinto</a:t>
            </a:r>
            <a:br>
              <a:rPr lang="pt-BR" sz="1600" i="1" dirty="0">
                <a:latin typeface="Franklin Gothic Medium" panose="020B0603020102020204" pitchFamily="34" charset="0"/>
                <a:ea typeface="Calibri" panose="020F0502020204030204" pitchFamily="34" charset="0"/>
                <a:cs typeface="Times New Roman" panose="02020603050405020304" pitchFamily="18" charset="0"/>
              </a:rPr>
            </a:br>
            <a:r>
              <a:rPr lang="pt-BR" sz="1600" i="1" dirty="0">
                <a:latin typeface="Franklin Gothic Medium" panose="020B0603020102020204" pitchFamily="34" charset="0"/>
                <a:ea typeface="Calibri" panose="020F0502020204030204" pitchFamily="34" charset="0"/>
                <a:cs typeface="Times New Roman" panose="02020603050405020304" pitchFamily="18" charset="0"/>
              </a:rPr>
              <a:t>Presidente do TCE-ES</a:t>
            </a:r>
            <a:endParaRPr lang="pt-BR" sz="1600" i="1"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848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192" y="1498431"/>
            <a:ext cx="8173616" cy="5306068"/>
          </a:xfrm>
        </p:spPr>
        <p:txBody>
          <a:bodyPr vert="horz" wrap="square" lIns="91440" tIns="45720" rIns="91440" bIns="45720" rtlCol="0" anchor="ctr">
            <a:spAutoFit/>
          </a:bodyPr>
          <a:lstStyle/>
          <a:p>
            <a:pPr algn="ctr">
              <a:spcBef>
                <a:spcPts val="600"/>
              </a:spcBef>
              <a:spcAft>
                <a:spcPts val="600"/>
              </a:spcAft>
            </a:pPr>
            <a:r>
              <a:rPr lang="pt-BR" sz="1800" b="1">
                <a:latin typeface="Franklin Gothic Medium" panose="020B0603020102020204" pitchFamily="34" charset="0"/>
                <a:ea typeface="+mn-ea"/>
                <a:cs typeface="+mn-cs"/>
              </a:rPr>
              <a:t>ASSUNÇÃO DE OBRIGAÇÕES DE DESPESA EM ÚLTIMO ANO DE MANDATO </a:t>
            </a:r>
          </a:p>
          <a:p>
            <a:pPr>
              <a:spcBef>
                <a:spcPts val="600"/>
              </a:spcBef>
              <a:spcAft>
                <a:spcPts val="600"/>
              </a:spcAft>
            </a:pPr>
            <a:r>
              <a:rPr lang="pt-BR" sz="1800">
                <a:latin typeface="Franklin Gothic Medium" panose="020B0603020102020204" pitchFamily="34" charset="0"/>
                <a:ea typeface="+mn-ea"/>
                <a:cs typeface="+mn-cs"/>
              </a:rPr>
              <a:t>A assunção de obrigações de despesas nos </a:t>
            </a:r>
            <a:r>
              <a:rPr lang="pt-BR" sz="1800" b="1">
                <a:latin typeface="Franklin Gothic Medium" panose="020B0603020102020204" pitchFamily="34" charset="0"/>
                <a:ea typeface="+mn-ea"/>
                <a:cs typeface="+mn-cs"/>
              </a:rPr>
              <a:t>dois últimos quadrimestres</a:t>
            </a:r>
            <a:r>
              <a:rPr lang="pt-BR" sz="1800">
                <a:latin typeface="Franklin Gothic Medium" panose="020B0603020102020204" pitchFamily="34" charset="0"/>
                <a:ea typeface="+mn-ea"/>
                <a:cs typeface="+mn-cs"/>
              </a:rPr>
              <a:t> do mandato do Chefe de Poder deve se limitar à </a:t>
            </a:r>
            <a:r>
              <a:rPr lang="pt-BR" sz="1800" b="1">
                <a:latin typeface="Franklin Gothic Medium" panose="020B0603020102020204" pitchFamily="34" charset="0"/>
                <a:ea typeface="+mn-ea"/>
                <a:cs typeface="+mn-cs"/>
              </a:rPr>
              <a:t>disponibilidade de caixa suficiente para pagamento</a:t>
            </a:r>
            <a:r>
              <a:rPr lang="pt-BR" sz="1800">
                <a:latin typeface="Franklin Gothic Medium" panose="020B0603020102020204" pitchFamily="34" charset="0"/>
                <a:ea typeface="+mn-ea"/>
                <a:cs typeface="+mn-cs"/>
              </a:rPr>
              <a:t>, observada a fonte de recursos (art. 42 e art. 8º, parágrafo único, da LRF). </a:t>
            </a:r>
            <a:br>
              <a:rPr lang="pt-BR" sz="1800">
                <a:latin typeface="Franklin Gothic Medium" panose="020B0603020102020204" pitchFamily="34" charset="0"/>
                <a:ea typeface="+mn-ea"/>
                <a:cs typeface="+mn-cs"/>
              </a:rPr>
            </a:br>
            <a:endParaRPr lang="pt-BR" sz="1800">
              <a:latin typeface="Franklin Gothic Medium" panose="020B0603020102020204" pitchFamily="34" charset="0"/>
              <a:ea typeface="+mn-ea"/>
              <a:cs typeface="+mn-cs"/>
            </a:endParaRPr>
          </a:p>
          <a:p>
            <a:pPr marL="801688" indent="365125">
              <a:spcBef>
                <a:spcPts val="600"/>
              </a:spcBef>
              <a:spcAft>
                <a:spcPts val="600"/>
              </a:spcAft>
            </a:pPr>
            <a:r>
              <a:rPr lang="pt-BR" sz="1600" i="1">
                <a:latin typeface="Franklin Gothic Medium" panose="020B0603020102020204" pitchFamily="34" charset="0"/>
                <a:ea typeface="+mn-ea"/>
                <a:cs typeface="+mn-cs"/>
              </a:rPr>
              <a:t>Art. 42. É vedado ao titular de poder ou órgão referido no art. 20, nos últimos dois quadrimestres do seu mandato, contrair obrigação de despesa que não possa ser cumprida integralmente dentro dele, ou que tenha parcelas a serem pagas no exercício seguinte sem que haja suficiente disponibilidade de caixa para este efeito. </a:t>
            </a:r>
          </a:p>
          <a:p>
            <a:pPr marL="801688" indent="365125">
              <a:spcBef>
                <a:spcPts val="600"/>
              </a:spcBef>
              <a:spcAft>
                <a:spcPts val="600"/>
              </a:spcAft>
            </a:pPr>
            <a:r>
              <a:rPr lang="pt-BR" sz="1600" i="1">
                <a:latin typeface="Franklin Gothic Medium" panose="020B0603020102020204" pitchFamily="34" charset="0"/>
                <a:ea typeface="+mn-ea"/>
                <a:cs typeface="+mn-cs"/>
              </a:rPr>
              <a:t>Parágrafo único. Na determinação da disponibilidade de caixa serão considerados os encargos e despesas compromissadas a pagar até o final do exercício.</a:t>
            </a:r>
            <a:br>
              <a:rPr lang="pt-BR" sz="1600" i="1">
                <a:latin typeface="Franklin Gothic Medium" panose="020B0603020102020204" pitchFamily="34" charset="0"/>
                <a:ea typeface="+mn-ea"/>
                <a:cs typeface="+mn-cs"/>
              </a:rPr>
            </a:br>
            <a:r>
              <a:rPr lang="pt-BR" sz="1600" i="1">
                <a:latin typeface="Franklin Gothic Medium" panose="020B0603020102020204" pitchFamily="34" charset="0"/>
                <a:ea typeface="+mn-ea"/>
                <a:cs typeface="+mn-cs"/>
              </a:rPr>
              <a:t> </a:t>
            </a:r>
          </a:p>
          <a:p>
            <a:pPr>
              <a:spcBef>
                <a:spcPts val="600"/>
              </a:spcBef>
              <a:spcAft>
                <a:spcPts val="600"/>
              </a:spcAft>
            </a:pPr>
            <a:r>
              <a:rPr lang="pt-BR" sz="1800">
                <a:latin typeface="Franklin Gothic Medium" panose="020B0603020102020204" pitchFamily="34" charset="0"/>
                <a:ea typeface="+mn-ea"/>
                <a:cs typeface="+mn-cs"/>
              </a:rPr>
              <a:t>Assim, para que estas despesas possam ser saldadas, </a:t>
            </a:r>
            <a:r>
              <a:rPr lang="pt-BR" sz="1800" b="1">
                <a:latin typeface="Franklin Gothic Medium" panose="020B0603020102020204" pitchFamily="34" charset="0"/>
                <a:ea typeface="+mn-ea"/>
                <a:cs typeface="+mn-cs"/>
              </a:rPr>
              <a:t>é preciso pagar primeiramente os credores mais antigos</a:t>
            </a:r>
            <a:r>
              <a:rPr lang="pt-BR" sz="1800">
                <a:latin typeface="Franklin Gothic Medium" panose="020B0603020102020204" pitchFamily="34" charset="0"/>
                <a:ea typeface="+mn-ea"/>
                <a:cs typeface="+mn-cs"/>
              </a:rPr>
              <a:t>, ou seja, deve-se </a:t>
            </a:r>
            <a:r>
              <a:rPr lang="pt-BR" sz="1800" b="1">
                <a:latin typeface="Franklin Gothic Medium" panose="020B0603020102020204" pitchFamily="34" charset="0"/>
                <a:ea typeface="+mn-ea"/>
                <a:cs typeface="+mn-cs"/>
              </a:rPr>
              <a:t>respeitar a ordem cronológica</a:t>
            </a:r>
            <a:r>
              <a:rPr lang="pt-BR" sz="1800">
                <a:latin typeface="Franklin Gothic Medium" panose="020B0603020102020204" pitchFamily="34" charset="0"/>
                <a:ea typeface="+mn-ea"/>
                <a:cs typeface="+mn-cs"/>
              </a:rPr>
              <a:t> das obrigações (arts. 5º e 92 da Lei nº 8.666, de 21 de junho de 1993, a Lei de Licitações). </a:t>
            </a:r>
            <a:endParaRPr lang="en-US" sz="1800">
              <a:latin typeface="Franklin Gothic Medium" panose="020B0603020102020204" pitchFamily="34" charset="0"/>
              <a:ea typeface="+mn-ea"/>
              <a:cs typeface="+mn-cs"/>
            </a:endParaRPr>
          </a:p>
        </p:txBody>
      </p:sp>
      <p:sp>
        <p:nvSpPr>
          <p:cNvPr id="3" name="Rectangle 4"/>
          <p:cNvSpPr>
            <a:spLocks noChangeArrowheads="1"/>
          </p:cNvSpPr>
          <p:nvPr/>
        </p:nvSpPr>
        <p:spPr bwMode="auto">
          <a:xfrm>
            <a:off x="0" y="835958"/>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a:solidFill>
                  <a:schemeClr val="bg1"/>
                </a:solidFill>
                <a:effectLst>
                  <a:outerShdw blurRad="38100" dist="38100" dir="2700000" algn="tl">
                    <a:srgbClr val="000000">
                      <a:alpha val="43137"/>
                    </a:srgbClr>
                  </a:outerShdw>
                </a:effectLst>
                <a:latin typeface="Franklin Gothic Medium" panose="020B0603020102020204" pitchFamily="34" charset="0"/>
              </a:rPr>
              <a:t>Restos a Pagar e Disponibilidades de Caixa</a:t>
            </a:r>
            <a:endPar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Tree>
    <p:extLst>
      <p:ext uri="{BB962C8B-B14F-4D97-AF65-F5344CB8AC3E}">
        <p14:creationId xmlns:p14="http://schemas.microsoft.com/office/powerpoint/2010/main" val="37715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026367" y="787521"/>
            <a:ext cx="7091266" cy="5693866"/>
          </a:xfrm>
        </p:spPr>
        <p:txBody>
          <a:bodyPr vert="horz" wrap="square" lIns="91440" tIns="45720" rIns="91440" bIns="45720" rtlCol="0" anchor="ctr">
            <a:spAutoFit/>
          </a:bodyPr>
          <a:lstStyle/>
          <a:p>
            <a:pPr>
              <a:spcBef>
                <a:spcPts val="600"/>
              </a:spcBef>
              <a:spcAft>
                <a:spcPts val="600"/>
              </a:spcAft>
            </a:pPr>
            <a:r>
              <a:rPr lang="pt-BR" sz="1800" dirty="0">
                <a:latin typeface="Franklin Gothic Medium" panose="020B0603020102020204" pitchFamily="34" charset="0"/>
                <a:ea typeface="+mn-ea"/>
                <a:cs typeface="+mn-cs"/>
              </a:rPr>
              <a:t>Esclarecimentos importantes à aplicação da regra do art. 42, da LRF </a:t>
            </a:r>
          </a:p>
          <a:p>
            <a:pPr>
              <a:spcBef>
                <a:spcPts val="600"/>
              </a:spcBef>
              <a:spcAft>
                <a:spcPts val="600"/>
              </a:spcAft>
            </a:pPr>
            <a:r>
              <a:rPr lang="pt-BR" sz="1800" dirty="0">
                <a:latin typeface="Franklin Gothic Medium" panose="020B0603020102020204" pitchFamily="34" charset="0"/>
                <a:ea typeface="+mn-ea"/>
                <a:cs typeface="+mn-cs"/>
              </a:rPr>
              <a:t>a) A expressão </a:t>
            </a:r>
            <a:r>
              <a:rPr lang="pt-BR" sz="1800" b="1" dirty="0">
                <a:latin typeface="Franklin Gothic Medium" panose="020B0603020102020204" pitchFamily="34" charset="0"/>
                <a:ea typeface="+mn-ea"/>
                <a:cs typeface="+mn-cs"/>
              </a:rPr>
              <a:t>“contrair obrigação de despesa” </a:t>
            </a:r>
          </a:p>
          <a:p>
            <a:pPr marL="719138">
              <a:spcBef>
                <a:spcPts val="600"/>
              </a:spcBef>
              <a:spcAft>
                <a:spcPts val="600"/>
              </a:spcAft>
            </a:pPr>
            <a:r>
              <a:rPr lang="pt-BR" sz="1800" dirty="0">
                <a:latin typeface="Franklin Gothic Medium" panose="020B0603020102020204" pitchFamily="34" charset="0"/>
                <a:ea typeface="+mn-ea"/>
                <a:cs typeface="+mn-cs"/>
              </a:rPr>
              <a:t>O ato de “contrair obrigação de despesa” é considerado no momento da assunção da obrigação, ou seja, da emissão do ato administrativo gerador da despesa, da data de assinatura do contrato, convênio, acordo, ajuste e outros instrumentos congêneres ou, na ausência desses, da data do empenho da despesa, na forma do art. 62 da Lei 8.666/1993. </a:t>
            </a:r>
          </a:p>
          <a:p>
            <a:pPr>
              <a:spcBef>
                <a:spcPts val="600"/>
              </a:spcBef>
              <a:spcAft>
                <a:spcPts val="600"/>
              </a:spcAft>
            </a:pPr>
            <a:r>
              <a:rPr lang="pt-BR" sz="1800" dirty="0">
                <a:latin typeface="Franklin Gothic Medium" panose="020B0603020102020204" pitchFamily="34" charset="0"/>
                <a:ea typeface="+mn-ea"/>
                <a:cs typeface="+mn-cs"/>
              </a:rPr>
              <a:t>b) Distinção entre </a:t>
            </a:r>
            <a:r>
              <a:rPr lang="pt-BR" sz="1800" b="1" dirty="0">
                <a:latin typeface="Franklin Gothic Medium" panose="020B0603020102020204" pitchFamily="34" charset="0"/>
                <a:ea typeface="+mn-ea"/>
                <a:cs typeface="+mn-cs"/>
              </a:rPr>
              <a:t>mandato</a:t>
            </a:r>
            <a:r>
              <a:rPr lang="pt-BR" sz="1800" dirty="0">
                <a:latin typeface="Franklin Gothic Medium" panose="020B0603020102020204" pitchFamily="34" charset="0"/>
                <a:ea typeface="+mn-ea"/>
                <a:cs typeface="+mn-cs"/>
              </a:rPr>
              <a:t> e </a:t>
            </a:r>
            <a:r>
              <a:rPr lang="pt-BR" sz="1800" b="1" dirty="0">
                <a:latin typeface="Franklin Gothic Medium" panose="020B0603020102020204" pitchFamily="34" charset="0"/>
                <a:ea typeface="+mn-ea"/>
                <a:cs typeface="+mn-cs"/>
              </a:rPr>
              <a:t>reeleição</a:t>
            </a:r>
            <a:r>
              <a:rPr lang="pt-BR" sz="1800" dirty="0">
                <a:latin typeface="Franklin Gothic Medium" panose="020B0603020102020204" pitchFamily="34" charset="0"/>
                <a:ea typeface="+mn-ea"/>
                <a:cs typeface="+mn-cs"/>
              </a:rPr>
              <a:t> </a:t>
            </a:r>
          </a:p>
          <a:p>
            <a:pPr marL="719138">
              <a:spcBef>
                <a:spcPts val="600"/>
              </a:spcBef>
              <a:spcAft>
                <a:spcPts val="600"/>
              </a:spcAft>
            </a:pPr>
            <a:r>
              <a:rPr lang="pt-BR" sz="1800" dirty="0">
                <a:latin typeface="Franklin Gothic Medium" panose="020B0603020102020204" pitchFamily="34" charset="0"/>
                <a:ea typeface="+mn-ea"/>
                <a:cs typeface="+mn-cs"/>
              </a:rPr>
              <a:t>Em que pese ser permitida ao titular do mandato a recondução ao cargo por meio do instituto da reeleição, as limitações impostas para contratação de despesa sem a respectiva disponibilidade de caixa são relativas ao período de cada mandato e não ao período total em que o agente público estiver no exercício do poder.</a:t>
            </a:r>
            <a:br>
              <a:rPr lang="pt-BR" sz="1800" dirty="0">
                <a:latin typeface="Franklin Gothic Medium" panose="020B0603020102020204" pitchFamily="34" charset="0"/>
                <a:ea typeface="+mn-ea"/>
                <a:cs typeface="+mn-cs"/>
              </a:rPr>
            </a:br>
            <a:r>
              <a:rPr lang="pt-BR" sz="1800" dirty="0">
                <a:latin typeface="Franklin Gothic Medium" panose="020B0603020102020204" pitchFamily="34" charset="0"/>
                <a:ea typeface="+mn-ea"/>
                <a:cs typeface="+mn-cs"/>
              </a:rPr>
              <a:t> </a:t>
            </a:r>
            <a:br>
              <a:rPr lang="pt-BR" sz="1800" dirty="0">
                <a:latin typeface="Franklin Gothic Medium" panose="020B0603020102020204" pitchFamily="34" charset="0"/>
                <a:ea typeface="+mn-ea"/>
                <a:cs typeface="+mn-cs"/>
              </a:rPr>
            </a:br>
            <a:r>
              <a:rPr lang="pt-BR" sz="1800" dirty="0">
                <a:latin typeface="Franklin Gothic Medium" panose="020B0603020102020204" pitchFamily="34" charset="0"/>
                <a:ea typeface="+mn-ea"/>
                <a:cs typeface="+mn-cs"/>
              </a:rPr>
              <a:t>Sendo assim, mesmo que o titular do poder seja reeleito, para a contratação de obrigação de despesa que não possa ser cumprida integralmente no exercício deve existir a suficiente disponibilidade de caixa. </a:t>
            </a:r>
            <a:endParaRPr lang="en-US" sz="1800" dirty="0">
              <a:latin typeface="Franklin Gothic Medium" panose="020B0603020102020204" pitchFamily="34" charset="0"/>
              <a:ea typeface="+mn-ea"/>
              <a:cs typeface="+mn-cs"/>
            </a:endParaRPr>
          </a:p>
        </p:txBody>
      </p:sp>
    </p:spTree>
    <p:extLst>
      <p:ext uri="{BB962C8B-B14F-4D97-AF65-F5344CB8AC3E}">
        <p14:creationId xmlns:p14="http://schemas.microsoft.com/office/powerpoint/2010/main" val="3349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656684"/>
            <a:ext cx="7886700" cy="4792081"/>
          </a:xfrm>
        </p:spPr>
        <p:txBody>
          <a:bodyPr vert="horz" wrap="square" lIns="91440" tIns="45720" rIns="91440" bIns="45720" rtlCol="0" anchor="ctr">
            <a:spAutoFit/>
          </a:bodyPr>
          <a:lstStyle/>
          <a:p>
            <a:pPr>
              <a:spcBef>
                <a:spcPts val="600"/>
              </a:spcBef>
              <a:spcAft>
                <a:spcPts val="600"/>
              </a:spcAft>
            </a:pPr>
            <a:r>
              <a:rPr lang="pt-BR" sz="1800" b="1">
                <a:latin typeface="Franklin Gothic Medium" panose="020B0603020102020204" pitchFamily="34" charset="0"/>
                <a:ea typeface="+mn-ea"/>
                <a:cs typeface="+mn-cs"/>
              </a:rPr>
              <a:t>RECONDUÇÃO DA DÍVIDA AOS LIMITES LEGAIS </a:t>
            </a:r>
          </a:p>
          <a:p>
            <a:pPr>
              <a:spcBef>
                <a:spcPts val="600"/>
              </a:spcBef>
              <a:spcAft>
                <a:spcPts val="600"/>
              </a:spcAft>
            </a:pPr>
            <a:r>
              <a:rPr lang="pt-BR" sz="1800">
                <a:latin typeface="Franklin Gothic Medium" panose="020B0603020102020204" pitchFamily="34" charset="0"/>
                <a:ea typeface="+mn-ea"/>
                <a:cs typeface="+mn-cs"/>
              </a:rPr>
              <a:t>O montante da dívida consolidada líquida do município não poderá exceder ao limite de 1,2 vezes a receita corrente líquida. </a:t>
            </a:r>
          </a:p>
          <a:p>
            <a:pPr>
              <a:spcBef>
                <a:spcPts val="600"/>
              </a:spcBef>
              <a:spcAft>
                <a:spcPts val="600"/>
              </a:spcAft>
            </a:pPr>
            <a:r>
              <a:rPr lang="pt-BR" sz="1800">
                <a:latin typeface="Franklin Gothic Medium" panose="020B0603020102020204" pitchFamily="34" charset="0"/>
                <a:ea typeface="+mn-ea"/>
                <a:cs typeface="+mn-cs"/>
              </a:rPr>
              <a:t>No caso de superação desse limite, a regra permanente determina o retorno ao limite máximo em até 3 quadrimestres (1 ano), conforme segue:</a:t>
            </a:r>
            <a:br>
              <a:rPr lang="pt-BR" sz="1800">
                <a:latin typeface="Franklin Gothic Medium" panose="020B0603020102020204" pitchFamily="34" charset="0"/>
                <a:ea typeface="+mn-ea"/>
                <a:cs typeface="+mn-cs"/>
              </a:rPr>
            </a:br>
            <a:br>
              <a:rPr lang="pt-BR" sz="1800">
                <a:latin typeface="Franklin Gothic Medium" panose="020B0603020102020204" pitchFamily="34" charset="0"/>
                <a:ea typeface="+mn-ea"/>
                <a:cs typeface="+mn-cs"/>
              </a:rPr>
            </a:br>
            <a:endParaRPr lang="pt-BR" sz="1800">
              <a:latin typeface="Franklin Gothic Medium" panose="020B0603020102020204" pitchFamily="34" charset="0"/>
              <a:ea typeface="+mn-ea"/>
              <a:cs typeface="+mn-cs"/>
            </a:endParaRPr>
          </a:p>
          <a:p>
            <a:pPr>
              <a:spcBef>
                <a:spcPts val="600"/>
              </a:spcBef>
              <a:spcAft>
                <a:spcPts val="600"/>
              </a:spcAft>
            </a:pPr>
            <a:br>
              <a:rPr lang="pt-BR" sz="1800">
                <a:latin typeface="Franklin Gothic Medium" panose="020B0603020102020204" pitchFamily="34" charset="0"/>
                <a:ea typeface="+mn-ea"/>
                <a:cs typeface="+mn-cs"/>
              </a:rPr>
            </a:br>
            <a:br>
              <a:rPr lang="pt-BR" sz="1800">
                <a:latin typeface="Franklin Gothic Medium" panose="020B0603020102020204" pitchFamily="34" charset="0"/>
                <a:ea typeface="+mn-ea"/>
                <a:cs typeface="+mn-cs"/>
              </a:rPr>
            </a:br>
            <a:br>
              <a:rPr lang="pt-BR" sz="1800">
                <a:latin typeface="Franklin Gothic Medium" panose="020B0603020102020204" pitchFamily="34" charset="0"/>
                <a:ea typeface="+mn-ea"/>
                <a:cs typeface="+mn-cs"/>
              </a:rPr>
            </a:br>
            <a:br>
              <a:rPr lang="pt-BR" sz="1800">
                <a:latin typeface="Franklin Gothic Medium" panose="020B0603020102020204" pitchFamily="34" charset="0"/>
                <a:ea typeface="+mn-ea"/>
                <a:cs typeface="+mn-cs"/>
              </a:rPr>
            </a:br>
            <a:r>
              <a:rPr lang="pt-BR" sz="1800">
                <a:latin typeface="Franklin Gothic Medium" panose="020B0603020102020204" pitchFamily="34" charset="0"/>
                <a:ea typeface="+mn-ea"/>
                <a:cs typeface="+mn-cs"/>
              </a:rPr>
              <a:t>Enquanto perdurar o excesso ou se o limite for excedido no </a:t>
            </a:r>
            <a:r>
              <a:rPr lang="pt-BR" sz="1800" b="1">
                <a:latin typeface="Franklin Gothic Medium" panose="020B0603020102020204" pitchFamily="34" charset="0"/>
                <a:ea typeface="+mn-ea"/>
                <a:cs typeface="+mn-cs"/>
              </a:rPr>
              <a:t>1º quadrimestre do último ano de mandato</a:t>
            </a:r>
            <a:r>
              <a:rPr lang="pt-BR" sz="1800">
                <a:latin typeface="Franklin Gothic Medium" panose="020B0603020102020204" pitchFamily="34" charset="0"/>
                <a:ea typeface="+mn-ea"/>
                <a:cs typeface="+mn-cs"/>
              </a:rPr>
              <a:t>, ficará vedada a realização de operação de crédito, inclusive ARO, exceto para o refinanciamento de dívida mobiliária. </a:t>
            </a:r>
            <a:br>
              <a:rPr lang="pt-BR" sz="1800">
                <a:latin typeface="Franklin Gothic Medium" panose="020B0603020102020204" pitchFamily="34" charset="0"/>
                <a:ea typeface="+mn-ea"/>
                <a:cs typeface="+mn-cs"/>
              </a:rPr>
            </a:br>
            <a:br>
              <a:rPr lang="pt-BR" sz="1800">
                <a:latin typeface="Franklin Gothic Medium" panose="020B0603020102020204" pitchFamily="34" charset="0"/>
                <a:ea typeface="+mn-ea"/>
                <a:cs typeface="+mn-cs"/>
              </a:rPr>
            </a:br>
            <a:r>
              <a:rPr lang="pt-BR" sz="1800">
                <a:latin typeface="Franklin Gothic Medium" panose="020B0603020102020204" pitchFamily="34" charset="0"/>
                <a:ea typeface="+mn-ea"/>
                <a:cs typeface="+mn-cs"/>
              </a:rPr>
              <a:t>Vencido o prazo de retorno e enquanto perdurar o excesso, o ente ficará impossibilitado de receber transferências voluntárias da União ou do Estado.</a:t>
            </a:r>
            <a:endParaRPr lang="en-US" sz="1800">
              <a:latin typeface="Franklin Gothic Medium" panose="020B0603020102020204" pitchFamily="34" charset="0"/>
              <a:ea typeface="+mn-ea"/>
              <a:cs typeface="+mn-cs"/>
            </a:endParaRPr>
          </a:p>
        </p:txBody>
      </p:sp>
      <p:graphicFrame>
        <p:nvGraphicFramePr>
          <p:cNvPr id="4" name="Tabela 3"/>
          <p:cNvGraphicFramePr>
            <a:graphicFrameLocks noGrp="1"/>
          </p:cNvGraphicFramePr>
          <p:nvPr>
            <p:extLst>
              <p:ext uri="{D42A27DB-BD31-4B8C-83A1-F6EECF244321}">
                <p14:modId xmlns:p14="http://schemas.microsoft.com/office/powerpoint/2010/main" val="3345536544"/>
              </p:ext>
            </p:extLst>
          </p:nvPr>
        </p:nvGraphicFramePr>
        <p:xfrm>
          <a:off x="1524000" y="3681884"/>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t>1º </a:t>
                      </a:r>
                      <a:r>
                        <a:rPr lang="en-US" dirty="0" err="1"/>
                        <a:t>quadrimestre</a:t>
                      </a:r>
                      <a:endParaRPr lang="en-US" dirty="0"/>
                    </a:p>
                  </a:txBody>
                  <a:tcPr/>
                </a:tc>
                <a:tc>
                  <a:txBody>
                    <a:bodyPr/>
                    <a:lstStyle/>
                    <a:p>
                      <a:pPr algn="ctr"/>
                      <a:r>
                        <a:rPr lang="en-US"/>
                        <a:t>2º e 3º quadrimestres</a:t>
                      </a:r>
                    </a:p>
                  </a:txBody>
                  <a:tcPr/>
                </a:tc>
                <a:extLst>
                  <a:ext uri="{0D108BD9-81ED-4DB2-BD59-A6C34878D82A}">
                    <a16:rowId xmlns:a16="http://schemas.microsoft.com/office/drawing/2014/main" val="10000"/>
                  </a:ext>
                </a:extLst>
              </a:tr>
              <a:tr h="370840">
                <a:tc>
                  <a:txBody>
                    <a:bodyPr/>
                    <a:lstStyle/>
                    <a:p>
                      <a:pPr algn="ctr"/>
                      <a:r>
                        <a:rPr lang="en-US"/>
                        <a:t>Redução de 25%, no mínimo</a:t>
                      </a:r>
                    </a:p>
                  </a:txBody>
                  <a:tcPr/>
                </a:tc>
                <a:tc>
                  <a:txBody>
                    <a:bodyPr/>
                    <a:lstStyle/>
                    <a:p>
                      <a:pPr algn="ctr"/>
                      <a:r>
                        <a:rPr lang="en-US" dirty="0" err="1"/>
                        <a:t>Redução</a:t>
                      </a:r>
                      <a:r>
                        <a:rPr lang="en-US" dirty="0"/>
                        <a:t> do </a:t>
                      </a:r>
                      <a:r>
                        <a:rPr lang="en-US" dirty="0" err="1"/>
                        <a:t>excedente</a:t>
                      </a:r>
                      <a:r>
                        <a:rPr lang="en-US" dirty="0"/>
                        <a:t> (75%)</a:t>
                      </a:r>
                    </a:p>
                  </a:txBody>
                  <a:tcPr/>
                </a:tc>
                <a:extLst>
                  <a:ext uri="{0D108BD9-81ED-4DB2-BD59-A6C34878D82A}">
                    <a16:rowId xmlns:a16="http://schemas.microsoft.com/office/drawing/2014/main" val="10001"/>
                  </a:ext>
                </a:extLst>
              </a:tr>
            </a:tbl>
          </a:graphicData>
        </a:graphic>
      </p:graphicFrame>
      <p:sp>
        <p:nvSpPr>
          <p:cNvPr id="5" name="Rectangle 4"/>
          <p:cNvSpPr>
            <a:spLocks noChangeArrowheads="1"/>
          </p:cNvSpPr>
          <p:nvPr/>
        </p:nvSpPr>
        <p:spPr bwMode="auto">
          <a:xfrm>
            <a:off x="0" y="794186"/>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Limites da Dívida Pública</a:t>
            </a:r>
          </a:p>
        </p:txBody>
      </p:sp>
    </p:spTree>
    <p:extLst>
      <p:ext uri="{BB962C8B-B14F-4D97-AF65-F5344CB8AC3E}">
        <p14:creationId xmlns:p14="http://schemas.microsoft.com/office/powerpoint/2010/main" val="2020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437353"/>
            <a:ext cx="7886700" cy="5278950"/>
          </a:xfrm>
        </p:spPr>
        <p:txBody>
          <a:bodyPr>
            <a:noAutofit/>
          </a:bodyPr>
          <a:lstStyle/>
          <a:p>
            <a:pPr>
              <a:lnSpc>
                <a:spcPct val="100000"/>
              </a:lnSpc>
              <a:spcBef>
                <a:spcPts val="600"/>
              </a:spcBef>
              <a:spcAft>
                <a:spcPts val="600"/>
              </a:spcAft>
            </a:pPr>
            <a:r>
              <a:rPr lang="pt-BR" kern="1200">
                <a:solidFill>
                  <a:schemeClr val="tx1"/>
                </a:solidFill>
                <a:effectLst/>
                <a:latin typeface="Franklin Gothic Medium" panose="020B0603020102020204" pitchFamily="34" charset="0"/>
              </a:rPr>
              <a:t>No último ano de mandato, o desrespeito aos limites estabelecidos para a dívida pública consolidada implica, imediatamente, nos seguintes impedimentos (art. 31, § 3°, LRF): </a:t>
            </a:r>
          </a:p>
          <a:p>
            <a:pPr marL="457200" indent="-457200">
              <a:lnSpc>
                <a:spcPct val="100000"/>
              </a:lnSpc>
              <a:spcBef>
                <a:spcPts val="600"/>
              </a:spcBef>
              <a:spcAft>
                <a:spcPts val="600"/>
              </a:spcAft>
              <a:buFont typeface="+mj-lt"/>
              <a:buAutoNum type="alphaLcParenR"/>
            </a:pPr>
            <a:r>
              <a:rPr lang="pt-BR" kern="1200">
                <a:solidFill>
                  <a:schemeClr val="tx1"/>
                </a:solidFill>
                <a:effectLst/>
                <a:latin typeface="Franklin Gothic Medium" panose="020B0603020102020204" pitchFamily="34" charset="0"/>
              </a:rPr>
              <a:t>não receber transferências voluntárias; </a:t>
            </a:r>
          </a:p>
          <a:p>
            <a:pPr marL="457200" indent="-457200">
              <a:lnSpc>
                <a:spcPct val="100000"/>
              </a:lnSpc>
              <a:spcBef>
                <a:spcPts val="600"/>
              </a:spcBef>
              <a:spcAft>
                <a:spcPts val="600"/>
              </a:spcAft>
              <a:buFont typeface="+mj-lt"/>
              <a:buAutoNum type="alphaLcParenR"/>
            </a:pPr>
            <a:r>
              <a:rPr lang="pt-BR" kern="1200">
                <a:solidFill>
                  <a:schemeClr val="tx1"/>
                </a:solidFill>
                <a:effectLst/>
                <a:latin typeface="Franklin Gothic Medium" panose="020B0603020102020204" pitchFamily="34" charset="0"/>
              </a:rPr>
              <a:t>não obter garantia, direta ou indireta, de outro ente; </a:t>
            </a:r>
          </a:p>
          <a:p>
            <a:pPr marL="457200" indent="-457200">
              <a:lnSpc>
                <a:spcPct val="100000"/>
              </a:lnSpc>
              <a:spcBef>
                <a:spcPts val="600"/>
              </a:spcBef>
              <a:spcAft>
                <a:spcPts val="600"/>
              </a:spcAft>
              <a:buFont typeface="+mj-lt"/>
              <a:buAutoNum type="alphaLcParenR"/>
            </a:pPr>
            <a:r>
              <a:rPr lang="pt-BR" kern="1200">
                <a:solidFill>
                  <a:schemeClr val="tx1"/>
                </a:solidFill>
                <a:effectLst/>
                <a:latin typeface="Franklin Gothic Medium" panose="020B0603020102020204" pitchFamily="34" charset="0"/>
              </a:rPr>
              <a:t>não contratar operações de crédito, ressalvadas as destinadas ao refinanciamento da dívida mobiliária e as que visem à redução das despesas com pessoal. </a:t>
            </a:r>
            <a:br>
              <a:rPr lang="pt-BR" kern="1200">
                <a:solidFill>
                  <a:schemeClr val="tx1"/>
                </a:solidFill>
                <a:effectLst/>
                <a:latin typeface="Franklin Gothic Medium" panose="020B0603020102020204" pitchFamily="34" charset="0"/>
              </a:rPr>
            </a:br>
            <a:br>
              <a:rPr lang="pt-BR">
                <a:latin typeface="Franklin Gothic Medium" panose="020B0603020102020204" pitchFamily="34" charset="0"/>
              </a:rPr>
            </a:br>
            <a:r>
              <a:rPr lang="pt-BR" b="1">
                <a:latin typeface="Franklin Gothic Medium" panose="020B0603020102020204" pitchFamily="34" charset="0"/>
              </a:rPr>
              <a:t>MEDIDA PARA REDUÇÃO DO EXCESSO DE ENDIVIDAMENTO</a:t>
            </a:r>
            <a:br>
              <a:rPr lang="pt-BR" b="1">
                <a:latin typeface="Franklin Gothic Medium" panose="020B0603020102020204" pitchFamily="34" charset="0"/>
              </a:rPr>
            </a:br>
            <a:r>
              <a:rPr lang="pt-BR" b="1">
                <a:latin typeface="Franklin Gothic Medium" panose="020B0603020102020204" pitchFamily="34" charset="0"/>
              </a:rPr>
              <a:t> </a:t>
            </a:r>
            <a:br>
              <a:rPr lang="pt-BR" b="1">
                <a:latin typeface="Franklin Gothic Medium" panose="020B0603020102020204" pitchFamily="34" charset="0"/>
              </a:rPr>
            </a:br>
            <a:r>
              <a:rPr lang="pt-BR">
                <a:latin typeface="Franklin Gothic Medium" panose="020B0603020102020204" pitchFamily="34" charset="0"/>
              </a:rPr>
              <a:t>Obtenção obrigatória de superávit primário, inclusive por meio de limitação de empenho (art. 9º, da LRF). </a:t>
            </a:r>
            <a:endParaRPr lang="pt-BR" kern="1200">
              <a:solidFill>
                <a:schemeClr val="tx1"/>
              </a:solidFill>
              <a:effectLst/>
              <a:latin typeface="Franklin Gothic Medium" panose="020B0603020102020204" pitchFamily="34" charset="0"/>
            </a:endParaRPr>
          </a:p>
          <a:p>
            <a:pPr>
              <a:lnSpc>
                <a:spcPct val="100000"/>
              </a:lnSpc>
              <a:spcBef>
                <a:spcPts val="600"/>
              </a:spcBef>
              <a:spcAft>
                <a:spcPts val="600"/>
              </a:spcAft>
            </a:pPr>
            <a:endParaRPr lang="en-US" sz="1050">
              <a:latin typeface="Franklin Gothic Medium" panose="020B0603020102020204" pitchFamily="34" charset="0"/>
            </a:endParaRPr>
          </a:p>
        </p:txBody>
      </p:sp>
      <p:sp>
        <p:nvSpPr>
          <p:cNvPr id="3" name="Rectangle 4"/>
          <p:cNvSpPr>
            <a:spLocks noChangeArrowheads="1"/>
          </p:cNvSpPr>
          <p:nvPr/>
        </p:nvSpPr>
        <p:spPr bwMode="auto">
          <a:xfrm>
            <a:off x="0" y="774880"/>
            <a:ext cx="9144000" cy="662473"/>
          </a:xfrm>
          <a:prstGeom prst="rect">
            <a:avLst/>
          </a:prstGeom>
          <a:solidFill>
            <a:schemeClr val="accent1">
              <a:lumMod val="50000"/>
            </a:schemeClr>
          </a:solidFill>
        </p:spPr>
        <p:txBody>
          <a:bodyPr wrap="square" anchor="ctr" anchorCtr="1">
            <a:noAutofit/>
          </a:bodyPr>
          <a:lstStyle/>
          <a:p>
            <a:pPr algn="ctr" eaLnBrk="0" fontAlgn="base" hangingPunct="0">
              <a:spcBef>
                <a:spcPct val="0"/>
              </a:spcBef>
              <a:spcAft>
                <a:spcPct val="0"/>
              </a:spcAft>
            </a:pPr>
            <a:r>
              <a:rPr lang="pt-BR" sz="2400" b="1">
                <a:solidFill>
                  <a:schemeClr val="bg1"/>
                </a:solidFill>
                <a:effectLst>
                  <a:outerShdw blurRad="38100" dist="38100" dir="2700000" algn="tl">
                    <a:srgbClr val="000000">
                      <a:alpha val="43137"/>
                    </a:srgbClr>
                  </a:outerShdw>
                </a:effectLst>
                <a:latin typeface="Franklin Gothic Medium" panose="020B0603020102020204" pitchFamily="34" charset="0"/>
              </a:rPr>
              <a:t>Limites da Dívida Pública</a:t>
            </a:r>
            <a:endPar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Tree>
    <p:extLst>
      <p:ext uri="{BB962C8B-B14F-4D97-AF65-F5344CB8AC3E}">
        <p14:creationId xmlns:p14="http://schemas.microsoft.com/office/powerpoint/2010/main" val="33140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628650" y="171451"/>
            <a:ext cx="6496050" cy="710098"/>
          </a:xfrm>
          <a:prstGeom prst="rect">
            <a:avLst/>
          </a:prstGeom>
          <a:solidFill>
            <a:srgbClr val="3A3637"/>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Condutas vedadas aos Agentes Públicos pela Lei Eleitoral</a:t>
            </a:r>
          </a:p>
        </p:txBody>
      </p:sp>
      <p:sp>
        <p:nvSpPr>
          <p:cNvPr id="5" name="Retângulo 4">
            <a:extLst>
              <a:ext uri="{FF2B5EF4-FFF2-40B4-BE49-F238E27FC236}">
                <a16:creationId xmlns:a16="http://schemas.microsoft.com/office/drawing/2014/main" id="{95EA8164-66DD-4960-B3B4-65BDDA360EB6}"/>
              </a:ext>
            </a:extLst>
          </p:cNvPr>
          <p:cNvSpPr/>
          <p:nvPr/>
        </p:nvSpPr>
        <p:spPr>
          <a:xfrm>
            <a:off x="308610" y="1054238"/>
            <a:ext cx="8526780" cy="5493812"/>
          </a:xfrm>
          <a:prstGeom prst="rect">
            <a:avLst/>
          </a:prstGeom>
        </p:spPr>
        <p:txBody>
          <a:bodyPr wrap="square">
            <a:spAutoFit/>
          </a:bodyPr>
          <a:lstStyle/>
          <a:p>
            <a:pPr>
              <a:spcBef>
                <a:spcPts val="600"/>
              </a:spcBef>
            </a:pPr>
            <a:r>
              <a:rPr lang="pt-BR">
                <a:latin typeface="Franklin Gothic Medium" panose="020B0603020102020204" pitchFamily="34" charset="0"/>
              </a:rPr>
              <a:t>A Lei 9.504/1997 (Lei Eleitoral), discrimina algumas condutas que são vedadas aos agentes públicos no decorrer do mandato e, sobretudo, no ano e no período de campanha eleitoral. </a:t>
            </a:r>
          </a:p>
          <a:p>
            <a:pPr>
              <a:spcBef>
                <a:spcPts val="600"/>
              </a:spcBef>
            </a:pPr>
            <a:r>
              <a:rPr lang="pt-BR">
                <a:latin typeface="Franklin Gothic Medium" panose="020B0603020102020204" pitchFamily="34" charset="0"/>
              </a:rPr>
              <a:t>A norma visa garantir a probidade administrativa, a igualdade de oportunidades entre candidatos e a legitimidade das eleições, evitando os abusos de poder político e econômico e a prática de atos que possam interferir ou macular o processo eleitoral. </a:t>
            </a:r>
          </a:p>
          <a:p>
            <a:pPr>
              <a:spcBef>
                <a:spcPts val="600"/>
              </a:spcBef>
            </a:pPr>
            <a:r>
              <a:rPr lang="pt-BR">
                <a:latin typeface="Franklin Gothic Medium" panose="020B0603020102020204" pitchFamily="34" charset="0"/>
              </a:rPr>
              <a:t>Tais regras impactam, sobretudo, nos casos em que exista possibilidade de reeleição dos prefeitos ou de favorecimento de aliados políticos. </a:t>
            </a:r>
          </a:p>
          <a:p>
            <a:pPr>
              <a:spcBef>
                <a:spcPts val="600"/>
              </a:spcBef>
            </a:pPr>
            <a:r>
              <a:rPr lang="pt-BR">
                <a:latin typeface="Franklin Gothic Medium" panose="020B0603020102020204" pitchFamily="34" charset="0"/>
              </a:rPr>
              <a:t>A depender da vedação eleitoral, a conduta praticada pelo agente público poderá resultar nas seguintes consequências:</a:t>
            </a:r>
          </a:p>
          <a:p>
            <a:pPr marL="1520825" indent="-342900">
              <a:spcBef>
                <a:spcPts val="600"/>
              </a:spcBef>
              <a:buFont typeface="+mj-lt"/>
              <a:buAutoNum type="alphaLcParenR"/>
            </a:pPr>
            <a:r>
              <a:rPr lang="pt-BR">
                <a:latin typeface="Franklin Gothic Medium" panose="020B0603020102020204" pitchFamily="34" charset="0"/>
              </a:rPr>
              <a:t>inelegibilidade; </a:t>
            </a:r>
          </a:p>
          <a:p>
            <a:pPr marL="1520825" indent="-342900">
              <a:spcBef>
                <a:spcPts val="600"/>
              </a:spcBef>
              <a:buFont typeface="+mj-lt"/>
              <a:buAutoNum type="alphaLcParenR"/>
            </a:pPr>
            <a:r>
              <a:rPr lang="pt-BR">
                <a:latin typeface="Franklin Gothic Medium" panose="020B0603020102020204" pitchFamily="34" charset="0"/>
              </a:rPr>
              <a:t>cassação do registro ou do diploma de eleito; </a:t>
            </a:r>
          </a:p>
          <a:p>
            <a:pPr marL="1520825" indent="-342900">
              <a:spcBef>
                <a:spcPts val="600"/>
              </a:spcBef>
              <a:buFont typeface="+mj-lt"/>
              <a:buAutoNum type="alphaLcParenR"/>
            </a:pPr>
            <a:r>
              <a:rPr lang="pt-BR">
                <a:latin typeface="Franklin Gothic Medium" panose="020B0603020102020204" pitchFamily="34" charset="0"/>
              </a:rPr>
              <a:t>suspensão imediata da conduta, quando for o caso; </a:t>
            </a:r>
          </a:p>
          <a:p>
            <a:pPr marL="1520825" indent="-342900">
              <a:spcBef>
                <a:spcPts val="600"/>
              </a:spcBef>
              <a:buFont typeface="+mj-lt"/>
              <a:buAutoNum type="alphaLcParenR"/>
            </a:pPr>
            <a:r>
              <a:rPr lang="pt-BR">
                <a:latin typeface="Franklin Gothic Medium" panose="020B0603020102020204" pitchFamily="34" charset="0"/>
              </a:rPr>
              <a:t>pagamento de multa;</a:t>
            </a:r>
          </a:p>
          <a:p>
            <a:pPr marL="1520825" indent="-342900">
              <a:spcBef>
                <a:spcPts val="600"/>
              </a:spcBef>
              <a:buFont typeface="+mj-lt"/>
              <a:buAutoNum type="alphaLcParenR"/>
            </a:pPr>
            <a:r>
              <a:rPr lang="pt-BR">
                <a:latin typeface="Franklin Gothic Medium" panose="020B0603020102020204" pitchFamily="34" charset="0"/>
              </a:rPr>
              <a:t>sanções constitucionais e administrativas; </a:t>
            </a:r>
          </a:p>
          <a:p>
            <a:pPr marL="1520825" indent="-342900">
              <a:spcBef>
                <a:spcPts val="600"/>
              </a:spcBef>
              <a:buFont typeface="+mj-lt"/>
              <a:buAutoNum type="alphaLcParenR"/>
            </a:pPr>
            <a:r>
              <a:rPr lang="pt-BR">
                <a:latin typeface="Franklin Gothic Medium" panose="020B0603020102020204" pitchFamily="34" charset="0"/>
              </a:rPr>
              <a:t>sanções da lei de improbidade administrativa. </a:t>
            </a:r>
            <a:endParaRPr lang="pt-BR" dirty="0">
              <a:latin typeface="Franklin Gothic Medium" panose="020B0603020102020204" pitchFamily="34" charset="0"/>
            </a:endParaRPr>
          </a:p>
        </p:txBody>
      </p:sp>
    </p:spTree>
    <p:extLst>
      <p:ext uri="{BB962C8B-B14F-4D97-AF65-F5344CB8AC3E}">
        <p14:creationId xmlns:p14="http://schemas.microsoft.com/office/powerpoint/2010/main" val="25015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42596" y="771524"/>
            <a:ext cx="8658808" cy="6086475"/>
            <a:chOff x="242596" y="214603"/>
            <a:chExt cx="8658808" cy="6461450"/>
          </a:xfrm>
        </p:grpSpPr>
        <p:pic>
          <p:nvPicPr>
            <p:cNvPr id="5" name="Imagem 4"/>
            <p:cNvPicPr>
              <a:picLocks noChangeAspect="1"/>
            </p:cNvPicPr>
            <p:nvPr/>
          </p:nvPicPr>
          <p:blipFill>
            <a:blip r:embed="rId2"/>
            <a:stretch>
              <a:fillRect/>
            </a:stretch>
          </p:blipFill>
          <p:spPr>
            <a:xfrm>
              <a:off x="242596" y="214604"/>
              <a:ext cx="8658808" cy="6461449"/>
            </a:xfrm>
            <a:prstGeom prst="rect">
              <a:avLst/>
            </a:prstGeom>
          </p:spPr>
        </p:pic>
        <p:sp>
          <p:nvSpPr>
            <p:cNvPr id="3" name="CaixaDeTexto 2"/>
            <p:cNvSpPr txBox="1"/>
            <p:nvPr/>
          </p:nvSpPr>
          <p:spPr>
            <a:xfrm>
              <a:off x="3578288" y="214603"/>
              <a:ext cx="788439" cy="382555"/>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grpSp>
    </p:spTree>
    <p:extLst>
      <p:ext uri="{BB962C8B-B14F-4D97-AF65-F5344CB8AC3E}">
        <p14:creationId xmlns:p14="http://schemas.microsoft.com/office/powerpoint/2010/main" val="1858729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620" y="762000"/>
            <a:ext cx="8826760" cy="6096000"/>
            <a:chOff x="158620" y="597158"/>
            <a:chExt cx="8826760" cy="5663684"/>
          </a:xfrm>
        </p:grpSpPr>
        <p:pic>
          <p:nvPicPr>
            <p:cNvPr id="5" name="Imagem 4"/>
            <p:cNvPicPr>
              <a:picLocks noChangeAspect="1"/>
            </p:cNvPicPr>
            <p:nvPr/>
          </p:nvPicPr>
          <p:blipFill>
            <a:blip r:embed="rId2"/>
            <a:stretch>
              <a:fillRect/>
            </a:stretch>
          </p:blipFill>
          <p:spPr>
            <a:xfrm>
              <a:off x="158620" y="597158"/>
              <a:ext cx="8826760" cy="5663684"/>
            </a:xfrm>
            <a:prstGeom prst="rect">
              <a:avLst/>
            </a:prstGeom>
          </p:spPr>
        </p:pic>
        <p:sp>
          <p:nvSpPr>
            <p:cNvPr id="3" name="CaixaDeTexto 2"/>
            <p:cNvSpPr txBox="1"/>
            <p:nvPr/>
          </p:nvSpPr>
          <p:spPr>
            <a:xfrm>
              <a:off x="3517642" y="597158"/>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grpSp>
    </p:spTree>
    <p:extLst>
      <p:ext uri="{BB962C8B-B14F-4D97-AF65-F5344CB8AC3E}">
        <p14:creationId xmlns:p14="http://schemas.microsoft.com/office/powerpoint/2010/main" val="3846026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77282" y="748078"/>
            <a:ext cx="8789436" cy="6109922"/>
            <a:chOff x="177282" y="374039"/>
            <a:chExt cx="8789436" cy="6109922"/>
          </a:xfrm>
        </p:grpSpPr>
        <p:pic>
          <p:nvPicPr>
            <p:cNvPr id="5" name="Imagem 4"/>
            <p:cNvPicPr>
              <a:picLocks noChangeAspect="1"/>
            </p:cNvPicPr>
            <p:nvPr/>
          </p:nvPicPr>
          <p:blipFill>
            <a:blip r:embed="rId2"/>
            <a:stretch>
              <a:fillRect/>
            </a:stretch>
          </p:blipFill>
          <p:spPr>
            <a:xfrm>
              <a:off x="177282" y="374039"/>
              <a:ext cx="8789436" cy="6109922"/>
            </a:xfrm>
            <a:prstGeom prst="rect">
              <a:avLst/>
            </a:prstGeom>
          </p:spPr>
        </p:pic>
        <p:sp>
          <p:nvSpPr>
            <p:cNvPr id="3" name="CaixaDeTexto 2"/>
            <p:cNvSpPr txBox="1"/>
            <p:nvPr/>
          </p:nvSpPr>
          <p:spPr>
            <a:xfrm>
              <a:off x="3293707" y="374039"/>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sp>
          <p:nvSpPr>
            <p:cNvPr id="4" name="CaixaDeTexto 3"/>
            <p:cNvSpPr txBox="1"/>
            <p:nvPr/>
          </p:nvSpPr>
          <p:spPr>
            <a:xfrm>
              <a:off x="2052736" y="2850501"/>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grpSp>
    </p:spTree>
    <p:extLst>
      <p:ext uri="{BB962C8B-B14F-4D97-AF65-F5344CB8AC3E}">
        <p14:creationId xmlns:p14="http://schemas.microsoft.com/office/powerpoint/2010/main" val="639809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9290" y="742950"/>
            <a:ext cx="8845420" cy="6115050"/>
            <a:chOff x="149290" y="251927"/>
            <a:chExt cx="8845420" cy="6354146"/>
          </a:xfrm>
        </p:grpSpPr>
        <p:pic>
          <p:nvPicPr>
            <p:cNvPr id="5" name="Imagem 4"/>
            <p:cNvPicPr>
              <a:picLocks noChangeAspect="1"/>
            </p:cNvPicPr>
            <p:nvPr/>
          </p:nvPicPr>
          <p:blipFill>
            <a:blip r:embed="rId2"/>
            <a:stretch>
              <a:fillRect/>
            </a:stretch>
          </p:blipFill>
          <p:spPr>
            <a:xfrm>
              <a:off x="149290" y="251927"/>
              <a:ext cx="8845420" cy="6354146"/>
            </a:xfrm>
            <a:prstGeom prst="rect">
              <a:avLst/>
            </a:prstGeom>
          </p:spPr>
        </p:pic>
        <p:sp>
          <p:nvSpPr>
            <p:cNvPr id="3" name="CaixaDeTexto 2"/>
            <p:cNvSpPr txBox="1"/>
            <p:nvPr/>
          </p:nvSpPr>
          <p:spPr>
            <a:xfrm>
              <a:off x="3405675" y="258370"/>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grpSp>
    </p:spTree>
    <p:extLst>
      <p:ext uri="{BB962C8B-B14F-4D97-AF65-F5344CB8AC3E}">
        <p14:creationId xmlns:p14="http://schemas.microsoft.com/office/powerpoint/2010/main" val="423151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77282" y="752475"/>
            <a:ext cx="8789436" cy="6105525"/>
            <a:chOff x="177282" y="317241"/>
            <a:chExt cx="8789436" cy="6223518"/>
          </a:xfrm>
        </p:grpSpPr>
        <p:pic>
          <p:nvPicPr>
            <p:cNvPr id="5" name="Imagem 4"/>
            <p:cNvPicPr>
              <a:picLocks noChangeAspect="1"/>
            </p:cNvPicPr>
            <p:nvPr/>
          </p:nvPicPr>
          <p:blipFill>
            <a:blip r:embed="rId2"/>
            <a:stretch>
              <a:fillRect/>
            </a:stretch>
          </p:blipFill>
          <p:spPr>
            <a:xfrm>
              <a:off x="177282" y="317241"/>
              <a:ext cx="8789436" cy="6223518"/>
            </a:xfrm>
            <a:prstGeom prst="rect">
              <a:avLst/>
            </a:prstGeom>
          </p:spPr>
        </p:pic>
        <p:sp>
          <p:nvSpPr>
            <p:cNvPr id="3" name="CaixaDeTexto 2"/>
            <p:cNvSpPr txBox="1"/>
            <p:nvPr/>
          </p:nvSpPr>
          <p:spPr>
            <a:xfrm>
              <a:off x="3405675" y="429207"/>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sp>
          <p:nvSpPr>
            <p:cNvPr id="4" name="CaixaDeTexto 3"/>
            <p:cNvSpPr txBox="1"/>
            <p:nvPr/>
          </p:nvSpPr>
          <p:spPr>
            <a:xfrm>
              <a:off x="2864499" y="3139750"/>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grpSp>
    </p:spTree>
    <p:extLst>
      <p:ext uri="{BB962C8B-B14F-4D97-AF65-F5344CB8AC3E}">
        <p14:creationId xmlns:p14="http://schemas.microsoft.com/office/powerpoint/2010/main" val="5208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ângulo 5"/>
          <p:cNvSpPr>
            <a:spLocks noChangeArrowheads="1"/>
          </p:cNvSpPr>
          <p:nvPr/>
        </p:nvSpPr>
        <p:spPr bwMode="auto">
          <a:xfrm>
            <a:off x="1076894" y="2668438"/>
            <a:ext cx="7382684" cy="297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eaLnBrk="0" fontAlgn="base" hangingPunct="0">
              <a:spcBef>
                <a:spcPct val="40000"/>
              </a:spcBef>
              <a:spcAft>
                <a:spcPct val="0"/>
              </a:spcAft>
              <a:buClr>
                <a:srgbClr val="C00000"/>
              </a:buClr>
              <a:buSzPct val="108000"/>
            </a:pPr>
            <a:r>
              <a:rPr lang="pt-BR" altLang="pt-BR" b="0" dirty="0">
                <a:solidFill>
                  <a:srgbClr val="000000"/>
                </a:solidFill>
                <a:latin typeface="Franklin Gothic Medium" panose="020B0603020102020204" pitchFamily="34" charset="0"/>
                <a:cs typeface="Arial" panose="020B0604020202020204" pitchFamily="34" charset="0"/>
              </a:rPr>
              <a:t>Até o final dos anos 90, ainda que o Plano Real tivesse estabilizado a moeda, a realidade do setor público nacional, em especial da maioria dos Estados e Municípios brasileiros, era de completo desequilíbrio fiscal. </a:t>
            </a:r>
          </a:p>
          <a:p>
            <a:pPr marL="0" indent="0" eaLnBrk="0" fontAlgn="base" hangingPunct="0">
              <a:spcBef>
                <a:spcPct val="40000"/>
              </a:spcBef>
              <a:spcAft>
                <a:spcPct val="0"/>
              </a:spcAft>
              <a:buClr>
                <a:srgbClr val="C00000"/>
              </a:buClr>
              <a:buSzPct val="108000"/>
            </a:pPr>
            <a:r>
              <a:rPr lang="pt-BR" altLang="pt-BR" b="0" dirty="0">
                <a:solidFill>
                  <a:srgbClr val="000000"/>
                </a:solidFill>
                <a:latin typeface="Franklin Gothic Medium" panose="020B0603020102020204" pitchFamily="34" charset="0"/>
                <a:cs typeface="Arial" panose="020B0604020202020204" pitchFamily="34" charset="0"/>
              </a:rPr>
              <a:t>Com o fim do “imposto inflacionário”, que mascarava as contas públicas, veio o choque de realidade.</a:t>
            </a:r>
          </a:p>
        </p:txBody>
      </p:sp>
      <p:sp>
        <p:nvSpPr>
          <p:cNvPr id="8" name="Retângulo 7"/>
          <p:cNvSpPr/>
          <p:nvPr/>
        </p:nvSpPr>
        <p:spPr>
          <a:xfrm>
            <a:off x="0" y="922876"/>
            <a:ext cx="9144000" cy="1222310"/>
          </a:xfrm>
          <a:prstGeom prst="rect">
            <a:avLst/>
          </a:prstGeom>
          <a:solidFill>
            <a:srgbClr val="1F4E79"/>
          </a:solidFill>
        </p:spPr>
        <p:txBody>
          <a:bodyPr wrap="square" anchor="ctr" anchorCtr="1">
            <a:noAutofit/>
          </a:bodyPr>
          <a:lstStyle/>
          <a:p>
            <a:pPr algn="ctr" eaLnBrk="0" fontAlgn="base" hangingPunct="0">
              <a:spcBef>
                <a:spcPct val="0"/>
              </a:spcBef>
              <a:spcAft>
                <a:spcPct val="0"/>
              </a:spcAft>
              <a:defRPr/>
            </a:pPr>
            <a:r>
              <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rPr>
              <a:t>O CENÁRIO DA GESTÃO </a:t>
            </a:r>
            <a:r>
              <a:rPr lang="pt-BR" sz="2800" b="1">
                <a:solidFill>
                  <a:schemeClr val="bg1"/>
                </a:solidFill>
                <a:effectLst>
                  <a:outerShdw blurRad="38100" dist="38100" dir="2700000" algn="tl">
                    <a:srgbClr val="000000">
                      <a:alpha val="43137"/>
                    </a:srgbClr>
                  </a:outerShdw>
                </a:effectLst>
                <a:latin typeface="Franklin Gothic Medium" panose="020B0603020102020204" pitchFamily="34" charset="0"/>
              </a:rPr>
              <a:t>PÚBLICA ANTES</a:t>
            </a:r>
          </a:p>
          <a:p>
            <a:pPr algn="ctr" eaLnBrk="0" fontAlgn="base" hangingPunct="0">
              <a:spcBef>
                <a:spcPct val="0"/>
              </a:spcBef>
              <a:spcAft>
                <a:spcPct val="0"/>
              </a:spcAft>
              <a:defRPr/>
            </a:pPr>
            <a:r>
              <a:rPr lang="pt-BR" sz="2800" b="1">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rPr>
              <a:t>DA </a:t>
            </a:r>
            <a:r>
              <a:rPr lang="pt-BR" sz="2800" b="1" noProof="1">
                <a:solidFill>
                  <a:schemeClr val="bg1"/>
                </a:solidFill>
                <a:effectLst>
                  <a:outerShdw blurRad="38100" dist="38100" dir="2700000" algn="tl">
                    <a:srgbClr val="000000">
                      <a:alpha val="43137"/>
                    </a:srgbClr>
                  </a:outerShdw>
                </a:effectLst>
                <a:latin typeface="Franklin Gothic Medium" panose="020B0603020102020204" pitchFamily="34" charset="0"/>
              </a:rPr>
              <a:t>LEI DE RESPONSABILIDADE FISCAL</a:t>
            </a:r>
          </a:p>
        </p:txBody>
      </p:sp>
    </p:spTree>
    <p:extLst>
      <p:ext uri="{BB962C8B-B14F-4D97-AF65-F5344CB8AC3E}">
        <p14:creationId xmlns:p14="http://schemas.microsoft.com/office/powerpoint/2010/main" val="3718227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77282" y="819151"/>
            <a:ext cx="8789436" cy="5980922"/>
            <a:chOff x="177282" y="438539"/>
            <a:chExt cx="8789436" cy="5980922"/>
          </a:xfrm>
        </p:grpSpPr>
        <p:pic>
          <p:nvPicPr>
            <p:cNvPr id="6" name="Imagem 5"/>
            <p:cNvPicPr>
              <a:picLocks noChangeAspect="1"/>
            </p:cNvPicPr>
            <p:nvPr/>
          </p:nvPicPr>
          <p:blipFill>
            <a:blip r:embed="rId2"/>
            <a:stretch>
              <a:fillRect/>
            </a:stretch>
          </p:blipFill>
          <p:spPr>
            <a:xfrm>
              <a:off x="177282" y="438539"/>
              <a:ext cx="8789436" cy="5980922"/>
            </a:xfrm>
            <a:prstGeom prst="rect">
              <a:avLst/>
            </a:prstGeom>
          </p:spPr>
        </p:pic>
        <p:sp>
          <p:nvSpPr>
            <p:cNvPr id="3" name="CaixaDeTexto 2"/>
            <p:cNvSpPr txBox="1"/>
            <p:nvPr/>
          </p:nvSpPr>
          <p:spPr>
            <a:xfrm>
              <a:off x="3097764" y="494523"/>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sp>
          <p:nvSpPr>
            <p:cNvPr id="4" name="CaixaDeTexto 3"/>
            <p:cNvSpPr txBox="1"/>
            <p:nvPr/>
          </p:nvSpPr>
          <p:spPr>
            <a:xfrm>
              <a:off x="3741576" y="3429000"/>
              <a:ext cx="830424" cy="578499"/>
            </a:xfrm>
            <a:prstGeom prst="rect">
              <a:avLst/>
            </a:prstGeom>
            <a:solidFill>
              <a:srgbClr val="00285C"/>
            </a:solidFill>
          </p:spPr>
          <p:txBody>
            <a:bodyPr wrap="square" rtlCol="0" anchor="ctr" anchorCtr="1">
              <a:noAutofit/>
            </a:bodyPr>
            <a:lstStyle/>
            <a:p>
              <a:r>
                <a:rPr lang="en-US" sz="1600" b="1">
                  <a:solidFill>
                    <a:schemeClr val="bg1"/>
                  </a:solidFill>
                  <a:latin typeface="Franklin Gothic Medium" panose="020B0603020102020204" pitchFamily="34" charset="0"/>
                </a:rPr>
                <a:t>------------</a:t>
              </a:r>
            </a:p>
          </p:txBody>
        </p:sp>
      </p:grpSp>
    </p:spTree>
    <p:extLst>
      <p:ext uri="{BB962C8B-B14F-4D97-AF65-F5344CB8AC3E}">
        <p14:creationId xmlns:p14="http://schemas.microsoft.com/office/powerpoint/2010/main" val="4128853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783459"/>
            <a:ext cx="9144000" cy="662473"/>
          </a:xfrm>
          <a:prstGeom prst="rect">
            <a:avLst/>
          </a:prstGeom>
          <a:solidFill>
            <a:schemeClr val="accent6">
              <a:lumMod val="50000"/>
            </a:schemeClr>
          </a:solidFill>
        </p:spPr>
        <p:txBody>
          <a:bodyPr wrap="square" anchor="ctr" anchorCtr="1">
            <a:noAutofit/>
          </a:bodyPr>
          <a:lstStyle/>
          <a:p>
            <a:pPr algn="ctr" eaLnBrk="0" fontAlgn="base" hangingPunct="0">
              <a:spcBef>
                <a:spcPct val="0"/>
              </a:spcBef>
              <a:spcAft>
                <a:spcPct val="0"/>
              </a:spcAft>
            </a:pPr>
            <a:r>
              <a:rPr lang="pt-BR" sz="2400" b="1">
                <a:solidFill>
                  <a:schemeClr val="bg1"/>
                </a:solidFill>
                <a:effectLst>
                  <a:outerShdw blurRad="38100" dist="38100" dir="2700000" algn="tl">
                    <a:srgbClr val="000000">
                      <a:alpha val="43137"/>
                    </a:srgbClr>
                  </a:outerShdw>
                </a:effectLst>
                <a:latin typeface="Franklin Gothic Medium" panose="020B0603020102020204" pitchFamily="34" charset="0"/>
              </a:rPr>
              <a:t>Processo de Transição de Governo </a:t>
            </a:r>
            <a:endPar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4" name="Retângulo 3">
            <a:extLst>
              <a:ext uri="{FF2B5EF4-FFF2-40B4-BE49-F238E27FC236}">
                <a16:creationId xmlns:a16="http://schemas.microsoft.com/office/drawing/2014/main" id="{ECC4FF2E-972C-4BB3-99C8-7D7B8D165651}"/>
              </a:ext>
            </a:extLst>
          </p:cNvPr>
          <p:cNvSpPr/>
          <p:nvPr/>
        </p:nvSpPr>
        <p:spPr>
          <a:xfrm>
            <a:off x="1257300" y="2418943"/>
            <a:ext cx="7109460" cy="3570208"/>
          </a:xfrm>
          <a:prstGeom prst="rect">
            <a:avLst/>
          </a:prstGeom>
        </p:spPr>
        <p:txBody>
          <a:bodyPr wrap="square">
            <a:spAutoFit/>
          </a:bodyPr>
          <a:lstStyle/>
          <a:p>
            <a:pPr>
              <a:spcBef>
                <a:spcPts val="600"/>
              </a:spcBef>
              <a:spcAft>
                <a:spcPts val="600"/>
              </a:spcAft>
            </a:pPr>
            <a:r>
              <a:rPr lang="pt-BR" sz="2400" dirty="0">
                <a:latin typeface="Franklin Gothic Medium" panose="020B0603020102020204" pitchFamily="34" charset="0"/>
              </a:rPr>
              <a:t>O processo de transição reflete amadurecimento político e alto grau de comprometimento do administrador com a gestão pública. </a:t>
            </a:r>
          </a:p>
          <a:p>
            <a:pPr>
              <a:spcBef>
                <a:spcPts val="600"/>
              </a:spcBef>
              <a:spcAft>
                <a:spcPts val="600"/>
              </a:spcAft>
            </a:pPr>
            <a:r>
              <a:rPr lang="pt-BR" sz="2400" dirty="0">
                <a:latin typeface="Franklin Gothic Medium" panose="020B0603020102020204" pitchFamily="34" charset="0"/>
              </a:rPr>
              <a:t>Por meio dele, são criadas condições para que o candidato eleito e sua equipe, antes da posse, receba os dados e informações necessárias para elaborar seu programa de governo, ao mesmo tempo em que se garante a continuidade da gestão e da prestação dos serviços públicos. </a:t>
            </a:r>
          </a:p>
        </p:txBody>
      </p:sp>
    </p:spTree>
    <p:extLst>
      <p:ext uri="{BB962C8B-B14F-4D97-AF65-F5344CB8AC3E}">
        <p14:creationId xmlns:p14="http://schemas.microsoft.com/office/powerpoint/2010/main" val="392180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752475"/>
            <a:ext cx="9144000" cy="662473"/>
          </a:xfrm>
          <a:prstGeom prst="rect">
            <a:avLst/>
          </a:prstGeom>
          <a:solidFill>
            <a:schemeClr val="accent6">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1ª fase – Designação da Equipe de Transição</a:t>
            </a:r>
          </a:p>
        </p:txBody>
      </p:sp>
      <p:sp>
        <p:nvSpPr>
          <p:cNvPr id="4" name="Retângulo 3">
            <a:extLst>
              <a:ext uri="{FF2B5EF4-FFF2-40B4-BE49-F238E27FC236}">
                <a16:creationId xmlns:a16="http://schemas.microsoft.com/office/drawing/2014/main" id="{7D3CEE4A-F26B-4E9B-9C8F-D0D013148A4A}"/>
              </a:ext>
            </a:extLst>
          </p:cNvPr>
          <p:cNvSpPr/>
          <p:nvPr/>
        </p:nvSpPr>
        <p:spPr>
          <a:xfrm>
            <a:off x="365760" y="1468398"/>
            <a:ext cx="8515350" cy="5386090"/>
          </a:xfrm>
          <a:prstGeom prst="rect">
            <a:avLst/>
          </a:prstGeom>
        </p:spPr>
        <p:txBody>
          <a:bodyPr wrap="square">
            <a:spAutoFit/>
          </a:bodyPr>
          <a:lstStyle/>
          <a:p>
            <a:pPr>
              <a:spcBef>
                <a:spcPts val="600"/>
              </a:spcBef>
            </a:pPr>
            <a:r>
              <a:rPr lang="pt-BR" dirty="0">
                <a:latin typeface="Franklin Gothic Medium" panose="020B0603020102020204" pitchFamily="34" charset="0"/>
              </a:rPr>
              <a:t>Muitos Estados e Municípios possuem normas para assegurar ao candidato eleito, por meio da equipe de transição, o acesso às informações sobre o funcionamento da administração pública. </a:t>
            </a:r>
          </a:p>
          <a:p>
            <a:pPr>
              <a:spcBef>
                <a:spcPts val="600"/>
              </a:spcBef>
            </a:pPr>
            <a:r>
              <a:rPr lang="pt-BR" dirty="0">
                <a:latin typeface="Franklin Gothic Medium" panose="020B0603020102020204" pitchFamily="34" charset="0"/>
              </a:rPr>
              <a:t>Assim, tão logo o novo prefeito seja declarado eleito, a equipe deverá ser constituída. Sugere-se que equipe de transição seja designada por lei municipal específica, dispondo sobre a previsão de início e encerramento dos trabalhos, a finalidade e a forma de atuação. </a:t>
            </a:r>
          </a:p>
          <a:p>
            <a:pPr>
              <a:spcBef>
                <a:spcPts val="600"/>
              </a:spcBef>
            </a:pPr>
            <a:r>
              <a:rPr lang="pt-BR" dirty="0">
                <a:latin typeface="Franklin Gothic Medium" panose="020B0603020102020204" pitchFamily="34" charset="0"/>
              </a:rPr>
              <a:t>É aconselhável, ainda, que a equipe seja composta por profissionais representantes da administração atual e futura. Nessa equipe, os representantes do setor contábil e do controle interno serão de fundamental importância no processo de conhecimento dos procedimentos contábeis, financeiros, administrativos e de controle do respectivo poder. </a:t>
            </a:r>
          </a:p>
          <a:p>
            <a:pPr>
              <a:spcBef>
                <a:spcPts val="600"/>
              </a:spcBef>
            </a:pPr>
            <a:r>
              <a:rPr lang="pt-BR" dirty="0">
                <a:latin typeface="Franklin Gothic Medium" panose="020B0603020102020204" pitchFamily="34" charset="0"/>
              </a:rPr>
              <a:t>A inexistência de norma não impedirá o acesso às informações por todos aqueles que sejam credenciados pelo prefeito recém-eleito, mas estabelecer em lei essa obrigatoriedade facilita em muito os trabalhos de transição de governo. </a:t>
            </a:r>
          </a:p>
          <a:p>
            <a:pPr>
              <a:spcBef>
                <a:spcPts val="600"/>
              </a:spcBef>
            </a:pPr>
            <a:r>
              <a:rPr lang="pt-BR" dirty="0">
                <a:latin typeface="Franklin Gothic Medium" panose="020B0603020102020204" pitchFamily="34" charset="0"/>
              </a:rPr>
              <a:t>A lei orgânica do município deverá garantir, em seu conteúdo, o acesso às informações sobre a administração municipal em curso pela equipe de transição democrática de governo.</a:t>
            </a:r>
          </a:p>
        </p:txBody>
      </p:sp>
    </p:spTree>
    <p:extLst>
      <p:ext uri="{BB962C8B-B14F-4D97-AF65-F5344CB8AC3E}">
        <p14:creationId xmlns:p14="http://schemas.microsoft.com/office/powerpoint/2010/main" val="33043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801329"/>
            <a:ext cx="9144000" cy="662473"/>
          </a:xfrm>
          <a:prstGeom prst="rect">
            <a:avLst/>
          </a:prstGeom>
          <a:solidFill>
            <a:schemeClr val="accent6">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2ª fase – Preparação e apresentação de relatórios</a:t>
            </a:r>
          </a:p>
        </p:txBody>
      </p:sp>
      <p:sp>
        <p:nvSpPr>
          <p:cNvPr id="4" name="Retângulo 3">
            <a:extLst>
              <a:ext uri="{FF2B5EF4-FFF2-40B4-BE49-F238E27FC236}">
                <a16:creationId xmlns:a16="http://schemas.microsoft.com/office/drawing/2014/main" id="{A2B9AE6B-F3B7-4BD2-AC93-C957C282EFDE}"/>
              </a:ext>
            </a:extLst>
          </p:cNvPr>
          <p:cNvSpPr/>
          <p:nvPr/>
        </p:nvSpPr>
        <p:spPr>
          <a:xfrm>
            <a:off x="845820" y="2020074"/>
            <a:ext cx="7646670" cy="4308872"/>
          </a:xfrm>
          <a:prstGeom prst="rect">
            <a:avLst/>
          </a:prstGeom>
        </p:spPr>
        <p:txBody>
          <a:bodyPr wrap="square">
            <a:spAutoFit/>
          </a:bodyPr>
          <a:lstStyle/>
          <a:p>
            <a:pPr>
              <a:spcBef>
                <a:spcPts val="600"/>
              </a:spcBef>
              <a:spcAft>
                <a:spcPts val="600"/>
              </a:spcAft>
            </a:pPr>
            <a:r>
              <a:rPr lang="pt-BR" dirty="0">
                <a:latin typeface="Franklin Gothic Medium" panose="020B0603020102020204" pitchFamily="34" charset="0"/>
              </a:rPr>
              <a:t>A administração que está encerrando o seu mandato deverá estar apta a elaborar e a apresentar relatório para a equipe de transição com o seguinte conteúdo mínimo: </a:t>
            </a:r>
          </a:p>
          <a:p>
            <a:pPr>
              <a:spcBef>
                <a:spcPts val="600"/>
              </a:spcBef>
              <a:spcAft>
                <a:spcPts val="600"/>
              </a:spcAft>
            </a:pPr>
            <a:r>
              <a:rPr lang="pt-BR" dirty="0">
                <a:latin typeface="Franklin Gothic Medium" panose="020B0603020102020204" pitchFamily="34" charset="0"/>
              </a:rPr>
              <a:t>Informação sucinta sobre decisões tomadas que possam ter repercussão de especial relevância para o futuro do órgão; </a:t>
            </a:r>
          </a:p>
          <a:p>
            <a:pPr>
              <a:spcBef>
                <a:spcPts val="600"/>
              </a:spcBef>
              <a:spcAft>
                <a:spcPts val="600"/>
              </a:spcAft>
            </a:pPr>
            <a:r>
              <a:rPr lang="pt-BR" dirty="0">
                <a:latin typeface="Franklin Gothic Medium" panose="020B0603020102020204" pitchFamily="34" charset="0"/>
              </a:rPr>
              <a:t>Assuntos que requeiram adoção de providências, ação ou decisão da administração nos 100 primeiros dias do novo governo; </a:t>
            </a:r>
          </a:p>
          <a:p>
            <a:pPr>
              <a:spcBef>
                <a:spcPts val="600"/>
              </a:spcBef>
              <a:spcAft>
                <a:spcPts val="600"/>
              </a:spcAft>
            </a:pPr>
            <a:r>
              <a:rPr lang="pt-BR" dirty="0">
                <a:latin typeface="Franklin Gothic Medium" panose="020B0603020102020204" pitchFamily="34" charset="0"/>
              </a:rPr>
              <a:t>Relação dos órgãos, entidades e organizações não-governamentais com os quais o município tem maior interação, informando a motivação dessa interação; </a:t>
            </a:r>
          </a:p>
          <a:p>
            <a:pPr>
              <a:spcBef>
                <a:spcPts val="600"/>
              </a:spcBef>
              <a:spcAft>
                <a:spcPts val="600"/>
              </a:spcAft>
            </a:pPr>
            <a:r>
              <a:rPr lang="pt-BR" dirty="0">
                <a:latin typeface="Franklin Gothic Medium" panose="020B0603020102020204" pitchFamily="34" charset="0"/>
              </a:rPr>
              <a:t>Relação atualizada de nomes, endereços e telefones dos principais dirigentes do órgão ou entidade, bem como dos servidores ocupantes de cargos de chefia. </a:t>
            </a:r>
          </a:p>
        </p:txBody>
      </p:sp>
    </p:spTree>
    <p:extLst>
      <p:ext uri="{BB962C8B-B14F-4D97-AF65-F5344CB8AC3E}">
        <p14:creationId xmlns:p14="http://schemas.microsoft.com/office/powerpoint/2010/main" val="18065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751837"/>
            <a:ext cx="9144000" cy="662473"/>
          </a:xfrm>
          <a:prstGeom prst="rect">
            <a:avLst/>
          </a:prstGeom>
          <a:solidFill>
            <a:schemeClr val="accent6">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3ª fase – Disponibilização de informações</a:t>
            </a:r>
          </a:p>
        </p:txBody>
      </p:sp>
      <p:sp>
        <p:nvSpPr>
          <p:cNvPr id="4" name="Retângulo 3">
            <a:extLst>
              <a:ext uri="{FF2B5EF4-FFF2-40B4-BE49-F238E27FC236}">
                <a16:creationId xmlns:a16="http://schemas.microsoft.com/office/drawing/2014/main" id="{DC31D67D-49A7-48F0-84DB-4C0D9CC0170C}"/>
              </a:ext>
            </a:extLst>
          </p:cNvPr>
          <p:cNvSpPr/>
          <p:nvPr/>
        </p:nvSpPr>
        <p:spPr>
          <a:xfrm>
            <a:off x="205740" y="1595021"/>
            <a:ext cx="8938260" cy="4985980"/>
          </a:xfrm>
          <a:prstGeom prst="rect">
            <a:avLst/>
          </a:prstGeom>
        </p:spPr>
        <p:txBody>
          <a:bodyPr wrap="square">
            <a:spAutoFit/>
          </a:bodyPr>
          <a:lstStyle/>
          <a:p>
            <a:pPr>
              <a:spcBef>
                <a:spcPts val="600"/>
              </a:spcBef>
            </a:pPr>
            <a:r>
              <a:rPr lang="pt-BR" dirty="0">
                <a:latin typeface="Franklin Gothic Medium" panose="020B0603020102020204" pitchFamily="34" charset="0"/>
              </a:rPr>
              <a:t>Em final de mandato, o administrador deverá disponibilizar informações necessárias para a condução do processo de transição, atentando- se para os seguintes pontos: </a:t>
            </a:r>
          </a:p>
          <a:p>
            <a:pPr marL="285750" indent="-285750">
              <a:spcBef>
                <a:spcPts val="600"/>
              </a:spcBef>
              <a:buFont typeface="Arial" panose="020B0604020202020204" pitchFamily="34" charset="0"/>
              <a:buChar char="•"/>
            </a:pPr>
            <a:r>
              <a:rPr lang="pt-BR" dirty="0">
                <a:latin typeface="Franklin Gothic Medium" panose="020B0603020102020204" pitchFamily="34" charset="0"/>
              </a:rPr>
              <a:t>As informações deverão ser prestadas na forma e no prazo que assegurem o cumprimento dos objetivos da transição governamental; </a:t>
            </a:r>
          </a:p>
          <a:p>
            <a:pPr marL="285750" indent="-285750">
              <a:spcBef>
                <a:spcPts val="600"/>
              </a:spcBef>
              <a:buFont typeface="Arial" panose="020B0604020202020204" pitchFamily="34" charset="0"/>
              <a:buChar char="•"/>
            </a:pPr>
            <a:r>
              <a:rPr lang="pt-BR" dirty="0">
                <a:latin typeface="Franklin Gothic Medium" panose="020B0603020102020204" pitchFamily="34" charset="0"/>
              </a:rPr>
              <a:t>À equipe de transição deverá ser assegurado o apoio técnico e administrativo necessário ao desempenho de suas atividades; </a:t>
            </a:r>
          </a:p>
          <a:p>
            <a:pPr marL="285750" indent="-285750">
              <a:spcBef>
                <a:spcPts val="600"/>
              </a:spcBef>
              <a:buFont typeface="Arial" panose="020B0604020202020204" pitchFamily="34" charset="0"/>
              <a:buChar char="•"/>
            </a:pPr>
            <a:r>
              <a:rPr lang="pt-BR" dirty="0">
                <a:latin typeface="Franklin Gothic Medium" panose="020B0603020102020204" pitchFamily="34" charset="0"/>
              </a:rPr>
              <a:t>Deverá ser proibida a retirada de documentos originais, equipamentos, programas ou quaisquer outros bens públicos das dependências da administração pela equipe de transição; </a:t>
            </a:r>
          </a:p>
          <a:p>
            <a:pPr marL="285750" indent="-285750">
              <a:spcBef>
                <a:spcPts val="600"/>
              </a:spcBef>
              <a:buFont typeface="Arial" panose="020B0604020202020204" pitchFamily="34" charset="0"/>
              <a:buChar char="•"/>
            </a:pPr>
            <a:r>
              <a:rPr lang="pt-BR" dirty="0">
                <a:latin typeface="Franklin Gothic Medium" panose="020B0603020102020204" pitchFamily="34" charset="0"/>
              </a:rPr>
              <a:t>Sugere-se a elaboração de atas das reuniões, que devem ser objeto de agendamento e registro, com indicação dos participantes, dos assuntos tratados, das informações solicitadas e do cronograma de atendimento das demandas apresentadas; </a:t>
            </a:r>
          </a:p>
          <a:p>
            <a:pPr marL="285750" indent="-285750">
              <a:spcBef>
                <a:spcPts val="600"/>
              </a:spcBef>
              <a:buFont typeface="Arial" panose="020B0604020202020204" pitchFamily="34" charset="0"/>
              <a:buChar char="•"/>
            </a:pPr>
            <a:r>
              <a:rPr lang="pt-BR" dirty="0">
                <a:latin typeface="Franklin Gothic Medium" panose="020B0603020102020204" pitchFamily="34" charset="0"/>
              </a:rPr>
              <a:t>As informações protegidas por sigilo só poderão ser fornecidas pela atual administração na forma e condições previstas na legislação; </a:t>
            </a:r>
          </a:p>
          <a:p>
            <a:pPr marL="285750" indent="-285750">
              <a:spcBef>
                <a:spcPts val="600"/>
              </a:spcBef>
              <a:buFont typeface="Arial" panose="020B0604020202020204" pitchFamily="34" charset="0"/>
              <a:buChar char="•"/>
            </a:pPr>
            <a:r>
              <a:rPr lang="pt-BR" dirty="0">
                <a:latin typeface="Franklin Gothic Medium" panose="020B0603020102020204" pitchFamily="34" charset="0"/>
              </a:rPr>
              <a:t>Deverá ser vedada a utilização da informação recebida pela equipe de transição para outras finalidades. </a:t>
            </a:r>
          </a:p>
        </p:txBody>
      </p:sp>
    </p:spTree>
    <p:extLst>
      <p:ext uri="{BB962C8B-B14F-4D97-AF65-F5344CB8AC3E}">
        <p14:creationId xmlns:p14="http://schemas.microsoft.com/office/powerpoint/2010/main" val="21933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771525"/>
            <a:ext cx="9144000" cy="662473"/>
          </a:xfrm>
          <a:prstGeom prst="rect">
            <a:avLst/>
          </a:prstGeom>
          <a:solidFill>
            <a:schemeClr val="accent6">
              <a:lumMod val="50000"/>
            </a:schemeClr>
          </a:solidFill>
        </p:spPr>
        <p:txBody>
          <a:bodyPr wrap="square" anchor="ctr" anchorCtr="1">
            <a:noAutofit/>
          </a:bodyPr>
          <a:lstStyle/>
          <a:p>
            <a:pPr algn="ctr" eaLnBrk="0" fontAlgn="base" hangingPunct="0">
              <a:spcBef>
                <a:spcPct val="0"/>
              </a:spcBef>
              <a:spcAft>
                <a:spcPct val="0"/>
              </a:spcAft>
            </a:pPr>
            <a:r>
              <a:rPr lang="pt-BR" sz="2400" b="1" dirty="0">
                <a:solidFill>
                  <a:schemeClr val="bg1"/>
                </a:solidFill>
                <a:effectLst>
                  <a:outerShdw blurRad="38100" dist="38100" dir="2700000" algn="tl">
                    <a:srgbClr val="000000">
                      <a:alpha val="43137"/>
                    </a:srgbClr>
                  </a:outerShdw>
                </a:effectLst>
                <a:latin typeface="Franklin Gothic Medium" panose="020B0603020102020204" pitchFamily="34" charset="0"/>
              </a:rPr>
              <a:t>Informações necessárias para o início do Mandato</a:t>
            </a:r>
          </a:p>
        </p:txBody>
      </p:sp>
      <p:sp>
        <p:nvSpPr>
          <p:cNvPr id="13" name="CaixaDeTexto 12"/>
          <p:cNvSpPr txBox="1"/>
          <p:nvPr/>
        </p:nvSpPr>
        <p:spPr>
          <a:xfrm>
            <a:off x="1012721" y="1839158"/>
            <a:ext cx="7118555" cy="4401205"/>
          </a:xfrm>
          <a:prstGeom prst="rect">
            <a:avLst/>
          </a:prstGeom>
          <a:noFill/>
        </p:spPr>
        <p:txBody>
          <a:bodyPr wrap="square" rtlCol="0">
            <a:spAutoFit/>
          </a:bodyPr>
          <a:lstStyle/>
          <a:p>
            <a:pPr marL="354013"/>
            <a:r>
              <a:rPr lang="pt-BR" sz="2000" dirty="0">
                <a:latin typeface="Franklin Gothic Medium" panose="020B0603020102020204" pitchFamily="34" charset="0"/>
              </a:rPr>
              <a:t>Exemplificativamente, algumas informações que são relevantes para o início do nova gestão:</a:t>
            </a:r>
          </a:p>
          <a:p>
            <a:pPr marL="354013"/>
            <a:endParaRPr lang="pt-BR" sz="2000" dirty="0">
              <a:latin typeface="Franklin Gothic Medium" panose="020B0603020102020204" pitchFamily="34" charset="0"/>
            </a:endParaRPr>
          </a:p>
          <a:p>
            <a:pPr marL="639763" indent="-285750">
              <a:buFontTx/>
              <a:buChar char="-"/>
            </a:pPr>
            <a:r>
              <a:rPr lang="pt-BR" sz="2000" dirty="0">
                <a:latin typeface="Franklin Gothic Medium" panose="020B0603020102020204" pitchFamily="34" charset="0"/>
              </a:rPr>
              <a:t>Relação de dívidas do município</a:t>
            </a:r>
          </a:p>
          <a:p>
            <a:pPr marL="639763" indent="-285750">
              <a:buFontTx/>
              <a:buChar char="-"/>
            </a:pPr>
            <a:r>
              <a:rPr lang="pt-BR" sz="2000" dirty="0">
                <a:latin typeface="Franklin Gothic Medium" panose="020B0603020102020204" pitchFamily="34" charset="0"/>
              </a:rPr>
              <a:t>Situação das contas perante o Tribunal de Contas</a:t>
            </a:r>
          </a:p>
          <a:p>
            <a:pPr marL="639763" indent="-285750">
              <a:buFontTx/>
              <a:buChar char="-"/>
            </a:pPr>
            <a:r>
              <a:rPr lang="pt-BR" sz="2000" dirty="0">
                <a:latin typeface="Franklin Gothic Medium" panose="020B0603020102020204" pitchFamily="34" charset="0"/>
              </a:rPr>
              <a:t>Convênios com a União e com o Estado</a:t>
            </a:r>
          </a:p>
          <a:p>
            <a:pPr marL="639763" indent="-285750">
              <a:buFontTx/>
              <a:buChar char="-"/>
            </a:pPr>
            <a:r>
              <a:rPr lang="pt-BR" sz="2000" dirty="0">
                <a:latin typeface="Franklin Gothic Medium" panose="020B0603020102020204" pitchFamily="34" charset="0"/>
              </a:rPr>
              <a:t>Contratos com concessionárias e permissionárias de serviços municipais</a:t>
            </a:r>
          </a:p>
          <a:p>
            <a:pPr marL="639763" indent="-285750">
              <a:buFontTx/>
              <a:buChar char="-"/>
            </a:pPr>
            <a:r>
              <a:rPr lang="pt-BR" sz="2000" dirty="0">
                <a:latin typeface="Franklin Gothic Medium" panose="020B0603020102020204" pitchFamily="34" charset="0"/>
              </a:rPr>
              <a:t>Contratos de obras, serviços e fornecedores </a:t>
            </a:r>
          </a:p>
          <a:p>
            <a:pPr marL="639763" indent="-285750">
              <a:buFontTx/>
              <a:buChar char="-"/>
            </a:pPr>
            <a:r>
              <a:rPr lang="pt-BR" sz="2000" dirty="0">
                <a:latin typeface="Franklin Gothic Medium" panose="020B0603020102020204" pitchFamily="34" charset="0"/>
              </a:rPr>
              <a:t>Processos judiciais em que figure o Município</a:t>
            </a:r>
          </a:p>
          <a:p>
            <a:pPr marL="639763" indent="-285750">
              <a:buFontTx/>
              <a:buChar char="-"/>
            </a:pPr>
            <a:r>
              <a:rPr lang="pt-BR" sz="2000" dirty="0">
                <a:latin typeface="Franklin Gothic Medium" panose="020B0603020102020204" pitchFamily="34" charset="0"/>
              </a:rPr>
              <a:t>Situação da Dívida Ativa </a:t>
            </a:r>
          </a:p>
          <a:p>
            <a:pPr marL="639763" indent="-285750">
              <a:buFontTx/>
              <a:buChar char="-"/>
            </a:pPr>
            <a:r>
              <a:rPr lang="pt-BR" sz="2000" dirty="0">
                <a:latin typeface="Franklin Gothic Medium" panose="020B0603020102020204" pitchFamily="34" charset="0"/>
              </a:rPr>
              <a:t>Situação dos servidores e da folha de pagamento</a:t>
            </a:r>
          </a:p>
          <a:p>
            <a:pPr marL="639763" indent="-285750">
              <a:buFontTx/>
              <a:buChar char="-"/>
            </a:pPr>
            <a:r>
              <a:rPr lang="pt-BR" sz="2000" dirty="0">
                <a:latin typeface="Franklin Gothic Medium" panose="020B0603020102020204" pitchFamily="34" charset="0"/>
              </a:rPr>
              <a:t>Situação do Município junto ao INSS, FGTS e PASEP</a:t>
            </a:r>
          </a:p>
          <a:p>
            <a:pPr marL="639763" indent="-285750">
              <a:buFontTx/>
              <a:buChar char="-"/>
            </a:pPr>
            <a:r>
              <a:rPr lang="pt-BR" sz="2000" dirty="0">
                <a:latin typeface="Franklin Gothic Medium" panose="020B0603020102020204" pitchFamily="34" charset="0"/>
              </a:rPr>
              <a:t>entre outros temas.</a:t>
            </a:r>
          </a:p>
        </p:txBody>
      </p:sp>
    </p:spTree>
    <p:extLst>
      <p:ext uri="{BB962C8B-B14F-4D97-AF65-F5344CB8AC3E}">
        <p14:creationId xmlns:p14="http://schemas.microsoft.com/office/powerpoint/2010/main" val="10164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fade">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fade">
                                      <p:cBhvr>
                                        <p:cTn id="37" dur="500"/>
                                        <p:tgtEl>
                                          <p:spTgt spid="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fade">
                                      <p:cBhvr>
                                        <p:cTn id="42" dur="50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Effect transition="in" filter="fade">
                                      <p:cBhvr>
                                        <p:cTn id="47" dur="500"/>
                                        <p:tgtEl>
                                          <p:spTgt spid="1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0" end="10"/>
                                            </p:txEl>
                                          </p:spTgt>
                                        </p:tgtEl>
                                        <p:attrNameLst>
                                          <p:attrName>style.visibility</p:attrName>
                                        </p:attrNameLst>
                                      </p:cBhvr>
                                      <p:to>
                                        <p:strVal val="visible"/>
                                      </p:to>
                                    </p:set>
                                    <p:animEffect transition="in" filter="fade">
                                      <p:cBhvr>
                                        <p:cTn id="52" dur="500"/>
                                        <p:tgtEl>
                                          <p:spTgt spid="1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11" end="11"/>
                                            </p:txEl>
                                          </p:spTgt>
                                        </p:tgtEl>
                                        <p:attrNameLst>
                                          <p:attrName>style.visibility</p:attrName>
                                        </p:attrNameLst>
                                      </p:cBhvr>
                                      <p:to>
                                        <p:strVal val="visible"/>
                                      </p:to>
                                    </p:set>
                                    <p:animEffect transition="in" filter="fade">
                                      <p:cBhvr>
                                        <p:cTn id="57"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301567" y="1237931"/>
            <a:ext cx="8559526" cy="5383235"/>
          </a:xfrm>
          <a:prstGeom prst="rect">
            <a:avLst/>
          </a:prstGeom>
        </p:spPr>
      </p:pic>
      <p:sp>
        <p:nvSpPr>
          <p:cNvPr id="8" name="CaixaDeTexto 7"/>
          <p:cNvSpPr txBox="1"/>
          <p:nvPr/>
        </p:nvSpPr>
        <p:spPr>
          <a:xfrm>
            <a:off x="1433288" y="425270"/>
            <a:ext cx="6277424" cy="707886"/>
          </a:xfrm>
          <a:prstGeom prst="rect">
            <a:avLst/>
          </a:prstGeom>
          <a:noFill/>
        </p:spPr>
        <p:txBody>
          <a:bodyPr wrap="none" rtlCol="0">
            <a:spAutoFit/>
          </a:bodyPr>
          <a:lstStyle/>
          <a:p>
            <a:pPr algn="ctr"/>
            <a:r>
              <a:rPr lang="en-US" sz="2000" b="1" dirty="0"/>
              <a:t>PROGRAMAS DO GOVERNO FEDERAL QUE CONTAM COM</a:t>
            </a:r>
          </a:p>
          <a:p>
            <a:pPr algn="ctr"/>
            <a:r>
              <a:rPr lang="en-US" sz="2000" b="1" dirty="0"/>
              <a:t>A PARTICIPAÇÃO DAS TRÊS ESFERAS DE GOVERNO</a:t>
            </a:r>
          </a:p>
        </p:txBody>
      </p:sp>
    </p:spTree>
    <p:extLst>
      <p:ext uri="{BB962C8B-B14F-4D97-AF65-F5344CB8AC3E}">
        <p14:creationId xmlns:p14="http://schemas.microsoft.com/office/powerpoint/2010/main" val="3969274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57517" y="1469242"/>
            <a:ext cx="8628966" cy="5007758"/>
          </a:xfrm>
          <a:prstGeom prst="rect">
            <a:avLst/>
          </a:prstGeom>
        </p:spPr>
      </p:pic>
      <p:pic>
        <p:nvPicPr>
          <p:cNvPr id="8" name="Imagem 7"/>
          <p:cNvPicPr>
            <a:picLocks noChangeAspect="1"/>
          </p:cNvPicPr>
          <p:nvPr/>
        </p:nvPicPr>
        <p:blipFill>
          <a:blip r:embed="rId3"/>
          <a:stretch>
            <a:fillRect/>
          </a:stretch>
        </p:blipFill>
        <p:spPr>
          <a:xfrm>
            <a:off x="257517" y="920553"/>
            <a:ext cx="8628960" cy="570143"/>
          </a:xfrm>
          <a:prstGeom prst="rect">
            <a:avLst/>
          </a:prstGeom>
        </p:spPr>
      </p:pic>
    </p:spTree>
    <p:extLst>
      <p:ext uri="{BB962C8B-B14F-4D97-AF65-F5344CB8AC3E}">
        <p14:creationId xmlns:p14="http://schemas.microsoft.com/office/powerpoint/2010/main" val="3288654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423312" y="1641275"/>
            <a:ext cx="8297375" cy="3706689"/>
          </a:xfrm>
          <a:prstGeom prst="rect">
            <a:avLst/>
          </a:prstGeom>
        </p:spPr>
      </p:pic>
      <p:pic>
        <p:nvPicPr>
          <p:cNvPr id="8" name="Imagem 7"/>
          <p:cNvPicPr>
            <a:picLocks noChangeAspect="1"/>
          </p:cNvPicPr>
          <p:nvPr/>
        </p:nvPicPr>
        <p:blipFill>
          <a:blip r:embed="rId3"/>
          <a:stretch>
            <a:fillRect/>
          </a:stretch>
        </p:blipFill>
        <p:spPr>
          <a:xfrm>
            <a:off x="417215" y="1092587"/>
            <a:ext cx="8309568" cy="548688"/>
          </a:xfrm>
          <a:prstGeom prst="rect">
            <a:avLst/>
          </a:prstGeom>
        </p:spPr>
      </p:pic>
    </p:spTree>
    <p:extLst>
      <p:ext uri="{BB962C8B-B14F-4D97-AF65-F5344CB8AC3E}">
        <p14:creationId xmlns:p14="http://schemas.microsoft.com/office/powerpoint/2010/main" val="3561868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408887" y="1248297"/>
            <a:ext cx="8309568" cy="5523455"/>
          </a:xfrm>
          <a:prstGeom prst="rect">
            <a:avLst/>
          </a:prstGeom>
        </p:spPr>
      </p:pic>
      <p:pic>
        <p:nvPicPr>
          <p:cNvPr id="7" name="Imagem 6"/>
          <p:cNvPicPr>
            <a:picLocks noChangeAspect="1"/>
          </p:cNvPicPr>
          <p:nvPr/>
        </p:nvPicPr>
        <p:blipFill>
          <a:blip r:embed="rId3"/>
          <a:stretch>
            <a:fillRect/>
          </a:stretch>
        </p:blipFill>
        <p:spPr>
          <a:xfrm>
            <a:off x="430210" y="833857"/>
            <a:ext cx="8283580" cy="548688"/>
          </a:xfrm>
          <a:prstGeom prst="rect">
            <a:avLst/>
          </a:prstGeom>
        </p:spPr>
      </p:pic>
    </p:spTree>
    <p:extLst>
      <p:ext uri="{BB962C8B-B14F-4D97-AF65-F5344CB8AC3E}">
        <p14:creationId xmlns:p14="http://schemas.microsoft.com/office/powerpoint/2010/main" val="123689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a:spLocks noChangeArrowheads="1"/>
          </p:cNvSpPr>
          <p:nvPr/>
        </p:nvSpPr>
        <p:spPr bwMode="auto">
          <a:xfrm>
            <a:off x="397686" y="1890761"/>
            <a:ext cx="4556870" cy="3937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altLang="pt-BR" sz="2000" dirty="0">
                <a:solidFill>
                  <a:srgbClr val="000000"/>
                </a:solidFill>
                <a:latin typeface="Franklin Gothic Medium" panose="020B0603020102020204" pitchFamily="34" charset="0"/>
                <a:cs typeface="Arial" panose="020B0604020202020204" pitchFamily="34" charset="0"/>
              </a:rPr>
              <a:t>descontrole da despesa com pessoal, que, em muitos casos, atingia a quase totalidade da receita; </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altLang="pt-BR" sz="2000" dirty="0">
                <a:solidFill>
                  <a:srgbClr val="000000"/>
                </a:solidFill>
                <a:latin typeface="Franklin Gothic Medium" panose="020B0603020102020204" pitchFamily="34" charset="0"/>
                <a:cs typeface="Arial" panose="020B0604020202020204" pitchFamily="34" charset="0"/>
              </a:rPr>
              <a:t>concessão de renúncias fiscais sem comprovação do benefício econômico;</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altLang="pt-BR" sz="2000" dirty="0">
                <a:solidFill>
                  <a:srgbClr val="000000"/>
                </a:solidFill>
                <a:latin typeface="Franklin Gothic Medium" panose="020B0603020102020204" pitchFamily="34" charset="0"/>
                <a:cs typeface="Arial" panose="020B0604020202020204" pitchFamily="34" charset="0"/>
              </a:rPr>
              <a:t>endividamento além da capacidade de pagamento; </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altLang="pt-BR" sz="2000" dirty="0">
                <a:solidFill>
                  <a:srgbClr val="000000"/>
                </a:solidFill>
                <a:latin typeface="Franklin Gothic Medium" panose="020B0603020102020204" pitchFamily="34" charset="0"/>
                <a:cs typeface="Arial" panose="020B0604020202020204" pitchFamily="34" charset="0"/>
              </a:rPr>
              <a:t>planejamento orçamentário precário;</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altLang="pt-BR" sz="2000" dirty="0">
                <a:solidFill>
                  <a:srgbClr val="000000"/>
                </a:solidFill>
                <a:latin typeface="Franklin Gothic Medium" panose="020B0603020102020204" pitchFamily="34" charset="0"/>
                <a:cs typeface="Arial" panose="020B0604020202020204" pitchFamily="34" charset="0"/>
              </a:rPr>
              <a:t>obras inacabadas, e</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altLang="pt-BR" sz="2000" dirty="0">
                <a:solidFill>
                  <a:srgbClr val="000000"/>
                </a:solidFill>
                <a:latin typeface="Franklin Gothic Medium" panose="020B0603020102020204" pitchFamily="34" charset="0"/>
                <a:cs typeface="Arial" panose="020B0604020202020204" pitchFamily="34" charset="0"/>
              </a:rPr>
              <a:t>falta de transparência da gestão.</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56" y="2621901"/>
            <a:ext cx="3875467" cy="26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1" y="781049"/>
            <a:ext cx="9143999" cy="1015093"/>
          </a:xfrm>
          <a:prstGeom prst="rect">
            <a:avLst/>
          </a:prstGeom>
          <a:solidFill>
            <a:srgbClr val="1F4E79"/>
          </a:solidFill>
        </p:spPr>
        <p:txBody>
          <a:bodyPr wrap="square" anchor="ctr" anchorCtr="1">
            <a:noAutofit/>
          </a:bodyPr>
          <a:lstStyle/>
          <a:p>
            <a:pPr algn="ctr" eaLnBrk="0" fontAlgn="base" hangingPunct="0">
              <a:spcBef>
                <a:spcPct val="0"/>
              </a:spcBef>
              <a:spcAft>
                <a:spcPct val="0"/>
              </a:spcAft>
              <a:defRPr/>
            </a:pPr>
            <a:r>
              <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rPr>
              <a:t>O CENÁRIO DA GESTÃO PÚBLICA ANTES</a:t>
            </a:r>
          </a:p>
          <a:p>
            <a:pPr algn="ctr" eaLnBrk="0" fontAlgn="base" hangingPunct="0">
              <a:spcBef>
                <a:spcPct val="0"/>
              </a:spcBef>
              <a:spcAft>
                <a:spcPct val="0"/>
              </a:spcAft>
              <a:defRPr/>
            </a:pPr>
            <a:r>
              <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rPr>
              <a:t> DA </a:t>
            </a:r>
            <a:r>
              <a:rPr lang="pt-BR" sz="2800" b="1" noProof="1">
                <a:solidFill>
                  <a:schemeClr val="bg1"/>
                </a:solidFill>
                <a:effectLst>
                  <a:outerShdw blurRad="38100" dist="38100" dir="2700000" algn="tl">
                    <a:srgbClr val="000000">
                      <a:alpha val="43137"/>
                    </a:srgbClr>
                  </a:outerShdw>
                </a:effectLst>
                <a:latin typeface="Franklin Gothic Medium" panose="020B0603020102020204" pitchFamily="34" charset="0"/>
              </a:rPr>
              <a:t>LEI DE RESPONSABILIDADE FISCAL</a:t>
            </a:r>
          </a:p>
        </p:txBody>
      </p:sp>
    </p:spTree>
    <p:extLst>
      <p:ext uri="{BB962C8B-B14F-4D97-AF65-F5344CB8AC3E}">
        <p14:creationId xmlns:p14="http://schemas.microsoft.com/office/powerpoint/2010/main" val="3901684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6"/>
                                        </p:tgtEl>
                                        <p:attrNameLst>
                                          <p:attrName>style.visibility</p:attrName>
                                        </p:attrNameLst>
                                      </p:cBhvr>
                                      <p:to>
                                        <p:strVal val="visible"/>
                                      </p:to>
                                    </p:set>
                                    <p:animEffect transition="in" filter="fade">
                                      <p:cBhvr>
                                        <p:cTn id="3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421524" y="1250302"/>
            <a:ext cx="8282292" cy="5607698"/>
          </a:xfrm>
          <a:prstGeom prst="rect">
            <a:avLst/>
          </a:prstGeom>
        </p:spPr>
      </p:pic>
      <p:pic>
        <p:nvPicPr>
          <p:cNvPr id="7" name="Imagem 6"/>
          <p:cNvPicPr>
            <a:picLocks noChangeAspect="1"/>
          </p:cNvPicPr>
          <p:nvPr/>
        </p:nvPicPr>
        <p:blipFill>
          <a:blip r:embed="rId3"/>
          <a:stretch>
            <a:fillRect/>
          </a:stretch>
        </p:blipFill>
        <p:spPr>
          <a:xfrm>
            <a:off x="417216" y="766006"/>
            <a:ext cx="8309568" cy="548688"/>
          </a:xfrm>
          <a:prstGeom prst="rect">
            <a:avLst/>
          </a:prstGeom>
        </p:spPr>
      </p:pic>
    </p:spTree>
    <p:extLst>
      <p:ext uri="{BB962C8B-B14F-4D97-AF65-F5344CB8AC3E}">
        <p14:creationId xmlns:p14="http://schemas.microsoft.com/office/powerpoint/2010/main" val="2663139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387326" y="1855876"/>
            <a:ext cx="8369348" cy="3984170"/>
          </a:xfrm>
          <a:prstGeom prst="rect">
            <a:avLst/>
          </a:prstGeom>
        </p:spPr>
      </p:pic>
      <p:pic>
        <p:nvPicPr>
          <p:cNvPr id="7" name="Imagem 6"/>
          <p:cNvPicPr>
            <a:picLocks noChangeAspect="1"/>
          </p:cNvPicPr>
          <p:nvPr/>
        </p:nvPicPr>
        <p:blipFill>
          <a:blip r:embed="rId3"/>
          <a:stretch>
            <a:fillRect/>
          </a:stretch>
        </p:blipFill>
        <p:spPr>
          <a:xfrm>
            <a:off x="417215" y="1353844"/>
            <a:ext cx="8309568" cy="548688"/>
          </a:xfrm>
          <a:prstGeom prst="rect">
            <a:avLst/>
          </a:prstGeom>
        </p:spPr>
      </p:pic>
    </p:spTree>
    <p:extLst>
      <p:ext uri="{BB962C8B-B14F-4D97-AF65-F5344CB8AC3E}">
        <p14:creationId xmlns:p14="http://schemas.microsoft.com/office/powerpoint/2010/main" val="1957926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4888" y="114300"/>
            <a:ext cx="6444112" cy="535452"/>
          </a:xfrm>
          <a:prstGeom prst="rect">
            <a:avLst/>
          </a:prstGeom>
          <a:gradFill>
            <a:gsLst>
              <a:gs pos="84000">
                <a:schemeClr val="bg1"/>
              </a:gs>
              <a:gs pos="100000">
                <a:schemeClr val="lt1">
                  <a:shade val="30000"/>
                  <a:satMod val="200000"/>
                </a:schemeClr>
              </a:gs>
            </a:gsLst>
          </a:gradFill>
          <a:effectLst>
            <a:outerShdw blurRad="215900" dist="38100" dir="2700000" sx="103000" sy="103000" algn="tl" rotWithShape="0">
              <a:schemeClr val="tx1">
                <a:alpha val="78000"/>
              </a:schemeClr>
            </a:outerShdw>
          </a:effectLst>
        </p:spPr>
        <p:style>
          <a:lnRef idx="0">
            <a:scrgbClr r="0" g="0" b="0"/>
          </a:lnRef>
          <a:fillRef idx="1003">
            <a:schemeClr val="lt1"/>
          </a:fillRef>
          <a:effectRef idx="0">
            <a:scrgbClr r="0" g="0" b="0"/>
          </a:effectRef>
          <a:fontRef idx="major"/>
        </p:style>
        <p:txBody>
          <a:bodyPr>
            <a:normAutofit fontScale="70000" lnSpcReduction="20000"/>
          </a:bodyPr>
          <a:lstStyle>
            <a:defPPr>
              <a:defRPr lang="en-US"/>
            </a:defPPr>
            <a:lvl1pPr algn="ctr" defTabSz="449263" eaLnBrk="0" fontAlgn="base" hangingPunct="0">
              <a:spcBef>
                <a:spcPct val="0"/>
              </a:spcBef>
              <a:spcAft>
                <a:spcPct val="0"/>
              </a:spcAft>
              <a:buClr>
                <a:srgbClr val="000000"/>
              </a:buClr>
              <a:buSzPct val="100000"/>
              <a:buFont typeface="Times New Roman" panose="02020603050405020304" pitchFamily="18" charset="0"/>
              <a:defRPr sz="4400" b="1" kern="0">
                <a:solidFill>
                  <a:schemeClr val="accent2">
                    <a:lumMod val="50000"/>
                  </a:schemeClr>
                </a:solidFill>
                <a:latin typeface="Calibri" pitchFamily="34" charset="0"/>
                <a:cs typeface="Calibri" pitchFamily="34" charset="0"/>
              </a:defRPr>
            </a:lvl1pPr>
          </a:lstStyle>
          <a:p>
            <a:r>
              <a:rPr lang="pt-BR" dirty="0"/>
              <a:t> Dez Passos para a Boa Governança </a:t>
            </a:r>
          </a:p>
        </p:txBody>
      </p:sp>
      <p:grpSp>
        <p:nvGrpSpPr>
          <p:cNvPr id="5" name="Grupo 4"/>
          <p:cNvGrpSpPr/>
          <p:nvPr/>
        </p:nvGrpSpPr>
        <p:grpSpPr>
          <a:xfrm>
            <a:off x="3172399" y="1369033"/>
            <a:ext cx="2059309" cy="2211920"/>
            <a:chOff x="4688756" y="1141267"/>
            <a:chExt cx="3015825" cy="2841475"/>
          </a:xfrm>
          <a:effectLst>
            <a:outerShdw blurRad="215900" dist="38100" dir="2700000" sx="103000" sy="103000" algn="tl" rotWithShape="0">
              <a:schemeClr val="tx1">
                <a:alpha val="78000"/>
              </a:schemeClr>
            </a:outerShdw>
          </a:effectLst>
        </p:grpSpPr>
        <p:pic>
          <p:nvPicPr>
            <p:cNvPr id="6" name="Imagem 5"/>
            <p:cNvPicPr>
              <a:picLocks noChangeAspect="1"/>
            </p:cNvPicPr>
            <p:nvPr/>
          </p:nvPicPr>
          <p:blipFill>
            <a:blip r:embed="rId3"/>
            <a:stretch>
              <a:fillRect/>
            </a:stretch>
          </p:blipFill>
          <p:spPr>
            <a:xfrm>
              <a:off x="5014601" y="1244695"/>
              <a:ext cx="2435901" cy="2738047"/>
            </a:xfrm>
            <a:prstGeom prst="rect">
              <a:avLst/>
            </a:prstGeom>
          </p:spPr>
        </p:pic>
        <p:pic>
          <p:nvPicPr>
            <p:cNvPr id="7" name="Imagem 6"/>
            <p:cNvPicPr>
              <a:picLocks noChangeAspect="1"/>
            </p:cNvPicPr>
            <p:nvPr/>
          </p:nvPicPr>
          <p:blipFill>
            <a:blip r:embed="rId4"/>
            <a:stretch>
              <a:fillRect/>
            </a:stretch>
          </p:blipFill>
          <p:spPr>
            <a:xfrm>
              <a:off x="4688756" y="1141267"/>
              <a:ext cx="3015825" cy="743600"/>
            </a:xfrm>
            <a:prstGeom prst="rect">
              <a:avLst/>
            </a:prstGeom>
          </p:spPr>
        </p:pic>
      </p:grpSp>
      <p:grpSp>
        <p:nvGrpSpPr>
          <p:cNvPr id="8" name="Grupo 7"/>
          <p:cNvGrpSpPr/>
          <p:nvPr/>
        </p:nvGrpSpPr>
        <p:grpSpPr>
          <a:xfrm>
            <a:off x="263894" y="1354218"/>
            <a:ext cx="2189645" cy="2246159"/>
            <a:chOff x="688829" y="991097"/>
            <a:chExt cx="3206700" cy="2885459"/>
          </a:xfrm>
          <a:effectLst>
            <a:outerShdw blurRad="215900" dist="38100" dir="2700000" sx="103000" sy="103000" algn="tl" rotWithShape="0">
              <a:schemeClr val="tx1">
                <a:alpha val="78000"/>
              </a:schemeClr>
            </a:outerShdw>
          </a:effectLst>
        </p:grpSpPr>
        <p:pic>
          <p:nvPicPr>
            <p:cNvPr id="9" name="Imagem 8"/>
            <p:cNvPicPr>
              <a:picLocks noChangeAspect="1"/>
            </p:cNvPicPr>
            <p:nvPr/>
          </p:nvPicPr>
          <p:blipFill>
            <a:blip r:embed="rId5"/>
            <a:stretch>
              <a:fillRect/>
            </a:stretch>
          </p:blipFill>
          <p:spPr>
            <a:xfrm>
              <a:off x="932190" y="1076206"/>
              <a:ext cx="2593533" cy="2800350"/>
            </a:xfrm>
            <a:prstGeom prst="rect">
              <a:avLst/>
            </a:prstGeom>
          </p:spPr>
        </p:pic>
        <p:pic>
          <p:nvPicPr>
            <p:cNvPr id="10" name="Imagem 9"/>
            <p:cNvPicPr>
              <a:picLocks noChangeAspect="1"/>
            </p:cNvPicPr>
            <p:nvPr/>
          </p:nvPicPr>
          <p:blipFill>
            <a:blip r:embed="rId6"/>
            <a:stretch>
              <a:fillRect/>
            </a:stretch>
          </p:blipFill>
          <p:spPr>
            <a:xfrm>
              <a:off x="688829" y="991097"/>
              <a:ext cx="3206700" cy="896133"/>
            </a:xfrm>
            <a:prstGeom prst="rect">
              <a:avLst/>
            </a:prstGeom>
          </p:spPr>
        </p:pic>
      </p:grpSp>
      <p:grpSp>
        <p:nvGrpSpPr>
          <p:cNvPr id="2" name="Grupo 1"/>
          <p:cNvGrpSpPr/>
          <p:nvPr/>
        </p:nvGrpSpPr>
        <p:grpSpPr>
          <a:xfrm>
            <a:off x="5848185" y="1357369"/>
            <a:ext cx="2554586" cy="2265150"/>
            <a:chOff x="8134549" y="797063"/>
            <a:chExt cx="3741150" cy="2909855"/>
          </a:xfrm>
          <a:effectLst>
            <a:outerShdw blurRad="215900" dist="38100" dir="2700000" sx="103000" sy="103000" algn="tl" rotWithShape="0">
              <a:schemeClr val="tx1">
                <a:alpha val="78000"/>
              </a:schemeClr>
            </a:outerShdw>
          </a:effectLst>
        </p:grpSpPr>
        <p:pic>
          <p:nvPicPr>
            <p:cNvPr id="12" name="Imagem 11"/>
            <p:cNvPicPr>
              <a:picLocks noChangeAspect="1"/>
            </p:cNvPicPr>
            <p:nvPr/>
          </p:nvPicPr>
          <p:blipFill>
            <a:blip r:embed="rId7"/>
            <a:stretch>
              <a:fillRect/>
            </a:stretch>
          </p:blipFill>
          <p:spPr>
            <a:xfrm>
              <a:off x="8731264" y="1567477"/>
              <a:ext cx="2495079" cy="2139441"/>
            </a:xfrm>
            <a:prstGeom prst="rect">
              <a:avLst/>
            </a:prstGeom>
          </p:spPr>
        </p:pic>
        <p:pic>
          <p:nvPicPr>
            <p:cNvPr id="13" name="Imagem 12"/>
            <p:cNvPicPr>
              <a:picLocks noChangeAspect="1"/>
            </p:cNvPicPr>
            <p:nvPr/>
          </p:nvPicPr>
          <p:blipFill>
            <a:blip r:embed="rId8"/>
            <a:stretch>
              <a:fillRect/>
            </a:stretch>
          </p:blipFill>
          <p:spPr>
            <a:xfrm>
              <a:off x="8134549" y="797063"/>
              <a:ext cx="3741150" cy="1182133"/>
            </a:xfrm>
            <a:prstGeom prst="rect">
              <a:avLst/>
            </a:prstGeom>
          </p:spPr>
        </p:pic>
      </p:grpSp>
      <p:grpSp>
        <p:nvGrpSpPr>
          <p:cNvPr id="14" name="Grupo 13"/>
          <p:cNvGrpSpPr/>
          <p:nvPr/>
        </p:nvGrpSpPr>
        <p:grpSpPr>
          <a:xfrm>
            <a:off x="971494" y="4329979"/>
            <a:ext cx="2632787" cy="2339678"/>
            <a:chOff x="1687715" y="3801690"/>
            <a:chExt cx="3855675" cy="3005596"/>
          </a:xfrm>
          <a:effectLst>
            <a:outerShdw blurRad="215900" dist="38100" dir="2700000" sx="103000" sy="103000" algn="tl" rotWithShape="0">
              <a:schemeClr val="tx1">
                <a:alpha val="78000"/>
              </a:schemeClr>
            </a:outerShdw>
          </a:effectLst>
        </p:grpSpPr>
        <p:pic>
          <p:nvPicPr>
            <p:cNvPr id="15" name="Imagem 14"/>
            <p:cNvPicPr>
              <a:picLocks noChangeAspect="1"/>
            </p:cNvPicPr>
            <p:nvPr/>
          </p:nvPicPr>
          <p:blipFill>
            <a:blip r:embed="rId9"/>
            <a:stretch>
              <a:fillRect/>
            </a:stretch>
          </p:blipFill>
          <p:spPr>
            <a:xfrm>
              <a:off x="2481142" y="4266551"/>
              <a:ext cx="2323278" cy="2540735"/>
            </a:xfrm>
            <a:prstGeom prst="rect">
              <a:avLst/>
            </a:prstGeom>
          </p:spPr>
        </p:pic>
        <p:pic>
          <p:nvPicPr>
            <p:cNvPr id="16" name="Imagem 15"/>
            <p:cNvPicPr>
              <a:picLocks noChangeAspect="1"/>
            </p:cNvPicPr>
            <p:nvPr/>
          </p:nvPicPr>
          <p:blipFill>
            <a:blip r:embed="rId10"/>
            <a:stretch>
              <a:fillRect/>
            </a:stretch>
          </p:blipFill>
          <p:spPr>
            <a:xfrm>
              <a:off x="1687715" y="3801690"/>
              <a:ext cx="3855675" cy="1172600"/>
            </a:xfrm>
            <a:prstGeom prst="rect">
              <a:avLst/>
            </a:prstGeom>
          </p:spPr>
        </p:pic>
      </p:grpSp>
      <p:grpSp>
        <p:nvGrpSpPr>
          <p:cNvPr id="17" name="Grupo 16"/>
          <p:cNvGrpSpPr/>
          <p:nvPr/>
        </p:nvGrpSpPr>
        <p:grpSpPr>
          <a:xfrm>
            <a:off x="4455892" y="4350189"/>
            <a:ext cx="2398183" cy="2326426"/>
            <a:chOff x="6416710" y="3825672"/>
            <a:chExt cx="3512100" cy="2988572"/>
          </a:xfrm>
          <a:effectLst>
            <a:outerShdw blurRad="215900" dist="38100" dir="2700000" sx="103000" sy="103000" algn="tl" rotWithShape="0">
              <a:schemeClr val="tx1">
                <a:alpha val="78000"/>
              </a:schemeClr>
            </a:outerShdw>
          </a:effectLst>
        </p:grpSpPr>
        <p:pic>
          <p:nvPicPr>
            <p:cNvPr id="18" name="Imagem 17"/>
            <p:cNvPicPr>
              <a:picLocks noChangeAspect="1"/>
            </p:cNvPicPr>
            <p:nvPr/>
          </p:nvPicPr>
          <p:blipFill>
            <a:blip r:embed="rId11"/>
            <a:stretch>
              <a:fillRect/>
            </a:stretch>
          </p:blipFill>
          <p:spPr>
            <a:xfrm>
              <a:off x="7045377" y="4104640"/>
              <a:ext cx="2233534" cy="2709604"/>
            </a:xfrm>
            <a:prstGeom prst="rect">
              <a:avLst/>
            </a:prstGeom>
          </p:spPr>
        </p:pic>
        <p:pic>
          <p:nvPicPr>
            <p:cNvPr id="19" name="Imagem 18"/>
            <p:cNvPicPr>
              <a:picLocks noChangeAspect="1"/>
            </p:cNvPicPr>
            <p:nvPr/>
          </p:nvPicPr>
          <p:blipFill>
            <a:blip r:embed="rId12"/>
            <a:stretch>
              <a:fillRect/>
            </a:stretch>
          </p:blipFill>
          <p:spPr>
            <a:xfrm>
              <a:off x="6416710" y="3825672"/>
              <a:ext cx="3512100" cy="1115400"/>
            </a:xfrm>
            <a:prstGeom prst="rect">
              <a:avLst/>
            </a:prstGeom>
          </p:spPr>
        </p:pic>
      </p:grpSp>
    </p:spTree>
    <p:extLst>
      <p:ext uri="{BB962C8B-B14F-4D97-AF65-F5344CB8AC3E}">
        <p14:creationId xmlns:p14="http://schemas.microsoft.com/office/powerpoint/2010/main" val="361767072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83813" y="316294"/>
            <a:ext cx="2605444" cy="2853749"/>
            <a:chOff x="1997484" y="294186"/>
            <a:chExt cx="3473925" cy="2853749"/>
          </a:xfrm>
          <a:effectLst>
            <a:outerShdw blurRad="215900" dist="38100" dir="2700000" sx="103000" sy="103000" algn="tl" rotWithShape="0">
              <a:schemeClr val="tx1">
                <a:alpha val="78000"/>
              </a:schemeClr>
            </a:outerShdw>
          </a:effectLst>
        </p:grpSpPr>
        <p:pic>
          <p:nvPicPr>
            <p:cNvPr id="5" name="Imagem 4"/>
            <p:cNvPicPr>
              <a:picLocks noChangeAspect="1"/>
            </p:cNvPicPr>
            <p:nvPr/>
          </p:nvPicPr>
          <p:blipFill>
            <a:blip r:embed="rId3"/>
            <a:stretch>
              <a:fillRect/>
            </a:stretch>
          </p:blipFill>
          <p:spPr>
            <a:xfrm>
              <a:off x="3024656" y="365306"/>
              <a:ext cx="2446753" cy="2782629"/>
            </a:xfrm>
            <a:prstGeom prst="rect">
              <a:avLst/>
            </a:prstGeom>
          </p:spPr>
        </p:pic>
        <p:pic>
          <p:nvPicPr>
            <p:cNvPr id="6" name="Imagem 5"/>
            <p:cNvPicPr>
              <a:picLocks noChangeAspect="1"/>
            </p:cNvPicPr>
            <p:nvPr/>
          </p:nvPicPr>
          <p:blipFill>
            <a:blip r:embed="rId4"/>
            <a:stretch>
              <a:fillRect/>
            </a:stretch>
          </p:blipFill>
          <p:spPr>
            <a:xfrm>
              <a:off x="1997484" y="294186"/>
              <a:ext cx="3473925" cy="915200"/>
            </a:xfrm>
            <a:prstGeom prst="rect">
              <a:avLst/>
            </a:prstGeom>
          </p:spPr>
        </p:pic>
      </p:grpSp>
      <p:grpSp>
        <p:nvGrpSpPr>
          <p:cNvPr id="7" name="Grupo 6"/>
          <p:cNvGrpSpPr/>
          <p:nvPr/>
        </p:nvGrpSpPr>
        <p:grpSpPr>
          <a:xfrm>
            <a:off x="4603756" y="323122"/>
            <a:ext cx="2777231" cy="2846920"/>
            <a:chOff x="6290740" y="301015"/>
            <a:chExt cx="3702975" cy="2846920"/>
          </a:xfrm>
          <a:effectLst>
            <a:outerShdw blurRad="215900" dist="38100" dir="2700000" sx="103000" sy="103000" algn="tl" rotWithShape="0">
              <a:schemeClr val="tx1">
                <a:alpha val="78000"/>
              </a:schemeClr>
            </a:outerShdw>
          </a:effectLst>
        </p:grpSpPr>
        <p:pic>
          <p:nvPicPr>
            <p:cNvPr id="8" name="Imagem 7"/>
            <p:cNvPicPr>
              <a:picLocks noChangeAspect="1"/>
            </p:cNvPicPr>
            <p:nvPr/>
          </p:nvPicPr>
          <p:blipFill>
            <a:blip r:embed="rId5"/>
            <a:stretch>
              <a:fillRect/>
            </a:stretch>
          </p:blipFill>
          <p:spPr>
            <a:xfrm>
              <a:off x="7128605" y="365306"/>
              <a:ext cx="2255237" cy="2782629"/>
            </a:xfrm>
            <a:prstGeom prst="rect">
              <a:avLst/>
            </a:prstGeom>
          </p:spPr>
        </p:pic>
        <p:pic>
          <p:nvPicPr>
            <p:cNvPr id="9" name="Imagem 8"/>
            <p:cNvPicPr>
              <a:picLocks noChangeAspect="1"/>
            </p:cNvPicPr>
            <p:nvPr/>
          </p:nvPicPr>
          <p:blipFill>
            <a:blip r:embed="rId6"/>
            <a:stretch>
              <a:fillRect/>
            </a:stretch>
          </p:blipFill>
          <p:spPr>
            <a:xfrm>
              <a:off x="6290740" y="301015"/>
              <a:ext cx="3702975" cy="905667"/>
            </a:xfrm>
            <a:prstGeom prst="rect">
              <a:avLst/>
            </a:prstGeom>
          </p:spPr>
        </p:pic>
      </p:grpSp>
      <p:grpSp>
        <p:nvGrpSpPr>
          <p:cNvPr id="10" name="Grupo 9"/>
          <p:cNvGrpSpPr/>
          <p:nvPr/>
        </p:nvGrpSpPr>
        <p:grpSpPr>
          <a:xfrm>
            <a:off x="138354" y="3418008"/>
            <a:ext cx="2548181" cy="3139811"/>
            <a:chOff x="336871" y="3395900"/>
            <a:chExt cx="3397575" cy="3139811"/>
          </a:xfrm>
          <a:effectLst>
            <a:outerShdw blurRad="215900" dist="38100" dir="2700000" sx="103000" sy="103000" algn="tl" rotWithShape="0">
              <a:schemeClr val="tx1">
                <a:alpha val="78000"/>
              </a:schemeClr>
            </a:outerShdw>
          </a:effectLst>
        </p:grpSpPr>
        <p:pic>
          <p:nvPicPr>
            <p:cNvPr id="11" name="Imagem 10"/>
            <p:cNvPicPr>
              <a:picLocks noChangeAspect="1"/>
            </p:cNvPicPr>
            <p:nvPr/>
          </p:nvPicPr>
          <p:blipFill>
            <a:blip r:embed="rId7"/>
            <a:stretch>
              <a:fillRect/>
            </a:stretch>
          </p:blipFill>
          <p:spPr>
            <a:xfrm>
              <a:off x="1004339" y="3552669"/>
              <a:ext cx="2578309" cy="2983042"/>
            </a:xfrm>
            <a:prstGeom prst="rect">
              <a:avLst/>
            </a:prstGeom>
          </p:spPr>
        </p:pic>
        <p:pic>
          <p:nvPicPr>
            <p:cNvPr id="12" name="Imagem 11"/>
            <p:cNvPicPr>
              <a:picLocks noChangeAspect="1"/>
            </p:cNvPicPr>
            <p:nvPr/>
          </p:nvPicPr>
          <p:blipFill>
            <a:blip r:embed="rId8"/>
            <a:stretch>
              <a:fillRect/>
            </a:stretch>
          </p:blipFill>
          <p:spPr>
            <a:xfrm>
              <a:off x="336871" y="3395900"/>
              <a:ext cx="3397575" cy="1182133"/>
            </a:xfrm>
            <a:prstGeom prst="rect">
              <a:avLst/>
            </a:prstGeom>
          </p:spPr>
        </p:pic>
      </p:grpSp>
      <p:grpSp>
        <p:nvGrpSpPr>
          <p:cNvPr id="13" name="Grupo 12"/>
          <p:cNvGrpSpPr/>
          <p:nvPr/>
        </p:nvGrpSpPr>
        <p:grpSpPr>
          <a:xfrm>
            <a:off x="3027062" y="3499493"/>
            <a:ext cx="2891756" cy="3058325"/>
            <a:chOff x="4188482" y="3477386"/>
            <a:chExt cx="3855675" cy="3058325"/>
          </a:xfrm>
          <a:effectLst>
            <a:outerShdw blurRad="215900" dist="38100" dir="2700000" sx="103000" sy="103000" algn="tl" rotWithShape="0">
              <a:schemeClr val="tx1">
                <a:alpha val="78000"/>
              </a:schemeClr>
            </a:outerShdw>
          </a:effectLst>
        </p:grpSpPr>
        <p:pic>
          <p:nvPicPr>
            <p:cNvPr id="14" name="Imagem 13"/>
            <p:cNvPicPr>
              <a:picLocks noChangeAspect="1"/>
            </p:cNvPicPr>
            <p:nvPr/>
          </p:nvPicPr>
          <p:blipFill>
            <a:blip r:embed="rId9"/>
            <a:stretch>
              <a:fillRect/>
            </a:stretch>
          </p:blipFill>
          <p:spPr>
            <a:xfrm>
              <a:off x="5112429" y="3552669"/>
              <a:ext cx="2450892" cy="2983042"/>
            </a:xfrm>
            <a:prstGeom prst="rect">
              <a:avLst/>
            </a:prstGeom>
          </p:spPr>
        </p:pic>
        <p:pic>
          <p:nvPicPr>
            <p:cNvPr id="15" name="Imagem 14"/>
            <p:cNvPicPr>
              <a:picLocks noChangeAspect="1"/>
            </p:cNvPicPr>
            <p:nvPr/>
          </p:nvPicPr>
          <p:blipFill>
            <a:blip r:embed="rId10"/>
            <a:stretch>
              <a:fillRect/>
            </a:stretch>
          </p:blipFill>
          <p:spPr>
            <a:xfrm>
              <a:off x="4188482" y="3477386"/>
              <a:ext cx="3855675" cy="1163067"/>
            </a:xfrm>
            <a:prstGeom prst="rect">
              <a:avLst/>
            </a:prstGeom>
          </p:spPr>
        </p:pic>
      </p:grpSp>
      <p:grpSp>
        <p:nvGrpSpPr>
          <p:cNvPr id="16" name="Grupo 15"/>
          <p:cNvGrpSpPr/>
          <p:nvPr/>
        </p:nvGrpSpPr>
        <p:grpSpPr>
          <a:xfrm>
            <a:off x="6128627" y="3429000"/>
            <a:ext cx="2662706" cy="3128818"/>
            <a:chOff x="8323902" y="3406893"/>
            <a:chExt cx="3550275" cy="3128818"/>
          </a:xfrm>
          <a:effectLst>
            <a:outerShdw blurRad="215900" dist="38100" dir="2700000" sx="103000" sy="103000" algn="tl" rotWithShape="0">
              <a:schemeClr val="tx1">
                <a:alpha val="78000"/>
              </a:schemeClr>
            </a:outerShdw>
          </a:effectLst>
        </p:grpSpPr>
        <p:pic>
          <p:nvPicPr>
            <p:cNvPr id="17" name="Imagem 16"/>
            <p:cNvPicPr>
              <a:picLocks noChangeAspect="1"/>
            </p:cNvPicPr>
            <p:nvPr/>
          </p:nvPicPr>
          <p:blipFill>
            <a:blip r:embed="rId11"/>
            <a:stretch>
              <a:fillRect/>
            </a:stretch>
          </p:blipFill>
          <p:spPr>
            <a:xfrm>
              <a:off x="8679305" y="3552669"/>
              <a:ext cx="2628821" cy="2983042"/>
            </a:xfrm>
            <a:prstGeom prst="rect">
              <a:avLst/>
            </a:prstGeom>
          </p:spPr>
        </p:pic>
        <p:pic>
          <p:nvPicPr>
            <p:cNvPr id="18" name="Imagem 17"/>
            <p:cNvPicPr>
              <a:picLocks noChangeAspect="1"/>
            </p:cNvPicPr>
            <p:nvPr/>
          </p:nvPicPr>
          <p:blipFill>
            <a:blip r:embed="rId12"/>
            <a:stretch>
              <a:fillRect/>
            </a:stretch>
          </p:blipFill>
          <p:spPr>
            <a:xfrm>
              <a:off x="8323902" y="3406893"/>
              <a:ext cx="3550275" cy="1182133"/>
            </a:xfrm>
            <a:prstGeom prst="rect">
              <a:avLst/>
            </a:prstGeom>
          </p:spPr>
        </p:pic>
      </p:grpSp>
    </p:spTree>
    <p:extLst>
      <p:ext uri="{BB962C8B-B14F-4D97-AF65-F5344CB8AC3E}">
        <p14:creationId xmlns:p14="http://schemas.microsoft.com/office/powerpoint/2010/main" val="4111089212"/>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Conteúdo 2"/>
          <p:cNvSpPr>
            <a:spLocks noGrp="1"/>
          </p:cNvSpPr>
          <p:nvPr>
            <p:ph idx="1"/>
          </p:nvPr>
        </p:nvSpPr>
        <p:spPr>
          <a:xfrm>
            <a:off x="1105260" y="865483"/>
            <a:ext cx="6819181" cy="610848"/>
          </a:xfrm>
          <a:gradFill>
            <a:gsLst>
              <a:gs pos="84000">
                <a:schemeClr val="bg1"/>
              </a:gs>
              <a:gs pos="100000">
                <a:schemeClr val="lt1">
                  <a:shade val="30000"/>
                  <a:satMod val="200000"/>
                </a:schemeClr>
              </a:gs>
            </a:gsLst>
          </a:gradFill>
          <a:effectLst>
            <a:outerShdw blurRad="215900" dist="38100" dir="2700000" sx="103000" sy="103000" algn="tl" rotWithShape="0">
              <a:schemeClr val="tx1">
                <a:alpha val="78000"/>
              </a:schemeClr>
            </a:outerShdw>
          </a:effectLst>
        </p:spPr>
        <p:style>
          <a:lnRef idx="0">
            <a:scrgbClr r="0" g="0" b="0"/>
          </a:lnRef>
          <a:fillRef idx="1003">
            <a:schemeClr val="lt1"/>
          </a:fillRef>
          <a:effectRef idx="0">
            <a:scrgbClr r="0" g="0" b="0"/>
          </a:effectRef>
          <a:fontRef idx="major"/>
        </p:style>
        <p:txBody>
          <a:bodyPr>
            <a:normAutofit/>
          </a:bodyPr>
          <a:lstStyle/>
          <a:p>
            <a:pPr marL="0" indent="0" algn="ctr">
              <a:spcBef>
                <a:spcPct val="0"/>
              </a:spcBef>
              <a:buNone/>
            </a:pPr>
            <a:r>
              <a:rPr lang="pt-BR" altLang="pt-BR" sz="3600" b="1" dirty="0">
                <a:solidFill>
                  <a:schemeClr val="accent2">
                    <a:lumMod val="50000"/>
                  </a:schemeClr>
                </a:solidFill>
                <a:latin typeface="Calibri" pitchFamily="34" charset="0"/>
                <a:ea typeface="+mj-ea"/>
                <a:cs typeface="Calibri" pitchFamily="34" charset="0"/>
              </a:rPr>
              <a:t>Por que melhorar a governança?</a:t>
            </a:r>
          </a:p>
        </p:txBody>
      </p:sp>
      <p:sp>
        <p:nvSpPr>
          <p:cNvPr id="81925" name="Rectangle 5"/>
          <p:cNvSpPr>
            <a:spLocks noGrp="1" noChangeArrowheads="1"/>
          </p:cNvSpPr>
          <p:nvPr>
            <p:ph type="sldNum" sz="quarter" idx="12"/>
          </p:nvPr>
        </p:nvSpPr>
        <p:spPr bwMode="auto">
          <a:xfrm>
            <a:off x="7650091" y="6159500"/>
            <a:ext cx="57831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417910" indent="-160735">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642938" indent="-1285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00113" indent="-1285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157288" indent="-1285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500188" indent="-128588"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1843088" indent="-128588"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185988" indent="-128588"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528888" indent="-128588"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99C804FD-63F7-4074-BE07-E26AB26B68E4}" type="slidenum">
              <a:rPr lang="pt-BR" altLang="pt-BR" sz="675">
                <a:solidFill>
                  <a:srgbClr val="898989"/>
                </a:solidFill>
              </a:rPr>
              <a:pPr>
                <a:lnSpc>
                  <a:spcPct val="100000"/>
                </a:lnSpc>
                <a:spcBef>
                  <a:spcPct val="0"/>
                </a:spcBef>
                <a:buFontTx/>
                <a:buNone/>
              </a:pPr>
              <a:t>54</a:t>
            </a:fld>
            <a:endParaRPr lang="pt-BR" altLang="pt-BR" sz="675" dirty="0">
              <a:solidFill>
                <a:srgbClr val="898989"/>
              </a:solidFill>
            </a:endParaRPr>
          </a:p>
        </p:txBody>
      </p:sp>
      <p:pic>
        <p:nvPicPr>
          <p:cNvPr id="4" name="Imagem 3"/>
          <p:cNvPicPr>
            <a:picLocks noChangeAspect="1"/>
          </p:cNvPicPr>
          <p:nvPr/>
        </p:nvPicPr>
        <p:blipFill>
          <a:blip r:embed="rId3"/>
          <a:stretch>
            <a:fillRect/>
          </a:stretch>
        </p:blipFill>
        <p:spPr>
          <a:xfrm>
            <a:off x="1279875" y="1947381"/>
            <a:ext cx="2821898" cy="2615550"/>
          </a:xfrm>
          <a:prstGeom prst="rect">
            <a:avLst/>
          </a:prstGeom>
          <a:ln>
            <a:noFill/>
          </a:ln>
          <a:effectLst>
            <a:outerShdw blurRad="215900" dist="38100" dir="2700000" sx="103000" sy="103000" algn="tl" rotWithShape="0">
              <a:schemeClr val="tx1">
                <a:alpha val="78000"/>
              </a:schemeClr>
            </a:outerShdw>
          </a:effectLst>
        </p:spPr>
      </p:pic>
      <p:pic>
        <p:nvPicPr>
          <p:cNvPr id="5" name="Imagem 4"/>
          <p:cNvPicPr>
            <a:picLocks noChangeAspect="1"/>
          </p:cNvPicPr>
          <p:nvPr/>
        </p:nvPicPr>
        <p:blipFill>
          <a:blip r:embed="rId4"/>
          <a:stretch>
            <a:fillRect/>
          </a:stretch>
        </p:blipFill>
        <p:spPr>
          <a:xfrm>
            <a:off x="4943136" y="2026022"/>
            <a:ext cx="2706955" cy="2458268"/>
          </a:xfrm>
          <a:prstGeom prst="rect">
            <a:avLst/>
          </a:prstGeom>
          <a:ln>
            <a:noFill/>
          </a:ln>
          <a:effectLst>
            <a:outerShdw blurRad="215900" dist="38100" dir="2700000" sx="103000" sy="103000" algn="tl" rotWithShape="0">
              <a:schemeClr val="tx1">
                <a:alpha val="78000"/>
              </a:schemeClr>
            </a:outerShdw>
          </a:effectLst>
        </p:spPr>
      </p:pic>
      <p:pic>
        <p:nvPicPr>
          <p:cNvPr id="6" name="Imagem 5"/>
          <p:cNvPicPr>
            <a:picLocks noChangeAspect="1"/>
          </p:cNvPicPr>
          <p:nvPr/>
        </p:nvPicPr>
        <p:blipFill>
          <a:blip r:embed="rId5"/>
          <a:stretch>
            <a:fillRect/>
          </a:stretch>
        </p:blipFill>
        <p:spPr>
          <a:xfrm>
            <a:off x="2373130" y="5033981"/>
            <a:ext cx="4283440" cy="1645132"/>
          </a:xfrm>
          <a:prstGeom prst="rect">
            <a:avLst/>
          </a:prstGeom>
          <a:ln>
            <a:noFill/>
          </a:ln>
          <a:effectLst>
            <a:outerShdw blurRad="215900" dist="38100" dir="2700000" sx="103000" sy="103000" algn="tl" rotWithShape="0">
              <a:schemeClr val="tx1">
                <a:alpha val="78000"/>
              </a:schemeClr>
            </a:outerShdw>
          </a:effectLst>
        </p:spPr>
      </p:pic>
    </p:spTree>
    <p:extLst>
      <p:ext uri="{BB962C8B-B14F-4D97-AF65-F5344CB8AC3E}">
        <p14:creationId xmlns:p14="http://schemas.microsoft.com/office/powerpoint/2010/main" val="4047379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000imagens"/>
          <p:cNvPicPr>
            <a:picLocks noGrp="1" noChangeAspect="1" noChangeArrowheads="1"/>
          </p:cNvPicPr>
          <p:nvPr>
            <p:ph/>
          </p:nvPr>
        </p:nvPicPr>
        <p:blipFill>
          <a:blip r:embed="rId3">
            <a:extLst>
              <a:ext uri="{28A0092B-C50C-407E-A947-70E740481C1C}">
                <a14:useLocalDpi xmlns:a14="http://schemas.microsoft.com/office/drawing/2010/main" val="0"/>
              </a:ext>
            </a:extLst>
          </a:blip>
          <a:srcRect r="8929" b="9320"/>
          <a:stretch>
            <a:fillRect/>
          </a:stretch>
        </p:blipFill>
        <p:spPr>
          <a:xfrm>
            <a:off x="-36513" y="0"/>
            <a:ext cx="9180513" cy="6858000"/>
          </a:xfrm>
        </p:spPr>
      </p:pic>
      <p:sp>
        <p:nvSpPr>
          <p:cNvPr id="343043" name="Rectangle 3"/>
          <p:cNvSpPr>
            <a:spLocks noChangeArrowheads="1"/>
          </p:cNvSpPr>
          <p:nvPr/>
        </p:nvSpPr>
        <p:spPr bwMode="auto">
          <a:xfrm>
            <a:off x="0" y="0"/>
            <a:ext cx="9144000" cy="576263"/>
          </a:xfrm>
          <a:prstGeom prst="rect">
            <a:avLst/>
          </a:prstGeom>
          <a:gradFill rotWithShape="0">
            <a:gsLst>
              <a:gs pos="0">
                <a:srgbClr val="F39840">
                  <a:gamma/>
                  <a:shade val="69804"/>
                  <a:invGamma/>
                </a:srgbClr>
              </a:gs>
              <a:gs pos="50000">
                <a:srgbClr val="F39840"/>
              </a:gs>
              <a:gs pos="100000">
                <a:srgbClr val="F39840">
                  <a:gamma/>
                  <a:shade val="69804"/>
                  <a:invGamma/>
                </a:srgbClr>
              </a:gs>
            </a:gsLst>
            <a:lin ang="5400000" scaled="1"/>
          </a:gradFill>
          <a:ln>
            <a:noFill/>
          </a:ln>
          <a:effectLst/>
        </p:spPr>
        <p:txBody>
          <a:bodyPr lIns="90488" tIns="44450" rIns="90488" bIns="44450">
            <a:spAutoFit/>
          </a:bodyPr>
          <a:lstStyle/>
          <a:p>
            <a:pPr eaLnBrk="1" hangingPunct="1">
              <a:defRPr/>
            </a:pPr>
            <a:r>
              <a:rPr lang="pt-BR" b="1">
                <a:solidFill>
                  <a:srgbClr val="FFFFFF"/>
                </a:solidFill>
                <a:effectLst>
                  <a:outerShdw blurRad="38100" dist="38100" dir="2700000" algn="tl">
                    <a:srgbClr val="000000"/>
                  </a:outerShdw>
                </a:effectLst>
                <a:latin typeface="Arial" pitchFamily="34" charset="0"/>
                <a:cs typeface="Arial" panose="020B0604020202020204" pitchFamily="34" charset="0"/>
              </a:rPr>
              <a:t>O mundo em nossas mãos...</a:t>
            </a:r>
          </a:p>
        </p:txBody>
      </p:sp>
    </p:spTree>
    <p:extLst>
      <p:ext uri="{BB962C8B-B14F-4D97-AF65-F5344CB8AC3E}">
        <p14:creationId xmlns:p14="http://schemas.microsoft.com/office/powerpoint/2010/main" val="2511197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5091" name="Rectangle 3"/>
          <p:cNvSpPr>
            <a:spLocks noChangeArrowheads="1"/>
          </p:cNvSpPr>
          <p:nvPr/>
        </p:nvSpPr>
        <p:spPr bwMode="auto">
          <a:xfrm>
            <a:off x="152400" y="9525"/>
            <a:ext cx="8839200" cy="6878638"/>
          </a:xfrm>
          <a:prstGeom prst="rect">
            <a:avLst/>
          </a:prstGeom>
          <a:noFill/>
          <a:ln w="9525">
            <a:noFill/>
            <a:miter lim="800000"/>
            <a:headEnd/>
            <a:tailEnd/>
          </a:ln>
          <a:effectLst/>
        </p:spPr>
        <p:txBody>
          <a:bodyPr>
            <a:spAutoFit/>
          </a:bodyPr>
          <a:lstStyle/>
          <a:p>
            <a:pPr algn="ctr" eaLnBrk="1" hangingPunct="1">
              <a:spcBef>
                <a:spcPts val="600"/>
              </a:spcBef>
              <a:defRPr/>
            </a:pPr>
            <a:r>
              <a:rPr lang="pt-BR" sz="2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 MUNDO EM PERSPECTIVA...</a:t>
            </a:r>
          </a:p>
          <a:p>
            <a:pPr eaLnBrk="1" hangingPunct="1">
              <a:spcBef>
                <a:spcPts val="600"/>
              </a:spcBef>
              <a:defRPr/>
            </a:pPr>
            <a:br>
              <a:rPr lang="pt-BR" sz="2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pt-BR" sz="2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 pudéssemos encolher a população do mundo a uma vila de 100 pessoas, mantendo todas as proporções, o resultado seria o seguinte:</a:t>
            </a:r>
          </a:p>
          <a:p>
            <a:pPr eaLnBrk="1" hangingPunct="1">
              <a:spcBef>
                <a:spcPts val="600"/>
              </a:spcBef>
              <a:defRPr/>
            </a:pPr>
            <a:endParaRPr lang="pt-BR" sz="2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eaLnBrk="1" hangingPunct="1">
              <a:spcBef>
                <a:spcPts val="600"/>
              </a:spcBef>
              <a:buClr>
                <a:schemeClr val="hlink"/>
              </a:buClr>
              <a:buFont typeface="Wingdings" pitchFamily="2" charset="2"/>
              <a:buChar char="®"/>
              <a:defRPr/>
            </a:pPr>
            <a:r>
              <a:rPr lang="pt-BR" sz="2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57 Asiáticos, 21 Europeus, 14 Americanos e 8 Africanos</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52 mulheres e 48 homens</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70 não-brancos e 30 brancos</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70 não-católicos e 30 católicos</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6 pessoas deteriam 59% de toda a riqueza</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80 morariam em casas com padrão abaixo do desejável</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70 seriam analfabetos e 50 seriam desnutridos</a:t>
            </a:r>
          </a:p>
          <a:p>
            <a:pPr eaLnBrk="1" hangingPunct="1">
              <a:spcBef>
                <a:spcPts val="600"/>
              </a:spcBef>
              <a:buClr>
                <a:schemeClr val="hlink"/>
              </a:buClr>
              <a:buFont typeface="Wingdings" pitchFamily="2" charset="2"/>
              <a:buChar char="®"/>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 (sim, só uma pessoa) teria curso superior</a:t>
            </a:r>
          </a:p>
          <a:p>
            <a:pPr eaLnBrk="1" hangingPunct="1">
              <a:spcBef>
                <a:spcPts val="600"/>
              </a:spcBef>
              <a:defRPr/>
            </a:pPr>
            <a:endParaRPr lang="pt-BR" sz="2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spcBef>
                <a:spcPts val="600"/>
              </a:spcBef>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Quando se considera o mundo de uma perspectiva tão comprimida, a necessidade  de </a:t>
            </a:r>
            <a:r>
              <a:rPr lang="pt-BR" sz="2000" b="1" u="sng"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mudança</a:t>
            </a: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se torna absurdamente aparente...</a:t>
            </a:r>
          </a:p>
          <a:p>
            <a:pPr algn="ctr" eaLnBrk="1" hangingPunct="1">
              <a:spcBef>
                <a:spcPts val="600"/>
              </a:spcBef>
              <a:defRPr/>
            </a:pPr>
            <a:r>
              <a:rPr lang="pt-BR"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pt-BR" sz="1200" b="1" i="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Phillip M Harter, MD, FACEP - Stanford University)</a:t>
            </a:r>
          </a:p>
        </p:txBody>
      </p:sp>
    </p:spTree>
    <p:extLst>
      <p:ext uri="{BB962C8B-B14F-4D97-AF65-F5344CB8AC3E}">
        <p14:creationId xmlns:p14="http://schemas.microsoft.com/office/powerpoint/2010/main" val="28711312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slide(fromTop)">
                                      <p:cBhvr>
                                        <p:cTn id="7" dur="500"/>
                                        <p:tgtEl>
                                          <p:spTgt spid="345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45091">
                                            <p:txEl>
                                              <p:pRg st="1" end="1"/>
                                            </p:txEl>
                                          </p:spTgt>
                                        </p:tgtEl>
                                        <p:attrNameLst>
                                          <p:attrName>style.visibility</p:attrName>
                                        </p:attrNameLst>
                                      </p:cBhvr>
                                      <p:to>
                                        <p:strVal val="visible"/>
                                      </p:to>
                                    </p:set>
                                    <p:animEffect transition="in" filter="slide(fromTop)">
                                      <p:cBhvr>
                                        <p:cTn id="12" dur="500"/>
                                        <p:tgtEl>
                                          <p:spTgt spid="345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45091">
                                            <p:txEl>
                                              <p:pRg st="3" end="3"/>
                                            </p:txEl>
                                          </p:spTgt>
                                        </p:tgtEl>
                                        <p:attrNameLst>
                                          <p:attrName>style.visibility</p:attrName>
                                        </p:attrNameLst>
                                      </p:cBhvr>
                                      <p:to>
                                        <p:strVal val="visible"/>
                                      </p:to>
                                    </p:set>
                                    <p:animEffect transition="in" filter="slide(fromTop)">
                                      <p:cBhvr>
                                        <p:cTn id="17" dur="500"/>
                                        <p:tgtEl>
                                          <p:spTgt spid="3450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45091">
                                            <p:txEl>
                                              <p:pRg st="4" end="4"/>
                                            </p:txEl>
                                          </p:spTgt>
                                        </p:tgtEl>
                                        <p:attrNameLst>
                                          <p:attrName>style.visibility</p:attrName>
                                        </p:attrNameLst>
                                      </p:cBhvr>
                                      <p:to>
                                        <p:strVal val="visible"/>
                                      </p:to>
                                    </p:set>
                                    <p:animEffect transition="in" filter="slide(fromTop)">
                                      <p:cBhvr>
                                        <p:cTn id="22" dur="500"/>
                                        <p:tgtEl>
                                          <p:spTgt spid="3450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45091">
                                            <p:txEl>
                                              <p:pRg st="5" end="5"/>
                                            </p:txEl>
                                          </p:spTgt>
                                        </p:tgtEl>
                                        <p:attrNameLst>
                                          <p:attrName>style.visibility</p:attrName>
                                        </p:attrNameLst>
                                      </p:cBhvr>
                                      <p:to>
                                        <p:strVal val="visible"/>
                                      </p:to>
                                    </p:set>
                                    <p:animEffect transition="in" filter="slide(fromTop)">
                                      <p:cBhvr>
                                        <p:cTn id="27" dur="500"/>
                                        <p:tgtEl>
                                          <p:spTgt spid="3450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45091">
                                            <p:txEl>
                                              <p:pRg st="6" end="6"/>
                                            </p:txEl>
                                          </p:spTgt>
                                        </p:tgtEl>
                                        <p:attrNameLst>
                                          <p:attrName>style.visibility</p:attrName>
                                        </p:attrNameLst>
                                      </p:cBhvr>
                                      <p:to>
                                        <p:strVal val="visible"/>
                                      </p:to>
                                    </p:set>
                                    <p:animEffect transition="in" filter="slide(fromTop)">
                                      <p:cBhvr>
                                        <p:cTn id="32" dur="500"/>
                                        <p:tgtEl>
                                          <p:spTgt spid="3450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45091">
                                            <p:txEl>
                                              <p:pRg st="7" end="7"/>
                                            </p:txEl>
                                          </p:spTgt>
                                        </p:tgtEl>
                                        <p:attrNameLst>
                                          <p:attrName>style.visibility</p:attrName>
                                        </p:attrNameLst>
                                      </p:cBhvr>
                                      <p:to>
                                        <p:strVal val="visible"/>
                                      </p:to>
                                    </p:set>
                                    <p:animEffect transition="in" filter="slide(fromTop)">
                                      <p:cBhvr>
                                        <p:cTn id="37" dur="500"/>
                                        <p:tgtEl>
                                          <p:spTgt spid="34509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45091">
                                            <p:txEl>
                                              <p:pRg st="8" end="8"/>
                                            </p:txEl>
                                          </p:spTgt>
                                        </p:tgtEl>
                                        <p:attrNameLst>
                                          <p:attrName>style.visibility</p:attrName>
                                        </p:attrNameLst>
                                      </p:cBhvr>
                                      <p:to>
                                        <p:strVal val="visible"/>
                                      </p:to>
                                    </p:set>
                                    <p:animEffect transition="in" filter="slide(fromTop)">
                                      <p:cBhvr>
                                        <p:cTn id="42" dur="500"/>
                                        <p:tgtEl>
                                          <p:spTgt spid="34509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45091">
                                            <p:txEl>
                                              <p:pRg st="9" end="9"/>
                                            </p:txEl>
                                          </p:spTgt>
                                        </p:tgtEl>
                                        <p:attrNameLst>
                                          <p:attrName>style.visibility</p:attrName>
                                        </p:attrNameLst>
                                      </p:cBhvr>
                                      <p:to>
                                        <p:strVal val="visible"/>
                                      </p:to>
                                    </p:set>
                                    <p:animEffect transition="in" filter="slide(fromTop)">
                                      <p:cBhvr>
                                        <p:cTn id="47" dur="500"/>
                                        <p:tgtEl>
                                          <p:spTgt spid="34509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45091">
                                            <p:txEl>
                                              <p:pRg st="10" end="10"/>
                                            </p:txEl>
                                          </p:spTgt>
                                        </p:tgtEl>
                                        <p:attrNameLst>
                                          <p:attrName>style.visibility</p:attrName>
                                        </p:attrNameLst>
                                      </p:cBhvr>
                                      <p:to>
                                        <p:strVal val="visible"/>
                                      </p:to>
                                    </p:set>
                                    <p:animEffect transition="in" filter="slide(fromTop)">
                                      <p:cBhvr>
                                        <p:cTn id="52" dur="500"/>
                                        <p:tgtEl>
                                          <p:spTgt spid="345091">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345091">
                                            <p:txEl>
                                              <p:pRg st="12" end="12"/>
                                            </p:txEl>
                                          </p:spTgt>
                                        </p:tgtEl>
                                        <p:attrNameLst>
                                          <p:attrName>style.visibility</p:attrName>
                                        </p:attrNameLst>
                                      </p:cBhvr>
                                      <p:to>
                                        <p:strVal val="visible"/>
                                      </p:to>
                                    </p:set>
                                    <p:animEffect transition="in" filter="slide(fromTop)">
                                      <p:cBhvr>
                                        <p:cTn id="57" dur="500"/>
                                        <p:tgtEl>
                                          <p:spTgt spid="345091">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345091">
                                            <p:txEl>
                                              <p:pRg st="13" end="13"/>
                                            </p:txEl>
                                          </p:spTgt>
                                        </p:tgtEl>
                                        <p:attrNameLst>
                                          <p:attrName>style.visibility</p:attrName>
                                        </p:attrNameLst>
                                      </p:cBhvr>
                                      <p:to>
                                        <p:strVal val="visible"/>
                                      </p:to>
                                    </p:set>
                                    <p:animEffect transition="in" filter="slide(fromTop)">
                                      <p:cBhvr>
                                        <p:cTn id="62" dur="500"/>
                                        <p:tgtEl>
                                          <p:spTgt spid="3450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Shape 369680"/>
        <p:cNvGrpSpPr/>
        <p:nvPr/>
      </p:nvGrpSpPr>
      <p:grpSpPr>
        <a:xfrm>
          <a:off x="0" y="0"/>
          <a:ext cx="0" cy="0"/>
          <a:chOff x="0" y="0"/>
          <a:chExt cx="0" cy="0"/>
        </a:xfrm>
      </p:grpSpPr>
      <p:pic>
        <p:nvPicPr>
          <p:cNvPr id="369681" name="Google Shape;369681;p3"/>
          <p:cNvPicPr preferRelativeResize="0"/>
          <p:nvPr/>
        </p:nvPicPr>
        <p:blipFill rotWithShape="1">
          <a:blip r:embed="rId4">
            <a:alphaModFix/>
          </a:blip>
          <a:srcRect/>
          <a:stretch/>
        </p:blipFill>
        <p:spPr>
          <a:xfrm>
            <a:off x="0" y="9525"/>
            <a:ext cx="9144000" cy="6858000"/>
          </a:xfrm>
          <a:prstGeom prst="rect">
            <a:avLst/>
          </a:prstGeom>
          <a:noFill/>
          <a:ln>
            <a:noFill/>
          </a:ln>
        </p:spPr>
      </p:pic>
      <p:sp>
        <p:nvSpPr>
          <p:cNvPr id="369682" name="Google Shape;369682;p3"/>
          <p:cNvSpPr/>
          <p:nvPr/>
        </p:nvSpPr>
        <p:spPr>
          <a:xfrm>
            <a:off x="140208" y="280530"/>
            <a:ext cx="4472100" cy="258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5400" i="1" dirty="0">
                <a:solidFill>
                  <a:schemeClr val="lt1"/>
                </a:solidFill>
                <a:latin typeface="Calibri"/>
                <a:ea typeface="Calibri"/>
                <a:cs typeface="Calibri"/>
                <a:sym typeface="Calibri"/>
              </a:rPr>
              <a:t>Muito obrigado</a:t>
            </a:r>
            <a:endParaRPr dirty="0"/>
          </a:p>
          <a:p>
            <a:pPr marL="0" marR="0" lvl="0" indent="0" algn="ctr" rtl="0">
              <a:spcBef>
                <a:spcPts val="0"/>
              </a:spcBef>
              <a:spcAft>
                <a:spcPts val="0"/>
              </a:spcAft>
              <a:buNone/>
            </a:pPr>
            <a:r>
              <a:rPr lang="pt-BR" sz="5400" i="1" dirty="0">
                <a:solidFill>
                  <a:schemeClr val="lt1"/>
                </a:solidFill>
                <a:latin typeface="Calibri"/>
                <a:ea typeface="Calibri"/>
                <a:cs typeface="Calibri"/>
                <a:sym typeface="Calibri"/>
              </a:rPr>
              <a:t>pela atenção!</a:t>
            </a:r>
            <a:endParaRPr dirty="0"/>
          </a:p>
        </p:txBody>
      </p:sp>
      <p:sp>
        <p:nvSpPr>
          <p:cNvPr id="369683" name="Google Shape;369683;p3"/>
          <p:cNvSpPr txBox="1"/>
          <p:nvPr/>
        </p:nvSpPr>
        <p:spPr>
          <a:xfrm>
            <a:off x="3732371" y="4865484"/>
            <a:ext cx="5081183" cy="1140954"/>
          </a:xfrm>
          <a:prstGeom prst="rect">
            <a:avLst/>
          </a:prstGeom>
          <a:solidFill>
            <a:srgbClr val="FFFF00">
              <a:alpha val="62000"/>
            </a:srgbClr>
          </a:solidFill>
          <a:ln>
            <a:noFill/>
          </a:ln>
        </p:spPr>
        <p:txBody>
          <a:bodyPr spcFirstLastPara="1" wrap="square" lIns="90000" tIns="46800" rIns="90000" bIns="46800" anchor="t" anchorCtr="0">
            <a:spAutoFit/>
          </a:bodyPr>
          <a:lstStyle/>
          <a:p>
            <a:pPr marL="0" marR="0" lvl="0" indent="0" algn="ctr" rtl="0">
              <a:spcBef>
                <a:spcPts val="0"/>
              </a:spcBef>
              <a:spcAft>
                <a:spcPts val="0"/>
              </a:spcAft>
              <a:buNone/>
            </a:pPr>
            <a:r>
              <a:rPr lang="pt-BR" sz="2400" b="1" i="1" dirty="0">
                <a:solidFill>
                  <a:srgbClr val="000000"/>
                </a:solidFill>
                <a:latin typeface="Bookman Old Style"/>
                <a:ea typeface="Bookman Old Style"/>
                <a:cs typeface="Bookman Old Style"/>
                <a:sym typeface="Bookman Old Style"/>
              </a:rPr>
              <a:t>Econ. Valtuir Pereira Nunes</a:t>
            </a:r>
            <a:endParaRPr sz="2000" b="1" i="1" dirty="0">
              <a:solidFill>
                <a:srgbClr val="000000"/>
              </a:solidFill>
              <a:latin typeface="Bookman Old Style"/>
              <a:ea typeface="Bookman Old Style"/>
              <a:cs typeface="Bookman Old Style"/>
              <a:sym typeface="Bookman Old Style"/>
            </a:endParaRPr>
          </a:p>
          <a:p>
            <a:pPr marL="0" marR="0" lvl="0" indent="0" algn="ctr" rtl="0">
              <a:lnSpc>
                <a:spcPct val="110000"/>
              </a:lnSpc>
              <a:spcBef>
                <a:spcPts val="0"/>
              </a:spcBef>
              <a:spcAft>
                <a:spcPts val="0"/>
              </a:spcAft>
              <a:buNone/>
            </a:pPr>
            <a:r>
              <a:rPr lang="pt-BR" sz="2000" b="1" i="1" dirty="0">
                <a:solidFill>
                  <a:srgbClr val="002060"/>
                </a:solidFill>
                <a:effectLst>
                  <a:outerShdw blurRad="38100" dist="38100" dir="2700000" algn="tl">
                    <a:srgbClr val="000000">
                      <a:alpha val="43137"/>
                    </a:srgbClr>
                  </a:outerShdw>
                </a:effectLst>
                <a:latin typeface="Georgia"/>
                <a:ea typeface="Georgia"/>
                <a:cs typeface="Georgia"/>
                <a:sym typeface="Georgia"/>
                <a:hlinkClick r:id="rId5"/>
              </a:rPr>
              <a:t>valtuir@gmail.com</a:t>
            </a:r>
            <a:endParaRPr lang="pt-BR" sz="2000" b="1" i="1" dirty="0">
              <a:solidFill>
                <a:srgbClr val="002060"/>
              </a:solidFill>
              <a:effectLst>
                <a:outerShdw blurRad="38100" dist="38100" dir="2700000" algn="tl">
                  <a:srgbClr val="000000">
                    <a:alpha val="43137"/>
                  </a:srgbClr>
                </a:outerShdw>
              </a:effectLst>
              <a:latin typeface="Georgia"/>
              <a:ea typeface="Georgia"/>
              <a:cs typeface="Georgia"/>
              <a:sym typeface="Georgia"/>
            </a:endParaRPr>
          </a:p>
          <a:p>
            <a:pPr marL="0" marR="0" lvl="0" indent="0" algn="ctr" rtl="0">
              <a:lnSpc>
                <a:spcPct val="110000"/>
              </a:lnSpc>
              <a:spcBef>
                <a:spcPts val="0"/>
              </a:spcBef>
              <a:spcAft>
                <a:spcPts val="0"/>
              </a:spcAft>
              <a:buNone/>
            </a:pPr>
            <a:r>
              <a:rPr lang="pt-BR" sz="2000" b="1" i="1" dirty="0" err="1">
                <a:solidFill>
                  <a:srgbClr val="002060"/>
                </a:solidFill>
                <a:effectLst>
                  <a:outerShdw blurRad="38100" dist="38100" dir="2700000" algn="tl">
                    <a:srgbClr val="000000">
                      <a:alpha val="43137"/>
                    </a:srgbClr>
                  </a:outerShdw>
                </a:effectLst>
                <a:latin typeface="Georgia"/>
                <a:ea typeface="Bookman Old Style"/>
                <a:cs typeface="Bookman Old Style"/>
                <a:sym typeface="Georgia"/>
              </a:rPr>
              <a:t>Whatsapp</a:t>
            </a:r>
            <a:r>
              <a:rPr lang="pt-BR" sz="2000" b="1" i="1" dirty="0">
                <a:solidFill>
                  <a:srgbClr val="002060"/>
                </a:solidFill>
                <a:effectLst>
                  <a:outerShdw blurRad="38100" dist="38100" dir="2700000" algn="tl">
                    <a:srgbClr val="000000">
                      <a:alpha val="43137"/>
                    </a:srgbClr>
                  </a:outerShdw>
                </a:effectLst>
                <a:latin typeface="Georgia"/>
                <a:ea typeface="Bookman Old Style"/>
                <a:cs typeface="Bookman Old Style"/>
                <a:sym typeface="Georgia"/>
              </a:rPr>
              <a:t>   51  99974-8956</a:t>
            </a:r>
            <a:endParaRPr sz="2800" b="1" i="1" dirty="0">
              <a:solidFill>
                <a:srgbClr val="000000"/>
              </a:solidFill>
              <a:latin typeface="Bookman Old Style"/>
              <a:ea typeface="Bookman Old Style"/>
              <a:cs typeface="Bookman Old Style"/>
              <a:sym typeface="Bookman Old Style"/>
            </a:endParaRPr>
          </a:p>
        </p:txBody>
      </p:sp>
      <p:pic>
        <p:nvPicPr>
          <p:cNvPr id="369684" name="Google Shape;369684;p3"/>
          <p:cNvPicPr preferRelativeResize="0"/>
          <p:nvPr/>
        </p:nvPicPr>
        <p:blipFill>
          <a:blip r:embed="rId6">
            <a:alphaModFix/>
          </a:blip>
          <a:stretch>
            <a:fillRect/>
          </a:stretch>
        </p:blipFill>
        <p:spPr>
          <a:xfrm>
            <a:off x="1211084" y="4071891"/>
            <a:ext cx="2190842" cy="1934547"/>
          </a:xfrm>
          <a:prstGeom prst="rect">
            <a:avLst/>
          </a:prstGeom>
          <a:noFill/>
          <a:ln>
            <a:noFill/>
          </a:ln>
        </p:spPr>
      </p:pic>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847726"/>
            <a:ext cx="9144000" cy="1222310"/>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rPr>
              <a:t>O CONTEXTO </a:t>
            </a:r>
            <a:r>
              <a:rPr lang="pt-BR" sz="2800" b="1">
                <a:solidFill>
                  <a:schemeClr val="bg1"/>
                </a:solidFill>
                <a:effectLst>
                  <a:outerShdw blurRad="38100" dist="38100" dir="2700000" algn="tl">
                    <a:srgbClr val="000000">
                      <a:alpha val="43137"/>
                    </a:srgbClr>
                  </a:outerShdw>
                </a:effectLst>
                <a:latin typeface="Franklin Gothic Medium" panose="020B0603020102020204" pitchFamily="34" charset="0"/>
              </a:rPr>
              <a:t>DAS MUDANÇAS ESTRUTURAIS</a:t>
            </a:r>
          </a:p>
          <a:p>
            <a:pPr algn="ctr" eaLnBrk="0" fontAlgn="base" hangingPunct="0">
              <a:spcBef>
                <a:spcPct val="0"/>
              </a:spcBef>
              <a:spcAft>
                <a:spcPct val="0"/>
              </a:spcAft>
            </a:pPr>
            <a:r>
              <a:rPr lang="pt-BR" sz="2800" b="1">
                <a:solidFill>
                  <a:schemeClr val="bg1"/>
                </a:solidFill>
                <a:effectLst>
                  <a:outerShdw blurRad="38100" dist="38100" dir="2700000" algn="tl">
                    <a:srgbClr val="000000">
                      <a:alpha val="43137"/>
                    </a:srgbClr>
                  </a:outerShdw>
                </a:effectLst>
                <a:latin typeface="Franklin Gothic Medium" panose="020B0603020102020204" pitchFamily="34" charset="0"/>
              </a:rPr>
              <a:t> COM A </a:t>
            </a:r>
            <a:r>
              <a:rPr lang="pt-BR" sz="2800" b="1" noProof="1">
                <a:solidFill>
                  <a:schemeClr val="bg1"/>
                </a:solidFill>
                <a:effectLst>
                  <a:outerShdw blurRad="38100" dist="38100" dir="2700000" algn="tl">
                    <a:srgbClr val="000000">
                      <a:alpha val="43137"/>
                    </a:srgbClr>
                  </a:outerShdw>
                </a:effectLst>
                <a:latin typeface="Franklin Gothic Medium" panose="020B0603020102020204" pitchFamily="34" charset="0"/>
              </a:rPr>
              <a:t>LEI DE RESPONSABILIDADE FISCAL</a:t>
            </a:r>
          </a:p>
        </p:txBody>
      </p:sp>
      <p:sp>
        <p:nvSpPr>
          <p:cNvPr id="36869" name="Rectangle 5"/>
          <p:cNvSpPr>
            <a:spLocks noGrp="1" noChangeArrowheads="1"/>
          </p:cNvSpPr>
          <p:nvPr>
            <p:ph idx="1"/>
          </p:nvPr>
        </p:nvSpPr>
        <p:spPr>
          <a:xfrm>
            <a:off x="997533" y="2442806"/>
            <a:ext cx="7148934" cy="316706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buClr>
                <a:srgbClr val="C00000"/>
              </a:buClr>
              <a:buSzPct val="108000"/>
              <a:buFont typeface="Arial" panose="020B0604020202020204" pitchFamily="34" charset="0"/>
            </a:pPr>
            <a:r>
              <a:rPr lang="pt-BR" altLang="pt-BR" sz="2400" kern="1200">
                <a:solidFill>
                  <a:srgbClr val="000000"/>
                </a:solidFill>
                <a:latin typeface="Franklin Gothic Medium" panose="020B0603020102020204" pitchFamily="34" charset="0"/>
                <a:cs typeface="Arial" panose="020B0604020202020204" pitchFamily="34" charset="0"/>
              </a:rPr>
              <a:t>Valorização da transparência na Gestão Pública</a:t>
            </a:r>
          </a:p>
          <a:p>
            <a:pPr>
              <a:spcBef>
                <a:spcPct val="40000"/>
              </a:spcBef>
              <a:buClr>
                <a:srgbClr val="C00000"/>
              </a:buClr>
              <a:buSzPct val="108000"/>
              <a:buFont typeface="Arial" panose="020B0604020202020204" pitchFamily="34" charset="0"/>
            </a:pPr>
            <a:r>
              <a:rPr lang="pt-BR" altLang="pt-BR" sz="2400" kern="1200">
                <a:solidFill>
                  <a:srgbClr val="000000"/>
                </a:solidFill>
                <a:latin typeface="Franklin Gothic Medium" panose="020B0603020102020204" pitchFamily="34" charset="0"/>
                <a:cs typeface="Arial" panose="020B0604020202020204" pitchFamily="34" charset="0"/>
              </a:rPr>
              <a:t>Resgate do processo de planejamento </a:t>
            </a:r>
            <a:endParaRPr lang="pt-BR" altLang="pt-BR" sz="2400" kern="1200" noProof="1">
              <a:solidFill>
                <a:srgbClr val="000000"/>
              </a:solidFill>
              <a:latin typeface="Franklin Gothic Medium" panose="020B0603020102020204" pitchFamily="34" charset="0"/>
              <a:cs typeface="Arial" panose="020B0604020202020204" pitchFamily="34" charset="0"/>
            </a:endParaRPr>
          </a:p>
          <a:p>
            <a:pPr>
              <a:spcBef>
                <a:spcPct val="40000"/>
              </a:spcBef>
              <a:buClr>
                <a:srgbClr val="C00000"/>
              </a:buClr>
              <a:buSzPct val="108000"/>
              <a:buFont typeface="Arial" panose="020B0604020202020204" pitchFamily="34" charset="0"/>
            </a:pPr>
            <a:r>
              <a:rPr lang="pt-BR" altLang="pt-BR" sz="2400" kern="1200">
                <a:solidFill>
                  <a:srgbClr val="000000"/>
                </a:solidFill>
                <a:latin typeface="Franklin Gothic Medium" panose="020B0603020102020204" pitchFamily="34" charset="0"/>
                <a:cs typeface="Arial" panose="020B0604020202020204" pitchFamily="34" charset="0"/>
              </a:rPr>
              <a:t>Explicitação da co-responsabilidade nas ações governamentais</a:t>
            </a:r>
          </a:p>
          <a:p>
            <a:pPr>
              <a:spcBef>
                <a:spcPct val="40000"/>
              </a:spcBef>
              <a:buClr>
                <a:srgbClr val="C00000"/>
              </a:buClr>
              <a:buSzPct val="108000"/>
              <a:buFont typeface="Arial" panose="020B0604020202020204" pitchFamily="34" charset="0"/>
            </a:pPr>
            <a:r>
              <a:rPr lang="pt-BR" altLang="pt-BR" sz="2400" kern="1200">
                <a:solidFill>
                  <a:srgbClr val="000000"/>
                </a:solidFill>
                <a:latin typeface="Franklin Gothic Medium" panose="020B0603020102020204" pitchFamily="34" charset="0"/>
                <a:cs typeface="Arial" panose="020B0604020202020204" pitchFamily="34" charset="0"/>
              </a:rPr>
              <a:t>Maior controle social na formulação e execução de políticas públicas</a:t>
            </a:r>
          </a:p>
          <a:p>
            <a:pPr>
              <a:spcBef>
                <a:spcPct val="40000"/>
              </a:spcBef>
              <a:buClr>
                <a:srgbClr val="C00000"/>
              </a:buClr>
              <a:buSzPct val="108000"/>
              <a:buFont typeface="Arial" panose="020B0604020202020204" pitchFamily="34" charset="0"/>
            </a:pPr>
            <a:endParaRPr lang="pt-BR" altLang="pt-BR" sz="2400" kern="1200" noProof="1">
              <a:solidFill>
                <a:srgbClr val="000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2216916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9">
                                            <p:txEl>
                                              <p:pRg st="1" end="1"/>
                                            </p:txEl>
                                          </p:spTgt>
                                        </p:tgtEl>
                                        <p:attrNameLst>
                                          <p:attrName>style.visibility</p:attrName>
                                        </p:attrNameLst>
                                      </p:cBhvr>
                                      <p:to>
                                        <p:strVal val="visible"/>
                                      </p:to>
                                    </p:set>
                                    <p:animEffect transition="in" filter="fade">
                                      <p:cBhvr>
                                        <p:cTn id="12" dur="500"/>
                                        <p:tgtEl>
                                          <p:spTgt spid="36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9">
                                            <p:txEl>
                                              <p:pRg st="2" end="2"/>
                                            </p:txEl>
                                          </p:spTgt>
                                        </p:tgtEl>
                                        <p:attrNameLst>
                                          <p:attrName>style.visibility</p:attrName>
                                        </p:attrNameLst>
                                      </p:cBhvr>
                                      <p:to>
                                        <p:strVal val="visible"/>
                                      </p:to>
                                    </p:set>
                                    <p:animEffect transition="in" filter="fade">
                                      <p:cBhvr>
                                        <p:cTn id="17" dur="500"/>
                                        <p:tgtEl>
                                          <p:spTgt spid="368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9">
                                            <p:txEl>
                                              <p:pRg st="3" end="3"/>
                                            </p:txEl>
                                          </p:spTgt>
                                        </p:tgtEl>
                                        <p:attrNameLst>
                                          <p:attrName>style.visibility</p:attrName>
                                        </p:attrNameLst>
                                      </p:cBhvr>
                                      <p:to>
                                        <p:strVal val="visible"/>
                                      </p:to>
                                    </p:set>
                                    <p:animEffect transition="in" filter="fade">
                                      <p:cBhvr>
                                        <p:cTn id="22" dur="500"/>
                                        <p:tgtEl>
                                          <p:spTgt spid="368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77" name="Group 17"/>
          <p:cNvGrpSpPr>
            <a:grpSpLocks/>
          </p:cNvGrpSpPr>
          <p:nvPr/>
        </p:nvGrpSpPr>
        <p:grpSpPr bwMode="auto">
          <a:xfrm>
            <a:off x="1295400" y="5002215"/>
            <a:ext cx="6553200" cy="1755776"/>
            <a:chOff x="816" y="2947"/>
            <a:chExt cx="4128" cy="1106"/>
          </a:xfrm>
        </p:grpSpPr>
        <p:sp>
          <p:nvSpPr>
            <p:cNvPr id="66569" name="Rectangle 9"/>
            <p:cNvSpPr>
              <a:spLocks noChangeArrowheads="1"/>
            </p:cNvSpPr>
            <p:nvPr/>
          </p:nvSpPr>
          <p:spPr bwMode="auto">
            <a:xfrm>
              <a:off x="816" y="3525"/>
              <a:ext cx="4128" cy="52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transparência da gestão e </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exercício pleno do controle social</a:t>
              </a:r>
              <a:endParaRPr lang="pt-BR" sz="2200">
                <a:solidFill>
                  <a:srgbClr val="000000"/>
                </a:solidFill>
                <a:effectLst>
                  <a:outerShdw blurRad="38100" dist="38100" dir="2700000" algn="tl">
                    <a:srgbClr val="FFFFFF"/>
                  </a:outerShdw>
                </a:effectLst>
                <a:latin typeface="Franklin Gothic Medium" panose="020B0603020102020204" pitchFamily="34" charset="0"/>
              </a:endParaRPr>
            </a:p>
          </p:txBody>
        </p:sp>
        <p:sp>
          <p:nvSpPr>
            <p:cNvPr id="31755" name="Line 12"/>
            <p:cNvSpPr>
              <a:spLocks noChangeShapeType="1"/>
            </p:cNvSpPr>
            <p:nvPr/>
          </p:nvSpPr>
          <p:spPr bwMode="auto">
            <a:xfrm flipH="1">
              <a:off x="2880" y="2947"/>
              <a:ext cx="741" cy="480"/>
            </a:xfrm>
            <a:prstGeom prst="line">
              <a:avLst/>
            </a:prstGeom>
            <a:noFill/>
            <a:ln w="88900">
              <a:solidFill>
                <a:srgbClr val="FFC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b="1">
                <a:solidFill>
                  <a:srgbClr val="000000"/>
                </a:solidFill>
              </a:endParaRPr>
            </a:p>
          </p:txBody>
        </p:sp>
      </p:grpSp>
      <p:grpSp>
        <p:nvGrpSpPr>
          <p:cNvPr id="66576" name="Group 16"/>
          <p:cNvGrpSpPr>
            <a:grpSpLocks/>
          </p:cNvGrpSpPr>
          <p:nvPr/>
        </p:nvGrpSpPr>
        <p:grpSpPr bwMode="auto">
          <a:xfrm>
            <a:off x="3941953" y="4089530"/>
            <a:ext cx="4879975" cy="1219200"/>
            <a:chOff x="2398" y="2400"/>
            <a:chExt cx="3074" cy="768"/>
          </a:xfrm>
        </p:grpSpPr>
        <p:sp>
          <p:nvSpPr>
            <p:cNvPr id="66571" name="Rectangle 11"/>
            <p:cNvSpPr>
              <a:spLocks noChangeArrowheads="1"/>
            </p:cNvSpPr>
            <p:nvPr/>
          </p:nvSpPr>
          <p:spPr bwMode="auto">
            <a:xfrm>
              <a:off x="3120" y="2400"/>
              <a:ext cx="2352" cy="768"/>
            </a:xfrm>
            <a:prstGeom prst="rect">
              <a:avLst/>
            </a:prstGeom>
            <a:solidFill>
              <a:srgbClr val="FF99CC"/>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Imposição de sanções</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 institucionais e pessoais,</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nos casos previstos em lei</a:t>
              </a:r>
              <a:endParaRPr lang="pt-BR" sz="2200">
                <a:solidFill>
                  <a:srgbClr val="000000"/>
                </a:solidFill>
                <a:effectLst>
                  <a:outerShdw blurRad="38100" dist="38100" dir="2700000" algn="tl">
                    <a:srgbClr val="FFFFFF"/>
                  </a:outerShdw>
                </a:effectLst>
                <a:latin typeface="Franklin Gothic Medium" panose="020B0603020102020204" pitchFamily="34" charset="0"/>
              </a:endParaRPr>
            </a:p>
          </p:txBody>
        </p:sp>
        <p:sp>
          <p:nvSpPr>
            <p:cNvPr id="31753" name="Line 13"/>
            <p:cNvSpPr>
              <a:spLocks noChangeShapeType="1"/>
            </p:cNvSpPr>
            <p:nvPr/>
          </p:nvSpPr>
          <p:spPr bwMode="auto">
            <a:xfrm>
              <a:off x="2398" y="2645"/>
              <a:ext cx="626" cy="187"/>
            </a:xfrm>
            <a:prstGeom prst="line">
              <a:avLst/>
            </a:prstGeom>
            <a:noFill/>
            <a:ln w="88900">
              <a:solidFill>
                <a:srgbClr val="FFC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b="1">
                <a:solidFill>
                  <a:srgbClr val="000000"/>
                </a:solidFill>
              </a:endParaRPr>
            </a:p>
          </p:txBody>
        </p:sp>
      </p:grpSp>
      <p:grpSp>
        <p:nvGrpSpPr>
          <p:cNvPr id="66575" name="Group 15"/>
          <p:cNvGrpSpPr>
            <a:grpSpLocks/>
          </p:cNvGrpSpPr>
          <p:nvPr/>
        </p:nvGrpSpPr>
        <p:grpSpPr bwMode="auto">
          <a:xfrm>
            <a:off x="354801" y="3329478"/>
            <a:ext cx="5125257" cy="1528448"/>
            <a:chOff x="222" y="1980"/>
            <a:chExt cx="3075" cy="912"/>
          </a:xfrm>
        </p:grpSpPr>
        <p:sp>
          <p:nvSpPr>
            <p:cNvPr id="66568" name="Rectangle 8"/>
            <p:cNvSpPr>
              <a:spLocks noChangeArrowheads="1"/>
            </p:cNvSpPr>
            <p:nvPr/>
          </p:nvSpPr>
          <p:spPr bwMode="auto">
            <a:xfrm>
              <a:off x="222" y="1980"/>
              <a:ext cx="2256" cy="912"/>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r>
                <a:rPr lang="pt-BR" sz="2200">
                  <a:solidFill>
                    <a:srgbClr val="000000"/>
                  </a:solidFill>
                  <a:latin typeface="Franklin Gothic Medium" panose="020B0603020102020204" pitchFamily="34" charset="0"/>
                  <a:sym typeface="Monotype Sorts" pitchFamily="2" charset="2"/>
                </a:rPr>
                <a:t>Adoção de mecanismos</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sym typeface="Monotype Sorts" pitchFamily="2" charset="2"/>
                </a:rPr>
                <a:t>de compensação e de</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sym typeface="Monotype Sorts" pitchFamily="2" charset="2"/>
                </a:rPr>
                <a:t>correção de desvios,</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sym typeface="Monotype Sorts" pitchFamily="2" charset="2"/>
                </a:rPr>
                <a:t>quando necessário</a:t>
              </a:r>
              <a:endParaRPr lang="pt-BR" sz="2000">
                <a:solidFill>
                  <a:srgbClr val="000000"/>
                </a:solidFill>
                <a:effectLst>
                  <a:outerShdw blurRad="38100" dist="38100" dir="2700000" algn="tl">
                    <a:srgbClr val="FFFFFF"/>
                  </a:outerShdw>
                </a:effectLst>
                <a:latin typeface="Franklin Gothic Medium" panose="020B0603020102020204" pitchFamily="34" charset="0"/>
                <a:sym typeface="Monotype Sorts" pitchFamily="2" charset="2"/>
              </a:endParaRPr>
            </a:p>
          </p:txBody>
        </p:sp>
        <p:sp>
          <p:nvSpPr>
            <p:cNvPr id="31757" name="Line 10"/>
            <p:cNvSpPr>
              <a:spLocks noChangeShapeType="1"/>
            </p:cNvSpPr>
            <p:nvPr/>
          </p:nvSpPr>
          <p:spPr bwMode="auto">
            <a:xfrm flipH="1">
              <a:off x="2618" y="1993"/>
              <a:ext cx="679" cy="312"/>
            </a:xfrm>
            <a:prstGeom prst="line">
              <a:avLst/>
            </a:prstGeom>
            <a:noFill/>
            <a:ln w="88900">
              <a:solidFill>
                <a:srgbClr val="FFC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b="1">
                <a:solidFill>
                  <a:srgbClr val="000000"/>
                </a:solidFill>
              </a:endParaRPr>
            </a:p>
          </p:txBody>
        </p:sp>
      </p:grpSp>
      <p:sp>
        <p:nvSpPr>
          <p:cNvPr id="66562" name="Text Box 2"/>
          <p:cNvSpPr txBox="1">
            <a:spLocks noChangeArrowheads="1"/>
          </p:cNvSpPr>
          <p:nvPr/>
        </p:nvSpPr>
        <p:spPr bwMode="auto">
          <a:xfrm>
            <a:off x="0" y="763888"/>
            <a:ext cx="9144000" cy="894153"/>
          </a:xfrm>
          <a:prstGeom prst="rect">
            <a:avLst/>
          </a:prstGeom>
          <a:solidFill>
            <a:schemeClr val="accent5">
              <a:lumMod val="50000"/>
            </a:schemeClr>
          </a:solidFill>
        </p:spPr>
        <p:txBody>
          <a:bodyPr wrap="square" anchor="ctr" anchorCtr="1">
            <a:noAutofit/>
          </a:bodyPr>
          <a:lstStyle>
            <a:defPPr>
              <a:defRPr lang="pt-BR"/>
            </a:defPPr>
            <a:lvl1pPr algn="ctr" eaLnBrk="0" fontAlgn="base" hangingPunct="0">
              <a:spcBef>
                <a:spcPct val="0"/>
              </a:spcBef>
              <a:spcAft>
                <a:spcPct val="0"/>
              </a:spcAft>
              <a:defRPr sz="2800" b="1">
                <a:solidFill>
                  <a:schemeClr val="bg1"/>
                </a:solidFill>
                <a:effectLst>
                  <a:outerShdw blurRad="38100" dist="38100" dir="2700000" algn="tl">
                    <a:srgbClr val="000000">
                      <a:alpha val="43137"/>
                    </a:srgbClr>
                  </a:outerShdw>
                </a:effectLst>
                <a:latin typeface="Franklin Gothic Medium" panose="020B0603020102020204" pitchFamily="34" charset="0"/>
              </a:defRPr>
            </a:lvl1pPr>
          </a:lstStyle>
          <a:p>
            <a:r>
              <a:rPr lang="pt-BR" dirty="0"/>
              <a:t>A GESTÃO FISCAL RESPONSÁVEL</a:t>
            </a:r>
          </a:p>
          <a:p>
            <a:r>
              <a:rPr lang="pt-BR" dirty="0"/>
              <a:t>pressupõe...</a:t>
            </a:r>
          </a:p>
        </p:txBody>
      </p:sp>
      <p:grpSp>
        <p:nvGrpSpPr>
          <p:cNvPr id="66574" name="Group 14"/>
          <p:cNvGrpSpPr>
            <a:grpSpLocks/>
          </p:cNvGrpSpPr>
          <p:nvPr/>
        </p:nvGrpSpPr>
        <p:grpSpPr bwMode="auto">
          <a:xfrm>
            <a:off x="4114990" y="2430070"/>
            <a:ext cx="4706938" cy="1219200"/>
            <a:chOff x="2663" y="1248"/>
            <a:chExt cx="2965" cy="768"/>
          </a:xfrm>
        </p:grpSpPr>
        <p:sp>
          <p:nvSpPr>
            <p:cNvPr id="66565" name="Rectangle 5"/>
            <p:cNvSpPr>
              <a:spLocks noChangeArrowheads="1"/>
            </p:cNvSpPr>
            <p:nvPr/>
          </p:nvSpPr>
          <p:spPr bwMode="auto">
            <a:xfrm>
              <a:off x="3408" y="1248"/>
              <a:ext cx="2220" cy="768"/>
            </a:xfrm>
            <a:prstGeom prst="rect">
              <a:avLst/>
            </a:prstGeom>
            <a:solidFill>
              <a:srgbClr val="99CC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Obediência às</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regras e limites da LRF</a:t>
              </a:r>
            </a:p>
            <a:p>
              <a:pPr algn="ctr" eaLnBrk="0" fontAlgn="base" hangingPunct="0">
                <a:spcBef>
                  <a:spcPct val="0"/>
                </a:spcBef>
                <a:spcAft>
                  <a:spcPct val="0"/>
                </a:spcAft>
                <a:defRPr/>
              </a:pPr>
              <a:r>
                <a:rPr lang="pt-BR" sz="2200">
                  <a:solidFill>
                    <a:srgbClr val="000000"/>
                  </a:solidFill>
                  <a:latin typeface="Franklin Gothic Medium" panose="020B0603020102020204" pitchFamily="34" charset="0"/>
                </a:rPr>
                <a:t>(pessoal, dívida, ...)</a:t>
              </a:r>
              <a:endParaRPr lang="pt-BR" sz="2200">
                <a:solidFill>
                  <a:srgbClr val="000000"/>
                </a:solidFill>
                <a:effectLst>
                  <a:outerShdw blurRad="38100" dist="38100" dir="2700000" algn="tl">
                    <a:srgbClr val="FFFFFF"/>
                  </a:outerShdw>
                </a:effectLst>
                <a:latin typeface="Franklin Gothic Medium" panose="020B0603020102020204" pitchFamily="34" charset="0"/>
              </a:endParaRPr>
            </a:p>
          </p:txBody>
        </p:sp>
        <p:sp>
          <p:nvSpPr>
            <p:cNvPr id="31759" name="Line 7"/>
            <p:cNvSpPr>
              <a:spLocks noChangeShapeType="1"/>
            </p:cNvSpPr>
            <p:nvPr/>
          </p:nvSpPr>
          <p:spPr bwMode="auto">
            <a:xfrm>
              <a:off x="2663" y="1334"/>
              <a:ext cx="699" cy="253"/>
            </a:xfrm>
            <a:prstGeom prst="line">
              <a:avLst/>
            </a:prstGeom>
            <a:noFill/>
            <a:ln w="88900">
              <a:solidFill>
                <a:srgbClr val="FFC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b="1">
                <a:solidFill>
                  <a:srgbClr val="000000"/>
                </a:solidFill>
              </a:endParaRPr>
            </a:p>
          </p:txBody>
        </p:sp>
      </p:grpSp>
      <p:sp>
        <p:nvSpPr>
          <p:cNvPr id="66564" name="Rectangle 4"/>
          <p:cNvSpPr>
            <a:spLocks noChangeArrowheads="1"/>
          </p:cNvSpPr>
          <p:nvPr/>
        </p:nvSpPr>
        <p:spPr bwMode="auto">
          <a:xfrm>
            <a:off x="354801" y="1703537"/>
            <a:ext cx="4114800" cy="1219200"/>
          </a:xfrm>
          <a:prstGeom prst="rect">
            <a:avLst/>
          </a:prstGeom>
          <a:solidFill>
            <a:srgbClr val="FFCC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r>
              <a:rPr lang="pt-BR" sz="2200" dirty="0">
                <a:solidFill>
                  <a:srgbClr val="000000"/>
                </a:solidFill>
                <a:effectLst>
                  <a:outerShdw blurRad="38100" dist="38100" dir="2700000" algn="tl">
                    <a:srgbClr val="FFFFFF"/>
                  </a:outerShdw>
                </a:effectLst>
                <a:latin typeface="Franklin Gothic Medium" panose="020B0603020102020204" pitchFamily="34" charset="0"/>
              </a:rPr>
              <a:t>Efetivo planejamento</a:t>
            </a:r>
          </a:p>
          <a:p>
            <a:pPr algn="ctr" eaLnBrk="0" fontAlgn="base" hangingPunct="0">
              <a:spcBef>
                <a:spcPct val="0"/>
              </a:spcBef>
              <a:spcAft>
                <a:spcPct val="0"/>
              </a:spcAft>
              <a:defRPr/>
            </a:pPr>
            <a:r>
              <a:rPr lang="pt-BR" sz="2200" dirty="0">
                <a:solidFill>
                  <a:srgbClr val="000000"/>
                </a:solidFill>
                <a:effectLst>
                  <a:outerShdw blurRad="38100" dist="38100" dir="2700000" algn="tl">
                    <a:srgbClr val="FFFFFF"/>
                  </a:outerShdw>
                </a:effectLst>
                <a:latin typeface="Franklin Gothic Medium" panose="020B0603020102020204" pitchFamily="34" charset="0"/>
              </a:rPr>
              <a:t>no processo orçamentário </a:t>
            </a:r>
          </a:p>
          <a:p>
            <a:pPr algn="ctr" eaLnBrk="0" fontAlgn="base" hangingPunct="0">
              <a:spcBef>
                <a:spcPct val="0"/>
              </a:spcBef>
              <a:spcAft>
                <a:spcPct val="0"/>
              </a:spcAft>
              <a:defRPr/>
            </a:pPr>
            <a:r>
              <a:rPr lang="pt-BR" sz="2200" dirty="0">
                <a:solidFill>
                  <a:srgbClr val="000000"/>
                </a:solidFill>
                <a:effectLst>
                  <a:outerShdw blurRad="38100" dist="38100" dir="2700000" algn="tl">
                    <a:srgbClr val="FFFFFF"/>
                  </a:outerShdw>
                </a:effectLst>
                <a:latin typeface="Franklin Gothic Medium" panose="020B0603020102020204" pitchFamily="34" charset="0"/>
              </a:rPr>
              <a:t>(PPA, LDO, LOA)</a:t>
            </a:r>
          </a:p>
        </p:txBody>
      </p:sp>
    </p:spTree>
    <p:extLst>
      <p:ext uri="{BB962C8B-B14F-4D97-AF65-F5344CB8AC3E}">
        <p14:creationId xmlns:p14="http://schemas.microsoft.com/office/powerpoint/2010/main" val="2364556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74"/>
                                        </p:tgtEl>
                                        <p:attrNameLst>
                                          <p:attrName>style.visibility</p:attrName>
                                        </p:attrNameLst>
                                      </p:cBhvr>
                                      <p:to>
                                        <p:strVal val="visible"/>
                                      </p:to>
                                    </p:set>
                                    <p:animEffect transition="in" filter="fade">
                                      <p:cBhvr>
                                        <p:cTn id="12" dur="500"/>
                                        <p:tgtEl>
                                          <p:spTgt spid="665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75"/>
                                        </p:tgtEl>
                                        <p:attrNameLst>
                                          <p:attrName>style.visibility</p:attrName>
                                        </p:attrNameLst>
                                      </p:cBhvr>
                                      <p:to>
                                        <p:strVal val="visible"/>
                                      </p:to>
                                    </p:set>
                                    <p:animEffect transition="in" filter="fade">
                                      <p:cBhvr>
                                        <p:cTn id="17" dur="500"/>
                                        <p:tgtEl>
                                          <p:spTgt spid="665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76"/>
                                        </p:tgtEl>
                                        <p:attrNameLst>
                                          <p:attrName>style.visibility</p:attrName>
                                        </p:attrNameLst>
                                      </p:cBhvr>
                                      <p:to>
                                        <p:strVal val="visible"/>
                                      </p:to>
                                    </p:set>
                                    <p:animEffect transition="in" filter="fade">
                                      <p:cBhvr>
                                        <p:cTn id="22" dur="500"/>
                                        <p:tgtEl>
                                          <p:spTgt spid="665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577"/>
                                        </p:tgtEl>
                                        <p:attrNameLst>
                                          <p:attrName>style.visibility</p:attrName>
                                        </p:attrNameLst>
                                      </p:cBhvr>
                                      <p:to>
                                        <p:strVal val="visible"/>
                                      </p:to>
                                    </p:set>
                                    <p:animEffect transition="in" filter="fade">
                                      <p:cBhvr>
                                        <p:cTn id="27" dur="5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ChangeArrowheads="1"/>
          </p:cNvSpPr>
          <p:nvPr/>
        </p:nvSpPr>
        <p:spPr bwMode="auto">
          <a:xfrm>
            <a:off x="0" y="794334"/>
            <a:ext cx="9144000" cy="767313"/>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alt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rPr>
              <a:t>O que mudou com a LRF?</a:t>
            </a:r>
          </a:p>
        </p:txBody>
      </p:sp>
      <p:sp>
        <p:nvSpPr>
          <p:cNvPr id="369670" name="Rectangle 6"/>
          <p:cNvSpPr>
            <a:spLocks noGrp="1" noChangeArrowheads="1"/>
          </p:cNvSpPr>
          <p:nvPr>
            <p:ph idx="1"/>
          </p:nvPr>
        </p:nvSpPr>
        <p:spPr>
          <a:xfrm>
            <a:off x="793102" y="1704522"/>
            <a:ext cx="7557796" cy="4852761"/>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a despesa deve ser balizada pela arrecadação;</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a assunção de compromissos futuros deve guardar relação com a capacidade de pagamento;</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o endividamento deve ter como contrapartida a realização de investimentos;</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a venda de patrimônio deve proporcionar a redução de dívidas;</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arrecadar impostos é dever do administrador público;</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o governo deve transparência à sociedade sobre a gestão dos recursos públicos;</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os interesses dos cidadãos devem nortear a elaboração dos orçamentos públicos;</a:t>
            </a:r>
          </a:p>
          <a:p>
            <a:pPr>
              <a:spcBef>
                <a:spcPct val="40000"/>
              </a:spcBef>
              <a:buClr>
                <a:srgbClr val="C00000"/>
              </a:buClr>
              <a:buSzPct val="108000"/>
              <a:buFont typeface="Arial" panose="020B0604020202020204" pitchFamily="34" charset="0"/>
            </a:pPr>
            <a:r>
              <a:rPr lang="pt-BR" altLang="pt-BR" sz="2000" kern="1200" dirty="0">
                <a:solidFill>
                  <a:srgbClr val="000000"/>
                </a:solidFill>
                <a:latin typeface="Franklin Gothic Medium" panose="020B0603020102020204" pitchFamily="34" charset="0"/>
                <a:cs typeface="Arial" panose="020B0604020202020204" pitchFamily="34" charset="0"/>
              </a:rPr>
              <a:t>a atuação governamental deve ter coerência com as metas fixadas.</a:t>
            </a:r>
          </a:p>
        </p:txBody>
      </p:sp>
    </p:spTree>
    <p:extLst>
      <p:ext uri="{BB962C8B-B14F-4D97-AF65-F5344CB8AC3E}">
        <p14:creationId xmlns:p14="http://schemas.microsoft.com/office/powerpoint/2010/main" val="1496908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670">
                                            <p:txEl>
                                              <p:pRg st="0" end="0"/>
                                            </p:txEl>
                                          </p:spTgt>
                                        </p:tgtEl>
                                        <p:attrNameLst>
                                          <p:attrName>style.visibility</p:attrName>
                                        </p:attrNameLst>
                                      </p:cBhvr>
                                      <p:to>
                                        <p:strVal val="visible"/>
                                      </p:to>
                                    </p:set>
                                    <p:animEffect transition="in" filter="fade">
                                      <p:cBhvr>
                                        <p:cTn id="7" dur="500"/>
                                        <p:tgtEl>
                                          <p:spTgt spid="3696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9670">
                                            <p:txEl>
                                              <p:pRg st="1" end="1"/>
                                            </p:txEl>
                                          </p:spTgt>
                                        </p:tgtEl>
                                        <p:attrNameLst>
                                          <p:attrName>style.visibility</p:attrName>
                                        </p:attrNameLst>
                                      </p:cBhvr>
                                      <p:to>
                                        <p:strVal val="visible"/>
                                      </p:to>
                                    </p:set>
                                    <p:animEffect transition="in" filter="fade">
                                      <p:cBhvr>
                                        <p:cTn id="12" dur="500"/>
                                        <p:tgtEl>
                                          <p:spTgt spid="3696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9670">
                                            <p:txEl>
                                              <p:pRg st="2" end="2"/>
                                            </p:txEl>
                                          </p:spTgt>
                                        </p:tgtEl>
                                        <p:attrNameLst>
                                          <p:attrName>style.visibility</p:attrName>
                                        </p:attrNameLst>
                                      </p:cBhvr>
                                      <p:to>
                                        <p:strVal val="visible"/>
                                      </p:to>
                                    </p:set>
                                    <p:animEffect transition="in" filter="fade">
                                      <p:cBhvr>
                                        <p:cTn id="17" dur="500"/>
                                        <p:tgtEl>
                                          <p:spTgt spid="3696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9670">
                                            <p:txEl>
                                              <p:pRg st="3" end="3"/>
                                            </p:txEl>
                                          </p:spTgt>
                                        </p:tgtEl>
                                        <p:attrNameLst>
                                          <p:attrName>style.visibility</p:attrName>
                                        </p:attrNameLst>
                                      </p:cBhvr>
                                      <p:to>
                                        <p:strVal val="visible"/>
                                      </p:to>
                                    </p:set>
                                    <p:animEffect transition="in" filter="fade">
                                      <p:cBhvr>
                                        <p:cTn id="22" dur="500"/>
                                        <p:tgtEl>
                                          <p:spTgt spid="3696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9670">
                                            <p:txEl>
                                              <p:pRg st="4" end="4"/>
                                            </p:txEl>
                                          </p:spTgt>
                                        </p:tgtEl>
                                        <p:attrNameLst>
                                          <p:attrName>style.visibility</p:attrName>
                                        </p:attrNameLst>
                                      </p:cBhvr>
                                      <p:to>
                                        <p:strVal val="visible"/>
                                      </p:to>
                                    </p:set>
                                    <p:animEffect transition="in" filter="fade">
                                      <p:cBhvr>
                                        <p:cTn id="27" dur="500"/>
                                        <p:tgtEl>
                                          <p:spTgt spid="3696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9670">
                                            <p:txEl>
                                              <p:pRg st="5" end="5"/>
                                            </p:txEl>
                                          </p:spTgt>
                                        </p:tgtEl>
                                        <p:attrNameLst>
                                          <p:attrName>style.visibility</p:attrName>
                                        </p:attrNameLst>
                                      </p:cBhvr>
                                      <p:to>
                                        <p:strVal val="visible"/>
                                      </p:to>
                                    </p:set>
                                    <p:animEffect transition="in" filter="fade">
                                      <p:cBhvr>
                                        <p:cTn id="32" dur="500"/>
                                        <p:tgtEl>
                                          <p:spTgt spid="3696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9670">
                                            <p:txEl>
                                              <p:pRg st="6" end="6"/>
                                            </p:txEl>
                                          </p:spTgt>
                                        </p:tgtEl>
                                        <p:attrNameLst>
                                          <p:attrName>style.visibility</p:attrName>
                                        </p:attrNameLst>
                                      </p:cBhvr>
                                      <p:to>
                                        <p:strVal val="visible"/>
                                      </p:to>
                                    </p:set>
                                    <p:animEffect transition="in" filter="fade">
                                      <p:cBhvr>
                                        <p:cTn id="37" dur="500"/>
                                        <p:tgtEl>
                                          <p:spTgt spid="3696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9670">
                                            <p:txEl>
                                              <p:pRg st="7" end="7"/>
                                            </p:txEl>
                                          </p:spTgt>
                                        </p:tgtEl>
                                        <p:attrNameLst>
                                          <p:attrName>style.visibility</p:attrName>
                                        </p:attrNameLst>
                                      </p:cBhvr>
                                      <p:to>
                                        <p:strVal val="visible"/>
                                      </p:to>
                                    </p:set>
                                    <p:animEffect transition="in" filter="fade">
                                      <p:cBhvr>
                                        <p:cTn id="42" dur="500"/>
                                        <p:tgtEl>
                                          <p:spTgt spid="3696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0" y="777876"/>
            <a:ext cx="9144000" cy="1197882"/>
          </a:xfrm>
          <a:prstGeom prst="rect">
            <a:avLst/>
          </a:prstGeom>
          <a:solidFill>
            <a:schemeClr val="accent5">
              <a:lumMod val="50000"/>
            </a:schemeClr>
          </a:solidFill>
        </p:spPr>
        <p:txBody>
          <a:bodyPr wrap="square" anchor="ctr" anchorCtr="1">
            <a:noAutofit/>
          </a:bodyPr>
          <a:lstStyle/>
          <a:p>
            <a:pPr algn="ctr" eaLnBrk="0" fontAlgn="base" hangingPunct="0">
              <a:spcBef>
                <a:spcPct val="0"/>
              </a:spcBef>
              <a:spcAft>
                <a:spcPct val="0"/>
              </a:spcAft>
            </a:pPr>
            <a:r>
              <a:rPr lang="pt-BR" sz="3600" b="1" dirty="0">
                <a:solidFill>
                  <a:schemeClr val="bg1"/>
                </a:solidFill>
                <a:effectLst>
                  <a:outerShdw blurRad="38100" dist="38100" dir="2700000" algn="tl">
                    <a:srgbClr val="000000">
                      <a:alpha val="43137"/>
                    </a:srgbClr>
                  </a:outerShdw>
                </a:effectLst>
                <a:latin typeface="Franklin Gothic Medium" panose="020B0603020102020204" pitchFamily="34" charset="0"/>
              </a:rPr>
              <a:t>As sanções</a:t>
            </a:r>
          </a:p>
          <a:p>
            <a:pPr algn="ctr" eaLnBrk="0" fontAlgn="base" hangingPunct="0">
              <a:spcBef>
                <a:spcPct val="0"/>
              </a:spcBef>
              <a:spcAft>
                <a:spcPct val="0"/>
              </a:spcAft>
            </a:pPr>
            <a:r>
              <a:rPr lang="pt-BR" sz="2000" b="1">
                <a:solidFill>
                  <a:schemeClr val="bg1"/>
                </a:solidFill>
                <a:effectLst>
                  <a:outerShdw blurRad="38100" dist="38100" dir="2700000" algn="tl">
                    <a:srgbClr val="000000">
                      <a:alpha val="43137"/>
                    </a:srgbClr>
                  </a:outerShdw>
                </a:effectLst>
                <a:latin typeface="Franklin Gothic Medium" panose="020B0603020102020204" pitchFamily="34" charset="0"/>
              </a:rPr>
              <a:t>(LRF e Lei nº 10.028/2000 - Lei dos Crimes Fiscais)</a:t>
            </a:r>
            <a:endParaRPr lang="pt-BR" sz="28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3" name="Retângulo 2"/>
          <p:cNvSpPr/>
          <p:nvPr/>
        </p:nvSpPr>
        <p:spPr>
          <a:xfrm>
            <a:off x="774441" y="2579753"/>
            <a:ext cx="7595118" cy="363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0" fontAlgn="base" hangingPunct="0">
              <a:spcBef>
                <a:spcPct val="40000"/>
              </a:spcBef>
              <a:spcAft>
                <a:spcPct val="0"/>
              </a:spcAft>
              <a:buClr>
                <a:srgbClr val="C00000"/>
              </a:buClr>
              <a:buSzPct val="108000"/>
            </a:pPr>
            <a:r>
              <a:rPr lang="pt-BR" sz="2000" dirty="0">
                <a:solidFill>
                  <a:srgbClr val="000000"/>
                </a:solidFill>
                <a:latin typeface="Franklin Gothic Medium" panose="020B0603020102020204" pitchFamily="34" charset="0"/>
                <a:cs typeface="Arial" panose="020B0604020202020204" pitchFamily="34" charset="0"/>
              </a:rPr>
              <a:t>Para transmitir eficácia </a:t>
            </a:r>
            <a:r>
              <a:rPr lang="pt-BR" sz="2000">
                <a:solidFill>
                  <a:srgbClr val="000000"/>
                </a:solidFill>
                <a:latin typeface="Franklin Gothic Medium" panose="020B0603020102020204" pitchFamily="34" charset="0"/>
                <a:cs typeface="Arial" panose="020B0604020202020204" pitchFamily="34" charset="0"/>
              </a:rPr>
              <a:t>à LRF, </a:t>
            </a:r>
            <a:r>
              <a:rPr lang="pt-BR" sz="2000" dirty="0">
                <a:solidFill>
                  <a:srgbClr val="000000"/>
                </a:solidFill>
                <a:latin typeface="Franklin Gothic Medium" panose="020B0603020102020204" pitchFamily="34" charset="0"/>
                <a:cs typeface="Arial" panose="020B0604020202020204" pitchFamily="34" charset="0"/>
              </a:rPr>
              <a:t>o </a:t>
            </a:r>
            <a:r>
              <a:rPr lang="pt-BR" sz="2000">
                <a:solidFill>
                  <a:srgbClr val="000000"/>
                </a:solidFill>
                <a:latin typeface="Franklin Gothic Medium" panose="020B0603020102020204" pitchFamily="34" charset="0"/>
                <a:cs typeface="Arial" panose="020B0604020202020204" pitchFamily="34" charset="0"/>
              </a:rPr>
              <a:t>legislador recorreu ao </a:t>
            </a:r>
            <a:r>
              <a:rPr lang="pt-BR" sz="2000" dirty="0">
                <a:solidFill>
                  <a:srgbClr val="000000"/>
                </a:solidFill>
                <a:latin typeface="Franklin Gothic Medium" panose="020B0603020102020204" pitchFamily="34" charset="0"/>
                <a:cs typeface="Arial" panose="020B0604020202020204" pitchFamily="34" charset="0"/>
              </a:rPr>
              <a:t>método sancionatório, promovendo alterações nas seguintes </a:t>
            </a:r>
            <a:r>
              <a:rPr lang="pt-BR" sz="2000">
                <a:solidFill>
                  <a:srgbClr val="000000"/>
                </a:solidFill>
                <a:latin typeface="Franklin Gothic Medium" panose="020B0603020102020204" pitchFamily="34" charset="0"/>
                <a:cs typeface="Arial" panose="020B0604020202020204" pitchFamily="34" charset="0"/>
              </a:rPr>
              <a:t>normativas:</a:t>
            </a:r>
          </a:p>
          <a:p>
            <a:pPr algn="ctr" eaLnBrk="0" fontAlgn="base" hangingPunct="0">
              <a:spcBef>
                <a:spcPct val="40000"/>
              </a:spcBef>
              <a:spcAft>
                <a:spcPct val="0"/>
              </a:spcAft>
              <a:buClr>
                <a:srgbClr val="C00000"/>
              </a:buClr>
              <a:buSzPct val="108000"/>
            </a:pPr>
            <a:endParaRPr lang="pt-BR" sz="2000" dirty="0">
              <a:solidFill>
                <a:srgbClr val="000000"/>
              </a:solidFill>
              <a:latin typeface="Franklin Gothic Medium" panose="020B0603020102020204" pitchFamily="34" charset="0"/>
              <a:cs typeface="Arial" panose="020B0604020202020204" pitchFamily="34" charset="0"/>
            </a:endParaRP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sz="2000">
                <a:solidFill>
                  <a:srgbClr val="000000"/>
                </a:solidFill>
                <a:latin typeface="Franklin Gothic Medium" panose="020B0603020102020204" pitchFamily="34" charset="0"/>
                <a:cs typeface="Arial" panose="020B0604020202020204" pitchFamily="34" charset="0"/>
              </a:rPr>
              <a:t>Decreto-Lei </a:t>
            </a:r>
            <a:r>
              <a:rPr lang="pt-BR" sz="2000" dirty="0">
                <a:solidFill>
                  <a:srgbClr val="000000"/>
                </a:solidFill>
                <a:latin typeface="Franklin Gothic Medium" panose="020B0603020102020204" pitchFamily="34" charset="0"/>
                <a:cs typeface="Arial" panose="020B0604020202020204" pitchFamily="34" charset="0"/>
              </a:rPr>
              <a:t>nº 2.848/40 – </a:t>
            </a:r>
            <a:r>
              <a:rPr lang="pt-BR" sz="2000" dirty="0">
                <a:solidFill>
                  <a:srgbClr val="0070C0"/>
                </a:solidFill>
                <a:latin typeface="Franklin Gothic Medium" panose="020B0603020102020204" pitchFamily="34" charset="0"/>
                <a:cs typeface="Arial" panose="020B0604020202020204" pitchFamily="34" charset="0"/>
              </a:rPr>
              <a:t>Código Penal</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sz="2000">
                <a:solidFill>
                  <a:srgbClr val="000000"/>
                </a:solidFill>
                <a:latin typeface="Franklin Gothic Medium" panose="020B0603020102020204" pitchFamily="34" charset="0"/>
                <a:cs typeface="Arial" panose="020B0604020202020204" pitchFamily="34" charset="0"/>
              </a:rPr>
              <a:t>Lei </a:t>
            </a:r>
            <a:r>
              <a:rPr lang="pt-BR" sz="2000" dirty="0">
                <a:solidFill>
                  <a:srgbClr val="000000"/>
                </a:solidFill>
                <a:latin typeface="Franklin Gothic Medium" panose="020B0603020102020204" pitchFamily="34" charset="0"/>
                <a:cs typeface="Arial" panose="020B0604020202020204" pitchFamily="34" charset="0"/>
              </a:rPr>
              <a:t>nº 1.079/50 – </a:t>
            </a:r>
            <a:r>
              <a:rPr lang="pt-BR" sz="2000" dirty="0">
                <a:solidFill>
                  <a:srgbClr val="0070C0"/>
                </a:solidFill>
                <a:latin typeface="Franklin Gothic Medium" panose="020B0603020102020204" pitchFamily="34" charset="0"/>
                <a:cs typeface="Arial" panose="020B0604020202020204" pitchFamily="34" charset="0"/>
              </a:rPr>
              <a:t>Crimes de Responsabilidade</a:t>
            </a:r>
            <a:r>
              <a:rPr lang="pt-BR" sz="2000" dirty="0">
                <a:solidFill>
                  <a:srgbClr val="000000"/>
                </a:solidFill>
                <a:latin typeface="Franklin Gothic Medium" panose="020B0603020102020204" pitchFamily="34" charset="0"/>
                <a:cs typeface="Arial" panose="020B0604020202020204" pitchFamily="34" charset="0"/>
              </a:rPr>
              <a:t> – Presidente, Ministros e Chefes de Poder da União, Governadores e Secretários de Estado</a:t>
            </a:r>
          </a:p>
          <a:p>
            <a:pPr marL="342900" indent="-342900" eaLnBrk="0" fontAlgn="base" hangingPunct="0">
              <a:spcBef>
                <a:spcPct val="40000"/>
              </a:spcBef>
              <a:spcAft>
                <a:spcPct val="0"/>
              </a:spcAft>
              <a:buClr>
                <a:srgbClr val="C00000"/>
              </a:buClr>
              <a:buSzPct val="108000"/>
              <a:buFont typeface="Arial" panose="020B0604020202020204" pitchFamily="34" charset="0"/>
              <a:buChar char="•"/>
            </a:pPr>
            <a:r>
              <a:rPr lang="pt-BR" sz="2000">
                <a:solidFill>
                  <a:srgbClr val="000000"/>
                </a:solidFill>
                <a:latin typeface="Franklin Gothic Medium" panose="020B0603020102020204" pitchFamily="34" charset="0"/>
                <a:cs typeface="Arial" panose="020B0604020202020204" pitchFamily="34" charset="0"/>
              </a:rPr>
              <a:t>Decreto-Lei </a:t>
            </a:r>
            <a:r>
              <a:rPr lang="pt-BR" sz="2000" dirty="0">
                <a:solidFill>
                  <a:srgbClr val="000000"/>
                </a:solidFill>
                <a:latin typeface="Franklin Gothic Medium" panose="020B0603020102020204" pitchFamily="34" charset="0"/>
                <a:cs typeface="Arial" panose="020B0604020202020204" pitchFamily="34" charset="0"/>
              </a:rPr>
              <a:t>nº 201/67 – </a:t>
            </a:r>
            <a:r>
              <a:rPr lang="pt-BR" sz="2000" dirty="0">
                <a:solidFill>
                  <a:srgbClr val="0070C0"/>
                </a:solidFill>
                <a:latin typeface="Franklin Gothic Medium" panose="020B0603020102020204" pitchFamily="34" charset="0"/>
                <a:cs typeface="Arial" panose="020B0604020202020204" pitchFamily="34" charset="0"/>
              </a:rPr>
              <a:t>Crimes de Responsabilidade</a:t>
            </a:r>
            <a:r>
              <a:rPr lang="pt-BR" sz="2000" dirty="0">
                <a:solidFill>
                  <a:srgbClr val="000000"/>
                </a:solidFill>
                <a:latin typeface="Franklin Gothic Medium" panose="020B0603020102020204" pitchFamily="34" charset="0"/>
                <a:cs typeface="Arial" panose="020B0604020202020204" pitchFamily="34" charset="0"/>
              </a:rPr>
              <a:t> dos Prefeitos Municipais</a:t>
            </a:r>
          </a:p>
        </p:txBody>
      </p:sp>
    </p:spTree>
    <p:extLst>
      <p:ext uri="{BB962C8B-B14F-4D97-AF65-F5344CB8AC3E}">
        <p14:creationId xmlns:p14="http://schemas.microsoft.com/office/powerpoint/2010/main" val="3042327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1">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64908348-3485-4406-80E6-54B52A61DADA}" vid="{1940C075-E114-48BB-B208-928369576813}"/>
    </a:ext>
  </a:extLst>
</a:theme>
</file>

<file path=ppt/theme/theme2.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NM">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M" id="{E120759B-2AA8-48DE-9195-8B53CF505EF7}" vid="{A17AFB2C-54E3-4470-B195-9CDD1D5FB453}"/>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223</TotalTime>
  <Words>4408</Words>
  <Application>Microsoft Office PowerPoint</Application>
  <PresentationFormat>Apresentação na tela (4:3)</PresentationFormat>
  <Paragraphs>437</Paragraphs>
  <Slides>57</Slides>
  <Notes>6</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57</vt:i4>
      </vt:variant>
    </vt:vector>
  </HeadingPairs>
  <TitlesOfParts>
    <vt:vector size="70" baseType="lpstr">
      <vt:lpstr>Arial</vt:lpstr>
      <vt:lpstr>Baskerville Old Face</vt:lpstr>
      <vt:lpstr>Bookman Old Style</vt:lpstr>
      <vt:lpstr>Calibri</vt:lpstr>
      <vt:lpstr>Calibri Light</vt:lpstr>
      <vt:lpstr>Franklin Gothic Medium</vt:lpstr>
      <vt:lpstr>Georgia</vt:lpstr>
      <vt:lpstr>Tahoma</vt:lpstr>
      <vt:lpstr>Times New Roman</vt:lpstr>
      <vt:lpstr>Wingdings</vt:lpstr>
      <vt:lpstr>Tema1</vt:lpstr>
      <vt:lpstr>1_Tema do Office</vt:lpstr>
      <vt:lpstr>CNM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Através da Lei 10.028/2000 (art. 2º), foram acrescidos ao Código Penal o capítulo concernente aos “Crimes contra as Finanças Públicas”, tipificando determinadas condutas de gestão e penalizando o agente responsável com detenção ou até mesmo reclusão.  Alguns exemplos:</vt:lpstr>
      <vt:lpstr>Algumas condutas infringentes à Lei Fiscal podem ser enquadradas na conhecida Lei 8.429/1992 (Lei da Improbidade Administrativa):</vt:lpstr>
      <vt:lpstr>A Lei 10.028/2000 (art. 5º, I) tipifica, ainda, infrações administrativas às leis de finanças públicas, puníveis pelos Tribunais de Contas. São consideradas infrações administrativas: </vt:lpstr>
      <vt:lpstr>Na gestão dos recursos públicos, os agentes responsáveis devem ainda levar em conta as disposições do Decreto-Lei 201/1967 (que trata dos crimes de responsabilidade).</vt:lpstr>
      <vt:lpstr> A par da repercussão penal destacada, o mesmo dispositivo legal (Lei 10.028/2000), em seu artigo 4º, acabou alterando a redação do art. 1º do Decreto-Lei 201/1967 (que dispõe sobre crimes de responsabilidade de Prefeitos e Vereadores), acrescendo os incisos XVI a XXIII ao rol de práticas administrativas que podem conduzir a condenações de detenção e reclusão, à perda de cargo, à inabilitação para o exercício da função pública e até ao ressarcimento de danos.   Verifica-se tratarem-se de tópicos atinentes à desobediência direta ou indireta a comandos da LRF. Portanto, além das implicações penais, seguem-se reflexos cíveis e na órbita administrativa aos gestores.</vt:lpstr>
      <vt:lpstr>Apresentação do PowerPoint</vt:lpstr>
      <vt:lpstr>        No âmbito dos Tribunais de Contas, o juízo pelo não-atendimento da LRF, além das conseqüências próprias, é considerado na emissão do parecer prévio às contas anuais do Governador ou Prefeito (ou no julgamento das contas dos Presidentes dos Poderes e Órgãos autônomos estaduais, e das Câmaras Municipais), e pode resultar na remessa das peças ao Ministério Público, se configuradas implicações penais ou atos de improbidade.</vt:lpstr>
      <vt:lpstr>Apresentação do PowerPoint</vt:lpstr>
      <vt:lpstr>Apresentação do PowerPoint</vt:lpstr>
      <vt:lpstr>Apresentação do PowerPoint</vt:lpstr>
      <vt:lpstr>Apresentação do PowerPoint</vt:lpstr>
      <vt:lpstr>Limite de Alerta  O limite de alerta busca chamar a atenção do gestor quanto ao comprometimento de suas despesas com o funcionalismo. Caso a despesa total com pessoal atinja 90% do limite máximo legal atribuído a cada poder, o Tribunal de Contas respectivo emitirá, de forma eletrônica, alerta ao gestor responsável.  Limite Prudencial  Considerando o princípio da gestão fiscal responsável, a LRF estabeleceu um limite intermediário para a despesa com pessoal (limite prudencial), que equivale a 95% do limite máximo legal do poder. </vt:lpstr>
      <vt:lpstr>Limite Máximo Legal (60%) Na hipótese de o gasto total com pessoal do poder ultrapassar o limite máximo legal (art. 20, III, da LRF), sem prejuízo das medidas restritivas previstas para aquele que ultrapassa o limite prudencial (art. 22 da LRF), o percentual excedente terá de ser eliminado nos dois quadrimestres seguintes, sendo pelo menos um terço no primeiro quadrimestre. </vt:lpstr>
      <vt:lpstr>Apresentação do PowerPoint</vt:lpstr>
      <vt:lpstr>Durante os últimos 180 dias do mandato dos prefeitos e dos presidentes de Câmaras, os gastos com pessoal não poderão ser aumentados, sob pena de serem considerados nulos de pleno direito.  Nesse sentido, é a disposição do art. 21, da LRF, in verbis:   Art. 21. É nulo de pleno direito o ato que provoque aumento da despesa com pessoal e não atenda:  I - as exigências dos arts. 16 e 17 desta Lei Complementar e o disposto no inciso XIII do art. 37 e no § 1º do art. 169 da Constituição Federal;  II - o limite legal de comprometimento aplicado às despesas com pessoal inativo.   Parágrafo único. Também é nulo de pleno direito o ato de que resulte aumento da despesa com pessoal expedido nos cento e oitenta dias anteriores ao final do mandato do titular do respectivo Poder ou órgão referido no art. 20. </vt:lpstr>
      <vt:lpstr>A regra do parágrafo único do art. 21, da LRF, pretende coibir a prática de atos de favorecimento relacionados com a despesa de pessoal, mediante contratações, nomeações, atribuição de vantagens, entre outros, em final de mandato, no sentido de evitar:  o crescimento das despesas com pessoal;  o comprometimento dos orçamentos futuros;  a inviabilização das novas gestões. </vt:lpstr>
      <vt:lpstr>Desde os 180 dias que antecedem as eleições até a posse dos eleitos, a revisão geral da remuneração dos servidores públicos (art.37, inciso X, da Constituição Federal - CF) somente poderá ser realizada se obedecidas as seguintes condições:   A revisão geral não pode exceder a recomposição da perda de seu poder aquisitivo ao longo do ano da eleição. Para o cálculo da recomposição da perda do poder aquisitivo, deverá ser utilizado o índice de aferição oficial da inflação.  Aplicação da revisão geral indistintamente a todos os servidores, na data base fixada, abrangendo os doze meses precedentes, com efeitos financeiros imediatos. </vt:lpstr>
      <vt:lpstr>Apresentação do PowerPoint</vt:lpstr>
      <vt:lpstr>OPERAÇÕES DE CRÉDITO ARO (ANTECIPAÇÃO DE RECEITAS ORÇAMENTÁRIAS)  Entendem-se como operações de crédito por antecipação de receitas orçamentárias (ARO) aquelas em que o setor financeiro antecipa aos entes públicos as receitas tributárias futuras decorrentes da arrecadação tributárias (como por exemplo IPTU, ISS), as quais são oferecidas ao credor como garantia.  As operações de ARO não poderão ser realizadas no ÚLTIMO ANO DE MANDATO do prefeito, conforme disposto no inciso IV-b do art. 38, da LRF.  E a razão é clara, pois evita-se que o atual gestor comprometa a arrecadação do seu sucessor, que herdará apenas a dívida com o sistema financeiro, sem contar com esses recursos no seu período de gestão.  DEMAIS OPERAÇÕES DE CRÉDITOS   Nos últimos 120 dias antes do final do mandato do chefe do Poder Executivo, é vedada a contratação de operações de créditos (art.15 da Resolução nº 43/2001 – Senado Federal).</vt:lpstr>
      <vt:lpstr>ASSUNÇÃO DE OBRIGAÇÕES DE DESPESA EM ÚLTIMO ANO DE MANDATO  A assunção de obrigações de despesas nos dois últimos quadrimestres do mandato do Chefe de Poder deve se limitar à disponibilidade de caixa suficiente para pagamento, observada a fonte de recursos (art. 42 e art. 8º, parágrafo único, da LRF).   Art. 42. É vedado ao titular de poder ou órgão referido no art. 20, nos últimos dois quadrimestres do seu mandato, contrair obrigação de despesa que não possa ser cumprida integralmente dentro dele, ou que tenha parcelas a serem pagas no exercício seguinte sem que haja suficiente disponibilidade de caixa para este efeito.  Parágrafo único. Na determinação da disponibilidade de caixa serão considerados os encargos e despesas compromissadas a pagar até o final do exercício.   Assim, para que estas despesas possam ser saldadas, é preciso pagar primeiramente os credores mais antigos, ou seja, deve-se respeitar a ordem cronológica das obrigações (arts. 5º e 92 da Lei nº 8.666, de 21 de junho de 1993, a Lei de Licitações). </vt:lpstr>
      <vt:lpstr>Esclarecimentos importantes à aplicação da regra do art. 42, da LRF  a) A expressão “contrair obrigação de despesa”  O ato de “contrair obrigação de despesa” é considerado no momento da assunção da obrigação, ou seja, da emissão do ato administrativo gerador da despesa, da data de assinatura do contrato, convênio, acordo, ajuste e outros instrumentos congêneres ou, na ausência desses, da data do empenho da despesa, na forma do art. 62 da Lei 8.666/1993.  b) Distinção entre mandato e reeleição  Em que pese ser permitida ao titular do mandato a recondução ao cargo por meio do instituto da reeleição, as limitações impostas para contratação de despesa sem a respectiva disponibilidade de caixa são relativas ao período de cada mandato e não ao período total em que o agente público estiver no exercício do poder.   Sendo assim, mesmo que o titular do poder seja reeleito, para a contratação de obrigação de despesa que não possa ser cumprida integralmente no exercício deve existir a suficiente disponibilidade de caixa. </vt:lpstr>
      <vt:lpstr>RECONDUÇÃO DA DÍVIDA AOS LIMITES LEGAIS  O montante da dívida consolidada líquida do município não poderá exceder ao limite de 1,2 vezes a receita corrente líquida.  No caso de superação desse limite, a regra permanente determina o retorno ao limite máximo em até 3 quadrimestres (1 ano), conforme segue:       Enquanto perdurar o excesso ou se o limite for excedido no 1º quadrimestre do último ano de mandato, ficará vedada a realização de operação de crédito, inclusive ARO, exceto para o refinanciamento de dívida mobiliária.   Vencido o prazo de retorno e enquanto perdurar o excesso, o ente ficará impossibilitado de receber transferências voluntárias da União ou do Estado.</vt:lpstr>
      <vt:lpstr>No último ano de mandato, o desrespeito aos limites estabelecidos para a dívida pública consolidada implica, imediatamente, nos seguintes impedimentos (art. 31, § 3°, LRF):  não receber transferências voluntárias;  não obter garantia, direta ou indireta, de outro ente;  não contratar operações de crédito, ressalvadas as destinadas ao refinanciamento da dívida mobiliária e as que visem à redução das despesas com pessoal.   MEDIDA PARA REDUÇÃO DO EXCESSO DE ENDIVIDAMENTO   Obtenção obrigatória de superávit primário, inclusive por meio de limitação de empenho (art. 9º, da LRF).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cnm</dc:creator>
  <cp:lastModifiedBy>Valtuir Nunes</cp:lastModifiedBy>
  <cp:revision>18</cp:revision>
  <dcterms:modified xsi:type="dcterms:W3CDTF">2020-01-30T18:04:33Z</dcterms:modified>
</cp:coreProperties>
</file>