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8"/>
  </p:notesMasterIdLst>
  <p:sldIdLst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33:42.8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1562 16373,'174'0,"-75"0,0 0,-24 0,-26 25,26-25,-1 0,-24 0,24 0,-24 0,-25 0,-1 0,1 0,25 0,-25 0,49 24,0 1,26-25,24 0,-50 0,1 0,-1 0,-49 0,0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36:05.7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4663 5061,'25'0,"-1"0,1 0,0 0,25 0,-25 0,-1 0,1 0,0 0,0 0,0 0,-1-25,1 0,0 25,0 0,24 0,-24 0,25 0,-25 0,24 0,-24 0,0 0,0 0,-1 0,1 0,0 0,0 0,0 0,-1 0,1 0,0 0,0 0,0 0,0 0,-1 0,1 0,0 0,0 0,0 0,-1 0,1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36:07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4812 5433,'49'0,"26"0,-50 0,49 0,-24 0,-26 0,26 0,-25 0,0 0,-1 0,26 0,-25 0,0 0,-1 0,1 0,50 0,-1 0,25 0,1 0,-26 0,-24 0,49 0,-25 0,-49 0,25 0,-26 0,1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40:13.1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4688 4192,'49'0,"-24"0,25 0,-1 0,1 0,-25 0,0 0,24 0,1 0,-25 0,24 0,-24 0,25 0,-26 0,26 0,-25 0,0 0,-1 0,1 0,25 0,-25 0,-1 0,1 0,0 0,0 0,0 0,0 0,-1 0,1 0,0 0,0 0,24 0,-24 0,0 0,0 0,0 0,-1 0,1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40:15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4886 4614,'25'0,"0"0,24 0,1 0,0 0,-26 0,26 0,24 0,1 0,-1 0,1 0,-26 25,1 0,0-25,-26 0,1 0,0 0,0 0,24 0,-24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7T16:44:03.8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1190 8955,'25'0,"0"0,24 0,-24 0,0 0,49 25,1-25,-1 25,-49-25,49 0,-24 0,0 0,-26 0,26 0,0 0,-26 0,26 0,-25 0,24 0,1 0,49 0,-24 0,-26 0,26 0,-26 0,-24 0,25 25,-25 0,24-25,50 0,25 25,50-1,25-24,24 0,25 0,-50 0,-24 0,-50 0,-50 0,-24 0,0 0,-26 0,1 0,25 0,24 0,-24 0,24 0,25 0,-24 0,24 0,0 0,1 0,-26 0,0 0,1-24,-26 24,1 0,0 0,-1 0,51 0,48 0,26 0,-50 0,50 0,-1-25,-24 0,-25 25,50 0,-50 0,0 0,49 0,-24 0,25 0,0 0,-50 0,0 0,49 0,-49 0,0 0,25 0,-74 0,-1 0,0 0,-24-25,0 0,-1 25,-24 0,25 0,-26 0,1 0,0 0,0 0,25 0,-1 0,-24 0,0 0,24 0,-24 0,0 0,0 0,-25-25,25 25,-1 0,1 0,0 0,0 0,24 0,-24 0,25 0,-25 0,-1 0,1 0,0 0,0 0,0 0,-1 0,51 0,-1 0,-49 0,25 0,-25 0,24 0,1 0,-25 0,49 0,-24 0,-1 0,26 0,-1 0,0 0,-24 0,0 0,-1 25,1-25,0 0,-1 0,26 0,-26 0,26 0,24 25,-25 0,-24-25,49 0,-25 0,-49 0,50 0,-1 0,-49 0,49 0,1 0,-26 0,51 0,24 0,49 0,1 0,-50 0,0 0,0 0,-50 0,-24 0,49 25,-24-25,-1 0,0 0,26 0,-1 0,0 0,-24 25,-1-1,0-24,-24 0,0 0,-26 0,1 0,0 0,0 0,24 0,26 0,-26 0,26 0,24 0,-49 0,24 0,1 0,-51 0,26 0,0 0,-26 0,26 0,-25 0,24 0,1 0,24 0,-24 0,-25 0,24 0,-24 0,0 0,0 0,0 0,24 0,-24 0,0 0,25 0,24 0,-49 0,24 0,1 0,-25 0,24 0,-24 0,25 0,-25 0,-1 0,51 0,-1 0,-49 0,25 0,-1 0,26 0,-1 0,-24 0,-1 0,1 0,0 0,-1 0,-24 0,0 0,24 0,-24 0,25 0,-25 0,24 0,1 0,-25 0,-1 0,1 0,0 0,0 0,0 0,-1 0,1 0,25 0,-25 0,0 0,24 0,-24 0,0 0,0 0,-1 0,1 0,0 0,-25 25,25 0,0-25,-1 0,51 0,-50 0,24 0,1 0,-1 0,-24 0,25 0,-25 0,24 0,26 0,-26 0,26 0,24 0,-25 0,26 25,-1 0,0-25,-25 0,-24 0,24 0,1 0,-26 0,1 0,-25 0,25 0,24 0,-24 0,-1 0,1 0,-1 0,1 0,-25 0,0 0,24 0,1 0,-1 0,-24 0,50 0,24 0,-25 0,1 0,24 0,-49 0,-1 0,1 0,-25 0,-1 0,1 0,0 0,0 0,0 0,-1 0,1 0,25 0,-25 0,-1 0,1 0,0 0,25 0,-26 0,1 0,0 0,0 0,25-25,-1 25,-24 0,25 0,-26 0,1 0,0-25,0 25,0 0,-1 0,1 0,0 0,0 0,0 0,24 0,-24 0,25 0,24 0,0 0,26 0,-1 0,-49 0,24 0,0 0,-49 0,0 0,0-25,0 0,-1 25,1 0,0 0,25 0,-26 0,51 0,-1 0,1 0,-1 0,25 0,-24 0,-50 0,49 0,-24 0,-1 0,-24 0,0 0,0 0,-1 0,51 0,-1 0,-49 0,49-24,1-1,-50 25,24 0,26 0,-51 0,1 0,0 0,0 0,0 0,0 0,24 0,-24 0,49 0,1 0,-50 0,24 0,-24 0,25 0,-1 0,-24 0,0 0,0 0,-1 0,1 0,0 0,0 0,0 0,24 0,-24 0,0 0,0 0,-1 0,1 0,0 0,0 0,0 0,0 0,-1 0,1 0,25 0,-1 0,-24 0,25 0,-25 0,24 0,1 0,-25 0,-1 0,1 0,0 25,0-25,24 0,1 0,-25 0,0 0,-1 0,1 0,0 0,0 0,0 0,-1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7T16:45:16.3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14139 16770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7T16:45:17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10343 15753,'0'24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33:47.2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23466 19027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6T00:47:13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1587 17762,'50'0,"-26"0,51 0,-50 0,24 25,1-25,-25 0,-1 0,1 0,25 0,-1 25,-24 0,50-25,-26 0,-24 0,25 0,-25 0,-1 0,1 0,0 0,0 0,0 0,-1 0,1 0,0 0,25 0,-26 0,26 0,-25 0,0 0,-1 0,1 0,25 0,-1 0,-24 0,0 0,0 0,0 0,-1 0,1 0,0 0,0 0,0 0,0 0,-1 0,1 0,0 0,0 0,0 0,-1 0,1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6T00:47:15.7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1488 17167,'25'0,"-1"0,26 0,0 0,-26 0,26 0,-25 0,0 0,-1 0,1 0,25 0,-1 0,-24 0,25 0,-25 0,24 0,1 0,-25 0,24 0,-24 0,25 0,-1 0,-24 0,50 0,-1 0,-49 0,49 0,-24 0,-1 0,1 0,-25 0,24 0,-24 0,50 0,-1 0,-24 0,49 0,0 0,-24 0,-26 0,26 0,-51 0,1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35:50.0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4365 3126,'25'0,"0"0,0 0,-1 0,1 0,0 0,0 0,0 0,-1 0,26 0,-25 0,24 0,-24 0,0 0,0 25,0-25,0 0,24 0,-24 0,25 0,-1 24,-24 1,0-25,0 0,-1 0,1 0,0 0,0 0,0 25,-1-25,-24 25,25-25,0 0,-25 25,0-1,25-24,-25 25,25-25,-25 25,24 0,1-25,0 0,-25 25,25-1,0 1,-1-25,-24 25,25-25,0 25,-25 0,0 24,25-49,-25 25,0 25,25-50,-25 24,0 26,25-50,-1 25,-24 0,0 0,0-1,0 1,0 0,0 0,0 0,0-1,0 1,25 0,-25 0,0 0,0-50,0 0,-25-25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35:52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4464 3622,'50'0,"0"0,24 0,-24 0,-26 0,26 0,-25 0,25 0,-1 0,-24 0,25 0,-1 0,1 25,-1-25,-24 0,0 0,0 0,0 0,-1 0,1 0,0 0,0 0,0 0,-1 0,1 0,25 0,-1 0,-24 0,0 0,0 0,25 0,-26 0,1 0,25 0,-1 0,-24 0,0 0,0 0,0 0,-1 0,1 0,0 0,0 0,0 0,-1 24,-24 1,25-25,0 0,0 0,0 0,-1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35:54.2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4886 3399,'50'0,"-25"0,24 0,26 0,-26 0,1 0,-25 0,-1 0,1 0,0 0,0 0,0 0,-1 0,1 0,0 0,0 0,0 0,-1 0,1 0,0 0,0 0,0 0,0 0,24 0,-24 0,25 0,-26 0,26 0,-25 0,0 0,-1 0,1 0,0 0,0 0,0 0,-1 0,1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35:56.1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5382 3275,'25'0,"0"0,0 0,-1 0,1 0,0 0,0 0,0 0,0 0,-1 0,1 0,0 0,0 0,0 0,-1 0,1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6.83694" units="1/cm"/>
          <inkml:channelProperty channel="Y" name="resolution" value="26.85315" units="1/cm"/>
        </inkml:channelProperties>
      </inkml:inkSource>
      <inkml:timestamp xml:id="ts0" timeString="2021-02-03T18:35:59.6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5928 3175,'-25'0,"0"0,1 0,-1 0,0 0,0 0,0 0,-24 0,24 0,0 0,0 0,1 0,-1 0,0 0,0 0,0 0,0 0,1 0,-1 0,0 0,0 0,0 0,1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A7573-5845-410E-B936-2EB2EA3BB621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C3D0-D2D3-4187-BBCC-9056C71D08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87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56774-18AC-4948-B9E3-DD1780DF9D92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0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813E3-6190-4C3C-87F3-537CB0F9AD8D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813E3-6190-4C3C-87F3-537CB0F9AD8D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5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813E3-6190-4C3C-87F3-537CB0F9AD8D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8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1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1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3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91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2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9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51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3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40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8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97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0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7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2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83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6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80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42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5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2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36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83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59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56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98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06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69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4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9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5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31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92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78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78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2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73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06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6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3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36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49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8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4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76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6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28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2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4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642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44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6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023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18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92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487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279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4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26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3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7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715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0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75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102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85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348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18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8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9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8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69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85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29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21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7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89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4E277-58EC-4507-B2F9-C344A847069D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08/02/2021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A0A51-6874-4037-8716-CC712DEC60D1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79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hyperlink" Target="../Documents/AJUSTE%20PALESTRA/AL_Complementacao_Fundeb__2021_Port4.pdf" TargetMode="External"/><Relationship Id="rId1" Type="http://schemas.openxmlformats.org/officeDocument/2006/relationships/slideLayout" Target="../slideLayouts/slideLayout35.xml"/><Relationship Id="rId6" Type="http://schemas.openxmlformats.org/officeDocument/2006/relationships/customXml" Target="../ink/ink15.xml"/><Relationship Id="rId5" Type="http://schemas.openxmlformats.org/officeDocument/2006/relationships/image" Target="../media/image7.emf"/><Relationship Id="rId4" Type="http://schemas.openxmlformats.org/officeDocument/2006/relationships/customXml" Target="../ink/ink14.xml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constituicao/Constituicao.htm#art212%C2%A77" TargetMode="Externa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5" Type="http://schemas.openxmlformats.org/officeDocument/2006/relationships/image" Target="../media/image13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0.xml"/><Relationship Id="rId18" Type="http://schemas.openxmlformats.org/officeDocument/2006/relationships/image" Target="../media/image21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8.emf"/><Relationship Id="rId17" Type="http://schemas.openxmlformats.org/officeDocument/2006/relationships/customXml" Target="../ink/ink12.xml"/><Relationship Id="rId2" Type="http://schemas.openxmlformats.org/officeDocument/2006/relationships/image" Target="../media/image3.png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17.emf"/><Relationship Id="rId19" Type="http://schemas.openxmlformats.org/officeDocument/2006/relationships/customXml" Target="../ink/ink13.xml"/><Relationship Id="rId4" Type="http://schemas.openxmlformats.org/officeDocument/2006/relationships/image" Target="../media/image14.emf"/><Relationship Id="rId9" Type="http://schemas.openxmlformats.org/officeDocument/2006/relationships/customXml" Target="../ink/ink8.xml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3" y="942605"/>
            <a:ext cx="8568953" cy="42933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2" name="Retângulo 1"/>
          <p:cNvSpPr/>
          <p:nvPr/>
        </p:nvSpPr>
        <p:spPr>
          <a:xfrm>
            <a:off x="290639" y="5322114"/>
            <a:ext cx="8601840" cy="9539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246" tIns="45622" rIns="91246" bIns="45622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Presidente 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Hugo 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Wanderley</a:t>
            </a:r>
            <a:endParaRPr lang="pt-BR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Vice-presidente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Fernando Sérgio 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Lira</a:t>
            </a:r>
            <a:endParaRPr lang="pt-BR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6" y="0"/>
            <a:ext cx="856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u="sng" dirty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FUNDEB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19" y="6276023"/>
            <a:ext cx="864096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4617B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Palestrante: Luiz </a:t>
            </a:r>
            <a:r>
              <a:rPr lang="pt-BR" sz="2400" b="1" dirty="0">
                <a:solidFill>
                  <a:srgbClr val="04617B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Geraldo </a:t>
            </a:r>
            <a:r>
              <a:rPr lang="pt-BR" sz="2400" b="1" dirty="0">
                <a:solidFill>
                  <a:srgbClr val="04617B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de A. Monteiro</a:t>
            </a:r>
          </a:p>
        </p:txBody>
      </p:sp>
    </p:spTree>
    <p:extLst>
      <p:ext uri="{BB962C8B-B14F-4D97-AF65-F5344CB8AC3E}">
        <p14:creationId xmlns:p14="http://schemas.microsoft.com/office/powerpoint/2010/main" val="12315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31634"/>
              </p:ext>
            </p:extLst>
          </p:nvPr>
        </p:nvGraphicFramePr>
        <p:xfrm>
          <a:off x="217476" y="3861048"/>
          <a:ext cx="8709048" cy="1630660"/>
        </p:xfrm>
        <a:graphic>
          <a:graphicData uri="http://schemas.openxmlformats.org/drawingml/2006/table">
            <a:tbl>
              <a:tblPr/>
              <a:tblGrid>
                <a:gridCol w="409677"/>
                <a:gridCol w="1859351"/>
                <a:gridCol w="2243153"/>
                <a:gridCol w="2170793"/>
                <a:gridCol w="2026074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MUNICÍPIOS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2.128.047.507,72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1.956.553.794,60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171.493.713,12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ESTADO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pt-B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r" fontAlgn="t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723.724.270,60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665.401.248,22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-  58.323.022,38 </a:t>
                      </a:r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833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GERAL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2.851.771.778,32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2.621.955.042,82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229.816.735,50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DA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93509"/>
              </p:ext>
            </p:extLst>
          </p:nvPr>
        </p:nvGraphicFramePr>
        <p:xfrm>
          <a:off x="238645" y="2060848"/>
          <a:ext cx="8666709" cy="1800200"/>
        </p:xfrm>
        <a:graphic>
          <a:graphicData uri="http://schemas.openxmlformats.org/drawingml/2006/table">
            <a:tbl>
              <a:tblPr/>
              <a:tblGrid>
                <a:gridCol w="457797"/>
                <a:gridCol w="1800200"/>
                <a:gridCol w="2232248"/>
                <a:gridCol w="2160240"/>
                <a:gridCol w="2016224"/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Portaria. </a:t>
                      </a:r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27/12/2019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Portaria </a:t>
                      </a:r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25/11/2020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DIFERENÇAS </a:t>
                      </a:r>
                      <a:endParaRPr lang="pt-BR" sz="1800" b="1" i="0" u="none" strike="noStrike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VALOR ALUNO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R$ 3.643,16 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R$ 3.349,56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R$ 293,60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26"/>
                    </a:solidFill>
                  </a:tcPr>
                </a:tc>
              </a:tr>
              <a:tr h="5848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UNICÍPIOS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VALORES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R$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VALORES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R$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VALORES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R$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COMPARATIVO DAS ESTIMATIVAS DO FUNDEB 2020 - ALAGOAS </a:t>
            </a:r>
            <a:endParaRPr lang="pt-B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337866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(Portaria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Nº 04 </a:t>
            </a:r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27/12/19</a:t>
            </a:r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)    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 </a:t>
            </a:r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 Portaria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Nº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/11/ 2020 </a:t>
            </a:r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3763" y="5805264"/>
            <a:ext cx="5835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(Redução na Estimativa </a:t>
            </a: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Portaria nº 04 </a:t>
            </a: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- 8,06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980728"/>
            <a:ext cx="8712968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pt-BR" sz="4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</a:t>
            </a:r>
            <a:r>
              <a:rPr lang="pt-BR" sz="4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FUNDEB</a:t>
            </a:r>
          </a:p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endParaRPr lang="pt-BR" sz="4400" b="1" u="sng" dirty="0">
              <a:solidFill>
                <a:srgbClr val="A5C24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pt-BR" sz="2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Informações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complementação dos 15%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referente  ao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Ajuste 2020 /2021</a:t>
            </a:r>
          </a:p>
        </p:txBody>
      </p:sp>
    </p:spTree>
    <p:extLst>
      <p:ext uri="{BB962C8B-B14F-4D97-AF65-F5344CB8AC3E}">
        <p14:creationId xmlns:p14="http://schemas.microsoft.com/office/powerpoint/2010/main" val="19280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73044"/>
            <a:ext cx="8930301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Nº 11.494, DE 20 DE JUNHO DE </a:t>
            </a:r>
            <a:r>
              <a:rPr lang="pt-B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 </a:t>
            </a:r>
          </a:p>
          <a:p>
            <a:pPr algn="ctr"/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Regulamenta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Fundo de Manutenção e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Desenvolvimento da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Educação Básica e de Valorização dos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Profissionais da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Educação - FUNDEB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,.........</a:t>
            </a:r>
          </a:p>
          <a:p>
            <a:pPr lvl="2" algn="just"/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Art. 6º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complementação da União será de, no mínimo,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10% (dez por cento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do total dos recursos a que se refere o inciso II do caput do art. 60 do ADCT.</a:t>
            </a:r>
          </a:p>
          <a:p>
            <a:pPr algn="just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1º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complementação da União observará o cronograma da programação financeira do Tesouro Nacional e contemplará pagamentos mensais de, no mínimo,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5%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cinco por cento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da complementação anual, a serem realizados até o último dia útil de cada mês, assegurados os repasses de, no mínimo,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45%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quarenta e cinco por cento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até 31 de julho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85%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(oitenta e cinco por cento)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até 31 de dezembro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cada ano, e de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100%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(cem por cento) 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até 31 de janeiro do exercício imediatamente subsequente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§ 2º A complementação da União a maior ou a menor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função da diferença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entre a receita utilizada para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cálculo  a receita realizada do exercício de referência será ajustada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1º (primeiro) quadrimestre do exercício imediatamente subsequente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 debitada ou creditada à conta específica dos Fundos, conforme o caso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66131" y="6022917"/>
            <a:ext cx="8470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Complementacao_Fundeb_15% 2020/2021</a:t>
            </a:r>
            <a:endParaRPr lang="pt-B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772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428400" y="3223800"/>
              <a:ext cx="8483760" cy="9000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560" y="3160440"/>
                <a:ext cx="85158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Tinta 2"/>
              <p14:cNvContentPartPr/>
              <p14:nvPr/>
            </p14:nvContentPartPr>
            <p14:xfrm>
              <a:off x="5090040" y="6037200"/>
              <a:ext cx="360" cy="36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4200" y="59734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Tinta 3"/>
              <p14:cNvContentPartPr/>
              <p14:nvPr/>
            </p14:nvContentPartPr>
            <p14:xfrm>
              <a:off x="3723480" y="5671080"/>
              <a:ext cx="360" cy="9000"/>
            </p14:xfrm>
          </p:contentPart>
        </mc:Choice>
        <mc:Fallback xmlns="">
          <p:pic>
            <p:nvPicPr>
              <p:cNvPr id="4" name="Tinta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7640" y="5607360"/>
                <a:ext cx="3204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1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244" y="620688"/>
            <a:ext cx="9036496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pt-BR" sz="39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FUNDEB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pt-BR" sz="2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pt-BR" sz="2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Mudanças do Novo </a:t>
            </a:r>
            <a:r>
              <a:rPr lang="pt-B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Fundeb</a:t>
            </a:r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50392" lvl="1" indent="-457200" algn="just">
              <a:spcBef>
                <a:spcPct val="20000"/>
              </a:spcBef>
              <a:buClr>
                <a:srgbClr val="0F6FC6"/>
              </a:buClr>
              <a:buSzPct val="85000"/>
              <a:buFont typeface="+mj-lt"/>
              <a:buAutoNum type="arabicPeriod"/>
            </a:pPr>
            <a:r>
              <a:rPr lang="pt-BR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Mínimo </a:t>
            </a:r>
            <a:r>
              <a:rPr lang="pt-BR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70% para Profissionais da Educação</a:t>
            </a:r>
          </a:p>
          <a:p>
            <a:pPr marL="850392" lvl="1" indent="-457200" algn="just">
              <a:spcBef>
                <a:spcPct val="20000"/>
              </a:spcBef>
              <a:buClr>
                <a:srgbClr val="0F6FC6"/>
              </a:buClr>
              <a:buSzPct val="8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Profissionais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Educação em conformidade com o Art. 61 da LDB</a:t>
            </a:r>
          </a:p>
          <a:p>
            <a:pPr marL="850392" lvl="1" indent="-457200" algn="just">
              <a:spcBef>
                <a:spcPct val="20000"/>
              </a:spcBef>
              <a:buClr>
                <a:srgbClr val="0F6FC6"/>
              </a:buClr>
              <a:buSzPct val="8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Complementação da União –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VAAF –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VAAT - VAAR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50392" lvl="1" indent="-457200" algn="just">
              <a:spcBef>
                <a:spcPct val="20000"/>
              </a:spcBef>
              <a:buClr>
                <a:srgbClr val="0F6FC6"/>
              </a:buClr>
              <a:buSzPct val="8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Atualização da Lei nº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14.113 / 2020</a:t>
            </a:r>
          </a:p>
          <a:p>
            <a:pPr marL="1307592" lvl="2" indent="-457200" algn="just">
              <a:spcBef>
                <a:spcPct val="20000"/>
              </a:spcBef>
              <a:buClr>
                <a:srgbClr val="0F6FC6"/>
              </a:buClr>
              <a:buSzPct val="8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2021, revisão em 2026 e depois a cada 10 anos</a:t>
            </a:r>
          </a:p>
          <a:p>
            <a:pPr marL="850392" lvl="1" indent="-457200" algn="just">
              <a:spcBef>
                <a:spcPct val="20000"/>
              </a:spcBef>
              <a:buClr>
                <a:srgbClr val="0F6FC6"/>
              </a:buClr>
              <a:buSzPct val="85000"/>
              <a:buFont typeface="+mj-lt"/>
              <a:buAutoNum type="arabicPeriod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671691"/>
            <a:ext cx="9036496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Art. 26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. Excluídos os recursos de que trata o inciso III do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caput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do art. 5º desta Lei,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inferior a 70%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(setenta por cento) dos recursos anuais totais dos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fundos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referidos no art. 1º desta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Lei será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destinada ao pagamento, em cada rede de ensino,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remuneração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dos profissionais da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educação básica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 efetivo exercício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ts val="1200"/>
              </a:lnSpc>
            </a:pPr>
            <a:endParaRPr lang="pt-B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Parágrafo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único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Para os fins do disposto no caput deste artigo, considera-se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ts val="1000"/>
              </a:lnSpc>
            </a:pPr>
            <a:endParaRPr lang="pt-BR" b="1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I -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remuneração: o total de pagamentos devidos aos profissionais da educação básica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em decorrência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do efetivo exercício em cargo, emprego ou função, integrantes da estrutura, quadro ou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tabela de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servidores do Estado, do Distrito Federal ou do Município, conforme o caso, inclusive os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encargos sociais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incidentes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ts val="1000"/>
              </a:lnSpc>
            </a:pPr>
            <a:endParaRPr lang="pt-BR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profissionais da educação básica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: aqueles definidos nos termos do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art. 61 da Lei nº 9.394,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20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dezembro de 1996,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 bem como aqueles profissionais referidos no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art. 1º da Lei nº 13.935,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 de 11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de dezembro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de 2019, em efetivo exercício nas redes escolares de educação básica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ts val="1000"/>
              </a:lnSpc>
            </a:pPr>
            <a:endParaRPr lang="pt-BR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efetivo exercício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: a atuação efetiva no desempenho das atividades dos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profissionais referidos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no inciso II deste parágrafo associada à regular vinculação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contratual, temporária ou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estatutária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 com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o ente governamental que o remunera, não descaracterizada por eventuais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afastamentos temporários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previstos em lei com ônus para o empregador que não impliquem rompimento da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relação jurídica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existente</a:t>
            </a:r>
            <a:r>
              <a:rPr lang="pt-BR" dirty="0">
                <a:solidFill>
                  <a:srgbClr val="162937"/>
                </a:solidFill>
                <a:latin typeface="Rawline-Medium"/>
              </a:rPr>
              <a:t>.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27641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Nº 14.113, DE 25 DE DEZEMBRO DE 2020</a:t>
            </a:r>
          </a:p>
        </p:txBody>
      </p:sp>
    </p:spTree>
    <p:extLst>
      <p:ext uri="{BB962C8B-B14F-4D97-AF65-F5344CB8AC3E}">
        <p14:creationId xmlns:p14="http://schemas.microsoft.com/office/powerpoint/2010/main" val="13239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60648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pt-BR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Profissionais da E</a:t>
            </a:r>
            <a:r>
              <a:rPr lang="pt-BR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ducação </a:t>
            </a:r>
          </a:p>
          <a:p>
            <a:endParaRPr lang="pt-BR" sz="2600" dirty="0">
              <a:solidFill>
                <a:prstClr val="black"/>
              </a:solidFill>
              <a:latin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FUNDEB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(Lei 11.494/2007, art. 22,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Parágrafo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único, II): </a:t>
            </a:r>
            <a:endParaRPr lang="pt-B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profissionais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magistério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docentes </a:t>
            </a:r>
            <a:r>
              <a:rPr lang="pt-B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profissionais do </a:t>
            </a:r>
            <a:r>
              <a:rPr lang="pt-B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suporte pedagógico </a:t>
            </a:r>
            <a:r>
              <a:rPr lang="pt-B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direto ao exercício da docência (independente da formação e do vínculo </a:t>
            </a:r>
            <a:r>
              <a:rPr lang="pt-B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empregatício</a:t>
            </a:r>
            <a:r>
              <a:rPr lang="pt-B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pt-BR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Novo </a:t>
            </a:r>
            <a:r>
              <a:rPr lang="pt-BR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Fundeb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(Lei 14.113 / 2020 -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art. 26, II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profissionais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educação: aqueles definidos nos termos do art. 61 da LDB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aqueles profissionais referidos na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 13.935/2019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(psicólogos e assistentes sociais) 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Problema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apontado pela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CNM: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maioria 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dos servidores de escola sem a formação exigida pela LDB (técnico de nível médio ou superior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309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3121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800" dirty="0">
              <a:solidFill>
                <a:srgbClr val="000000"/>
              </a:solidFill>
              <a:latin typeface="Calibri"/>
            </a:endParaRPr>
          </a:p>
          <a:p>
            <a:endParaRPr lang="pt-BR" sz="800" dirty="0">
              <a:solidFill>
                <a:prstClr val="black"/>
              </a:solidFill>
              <a:latin typeface="Calibri"/>
            </a:endParaRPr>
          </a:p>
          <a:p>
            <a:r>
              <a:rPr lang="pt-BR" sz="800" dirty="0">
                <a:solidFill>
                  <a:prstClr val="black"/>
                </a:solidFill>
                <a:latin typeface="Calibri"/>
              </a:rPr>
              <a:t>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536" y="188640"/>
            <a:ext cx="9110464" cy="615553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TÍTULO VI – Dos Profissionais da 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Educação LDB</a:t>
            </a:r>
          </a:p>
          <a:p>
            <a:endParaRPr lang="pt-B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Art. 61. Consideram-se profissionais da educação escolar básica os que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nela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estando em efetivo exercício e tendo sido formados em cursos reconhecidos,</a:t>
            </a:r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são:</a:t>
            </a:r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professores habilitados em nível médio ou superior para a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docência na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educação infantil e nos ensinos fundamental e médio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 – trabalhadores em educação portadores de diploma de pedagogia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com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habilitação em administração, planejamento, supervisão, inspeção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orientação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educacional, bem como com títulos de mestrado ou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doutorado nas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mesmas áreas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 – trabalhadores em educação, portadores de diploma de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curso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técnico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superior em área pedagógica ou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afim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 – profissionais com notório saber reconhecido pelos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respectivos sistemas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ensino, para ministrar conteúdos de áreas afins à sua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formação ou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experiência profissional, atestados por titulação específica ou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prática de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ensino em unidades educacionais da rede pública ou privada ou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das corporações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privadas em que tenham atuado, exclusivamente para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atender ao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inciso V do </a:t>
            </a:r>
            <a:r>
              <a:rPr lang="pt-BR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caput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art. 36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63875"/>
            <a:ext cx="8964488" cy="663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Mínimo 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70% para pagamento dos profissionais da educação básica em efetivo 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exercício</a:t>
            </a:r>
          </a:p>
          <a:p>
            <a:pPr>
              <a:lnSpc>
                <a:spcPts val="1400"/>
              </a:lnSpc>
            </a:pP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dirty="0"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r>
              <a:rPr lang="pt-BR" sz="2400" b="1" dirty="0"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 profissionais do magistério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profissionais da educação </a:t>
            </a:r>
            <a:endParaRPr lang="pt-BR" sz="2400" b="1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ts val="1200"/>
              </a:lnSpc>
              <a:buFont typeface="Wingdings" pitchFamily="2" charset="2"/>
              <a:buChar char="v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Siope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2019: em </a:t>
            </a:r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5.041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Municípios, média de </a:t>
            </a:r>
            <a:r>
              <a:rPr lang="pt-BR" sz="2400" b="1" dirty="0"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75%</a:t>
            </a:r>
            <a:r>
              <a:rPr lang="pt-BR" sz="2400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remuneração do magistério e, em 19 Estados, </a:t>
            </a:r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81% </a:t>
            </a:r>
            <a:endParaRPr lang="pt-B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ts val="1200"/>
              </a:lnSpc>
              <a:buFont typeface="Wingdings" pitchFamily="2" charset="2"/>
              <a:buChar char="v"/>
            </a:pPr>
            <a:endParaRPr lang="pt-B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Previdência Própria </a:t>
            </a:r>
            <a:endParaRPr lang="pt-B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(EC 108 –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Acrescenta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Parágrafos ao art.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212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CF)</a:t>
            </a:r>
          </a:p>
          <a:p>
            <a:pPr marL="342900" indent="-342900" algn="just">
              <a:lnSpc>
                <a:spcPts val="1200"/>
              </a:lnSpc>
              <a:buFont typeface="Wingdings" pitchFamily="2" charset="2"/>
              <a:buChar char="v"/>
            </a:pP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1" algn="just"/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Art</a:t>
            </a: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212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A União aplicará, anualmente, nunca menos de dezoito, e os Estados, o Distrito Federal e os </a:t>
            </a: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Municípios vinte e cinco por cento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no mínimo, da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receita............</a:t>
            </a:r>
            <a:endParaRPr lang="pt-BR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1" algn="just">
              <a:lnSpc>
                <a:spcPts val="1000"/>
              </a:lnSpc>
            </a:pPr>
            <a:endParaRPr lang="pt-BR" sz="2000" u="sng" dirty="0">
              <a:solidFill>
                <a:srgbClr val="009DD9">
                  <a:lumMod val="75000"/>
                </a:srgbClr>
              </a:solidFill>
              <a:latin typeface="Arial" pitchFamily="34" charset="0"/>
              <a:ea typeface="Times New Roman"/>
              <a:cs typeface="Arial" pitchFamily="34" charset="0"/>
              <a:hlinkClick r:id="rId2"/>
            </a:endParaRPr>
          </a:p>
          <a:p>
            <a:pPr lvl="1" algn="just"/>
            <a:r>
              <a:rPr lang="pt-BR" sz="20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§7º</a:t>
            </a:r>
            <a:r>
              <a:rPr lang="pt-BR" sz="2000" dirty="0">
                <a:solidFill>
                  <a:srgbClr val="009DD9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É vedado o uso dos recursos referidos no </a:t>
            </a: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caput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e nos §§ 5º e 6º deste artigo para pagamento de aposentadorias e de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pensões.</a:t>
            </a:r>
          </a:p>
          <a:p>
            <a:pPr lvl="1"/>
            <a:r>
              <a:rPr lang="pt-BR" sz="2000" dirty="0">
                <a:solidFill>
                  <a:srgbClr val="04617B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§8º..................</a:t>
            </a:r>
          </a:p>
          <a:p>
            <a:pPr lvl="1"/>
            <a:r>
              <a:rPr lang="pt-BR" sz="2000" dirty="0">
                <a:solidFill>
                  <a:srgbClr val="04617B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§9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º..................</a:t>
            </a:r>
          </a:p>
          <a:p>
            <a:pPr lvl="1">
              <a:lnSpc>
                <a:spcPts val="1500"/>
              </a:lnSpc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400"/>
              </a:lnSpc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ts val="900"/>
              </a:lnSpc>
              <a:buFont typeface="Wingdings" pitchFamily="2" charset="2"/>
              <a:buChar char="v"/>
            </a:pP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Parcelamento da Previdência pode ser pagos com o FUNDEB?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2604" y="1268760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Principal mudança: </a:t>
            </a:r>
            <a:r>
              <a:rPr lang="pt-BR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Complementação </a:t>
            </a:r>
            <a:r>
              <a:rPr lang="pt-BR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União </a:t>
            </a:r>
            <a:endParaRPr lang="pt-BR" sz="2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Sai do atuais </a:t>
            </a:r>
            <a:r>
              <a:rPr lang="pt-B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10%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total da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Complementação para  </a:t>
            </a:r>
            <a:r>
              <a:rPr lang="pt-B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23%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transição entre </a:t>
            </a:r>
            <a:r>
              <a:rPr lang="pt-B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2021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2026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no art. 60 do ADC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200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12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15% 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- 17%  -  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19% 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21%  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- 23</a:t>
            </a:r>
            <a:r>
              <a:rPr lang="pt-BR" sz="2200" b="1" dirty="0">
                <a:solidFill>
                  <a:srgbClr val="0F6F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% </a:t>
            </a:r>
            <a:endParaRPr lang="pt-BR" sz="2200" b="1" dirty="0">
              <a:solidFill>
                <a:srgbClr val="0F6F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como hoje: </a:t>
            </a:r>
            <a:r>
              <a:rPr lang="pt-B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VAAF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por Estados </a:t>
            </a:r>
            <a:endParaRPr lang="pt-BR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10,5% pelo </a:t>
            </a:r>
            <a:r>
              <a:rPr lang="pt-B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VAAT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 por rede de ensino </a:t>
            </a:r>
            <a:endParaRPr lang="pt-BR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pt-B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VAAR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acordo com indicadores de evolução de atendimento e melhoria da aprendizagem com redução das desigualdades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pt-BR" sz="4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</a:t>
            </a:r>
            <a:r>
              <a:rPr lang="pt-BR" sz="4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FUNDEB</a:t>
            </a:r>
            <a:endParaRPr lang="pt-BR" sz="2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264696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pt-BR" sz="39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FUNDEB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Orientação sobre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a P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ortaria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nterministerial nº 4, de 30 de dezembro de 2020.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Informações da complementação dos 15</a:t>
            </a:r>
            <a:r>
              <a:rPr lang="pt-BR" sz="2200" b="1" smtClean="0">
                <a:latin typeface="Arial" pitchFamily="34" charset="0"/>
                <a:cs typeface="Arial" pitchFamily="34" charset="0"/>
              </a:rPr>
              <a:t>% e referente ao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Ajuste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2020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/2021.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Principais Mudanças do Novo </a:t>
            </a:r>
            <a:r>
              <a:rPr lang="pt-BR" sz="2200" b="1" dirty="0" err="1" smtClean="0">
                <a:latin typeface="Arial" pitchFamily="34" charset="0"/>
                <a:cs typeface="Arial" pitchFamily="34" charset="0"/>
              </a:rPr>
              <a:t>Fundeb</a:t>
            </a: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 algn="just">
              <a:buFont typeface="+mj-lt"/>
              <a:buAutoNum type="arabi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Mínimo de 70% para Profissionais da Educação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Profissionais da Educação em conformidade com o Art. 61 da LDB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Composição Financeira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Complementação da União – VAAF –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VAAT - VAAR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Atualização da Lei nº 14.113/20</a:t>
            </a:r>
          </a:p>
          <a:p>
            <a:pPr marL="457200" indent="-457200" algn="just">
              <a:lnSpc>
                <a:spcPts val="1500"/>
              </a:lnSpc>
              <a:buFont typeface="+mj-lt"/>
              <a:buAutoNum type="arabicPeriod"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Informes de como fica os reajustes em conformidade com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a 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Lei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omplementar nº 173, de 27 de maio de 2020.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543" y="184245"/>
            <a:ext cx="882148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LEI Nº 14.113, DE 25 DE DEZEMBRO DE </a:t>
            </a:r>
            <a:r>
              <a:rPr lang="pt-BR" sz="24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2020</a:t>
            </a:r>
          </a:p>
          <a:p>
            <a:pPr algn="ctr"/>
            <a:endParaRPr lang="pt-BR" sz="2400" b="1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. 5º A complementação da União será equivalente a, no mínimo,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23% (vinte e três por cento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total de recursos a que se refere o art. 3º desta Lei, nas seguintes modalidades:</a:t>
            </a: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I - complementação-VAAF: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(dez)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pontos percentuais no âmbito de cada Estado e do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Distrito Federal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, sempre que o valor anual por aluno (VAAF),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nos termos da alínea a do inciso I do caput do art.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6º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desta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Lei não alcançar o mínimo definido nacionalmente;</a:t>
            </a: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II - complementação-VAAT: no mínimo,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10,5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(dez inteiros e cinco décimos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) pontos percentuais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, em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cada rede pública de ensino municipal, estadual ou distrital, sempre que o valor anual total por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aluno (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VAAT), nos termos da alínea a do inciso II do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caput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do art. 6º desta Lei não alcançar o mínimo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definido nacionalmente;</a:t>
            </a:r>
          </a:p>
          <a:p>
            <a:pPr algn="just"/>
            <a:endParaRPr lang="pt-BR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complementação-VAAR: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 (dois inteiros e cinco décimos) pontos percentuais nas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redes públicas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que, 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cumpridas condicionalidades de melhoria de gestão, alcançarem evolução de indicadores 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serem 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definidos, de atendimento e de melhoria da aprendizagem com redução das desigualdades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nos termos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do sistema nacional de avaliação da educação básica, conforme disposto no art. 14 desta Lei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Parágrafo único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. A complementação da União, nas modalidades especificadas, a ser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distribuída em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determinado exercício financeiro, será calculada considerando-se as receitas totais dos Fundos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do mesmo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exercício.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036496" cy="707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endParaRPr lang="pt-BR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/>
            <a:r>
              <a:rPr lang="pt-B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Receitas </a:t>
            </a:r>
            <a:r>
              <a:rPr lang="pt-B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cálculo do VAAT</a:t>
            </a:r>
            <a:r>
              <a:rPr lang="pt-BR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pt-BR" sz="24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pt-BR" sz="24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13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 complementação-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VAAT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será distribuída com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parâmetro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valor anual total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mínimo por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aluno (VAAT-MIN), definido nacionalmente, na forma do Anexo desta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Lei.</a:t>
            </a:r>
          </a:p>
          <a:p>
            <a:pPr algn="just">
              <a:lnSpc>
                <a:spcPts val="700"/>
              </a:lnSpc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3º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cálculo do valor anual total por aluno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(VAAT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das redes de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ensino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deverá considerar,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além do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 da distribuição de que tratam os </a:t>
            </a:r>
            <a:r>
              <a:rPr lang="pt-BR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11 e 12 desta Lei, as seguintes receitas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disponibilidades:</a:t>
            </a:r>
          </a:p>
          <a:p>
            <a:pPr marL="342900" indent="-342900" algn="just">
              <a:lnSpc>
                <a:spcPts val="900"/>
              </a:lnSpc>
              <a:buFont typeface="Wingdings" pitchFamily="2" charset="2"/>
              <a:buChar char="Ø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- 5%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(cinco por cento) do montante dos impostos e transferências que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compõem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cesta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recursos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Fundeb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que se refere o art. 3º desta Lei;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 -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25%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(vinte e cinco por cento) dos demais impostos e transferências, nos termos do caput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art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212 da Constituição Federal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lnSpc>
                <a:spcPts val="1000"/>
              </a:lnSpc>
              <a:buFont typeface="Wingdings" pitchFamily="2" charset="2"/>
              <a:buChar char="§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III - cotas estaduais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municipais da arrecadação do 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salário-educação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que trata o § 6º do art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212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Constituição Federal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lnSpc>
                <a:spcPts val="1000"/>
              </a:lnSpc>
              <a:buFont typeface="Wingdings" pitchFamily="2" charset="2"/>
              <a:buChar char="§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 -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parcela da participação pela exploração de 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petróleo e gás natural vinculada à educação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nos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termos da legislação federal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lnSpc>
                <a:spcPts val="1000"/>
              </a:lnSpc>
              <a:buFont typeface="Wingdings" pitchFamily="2" charset="2"/>
              <a:buChar char="§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transferências decorrentes dos programas de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distribuição universal geridos pelo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Ministério da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Educação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ts val="1300"/>
              </a:lnSpc>
              <a:buFont typeface="Wingdings" pitchFamily="2" charset="2"/>
              <a:buChar char="Ø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709" y="404664"/>
            <a:ext cx="8928992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pt-BR" sz="2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Destinação para a educação infantil de 50% dos </a:t>
            </a:r>
            <a:r>
              <a:rPr lang="pt-BR" sz="20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recursos globais </a:t>
            </a:r>
            <a:r>
              <a:rPr lang="pt-BR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complementação-VAAT </a:t>
            </a:r>
            <a:endParaRPr lang="pt-BR" sz="2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1200"/>
              </a:lnSpc>
            </a:pPr>
            <a:endParaRPr lang="pt-BR" sz="2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endParaRPr lang="pt-BR" sz="2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2021, ponderações da educação infantil (creche/pré-escola, pública/conveniada, parcial/ integral) multiplicadas por 1,5 nas redes beneficiadas com esses recursos da União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 2021, </a:t>
            </a:r>
            <a:r>
              <a:rPr lang="pt-BR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complementação-VAAT só </a:t>
            </a:r>
            <a:r>
              <a:rPr lang="pt-BR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partir de julho </a:t>
            </a:r>
            <a:endParaRPr lang="pt-BR" sz="20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1400"/>
              </a:lnSpc>
              <a:buFont typeface="Wingdings" pitchFamily="2" charset="2"/>
              <a:buChar char="Ø"/>
            </a:pPr>
            <a:endParaRPr lang="pt-BR" sz="2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Indicador  para  </a:t>
            </a:r>
            <a:r>
              <a:rPr lang="pt-BR" sz="2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educação </a:t>
            </a:r>
            <a:r>
              <a:rPr lang="pt-BR" sz="2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infantil </a:t>
            </a:r>
            <a:r>
              <a:rPr lang="pt-BR" sz="2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ser definido até 31/10/2021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50%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dos recursos globais da complementação - VAAT da União para a </a:t>
            </a:r>
            <a:r>
              <a:rPr lang="pt-BR" sz="20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educação infantil </a:t>
            </a:r>
            <a:r>
              <a:rPr lang="pt-BR" sz="2000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incluído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parecer na CD de 21/</a:t>
            </a:r>
            <a:r>
              <a:rPr lang="pt-BR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Mínimo de 15%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complementação-VAAT da União para despesas de capital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incluído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parecer na CD de 21/</a:t>
            </a:r>
            <a:r>
              <a:rPr lang="pt-BR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307" y="116632"/>
            <a:ext cx="892899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100" dirty="0">
              <a:solidFill>
                <a:srgbClr val="000000"/>
              </a:solidFill>
              <a:latin typeface="Arial"/>
            </a:endParaRPr>
          </a:p>
          <a:p>
            <a:r>
              <a:rPr lang="pt-BR" sz="2800" b="1" dirty="0">
                <a:solidFill>
                  <a:prstClr val="black"/>
                </a:solidFill>
                <a:latin typeface="Arial"/>
              </a:rPr>
              <a:t>Regulamentação complementação-VAAR </a:t>
            </a:r>
            <a:endParaRPr lang="pt-BR" sz="2800" b="1" dirty="0">
              <a:solidFill>
                <a:prstClr val="black"/>
              </a:solidFill>
              <a:latin typeface="Arial"/>
            </a:endParaRPr>
          </a:p>
          <a:p>
            <a:endParaRPr lang="pt-BR" sz="2800" dirty="0">
              <a:solidFill>
                <a:prstClr val="black"/>
              </a:solidFill>
              <a:latin typeface="Arial"/>
            </a:endParaRPr>
          </a:p>
          <a:p>
            <a:r>
              <a:rPr lang="pt-BR" sz="2000" dirty="0">
                <a:solidFill>
                  <a:prstClr val="black"/>
                </a:solidFill>
                <a:latin typeface="Arial"/>
              </a:rPr>
              <a:t>•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Metodologia de cálculo dos indicadores deve considerar (art. 14,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2º) </a:t>
            </a: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o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nível e o avanço, com maior peso para o avanço, dos resultados médios dos estudantes de cada rede pública estadual e municipal nos exames nacionais </a:t>
            </a:r>
            <a:r>
              <a:rPr lang="pt-BR" sz="2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anuais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sistema nacional de avaliação da educação básica,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ponderados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 taxa de participação nesses exames e por medida de equidade de aprendizagem; </a:t>
            </a: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as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taxas de aprovação no ensino fundamental e médio em cada rede estadual e municipal; </a:t>
            </a: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as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taxas de atendimento escolar das crianças e jovens na educação básica presencial em cada ente federado, definido de modo a captar, direta ou indiretamente, a evasão no ensino fundamental e médio. </a:t>
            </a:r>
          </a:p>
        </p:txBody>
      </p:sp>
    </p:spTree>
    <p:extLst>
      <p:ext uri="{BB962C8B-B14F-4D97-AF65-F5344CB8AC3E}">
        <p14:creationId xmlns:p14="http://schemas.microsoft.com/office/powerpoint/2010/main" val="2442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1" y="487025"/>
            <a:ext cx="87129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prstClr val="black"/>
                </a:solidFill>
              </a:rPr>
              <a:t>•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14.113 de 25/12/20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regulamentação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2021 e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atualização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lei até 31/10/2021 para 2022 em diante </a:t>
            </a: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•Ponderações por etapas, modalidades, duração de jornada e tipos de estabelecimentos vigentes em 2020 mantidas em 2021 (e mais ponderação de 1,30 para formação técnica e profissional no EM) 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Publicação das estimativas do </a:t>
            </a:r>
            <a:r>
              <a:rPr lang="pt-BR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Fundeb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até 31/12 e atualização das estimativas a cada 4 meses </a:t>
            </a: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CACS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 mandato de 4 anos, sem recondução, com início em janeiro do 3º ano do mandato do executivo e, no Município, alternativa de câmara do CME </a:t>
            </a:r>
          </a:p>
        </p:txBody>
      </p:sp>
    </p:spTree>
    <p:extLst>
      <p:ext uri="{BB962C8B-B14F-4D97-AF65-F5344CB8AC3E}">
        <p14:creationId xmlns:p14="http://schemas.microsoft.com/office/powerpoint/2010/main" val="39270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505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892" y="0"/>
            <a:ext cx="9036496" cy="543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1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pt-BR" sz="3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Piso Salarial Profissional Nacional </a:t>
            </a:r>
          </a:p>
          <a:p>
            <a:endParaRPr lang="pt-BR" sz="3200" dirty="0">
              <a:solidFill>
                <a:prstClr val="black"/>
              </a:solidFill>
              <a:latin typeface="Arial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200" b="1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Fundeb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 </a:t>
            </a: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53/2006, ADCT art. 60, III, “e”: piso nacional para os profissionais do magistério público da educação básica </a:t>
            </a:r>
            <a:endParaRPr lang="pt-BR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pt-BR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 </a:t>
            </a: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11.738/2008: piso nacional para os profissionais do magistério (referência a EC 53/2006) / lei desatualizada </a:t>
            </a:r>
          </a:p>
          <a:p>
            <a:pPr marL="457200" indent="-457200">
              <a:buFont typeface="Wingdings" pitchFamily="2" charset="2"/>
              <a:buChar char="Ø"/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Novo </a:t>
            </a:r>
            <a:r>
              <a:rPr lang="pt-BR" sz="2200" b="1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Fundeb</a:t>
            </a:r>
            <a:r>
              <a:rPr lang="pt-BR" sz="2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pt-BR" sz="22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 </a:t>
            </a: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108/2020, art. 212-A: mantido piso nacional para os profissionais do magistério da educação básica pública </a:t>
            </a:r>
            <a:endParaRPr lang="pt-BR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1700"/>
              </a:lnSpc>
              <a:buFont typeface="Wingdings" pitchFamily="2" charset="2"/>
              <a:buChar char="Ø"/>
            </a:pPr>
            <a:endParaRPr lang="pt-BR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 do SF e emenda não apreciada na CD: piso nacional para os profissionais da </a:t>
            </a: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educação </a:t>
            </a: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básica pública </a:t>
            </a:r>
            <a:r>
              <a:rPr lang="pt-BR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8569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Nº 14.113, DE 25 DE DEZEMBRO DE </a:t>
            </a:r>
            <a:r>
              <a:rPr lang="pt-BR" sz="2400" b="1" u="sng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</a:p>
          <a:p>
            <a:pPr algn="ctr"/>
            <a:endParaRPr lang="pt-BR" sz="2400" b="1" u="sng" dirty="0">
              <a:solidFill>
                <a:srgbClr val="1629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. 47. Os repasses e a movimentação dos recursos dos Fundos de que trata esta Lei 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deverão ocorrer 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por meio das contas únicas e específicas mantidas em uma das instituições financeiras de 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que trata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art. 20 desta Lei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t-BR" sz="2000" b="1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§ 1º Os saldos dos recursos dos Fundos instituídos pela Lei nº 11.494, de 20 de junho de </a:t>
            </a:r>
            <a:r>
              <a:rPr lang="pt-BR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2007,existentes </a:t>
            </a:r>
            <a:r>
              <a:rPr lang="pt-BR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em contas-correntes mantidas em instituição financeira diversa daquelas de que trata o art. </a:t>
            </a:r>
            <a:r>
              <a:rPr lang="pt-BR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 desta </a:t>
            </a:r>
            <a:r>
              <a:rPr lang="pt-BR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Lei, deverão ser integralmente </a:t>
            </a:r>
            <a:r>
              <a:rPr lang="pt-BR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transferidos</a:t>
            </a:r>
            <a:r>
              <a:rPr lang="pt-BR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até 31 de janeiro de 2021, para as contas de que </a:t>
            </a:r>
            <a:r>
              <a:rPr lang="pt-BR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trata o </a:t>
            </a:r>
            <a:r>
              <a:rPr lang="pt-BR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caput deste artigo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b="1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§ 2º Os ajustes de que trata o § 2º do art. 6º da Lei nº 11.494, de 20 de junho de 2007, 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realizados a 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partir de 1º de janeiro de 2021, serão processados nas contas de que trata o 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caput 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deste artigo, e 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os valores </a:t>
            </a:r>
            <a:r>
              <a:rPr lang="pt-BR" sz="2000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processados a crédito deverão ser utilizados nos termos desta Lei.</a:t>
            </a:r>
            <a:endParaRPr lang="pt-B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980728"/>
            <a:ext cx="8712968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pt-BR" sz="4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</a:t>
            </a:r>
            <a:r>
              <a:rPr lang="pt-BR" sz="4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FUNDEB</a:t>
            </a:r>
          </a:p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endParaRPr lang="pt-BR" sz="4400" b="1" u="sng" dirty="0">
              <a:solidFill>
                <a:srgbClr val="A5C24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pt-BR" sz="2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Informes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como ficam os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reajustes em conformidade com a  Lei Complementar nº 173, de 27 de maio de 2020</a:t>
            </a:r>
          </a:p>
        </p:txBody>
      </p:sp>
    </p:spTree>
    <p:extLst>
      <p:ext uri="{BB962C8B-B14F-4D97-AF65-F5344CB8AC3E}">
        <p14:creationId xmlns:p14="http://schemas.microsoft.com/office/powerpoint/2010/main" val="2534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93"/>
            <a:ext cx="8784976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COMPLEMENTAR Nº 173, DE 27 DE MAIO DE 2020</a:t>
            </a:r>
          </a:p>
          <a:p>
            <a:pPr>
              <a:lnSpc>
                <a:spcPts val="1500"/>
              </a:lnSpc>
            </a:pPr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Estabelece o Programa Federativo de Enfrentamento ao </a:t>
            </a:r>
            <a:r>
              <a:rPr lang="pt-BR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Coronavírus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SARS-CoV-2 (Covid-19), altera a Lei Complementar nº 101, de 4 de maio de 2000, e dá outras providências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ts val="1300"/>
              </a:lnSpc>
            </a:pPr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Art. 8º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hipótese de que trata o art. 65 da Lei Complementar nº 101, de 4 de maio de 2000, a União, os Estados, o Distrito Federal e os Municípios afetados pela calamidade pública decorrente da pandemia da Covid-19 ficam proibidos, até 31 de dezembro de 2021, de:</a:t>
            </a:r>
          </a:p>
          <a:p>
            <a:pPr algn="just"/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conceder, a qualquer título, vantagem, aumento, reajuste ou adequação de remuneração a membros de Poder ou de órgão, servidores e empregados públicos e militares, exceto quando derivado de sentença judicial transitada em julgado ou de determinação legal anterior à calamidade pública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ts val="800"/>
              </a:lnSpc>
            </a:pP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criar cargo, emprego ou função que implique aumento de despesa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ts val="800"/>
              </a:lnSpc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alterar estrutura de carreira que implique aumento de despesa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ts val="800"/>
              </a:lnSpc>
            </a:pPr>
            <a:endParaRPr lang="pt-B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admitir ou contratar pessoal, a qualquer título, ressalvadas as reposições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cargos de chefia, de direção e de assessoramento que não acarretem aumento de despesa, as reposições decorrentes de vacâncias de cargos efetivos ou vitalícios, as contratações temporárias de que trata o inciso IX </a:t>
            </a:r>
            <a:r>
              <a:rPr lang="pt-B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docaputdo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art. 37 da Constituição Federal, as contratações de temporários para prestação de serviço militar e as contratações de alunos de órgãos de formação de militares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ts val="600"/>
              </a:lnSpc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600"/>
              </a:lnSpc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300"/>
              </a:lnSpc>
            </a:pP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realizar concurso público, exceto para as reposições de vacâncias previstas no inciso 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5008" y="620688"/>
            <a:ext cx="8821488" cy="52886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54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FUNDEB </a:t>
            </a:r>
          </a:p>
          <a:p>
            <a:pPr algn="ctr"/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EMENDA CONSTITUCIONAL Nº 108 DE   26/08/2020</a:t>
            </a:r>
          </a:p>
          <a:p>
            <a:pPr algn="just">
              <a:lnSpc>
                <a:spcPts val="1300"/>
              </a:lnSpc>
            </a:pPr>
            <a:endParaRPr lang="pt-B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16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(FUNDEB- EMENDA </a:t>
            </a:r>
            <a:r>
              <a:rPr lang="pt-BR" sz="16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CONSTITUCIONAL Nº 53, DE 19 DE </a:t>
            </a:r>
            <a:r>
              <a:rPr lang="pt-BR" sz="16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DEZEMBRO </a:t>
            </a:r>
            <a:r>
              <a:rPr lang="pt-BR" sz="16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16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2006)</a:t>
            </a:r>
          </a:p>
          <a:p>
            <a:pPr lvl="1" algn="just"/>
            <a:endParaRPr 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LEI Nº 14.113 DE 25 DE DEZEMBRO 2020</a:t>
            </a:r>
          </a:p>
          <a:p>
            <a:pPr marL="285750" indent="-285750" algn="just">
              <a:lnSpc>
                <a:spcPts val="1300"/>
              </a:lnSpc>
              <a:buFont typeface="Wingdings" pitchFamily="2" charset="2"/>
              <a:buChar char="q"/>
            </a:pPr>
            <a:endParaRPr lang="pt-B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16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(FUNDEB - Medida Provisória nº 339, de 28 de dezembro)</a:t>
            </a:r>
          </a:p>
          <a:p>
            <a:pPr lvl="1" algn="just"/>
            <a:endParaRPr lang="pt-BR" sz="1600" b="1" dirty="0">
              <a:solidFill>
                <a:srgbClr val="0F6F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16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(FUNDEB - LEI nº 11.494, de 20 de junho de 2007)</a:t>
            </a:r>
          </a:p>
          <a:p>
            <a:pPr lvl="1" algn="just"/>
            <a:endParaRPr lang="pt-BR" sz="1600" b="1" dirty="0">
              <a:solidFill>
                <a:srgbClr val="0F6F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5008" y="5946425"/>
            <a:ext cx="882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NOVO FUNDEB AGORA É PERMANENTE</a:t>
            </a:r>
            <a:r>
              <a:rPr lang="pt-BR" dirty="0">
                <a:solidFill>
                  <a:prstClr val="black"/>
                </a:solidFill>
              </a:rPr>
              <a:t>.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4509120"/>
            <a:ext cx="6192688" cy="648072"/>
          </a:xfrm>
          <a:solidFill>
            <a:schemeClr val="bg1"/>
          </a:solidFill>
          <a:effectLst/>
        </p:spPr>
        <p:txBody>
          <a:bodyPr>
            <a:no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</a:t>
            </a:r>
            <a:endParaRPr lang="pt-BR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540125" cy="2730304"/>
          </a:xfr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7" name="Retângulo 6"/>
          <p:cNvSpPr/>
          <p:nvPr/>
        </p:nvSpPr>
        <p:spPr>
          <a:xfrm>
            <a:off x="107504" y="5229200"/>
            <a:ext cx="9036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Luiz Geraldo de Araújo Monteiro</a:t>
            </a:r>
          </a:p>
          <a:p>
            <a:pPr algn="ctr"/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solidFill>
                  <a:srgbClr val="DBF5F9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Advogado - Consultor da AMA</a:t>
            </a:r>
          </a:p>
          <a:p>
            <a:pPr algn="ctr"/>
            <a:r>
              <a:rPr lang="pt-BR" sz="2200" b="1" dirty="0">
                <a:solidFill>
                  <a:srgbClr val="DBF5F9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 do Conselho Estadual do FUNDE</a:t>
            </a:r>
            <a:r>
              <a:rPr lang="pt-BR" sz="2200" b="1" dirty="0">
                <a:solidFill>
                  <a:srgbClr val="DBF5F9">
                    <a:lumMod val="10000"/>
                  </a:srgbClr>
                </a:solidFill>
              </a:rPr>
              <a:t>B </a:t>
            </a:r>
            <a:endParaRPr lang="pt-BR" sz="2200" b="1" dirty="0">
              <a:solidFill>
                <a:srgbClr val="DBF5F9">
                  <a:lumMod val="1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6" y="0"/>
            <a:ext cx="9154396" cy="16561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953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2924" y="188029"/>
            <a:ext cx="89335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EMENDA CONSTITUCIONAL </a:t>
            </a:r>
            <a:r>
              <a:rPr lang="pt-BR" sz="2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Nº </a:t>
            </a:r>
            <a:r>
              <a:rPr lang="pt-BR" sz="2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108 </a:t>
            </a:r>
            <a:r>
              <a:rPr lang="pt-BR" sz="2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 </a:t>
            </a:r>
            <a:r>
              <a:rPr lang="pt-BR" sz="32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Art. 212-A </a:t>
            </a:r>
            <a:endParaRPr lang="pt-BR" sz="3200" b="1" u="sng" dirty="0">
              <a:solidFill>
                <a:srgbClr val="A5C24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800" b="1" u="sng" dirty="0">
              <a:solidFill>
                <a:srgbClr val="0BD0D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pt-BR" sz="28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 FUNDOS ESTADUAIS </a:t>
            </a:r>
          </a:p>
          <a:p>
            <a:endParaRPr lang="pt-BR" sz="2800" dirty="0">
              <a:solidFill>
                <a:srgbClr val="0BD0D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esma base dos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recursos (menos Lei Kandir + adicional ICMS do §1º art. 82 ADCT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2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dirty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ITCD, ICMS, IPVA, ITR, FPM, FPE, IPI</a:t>
            </a:r>
            <a:endParaRPr lang="pt-BR" sz="2200" b="1" dirty="0">
              <a:solidFill>
                <a:srgbClr val="0F6F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Mesma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redistribuição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interestadual </a:t>
            </a:r>
            <a:r>
              <a:rPr lang="pt-BR" sz="22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pelas matrículas presenciais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educação básica segundo a área de atuação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prioritária.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stimativa dos Recursos até 31/12 e terá Atualização Quadrimestral.</a:t>
            </a: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332656"/>
            <a:ext cx="8856984" cy="573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pt-BR" sz="4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</a:t>
            </a:r>
            <a:r>
              <a:rPr lang="pt-BR" sz="4800" b="1" u="sng" dirty="0">
                <a:solidFill>
                  <a:srgbClr val="A5C2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FUNDEB</a:t>
            </a:r>
          </a:p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endParaRPr lang="pt-BR" sz="4000" b="1" u="sng" dirty="0">
              <a:solidFill>
                <a:srgbClr val="A5C24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 a Portaria Interministerial nº 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30 de dezembro de 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  <a:r>
              <a:rPr lang="pt-BR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endParaRPr lang="pt-BR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 </a:t>
            </a:r>
            <a:r>
              <a:rPr lang="pt-BR" sz="2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14.113/20</a:t>
            </a:r>
          </a:p>
          <a:p>
            <a:pPr algn="just">
              <a:lnSpc>
                <a:spcPts val="1300"/>
              </a:lnSpc>
            </a:pPr>
            <a:endParaRPr lang="pt-BR" sz="2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Art. 44.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primeiro trimestre de 2021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será mantida a sistemática de repartição de recursos prevista na Lei nº 11.494, de 20 de junho de 2007, mediante a utilização dos coeficientes de participação do Distrito Federal, de cada Estado e dos Municípios, referentes ao exercício de 2020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Art. 45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 partir de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1º de abril de 2021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 distribuição dos recursos dos Fundos será realizada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forma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prevista por esta Lei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63585"/>
              </p:ext>
            </p:extLst>
          </p:nvPr>
        </p:nvGraphicFramePr>
        <p:xfrm>
          <a:off x="107497" y="5373216"/>
          <a:ext cx="9036503" cy="1264456"/>
        </p:xfrm>
        <a:graphic>
          <a:graphicData uri="http://schemas.openxmlformats.org/drawingml/2006/table">
            <a:tbl>
              <a:tblPr firstRow="1" firstCol="1" bandRow="1"/>
              <a:tblGrid>
                <a:gridCol w="360043"/>
                <a:gridCol w="864096"/>
                <a:gridCol w="864096"/>
                <a:gridCol w="864096"/>
                <a:gridCol w="792088"/>
                <a:gridCol w="864096"/>
                <a:gridCol w="864096"/>
                <a:gridCol w="792088"/>
                <a:gridCol w="864096"/>
                <a:gridCol w="864096"/>
                <a:gridCol w="1043612"/>
              </a:tblGrid>
              <a:tr h="18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MESES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ESTADOS (VALORES EM REAIS)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ALAGOAS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AMAZONAS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BAHIA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CEARÁ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MARANHÃO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PARÁ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PARAÍBA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PERNAMBUCO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PIAUÍ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JAN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40.751.926,80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99.126.042,57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189.431.703,21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138.099.420,66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254.749.773,70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293.627.860,50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10.441.531,94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43.610.623,75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48.477.650,87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1.118.316.534,00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FEV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40.751.926,80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99.126.042,57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189.431.703,21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138.099.420,66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254.749.773,70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293.627.860,50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10.441.531,94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43.610.623,75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48.477.650,87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1.118.316.534,00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MAR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40.751.926,80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99.126.042,57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189.431.703,21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138.099.420,66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254.749.773,70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293.627.860,50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10.441.531,94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43.610.623,75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48.477.650,87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1.118.316.534,00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122.255.780,40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297.378.127,71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568.295.109,63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414.298.261,98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764.249.321,10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880.883.581,50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31.324.595,82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130.831.871,25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145.432.952,61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162937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3.354.949.602,00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84" marR="25184" marT="25184" marB="25184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4184" y="116632"/>
            <a:ext cx="8928992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76200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PORTARIA INTERMINISTERIAL Nº 4, DE 30 DE DEZEMBRO DE 2020</a:t>
            </a:r>
          </a:p>
          <a:p>
            <a:pPr indent="762000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Estabelece os parâmetros operacionais do Fundo de Manutenção e Desenvolvimento da Educação Básica e de Valorização dos Profissionais da Educação - </a:t>
            </a:r>
            <a:r>
              <a:rPr lang="pt-BR" sz="1300" b="1" dirty="0" err="1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Fundeb</a:t>
            </a:r>
            <a:r>
              <a:rPr lang="pt-BR" sz="1300" b="1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, para o 1º trimestre do exercício de 2021.</a:t>
            </a:r>
          </a:p>
          <a:p>
            <a:pPr indent="7620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O MINISTRO DE ESTADO DA EDUCAÇÃO e o MINISTRO DE ESTADO DA ECONOMIA, SUBSTITUTO, no uso das atribuições que lhes confere o art. 87, parágrafo único, incisos II e IV, da Constituição da República, e tendo em vista o disposto nos </a:t>
            </a:r>
            <a:r>
              <a:rPr lang="pt-BR" sz="1300" dirty="0" err="1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arts</a:t>
            </a: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. 44 e 46 da Lei nº 14.113, de 25 de dezembro de 2020, e no art. 7º do Decreto nº 6.253, de 13 de novembro de 2007, resolvem:</a:t>
            </a:r>
            <a:endParaRPr lang="pt-BR" sz="13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Art. 1º </a:t>
            </a: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A operacionalização do Fundo de Manutenção e Desenvolvimento da Educação Básica e de Valorização dos Profissionais da Educação - </a:t>
            </a:r>
            <a:r>
              <a:rPr lang="pt-BR" sz="1300" b="1" dirty="0" err="1">
                <a:solidFill>
                  <a:srgbClr val="C00000"/>
                </a:solidFill>
                <a:latin typeface="Calibri"/>
                <a:ea typeface="Times New Roman" pitchFamily="18" charset="0"/>
                <a:cs typeface="Calibri" pitchFamily="34" charset="0"/>
              </a:rPr>
              <a:t>Fundeb</a:t>
            </a:r>
            <a:r>
              <a:rPr lang="pt-BR" sz="1300" b="1" dirty="0">
                <a:solidFill>
                  <a:srgbClr val="C00000"/>
                </a:solidFill>
                <a:latin typeface="Calibri"/>
                <a:ea typeface="Times New Roman" pitchFamily="18" charset="0"/>
                <a:cs typeface="Calibri" pitchFamily="34" charset="0"/>
              </a:rPr>
              <a:t> do 1º trimestre do exercício de 2021 manterá os mesmos coeficientes de participação da Portaria Interministerial MEC/ME nº 3, de 25 de novembro de 2020, do Ministério da Educação </a:t>
            </a: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- MEC e do Ministério da Economia - ME, na distribuição dos recursos do Distrito Federal, dos estados e dos municípios.</a:t>
            </a:r>
            <a:endParaRPr lang="pt-BR" sz="13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Art. 2º </a:t>
            </a: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Para fins da complementação da União, </a:t>
            </a:r>
            <a:r>
              <a:rPr lang="pt-BR" sz="1300" b="1" dirty="0">
                <a:solidFill>
                  <a:srgbClr val="C00000"/>
                </a:solidFill>
                <a:latin typeface="Calibri"/>
                <a:ea typeface="Times New Roman" pitchFamily="18" charset="0"/>
                <a:cs typeface="Calibri" pitchFamily="34" charset="0"/>
              </a:rPr>
              <a:t>será adotado o cronograma de repasses mensais do 1º trimestre de 2020, publicado pela Portaria Interministerial MEC/ME nº 3, de 2020, </a:t>
            </a: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sem os efeitos da vinculação da parcela de que trata o art. 7º da Lei nº 11.494, de 20 de junho de 2007, c/c o art. 4º da Lei nº 11.738, de 16 de julho de 2008, na forma do Anexo desta Portaria.</a:t>
            </a:r>
            <a:endParaRPr lang="pt-BR" sz="13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Art. 3º </a:t>
            </a:r>
            <a:r>
              <a:rPr lang="pt-BR" sz="1300" b="1" dirty="0">
                <a:solidFill>
                  <a:srgbClr val="C00000"/>
                </a:solidFill>
                <a:latin typeface="Calibri"/>
                <a:ea typeface="Times New Roman" pitchFamily="18" charset="0"/>
                <a:cs typeface="Calibri" pitchFamily="34" charset="0"/>
              </a:rPr>
              <a:t>O ajuste da diferença </a:t>
            </a: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observada entre a distribuição dos recursos </a:t>
            </a:r>
            <a:r>
              <a:rPr lang="pt-BR" sz="1300" b="1" dirty="0">
                <a:solidFill>
                  <a:srgbClr val="C00000"/>
                </a:solidFill>
                <a:latin typeface="Calibri"/>
                <a:ea typeface="Times New Roman" pitchFamily="18" charset="0"/>
                <a:cs typeface="Calibri" pitchFamily="34" charset="0"/>
              </a:rPr>
              <a:t>realizada no 1º trimestre de 2021 </a:t>
            </a: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e a sistemática de distribuição estabelecida na Lei nº 14.113, de 25 de dezembro de 2020, </a:t>
            </a:r>
            <a:r>
              <a:rPr lang="pt-BR" sz="1300" b="1" dirty="0">
                <a:solidFill>
                  <a:srgbClr val="C00000"/>
                </a:solidFill>
                <a:latin typeface="Calibri"/>
                <a:ea typeface="Times New Roman" pitchFamily="18" charset="0"/>
                <a:cs typeface="Calibri" pitchFamily="34" charset="0"/>
              </a:rPr>
              <a:t>será realizado no mês de maio de 2021</a:t>
            </a: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.</a:t>
            </a:r>
            <a:endParaRPr lang="pt-BR" sz="13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Art. 4º </a:t>
            </a:r>
            <a:r>
              <a:rPr lang="pt-BR" sz="13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Esta Portaria entra em vigor na data de sua publicação, com efeitos financeiros a partir de 1º de janeiro de 2021.</a:t>
            </a:r>
            <a:endParaRPr lang="pt-BR" sz="1000" dirty="0">
              <a:solidFill>
                <a:srgbClr val="162937"/>
              </a:solidFill>
              <a:latin typeface="Calibri"/>
              <a:ea typeface="Times New Roman" pitchFamily="18" charset="0"/>
              <a:cs typeface="Calibri" pitchFamily="34" charset="0"/>
            </a:endParaRPr>
          </a:p>
          <a:p>
            <a:pPr indent="762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MILTON RIBEIRO</a:t>
            </a:r>
            <a:endParaRPr lang="pt-BR" sz="8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Ministro de Estado da Educação</a:t>
            </a:r>
            <a:endParaRPr lang="pt-BR" sz="8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b="1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MARCELO PACHECO DOS GUARANYS</a:t>
            </a:r>
            <a:endParaRPr lang="pt-BR" sz="8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dirty="0">
                <a:solidFill>
                  <a:srgbClr val="162937"/>
                </a:solidFill>
                <a:latin typeface="Calibri"/>
                <a:ea typeface="Times New Roman" pitchFamily="18" charset="0"/>
                <a:cs typeface="Calibri" pitchFamily="34" charset="0"/>
              </a:rPr>
              <a:t>Ministro de Estado da Economia Substituto</a:t>
            </a:r>
            <a:endParaRPr lang="pt-BR" sz="8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indent="762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b="1" dirty="0">
                <a:solidFill>
                  <a:srgbClr val="C00000"/>
                </a:solidFill>
                <a:latin typeface="Calibri"/>
                <a:ea typeface="Times New Roman" pitchFamily="18" charset="0"/>
                <a:cs typeface="Calibri" pitchFamily="34" charset="0"/>
              </a:rPr>
              <a:t>ANEXO</a:t>
            </a:r>
            <a:endParaRPr lang="pt-BR" sz="800" b="1" dirty="0">
              <a:solidFill>
                <a:srgbClr val="C00000"/>
              </a:solidFill>
              <a:latin typeface="Calibri"/>
              <a:cs typeface="Arial" pitchFamily="34" charset="0"/>
            </a:endParaRPr>
          </a:p>
          <a:p>
            <a:pPr indent="762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dirty="0">
                <a:solidFill>
                  <a:srgbClr val="C00000"/>
                </a:solidFill>
                <a:latin typeface="Calibri"/>
                <a:ea typeface="Times New Roman" pitchFamily="18" charset="0"/>
                <a:cs typeface="Calibri" pitchFamily="34" charset="0"/>
              </a:rPr>
              <a:t>CRONOGRAMA DE REPASSES DA COMPLEMENTAÇÃO DA UNIÃO AO FUNDEB - 1º TRIMESTRE DE 2021</a:t>
            </a:r>
            <a:endParaRPr lang="pt-BR" sz="800" dirty="0">
              <a:solidFill>
                <a:srgbClr val="C00000"/>
              </a:solidFill>
              <a:latin typeface="Calibri"/>
              <a:cs typeface="Arial" pitchFamily="34" charset="0"/>
            </a:endParaRPr>
          </a:p>
          <a:p>
            <a:pPr indent="762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dirty="0">
                <a:solidFill>
                  <a:srgbClr val="C00000"/>
                </a:solidFill>
                <a:latin typeface="Calibri"/>
                <a:ea typeface="Times New Roman" pitchFamily="18" charset="0"/>
                <a:cs typeface="Calibri" pitchFamily="34" charset="0"/>
              </a:rPr>
              <a:t>(ART. 44 DA LEI Nº 14.113, DE 25 DE DEZEMBRO DE 2020)</a:t>
            </a:r>
            <a:endParaRPr lang="pt-BR" sz="800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562320" y="5894280"/>
              <a:ext cx="589680" cy="2700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480" y="5830560"/>
                <a:ext cx="621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/>
              <p14:cNvContentPartPr/>
              <p14:nvPr/>
            </p14:nvContentPartPr>
            <p14:xfrm>
              <a:off x="8447760" y="6849720"/>
              <a:ext cx="360" cy="36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1920" y="67863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Tinta 5"/>
              <p14:cNvContentPartPr/>
              <p14:nvPr/>
            </p14:nvContentPartPr>
            <p14:xfrm>
              <a:off x="571320" y="6394320"/>
              <a:ext cx="607680" cy="27360"/>
            </p14:xfrm>
          </p:contentPart>
        </mc:Choice>
        <mc:Fallback xmlns="">
          <p:pic>
            <p:nvPicPr>
              <p:cNvPr id="6" name="Tint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480" y="6330960"/>
                <a:ext cx="6393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Tinta 6"/>
              <p14:cNvContentPartPr/>
              <p14:nvPr/>
            </p14:nvContentPartPr>
            <p14:xfrm>
              <a:off x="535680" y="6180120"/>
              <a:ext cx="741600" cy="360"/>
            </p14:xfrm>
          </p:contentPart>
        </mc:Choice>
        <mc:Fallback xmlns="">
          <p:pic>
            <p:nvPicPr>
              <p:cNvPr id="7" name="Tinta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840" y="6116400"/>
                <a:ext cx="77328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4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13688" y="0"/>
            <a:ext cx="890871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PORTARIA INTERMINISTERIAL Nº 3, DE 25 DE NOVEMBRO DE 2020 </a:t>
            </a:r>
            <a:endParaRPr lang="pt-B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Altera </a:t>
            </a:r>
            <a:r>
              <a:rPr lang="pt-B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parâmetros operacionais do Fundo de Manutenção e Desenvolvimento da Educação Básica e de Valorização dos Profissionais da Educação - </a:t>
            </a:r>
            <a:r>
              <a:rPr lang="pt-BR" sz="14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Fundeb</a:t>
            </a:r>
            <a:r>
              <a:rPr lang="pt-B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para o exercício de 2020. </a:t>
            </a:r>
            <a:endParaRPr lang="pt-BR" sz="1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alibri"/>
              </a:rPr>
              <a:t>O MINISTRO DE ESTADO DA EDUCAÇÃO e o MINISTRO DE ESTADO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DA ECONOMIA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, no uso das atribuições que lhes confere o art. 87, parágrafo único,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incisos II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e IV, da Constituição, e tendo em vista o disposto no art. 15 da Lei nº 11.494,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de 20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de junho de 2007, no art. 7º do Decreto nº 6.253, de 13 de novembro de 2007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, e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no Processo nº 23034.040276/2019-57, resolvem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Calibri"/>
              </a:rPr>
              <a:t>Art. 1º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A Portaria Interministerial </a:t>
            </a:r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MEC/ME nº 4, de 27 de dezembro </a:t>
            </a:r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2019</a:t>
            </a:r>
            <a:r>
              <a:rPr lang="pt-BR" sz="1600" b="1" dirty="0">
                <a:solidFill>
                  <a:srgbClr val="FF0000"/>
                </a:solidFill>
                <a:latin typeface="Calibri"/>
              </a:rPr>
              <a:t>,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do Ministério da Educação - MEC e do Ministério da Economia - ME, passa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a vigorar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com as seguintes alterações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alibri"/>
              </a:rPr>
              <a:t>"</a:t>
            </a:r>
            <a:r>
              <a:rPr lang="pt-BR" sz="1600" b="1" dirty="0">
                <a:solidFill>
                  <a:srgbClr val="000000"/>
                </a:solidFill>
                <a:latin typeface="Calibri"/>
              </a:rPr>
              <a:t>Art. 2º O valor anual mínimo nacional por aluno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, na forma prevista no art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. 4º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, §§ 1º e 2º, e no art. 15, inciso IV, </a:t>
            </a:r>
            <a:r>
              <a:rPr lang="pt-BR" sz="1600" b="1" dirty="0">
                <a:solidFill>
                  <a:srgbClr val="FF0000"/>
                </a:solidFill>
                <a:latin typeface="Calibri"/>
              </a:rPr>
              <a:t>da Lei nº 11.494, de 2007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, fica definido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em </a:t>
            </a:r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</a:t>
            </a:r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$ 3.349,56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(três mil, trezentos e quarenta e nove reais e cinquenta e seis centavos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), para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o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 exercício.........................................................................."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(NR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Calibri"/>
              </a:rPr>
              <a:t>Art. 2º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Os Anexos I e II das Portarias Interministeriais </a:t>
            </a:r>
            <a:r>
              <a:rPr lang="pt-BR" sz="1600" b="1" dirty="0">
                <a:solidFill>
                  <a:srgbClr val="FF0000"/>
                </a:solidFill>
                <a:latin typeface="Calibri"/>
              </a:rPr>
              <a:t>MEC/ME nº 4, de </a:t>
            </a:r>
            <a:r>
              <a:rPr lang="pt-BR" sz="1600" b="1" dirty="0">
                <a:solidFill>
                  <a:srgbClr val="FF0000"/>
                </a:solidFill>
                <a:latin typeface="Calibri"/>
              </a:rPr>
              <a:t>27 de </a:t>
            </a:r>
            <a:r>
              <a:rPr lang="pt-BR" sz="1600" b="1" dirty="0">
                <a:solidFill>
                  <a:srgbClr val="FF0000"/>
                </a:solidFill>
                <a:latin typeface="Calibri"/>
              </a:rPr>
              <a:t>dezembro de 2019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pt-BR" sz="1600" dirty="0">
                <a:solidFill>
                  <a:srgbClr val="FF0000"/>
                </a:solidFill>
                <a:latin typeface="Calibri"/>
              </a:rPr>
              <a:t>e nº 2, 10 de agosto de 2020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, respectivamente, passam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a vigorar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na forma dos Anexos I e II desta Portaria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Calibri"/>
              </a:rPr>
              <a:t>Art. 3º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Esta Portaria entra em vigor na data de sua publicação, por força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do disposto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no § 1º do art. 6º da Lei nº 11.494, de 2007, com efeitos financeiros a contar de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1º de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janeiro de 2020, e os acertos decorrentes das alterações ora estabelecidas devem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ser realizados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pelo Banco do Brasil S/A, no prazo de trinta dias, a contar da publicação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desta Portaria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  <a:latin typeface="Calibri"/>
              </a:rPr>
              <a:t>MILTON RIBEIRO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  <a:latin typeface="Calibri"/>
              </a:rPr>
              <a:t>Ministro de Estado da Educação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  <a:latin typeface="Calibri"/>
              </a:rPr>
              <a:t>PAULO GUEDES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  <a:latin typeface="Calibri"/>
              </a:rPr>
              <a:t>Ministro de Estado da </a:t>
            </a:r>
            <a:r>
              <a:rPr lang="pt-BR" sz="1100" dirty="0">
                <a:solidFill>
                  <a:srgbClr val="000000"/>
                </a:solidFill>
                <a:latin typeface="Calibri"/>
              </a:rPr>
              <a:t>Economia</a:t>
            </a:r>
            <a:endParaRPr lang="pt-BR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44000" cy="6480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1571400" y="1125360"/>
              <a:ext cx="464760" cy="33084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5560" y="1061640"/>
                <a:ext cx="49644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Tinta 2"/>
              <p14:cNvContentPartPr/>
              <p14:nvPr/>
            </p14:nvContentPartPr>
            <p14:xfrm>
              <a:off x="1607040" y="1303920"/>
              <a:ext cx="607680" cy="2700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1200" y="1240200"/>
                <a:ext cx="639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Tinta 4"/>
              <p14:cNvContentPartPr/>
              <p14:nvPr/>
            </p14:nvContentPartPr>
            <p14:xfrm>
              <a:off x="1758960" y="1223640"/>
              <a:ext cx="438120" cy="360"/>
            </p14:xfrm>
          </p:contentPart>
        </mc:Choice>
        <mc:Fallback xmlns="">
          <p:pic>
            <p:nvPicPr>
              <p:cNvPr id="5" name="Tinta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3120" y="1159920"/>
                <a:ext cx="469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Tinta 5"/>
              <p14:cNvContentPartPr/>
              <p14:nvPr/>
            </p14:nvContentPartPr>
            <p14:xfrm>
              <a:off x="1937520" y="1179000"/>
              <a:ext cx="170280" cy="360"/>
            </p14:xfrm>
          </p:contentPart>
        </mc:Choice>
        <mc:Fallback xmlns="">
          <p:pic>
            <p:nvPicPr>
              <p:cNvPr id="6" name="Tinta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1680" y="1115280"/>
                <a:ext cx="201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/>
              <p14:cNvContentPartPr/>
              <p14:nvPr/>
            </p14:nvContentPartPr>
            <p14:xfrm>
              <a:off x="1910880" y="1143000"/>
              <a:ext cx="223560" cy="360"/>
            </p14:xfrm>
          </p:contentPart>
        </mc:Choice>
        <mc:Fallback xmlns="">
          <p:pic>
            <p:nvPicPr>
              <p:cNvPr id="7" name="Tinta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95040" y="1079640"/>
                <a:ext cx="255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Tinta 7"/>
              <p14:cNvContentPartPr/>
              <p14:nvPr/>
            </p14:nvContentPartPr>
            <p14:xfrm>
              <a:off x="1678680" y="1803960"/>
              <a:ext cx="402120" cy="18360"/>
            </p14:xfrm>
          </p:contentPart>
        </mc:Choice>
        <mc:Fallback xmlns="">
          <p:pic>
            <p:nvPicPr>
              <p:cNvPr id="8" name="Tinta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2840" y="1740600"/>
                <a:ext cx="433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Tinta 8"/>
              <p14:cNvContentPartPr/>
              <p14:nvPr/>
            </p14:nvContentPartPr>
            <p14:xfrm>
              <a:off x="1732320" y="1955880"/>
              <a:ext cx="491400" cy="360"/>
            </p14:xfrm>
          </p:contentPart>
        </mc:Choice>
        <mc:Fallback xmlns="">
          <p:pic>
            <p:nvPicPr>
              <p:cNvPr id="9" name="Tinta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16480" y="1892160"/>
                <a:ext cx="523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Tinta 9"/>
              <p14:cNvContentPartPr/>
              <p14:nvPr/>
            </p14:nvContentPartPr>
            <p14:xfrm>
              <a:off x="1687680" y="1509120"/>
              <a:ext cx="455760" cy="360"/>
            </p14:xfrm>
          </p:contentPart>
        </mc:Choice>
        <mc:Fallback xmlns="">
          <p:pic>
            <p:nvPicPr>
              <p:cNvPr id="10" name="Tinta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71840" y="1445760"/>
                <a:ext cx="487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Tinta 10"/>
              <p14:cNvContentPartPr/>
              <p14:nvPr/>
            </p14:nvContentPartPr>
            <p14:xfrm>
              <a:off x="1758960" y="1661040"/>
              <a:ext cx="339840" cy="18360"/>
            </p14:xfrm>
          </p:contentPart>
        </mc:Choice>
        <mc:Fallback xmlns="">
          <p:pic>
            <p:nvPicPr>
              <p:cNvPr id="11" name="Tinta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43120" y="1597680"/>
                <a:ext cx="37152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3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4041" y="188640"/>
            <a:ext cx="886245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PORTARIA INTERMINISTERIAL Nº 4, DE 27 DE DEZEMBRO DE </a:t>
            </a:r>
            <a:r>
              <a:rPr lang="pt-BR" sz="2000" b="1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</a:t>
            </a:r>
          </a:p>
          <a:p>
            <a:endParaRPr lang="pt-BR" sz="2000" b="1" dirty="0">
              <a:solidFill>
                <a:srgbClr val="162937"/>
              </a:solidFill>
              <a:latin typeface="Rawline-Bold"/>
            </a:endParaRPr>
          </a:p>
          <a:p>
            <a:pPr lvl="1" algn="just"/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Estabelece os parâmetros operacionais para o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Fundo de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Manutenção e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Desenvolvimento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Educação Básica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 de Valorização dos Profissionais da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Educação - </a:t>
            </a:r>
            <a:r>
              <a:rPr lang="pt-BR" dirty="0" err="1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Fundeb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, no exercício de 2020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O MINISTRO DE ESTADO DA EDUCAÇÃO, Substituto, e o MINISTRO DE ESTADO</a:t>
            </a:r>
          </a:p>
          <a:p>
            <a:pPr algn="just"/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DA ECONOMIA, Substituto, no uso das atribuições que lhes confere o art.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87,parágrafo único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, incisos II e IV, da Constituição, e tendo em vista o disposto no art. 15 da Lei nº 11.494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20 de junho de 2007, e no art. 7º do Decreto nº 6.253, de 13 de novembro de 2007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, resolvem:</a:t>
            </a:r>
          </a:p>
          <a:p>
            <a:endParaRPr lang="pt-BR" dirty="0">
              <a:solidFill>
                <a:srgbClr val="1629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Art.1º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Na operacionalização do Fundo de Manutenção e Desenvolvimento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da Educação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Básica e de Valorização dos Profissionais da Educação - </a:t>
            </a:r>
            <a:r>
              <a:rPr lang="pt-BR" dirty="0" err="1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Fundeb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serão observados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, no exercício de 2020, os parâmetros anuais estabelecidos na forma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dos seguintes 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anexos à presente Portaria</a:t>
            </a:r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dirty="0">
                <a:solidFill>
                  <a:srgbClr val="162937"/>
                </a:solidFill>
                <a:latin typeface="Arial" pitchFamily="34" charset="0"/>
                <a:cs typeface="Arial" pitchFamily="34" charset="0"/>
              </a:rPr>
              <a:t>I - ............................</a:t>
            </a:r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Art. 2º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valor anual mínimo nacional por aluno, na forma prevista no art. 4º, §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1º e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§ 2º, e no art. 15, inciso IV, da Lei nº 11.494, de 2007, fica definido em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R$ 3.643,16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(três mil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seiscentos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quarenta e três reais e dezesseis centavos), previsto para o </a:t>
            </a:r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exercício de 2020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3959</Words>
  <Application>Microsoft Office PowerPoint</Application>
  <PresentationFormat>Apresentação na tela (4:3)</PresentationFormat>
  <Paragraphs>377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Fluxo</vt:lpstr>
      <vt:lpstr>1_Fluxo</vt:lpstr>
      <vt:lpstr>2_Fluxo</vt:lpstr>
      <vt:lpstr>3_Fluxo</vt:lpstr>
      <vt:lpstr>4_Fluxo</vt:lpstr>
      <vt:lpstr>5_Fluxo</vt:lpstr>
      <vt:lpstr>6_Fluxo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Geraldo</dc:creator>
  <cp:lastModifiedBy>Luiz Geraldo</cp:lastModifiedBy>
  <cp:revision>1</cp:revision>
  <dcterms:created xsi:type="dcterms:W3CDTF">2021-02-08T03:27:10Z</dcterms:created>
  <dcterms:modified xsi:type="dcterms:W3CDTF">2021-02-08T03:34:56Z</dcterms:modified>
</cp:coreProperties>
</file>