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68" r:id="rId3"/>
    <p:sldId id="267" r:id="rId4"/>
    <p:sldId id="272" r:id="rId5"/>
    <p:sldId id="257" r:id="rId6"/>
    <p:sldId id="258" r:id="rId7"/>
    <p:sldId id="263" r:id="rId8"/>
    <p:sldId id="259" r:id="rId9"/>
    <p:sldId id="265" r:id="rId10"/>
    <p:sldId id="266" r:id="rId11"/>
    <p:sldId id="273" r:id="rId12"/>
    <p:sldId id="274" r:id="rId13"/>
    <p:sldId id="264" r:id="rId14"/>
    <p:sldId id="269" r:id="rId15"/>
    <p:sldId id="270" r:id="rId16"/>
    <p:sldId id="271" r:id="rId17"/>
    <p:sldId id="261" r:id="rId18"/>
    <p:sldId id="262" r:id="rId19"/>
    <p:sldId id="278" r:id="rId20"/>
    <p:sldId id="276" r:id="rId21"/>
    <p:sldId id="275" r:id="rId22"/>
    <p:sldId id="260" r:id="rId23"/>
    <p:sldId id="27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D2D6-BE4D-4378-BF2E-C724C7B9A1E0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D94A0-36F6-488E-A59E-0F152D68B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16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4A0-36F6-488E-A59E-0F152D68BBB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49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600AAB-EFE1-4296-90D7-753171A031E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89A48D-20AE-45B6-9577-B98BB06CBD2F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Constituicao/Constitui%C3%A7ao.htm#art3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fnde/pt-br/acesso-a-informacao/acoes-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ec/pt-%20br/assuntos/GuiaderetornodasAtividadesPresenciaisnaEducaoBsica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s.saude.gov.br/ape/corona" TargetMode="External"/><Relationship Id="rId2" Type="http://schemas.openxmlformats.org/officeDocument/2006/relationships/hyperlink" Target="http://www.transparencia.gov.b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1789" y="260648"/>
            <a:ext cx="8631748" cy="64145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NACIONAL DE ALIMENTAÇÃO </a:t>
            </a: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ESCOLAR (PNAE)</a:t>
            </a: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pt-B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700"/>
              </a:lnSpc>
            </a:pPr>
            <a:endParaRPr lang="pt-B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 - FNDE</a:t>
            </a:r>
            <a:endParaRPr lang="pt-B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76064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60648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Atualmente, o valor repassado pela União a estados e municípios por dia letivo para cada aluno é definido de acordo com a etapa e modalidade de ensino:</a:t>
            </a:r>
          </a:p>
          <a:p>
            <a:pPr algn="just"/>
            <a:endParaRPr lang="pt-BR" sz="2600" dirty="0" smtClean="0"/>
          </a:p>
          <a:p>
            <a:pPr algn="just"/>
            <a:endParaRPr lang="pt-BR" sz="2400" dirty="0" smtClean="0"/>
          </a:p>
          <a:p>
            <a:pPr lvl="0"/>
            <a:r>
              <a:rPr lang="pt-BR" sz="2400" b="1" dirty="0" smtClean="0"/>
              <a:t>Creches: R$ 1,07</a:t>
            </a:r>
          </a:p>
          <a:p>
            <a:pPr lvl="0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Pré-escola: R$ 0,53</a:t>
            </a:r>
          </a:p>
          <a:p>
            <a:pPr lvl="0"/>
            <a:r>
              <a:rPr lang="pt-BR" sz="2400" b="1" dirty="0" smtClean="0"/>
              <a:t>Escolas indígenas e quilombolas: R$ 0,64</a:t>
            </a:r>
          </a:p>
          <a:p>
            <a:pPr lvl="0"/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Ensino fundamental e médio: R$ 0,36</a:t>
            </a:r>
          </a:p>
          <a:p>
            <a:pPr lvl="0"/>
            <a:r>
              <a:rPr lang="pt-BR" sz="2400" b="1" dirty="0" smtClean="0"/>
              <a:t>Educação de jovens e adultos: R$ 0,32</a:t>
            </a:r>
          </a:p>
          <a:p>
            <a:pPr lvl="0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Ensino integral: R$ 1,07</a:t>
            </a:r>
          </a:p>
          <a:p>
            <a:pPr lvl="0"/>
            <a:r>
              <a:rPr lang="pt-BR" sz="2400" b="1" dirty="0" smtClean="0"/>
              <a:t>Programa de Fomento às Escolas de Ensino Médio em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Tempo Integral: R$ 2,00</a:t>
            </a:r>
          </a:p>
          <a:p>
            <a:pPr lvl="0"/>
            <a:r>
              <a:rPr lang="pt-BR" sz="2400" b="1" dirty="0" smtClean="0"/>
              <a:t>Alunos que frequentam o Atendimento Educacional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Especializado no </a:t>
            </a:r>
            <a:r>
              <a:rPr lang="pt-BR" sz="2400" b="1" dirty="0" err="1" smtClean="0">
                <a:solidFill>
                  <a:schemeClr val="accent1">
                    <a:lumMod val="50000"/>
                  </a:schemeClr>
                </a:solidFill>
              </a:rPr>
              <a:t>contraturno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: R$ 0,53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53865"/>
              </p:ext>
            </p:extLst>
          </p:nvPr>
        </p:nvGraphicFramePr>
        <p:xfrm>
          <a:off x="218634" y="1700808"/>
          <a:ext cx="8712968" cy="416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1422"/>
                <a:gridCol w="408154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MATRÍCULAS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ALUNOS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Matrículas em creches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3.651.989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Matrículas em pré-escolas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5.177.806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Matrículas anos iniciais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14.790.415</a:t>
                      </a:r>
                      <a:endParaRPr lang="pt-B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Matrículas anos finais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11.928.415</a:t>
                      </a:r>
                      <a:endParaRPr lang="pt-B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 smtClean="0"/>
                        <a:t>Matrículas ensino médio</a:t>
                      </a:r>
                      <a:endParaRPr lang="pt-B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/>
                        <a:t>7.550.753</a:t>
                      </a:r>
                      <a:endParaRPr lang="pt-BR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Matrículas EJA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3.002.749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Matrículas educação especial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1.308.900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Total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47.411.027</a:t>
                      </a:r>
                      <a:endParaRPr lang="pt-BR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11382" y="60502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*Total </a:t>
            </a:r>
            <a:r>
              <a:rPr lang="pt-BR" dirty="0"/>
              <a:t>de Escolas de Educação </a:t>
            </a:r>
            <a:r>
              <a:rPr lang="pt-BR" dirty="0" smtClean="0"/>
              <a:t>Básica - 179.533 </a:t>
            </a:r>
            <a:r>
              <a:rPr lang="pt-BR" dirty="0"/>
              <a:t>escolas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MATRÍCULAS DA EDUCAÇÃO BÁSICA – BRASIL Escolas  Publicas e Privadas </a:t>
            </a:r>
            <a:endParaRPr lang="pt-BR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7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772816"/>
            <a:ext cx="8784976" cy="461664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400" u="sng" dirty="0"/>
              <a:t>Matrículas em </a:t>
            </a:r>
            <a:r>
              <a:rPr lang="pt-BR" sz="2400" u="sng" dirty="0" smtClean="0"/>
              <a:t>creches........</a:t>
            </a:r>
            <a:r>
              <a:rPr lang="pt-BR" sz="2400" u="sng" dirty="0"/>
              <a:t>	</a:t>
            </a:r>
            <a:r>
              <a:rPr lang="pt-BR" sz="2400" u="sng" dirty="0" smtClean="0"/>
              <a:t> 2.443.303 </a:t>
            </a:r>
            <a:r>
              <a:rPr lang="pt-BR" sz="2400" u="sng" dirty="0"/>
              <a:t>estudantes</a:t>
            </a:r>
          </a:p>
          <a:p>
            <a:r>
              <a:rPr lang="pt-BR" sz="2400" u="sng" dirty="0"/>
              <a:t>Matrículas em </a:t>
            </a:r>
            <a:r>
              <a:rPr lang="pt-BR" sz="2400" u="sng" dirty="0" smtClean="0"/>
              <a:t>pré-escolas.</a:t>
            </a:r>
            <a:r>
              <a:rPr lang="pt-BR" sz="2400" u="sng" dirty="0"/>
              <a:t>	</a:t>
            </a:r>
            <a:r>
              <a:rPr lang="pt-BR" sz="2400" u="sng" dirty="0" smtClean="0"/>
              <a:t> 4.057.575 </a:t>
            </a:r>
            <a:r>
              <a:rPr lang="pt-BR" sz="2400" u="sng" dirty="0"/>
              <a:t>estudantes</a:t>
            </a:r>
          </a:p>
          <a:p>
            <a:r>
              <a:rPr lang="pt-BR" sz="2400" b="1" u="sng" dirty="0">
                <a:solidFill>
                  <a:schemeClr val="tx2">
                    <a:lumMod val="75000"/>
                  </a:schemeClr>
                </a:solidFill>
              </a:rPr>
              <a:t>Matrículas anos </a:t>
            </a:r>
            <a:r>
              <a:rPr lang="pt-BR" sz="2400" b="1" u="sng" dirty="0" smtClean="0">
                <a:solidFill>
                  <a:schemeClr val="tx2">
                    <a:lumMod val="75000"/>
                  </a:schemeClr>
                </a:solidFill>
              </a:rPr>
              <a:t>iniciais........</a:t>
            </a:r>
            <a:r>
              <a:rPr lang="pt-BR" sz="2400" b="1" u="sng" dirty="0">
                <a:solidFill>
                  <a:schemeClr val="tx2">
                    <a:lumMod val="75000"/>
                  </a:schemeClr>
                </a:solidFill>
              </a:rPr>
              <a:t>	11.977.816 estudantes</a:t>
            </a:r>
          </a:p>
          <a:p>
            <a:r>
              <a:rPr lang="pt-BR" sz="2400" b="1" u="sng" dirty="0">
                <a:solidFill>
                  <a:schemeClr val="tx2">
                    <a:lumMod val="75000"/>
                  </a:schemeClr>
                </a:solidFill>
              </a:rPr>
              <a:t>Matrículas anos </a:t>
            </a:r>
            <a:r>
              <a:rPr lang="pt-BR" sz="2400" b="1" u="sng" dirty="0" smtClean="0">
                <a:solidFill>
                  <a:schemeClr val="tx2">
                    <a:lumMod val="75000"/>
                  </a:schemeClr>
                </a:solidFill>
              </a:rPr>
              <a:t>finais.........</a:t>
            </a:r>
            <a:r>
              <a:rPr lang="pt-BR" sz="2400" b="1" u="sng" dirty="0">
                <a:solidFill>
                  <a:schemeClr val="tx2">
                    <a:lumMod val="75000"/>
                  </a:schemeClr>
                </a:solidFill>
              </a:rPr>
              <a:t>	10.091.607 es</a:t>
            </a:r>
            <a:r>
              <a:rPr lang="pt-BR" sz="2400" b="1" u="sng" dirty="0" smtClean="0">
                <a:solidFill>
                  <a:schemeClr val="tx2">
                    <a:lumMod val="75000"/>
                  </a:schemeClr>
                </a:solidFill>
              </a:rPr>
              <a:t>tudantes</a:t>
            </a:r>
            <a:endParaRPr lang="pt-BR" sz="2400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400" u="sng" dirty="0"/>
              <a:t>Matrículas ensino </a:t>
            </a:r>
            <a:r>
              <a:rPr lang="pt-BR" sz="2400" u="sng" dirty="0" smtClean="0"/>
              <a:t>médio.....</a:t>
            </a:r>
            <a:r>
              <a:rPr lang="pt-BR" sz="2400" u="sng" dirty="0"/>
              <a:t>	</a:t>
            </a:r>
            <a:r>
              <a:rPr lang="pt-BR" sz="2400" u="sng" dirty="0" smtClean="0"/>
              <a:t>  6.624.804 </a:t>
            </a:r>
            <a:r>
              <a:rPr lang="pt-BR" sz="2400" u="sng" dirty="0"/>
              <a:t>estudantes</a:t>
            </a:r>
          </a:p>
          <a:p>
            <a:r>
              <a:rPr lang="pt-BR" sz="2400" u="sng" dirty="0"/>
              <a:t>Matrículas </a:t>
            </a:r>
            <a:r>
              <a:rPr lang="pt-BR" sz="2400" u="sng" dirty="0" smtClean="0"/>
              <a:t>EJA.....................  </a:t>
            </a:r>
            <a:r>
              <a:rPr lang="pt-BR" sz="2400" u="sng" dirty="0"/>
              <a:t>	</a:t>
            </a:r>
            <a:r>
              <a:rPr lang="pt-BR" sz="2400" u="sng" dirty="0" smtClean="0"/>
              <a:t>  2.826.401 </a:t>
            </a:r>
            <a:r>
              <a:rPr lang="pt-BR" sz="2400" u="sng" dirty="0"/>
              <a:t>estudantes</a:t>
            </a:r>
          </a:p>
          <a:p>
            <a:r>
              <a:rPr lang="pt-BR" sz="2400" u="sng" dirty="0"/>
              <a:t>Matrículas educação </a:t>
            </a:r>
            <a:r>
              <a:rPr lang="pt-BR" sz="2400" u="sng" dirty="0" smtClean="0"/>
              <a:t>especial......</a:t>
            </a:r>
            <a:r>
              <a:rPr lang="pt-BR" sz="2400" u="sng" dirty="0"/>
              <a:t>	</a:t>
            </a:r>
            <a:r>
              <a:rPr lang="pt-BR" sz="2400" u="sng" dirty="0" smtClean="0"/>
              <a:t>  1.110.504 estudantes</a:t>
            </a:r>
          </a:p>
          <a:p>
            <a:r>
              <a:rPr lang="pt-BR" sz="2400" b="1" dirty="0"/>
              <a:t>TOTAL</a:t>
            </a:r>
            <a:r>
              <a:rPr lang="pt-BR" sz="2400" b="1" dirty="0" smtClean="0"/>
              <a:t>.......................................... </a:t>
            </a:r>
            <a:r>
              <a:rPr lang="pt-BR" sz="2400" b="1" dirty="0"/>
              <a:t>39.132.010</a:t>
            </a:r>
          </a:p>
          <a:p>
            <a:endParaRPr lang="pt-BR" sz="2400" dirty="0" smtClean="0"/>
          </a:p>
          <a:p>
            <a:endParaRPr lang="pt-BR" sz="2400" b="1" dirty="0"/>
          </a:p>
          <a:p>
            <a:r>
              <a:rPr lang="pt-BR" b="1" dirty="0" smtClean="0"/>
              <a:t>Total </a:t>
            </a:r>
            <a:r>
              <a:rPr lang="pt-BR" b="1" dirty="0"/>
              <a:t>de Escolas de Educação Básica: </a:t>
            </a:r>
            <a:r>
              <a:rPr lang="pt-BR" b="1" dirty="0" smtClean="0"/>
              <a:t>138.487 </a:t>
            </a:r>
            <a:r>
              <a:rPr lang="pt-BR" b="1" dirty="0"/>
              <a:t>| </a:t>
            </a:r>
            <a:r>
              <a:rPr lang="pt-BR" b="1" dirty="0" smtClean="0"/>
              <a:t>QEdu.org.br</a:t>
            </a:r>
          </a:p>
          <a:p>
            <a:r>
              <a:rPr lang="pt-BR" b="1" dirty="0"/>
              <a:t>Fonte Censo Escolar/INEP 2020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335533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MATRÍCULAS DA EDUCAÇÃO </a:t>
            </a:r>
            <a:r>
              <a:rPr lang="pt-BR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BÁSICA – BRASIL</a:t>
            </a:r>
          </a:p>
          <a:p>
            <a:pPr algn="ctr"/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Escolas  Publicas </a:t>
            </a:r>
            <a:r>
              <a:rPr lang="pt-BR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0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5601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/>
              <a:t>LEI Nº 13.987/2020</a:t>
            </a:r>
            <a:endParaRPr lang="pt-BR" sz="3600" u="sng" dirty="0"/>
          </a:p>
        </p:txBody>
      </p:sp>
      <p:sp>
        <p:nvSpPr>
          <p:cNvPr id="4" name="Retângulo 3"/>
          <p:cNvSpPr/>
          <p:nvPr/>
        </p:nvSpPr>
        <p:spPr>
          <a:xfrm>
            <a:off x="218875" y="2204864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 smtClean="0"/>
              <a:t>A Lei nº 13.987/2020 altera a Lei nº 11.947, de 16 de junho de 2009,</a:t>
            </a:r>
            <a:r>
              <a:rPr lang="pt-BR" sz="2600" dirty="0" smtClean="0"/>
              <a:t> acrescentando o </a:t>
            </a:r>
            <a:r>
              <a:rPr lang="pt-BR" sz="2600" b="1" dirty="0" smtClean="0">
                <a:solidFill>
                  <a:srgbClr val="C00000"/>
                </a:solidFill>
              </a:rPr>
              <a:t>art. 21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b="1" dirty="0" smtClean="0">
                <a:solidFill>
                  <a:srgbClr val="C00000"/>
                </a:solidFill>
              </a:rPr>
              <a:t>A</a:t>
            </a:r>
            <a:r>
              <a:rPr lang="pt-BR" sz="2600" dirty="0" smtClean="0"/>
              <a:t>, para</a:t>
            </a:r>
            <a:r>
              <a:rPr lang="pt-BR" sz="2600" b="1" dirty="0" smtClean="0"/>
              <a:t> autorizar, </a:t>
            </a:r>
            <a:r>
              <a:rPr lang="pt-BR" sz="2600" b="1" dirty="0" smtClean="0">
                <a:solidFill>
                  <a:srgbClr val="C00000"/>
                </a:solidFill>
              </a:rPr>
              <a:t>em caráter excepcional</a:t>
            </a:r>
            <a:r>
              <a:rPr lang="pt-BR" sz="2600" b="1" dirty="0" smtClean="0"/>
              <a:t>, </a:t>
            </a:r>
            <a:r>
              <a:rPr lang="pt-BR" sz="2600" dirty="0" smtClean="0"/>
              <a:t>durante o período de suspensão das aulas em razão de situação de emergência ou calamidade pública, a distribuição de gêneros alimentícios adquiridos ou a serem adquiridos com recursos do Programa Nacional  de Alimentação Escolar (PNAE) aos pais ou responsáveis dos estudantes das escolas públicas de educação básica.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3673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3568" y="260648"/>
            <a:ext cx="8640960" cy="62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0000"/>
                </a:solidFill>
              </a:rPr>
              <a:t>É </a:t>
            </a:r>
            <a:r>
              <a:rPr lang="pt-BR" sz="2200" b="1" dirty="0">
                <a:solidFill>
                  <a:srgbClr val="000000"/>
                </a:solidFill>
              </a:rPr>
              <a:t>de fundamental importância destacar que, de acordo como art. 9º da Resolução nº 06/2020, a transferência de recursos para as Unidades Executoras não desobriga a Entidade Executora de garantir a estrutura necessária para</a:t>
            </a:r>
            <a:r>
              <a:rPr lang="pt-BR" sz="2200" dirty="0">
                <a:solidFill>
                  <a:srgbClr val="000000"/>
                </a:solidFill>
              </a:rPr>
              <a:t>: </a:t>
            </a:r>
          </a:p>
          <a:p>
            <a:pPr algn="just">
              <a:lnSpc>
                <a:spcPts val="1300"/>
              </a:lnSpc>
            </a:pPr>
            <a:endParaRPr lang="pt-BR" sz="2200" dirty="0"/>
          </a:p>
          <a:p>
            <a:pPr algn="just"/>
            <a:r>
              <a:rPr lang="pt-BR" sz="2100" dirty="0"/>
              <a:t>— a realização do devido processo licitatório e/ou aquisição de gêneros alimentícios da agricultura familiar e/ou do empreendedor familiar rural; </a:t>
            </a:r>
            <a:r>
              <a:rPr lang="pt-BR" sz="2100" dirty="0" smtClean="0"/>
              <a:t>  </a:t>
            </a:r>
          </a:p>
          <a:p>
            <a:pPr algn="just">
              <a:lnSpc>
                <a:spcPts val="1300"/>
              </a:lnSpc>
            </a:pPr>
            <a:endParaRPr lang="pt-BR" sz="2100" dirty="0"/>
          </a:p>
          <a:p>
            <a:pPr algn="just"/>
            <a:r>
              <a:rPr lang="pt-BR" sz="2100" dirty="0"/>
              <a:t>— a ordenação de despesas, gestão e execução dos contratos administrativos; </a:t>
            </a:r>
            <a:endParaRPr lang="pt-BR" sz="2100" dirty="0" smtClean="0"/>
          </a:p>
          <a:p>
            <a:pPr algn="just">
              <a:lnSpc>
                <a:spcPts val="1300"/>
              </a:lnSpc>
            </a:pPr>
            <a:endParaRPr lang="pt-BR" sz="2100" dirty="0"/>
          </a:p>
          <a:p>
            <a:pPr algn="just"/>
            <a:r>
              <a:rPr lang="pt-BR" sz="2100" dirty="0"/>
              <a:t>— o controle de estoque e armazenamento dos gêneros alimentícios</a:t>
            </a:r>
            <a:r>
              <a:rPr lang="pt-BR" sz="2100" dirty="0" smtClean="0"/>
              <a:t>;</a:t>
            </a:r>
          </a:p>
          <a:p>
            <a:pPr algn="just">
              <a:lnSpc>
                <a:spcPts val="1300"/>
              </a:lnSpc>
            </a:pPr>
            <a:r>
              <a:rPr lang="pt-BR" sz="2100" dirty="0" smtClean="0"/>
              <a:t> </a:t>
            </a:r>
            <a:endParaRPr lang="pt-BR" sz="2100" dirty="0"/>
          </a:p>
          <a:p>
            <a:pPr algn="just"/>
            <a:r>
              <a:rPr lang="pt-BR" sz="2100" dirty="0"/>
              <a:t>— a prestação de contas e demais atos relacionados à correta utilização dos recursos financeiros. </a:t>
            </a:r>
            <a:endParaRPr lang="pt-BR" sz="2100" dirty="0" smtClean="0"/>
          </a:p>
          <a:p>
            <a:pPr algn="just">
              <a:lnSpc>
                <a:spcPts val="1200"/>
              </a:lnSpc>
            </a:pPr>
            <a:endParaRPr lang="pt-BR" sz="2100" dirty="0" smtClean="0">
              <a:solidFill>
                <a:srgbClr val="000000"/>
              </a:solidFill>
            </a:endParaRPr>
          </a:p>
          <a:p>
            <a:pPr algn="just">
              <a:lnSpc>
                <a:spcPts val="1200"/>
              </a:lnSpc>
            </a:pPr>
            <a:endParaRPr lang="pt-BR" sz="2100" dirty="0">
              <a:solidFill>
                <a:srgbClr val="000000"/>
              </a:solidFill>
            </a:endParaRPr>
          </a:p>
          <a:p>
            <a:pPr algn="just"/>
            <a:r>
              <a:rPr lang="pt-BR" sz="2100" dirty="0">
                <a:solidFill>
                  <a:srgbClr val="000000"/>
                </a:solidFill>
              </a:rPr>
              <a:t>Ainda, permanece a responsabilidade de </a:t>
            </a:r>
            <a:r>
              <a:rPr lang="pt-BR" sz="2100" b="1" dirty="0">
                <a:solidFill>
                  <a:srgbClr val="000000"/>
                </a:solidFill>
              </a:rPr>
              <a:t>acompanhar a execução da alimentação </a:t>
            </a:r>
            <a:r>
              <a:rPr lang="pt-BR" sz="2100" dirty="0">
                <a:solidFill>
                  <a:srgbClr val="000000"/>
                </a:solidFill>
              </a:rPr>
              <a:t>escolar e de </a:t>
            </a:r>
            <a:r>
              <a:rPr lang="pt-BR" sz="2100" b="1" dirty="0">
                <a:solidFill>
                  <a:srgbClr val="000000"/>
                </a:solidFill>
              </a:rPr>
              <a:t>responder pela regular aplicação dos recursos financeiros </a:t>
            </a:r>
            <a:r>
              <a:rPr lang="pt-BR" sz="2100" dirty="0">
                <a:solidFill>
                  <a:srgbClr val="000000"/>
                </a:solidFill>
              </a:rPr>
              <a:t>e da prestação de contas ao FNDE (art. 11 e 50, </a:t>
            </a:r>
            <a:r>
              <a:rPr lang="pt-BR" sz="2100" dirty="0" err="1">
                <a:solidFill>
                  <a:srgbClr val="000000"/>
                </a:solidFill>
              </a:rPr>
              <a:t>p.u</a:t>
            </a:r>
            <a:r>
              <a:rPr lang="pt-BR" sz="2100" dirty="0">
                <a:solidFill>
                  <a:srgbClr val="000000"/>
                </a:solidFill>
              </a:rPr>
              <a:t>. da Resolução nº 06/2020).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1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260648"/>
            <a:ext cx="8712968" cy="627864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As </a:t>
            </a:r>
            <a:r>
              <a:rPr lang="pt-BR" sz="2200" b="1" dirty="0"/>
              <a:t>restrições na aplicação dos recursos do PNAE não se limitam apenas à exclusiva aquisição de alimentos, mas também alcançam o tipo de alimento a ser comprado. De acordo com o artigo 21 da Resolução nº 06/2020, dos recursos no âmbito do PNAE: </a:t>
            </a:r>
          </a:p>
          <a:p>
            <a:pPr algn="just">
              <a:lnSpc>
                <a:spcPts val="1100"/>
              </a:lnSpc>
            </a:pPr>
            <a:endParaRPr lang="pt-BR" sz="2200" dirty="0"/>
          </a:p>
          <a:p>
            <a:pPr algn="just"/>
            <a:r>
              <a:rPr lang="pt-BR" sz="2200" dirty="0"/>
              <a:t>— No mínimo, </a:t>
            </a:r>
            <a:r>
              <a:rPr lang="pt-BR" sz="2200" b="1" dirty="0"/>
              <a:t>75% </a:t>
            </a:r>
            <a:r>
              <a:rPr lang="pt-BR" sz="2200" dirty="0"/>
              <a:t>devem ser destinados à aquisição de alimentos in natura ou minimamente processados; </a:t>
            </a:r>
          </a:p>
          <a:p>
            <a:pPr algn="just">
              <a:lnSpc>
                <a:spcPts val="1500"/>
              </a:lnSpc>
            </a:pPr>
            <a:endParaRPr lang="pt-BR" sz="2200" dirty="0"/>
          </a:p>
          <a:p>
            <a:pPr algn="just"/>
            <a:r>
              <a:rPr lang="pt-BR" sz="2200" dirty="0"/>
              <a:t>— No máximo, </a:t>
            </a:r>
            <a:r>
              <a:rPr lang="pt-BR" sz="2200" b="1" dirty="0"/>
              <a:t>20%</a:t>
            </a:r>
            <a:r>
              <a:rPr lang="pt-BR" sz="2200" dirty="0"/>
              <a:t> podem ser destinados à aquisição de alimentos processados e de </a:t>
            </a:r>
            <a:r>
              <a:rPr lang="pt-BR" sz="2200" dirty="0" err="1"/>
              <a:t>ultraprocessados</a:t>
            </a:r>
            <a:r>
              <a:rPr lang="pt-BR" sz="2200" dirty="0"/>
              <a:t>; </a:t>
            </a:r>
            <a:endParaRPr lang="pt-BR" sz="2200" dirty="0" smtClean="0"/>
          </a:p>
          <a:p>
            <a:pPr algn="just">
              <a:lnSpc>
                <a:spcPts val="1100"/>
              </a:lnSpc>
            </a:pPr>
            <a:endParaRPr lang="pt-BR" sz="2200" dirty="0"/>
          </a:p>
          <a:p>
            <a:pPr algn="just"/>
            <a:r>
              <a:rPr lang="pt-BR" sz="2200" dirty="0"/>
              <a:t>— No máximo, </a:t>
            </a:r>
            <a:r>
              <a:rPr lang="pt-BR" sz="2200" b="1" dirty="0"/>
              <a:t>5%</a:t>
            </a:r>
            <a:r>
              <a:rPr lang="pt-BR" sz="2200" dirty="0"/>
              <a:t> podem ser destinados à aquisição de ingredientes culinários processados</a:t>
            </a:r>
            <a:r>
              <a:rPr lang="pt-BR" sz="2200" dirty="0" smtClean="0"/>
              <a:t>.</a:t>
            </a:r>
          </a:p>
          <a:p>
            <a:pPr algn="just">
              <a:lnSpc>
                <a:spcPts val="1100"/>
              </a:lnSpc>
            </a:pPr>
            <a:r>
              <a:rPr lang="pt-BR" sz="2200" dirty="0" smtClean="0"/>
              <a:t> </a:t>
            </a:r>
          </a:p>
          <a:p>
            <a:pPr algn="just"/>
            <a:r>
              <a:rPr lang="pt-BR" sz="2000" dirty="0"/>
              <a:t>Outro importante limite na aplicação dos recursos do PNAE é o de que do total dos recursos financeiros do PNAE, </a:t>
            </a:r>
            <a:r>
              <a:rPr lang="pt-BR" sz="2000" b="1" dirty="0"/>
              <a:t>no mínimo, </a:t>
            </a:r>
            <a:r>
              <a:rPr lang="pt-BR" sz="2000" b="1" dirty="0">
                <a:solidFill>
                  <a:srgbClr val="C00000"/>
                </a:solidFill>
              </a:rPr>
              <a:t>30% (</a:t>
            </a:r>
            <a:r>
              <a:rPr lang="pt-BR" sz="2000" dirty="0"/>
              <a:t>trinta por cento) deve ser utilizado na </a:t>
            </a:r>
            <a:r>
              <a:rPr lang="pt-BR" sz="2000" b="1" dirty="0"/>
              <a:t>aquisição de gêneros alimentícios diretamente da </a:t>
            </a:r>
            <a:r>
              <a:rPr lang="pt-BR" sz="2000" b="1" dirty="0">
                <a:solidFill>
                  <a:srgbClr val="C00000"/>
                </a:solidFill>
              </a:rPr>
              <a:t>agricultura familiar </a:t>
            </a:r>
            <a:r>
              <a:rPr lang="pt-BR" sz="2000" b="1" dirty="0"/>
              <a:t>e do empreendedor familiar rural </a:t>
            </a:r>
            <a:r>
              <a:rPr lang="pt-BR" sz="2000" dirty="0"/>
              <a:t>ou suas organizações, priorizando os assentamentos da reforma agrária, as comunidades tradicionais indígenas e as comunidades quilombolas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278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712968" cy="669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 smtClean="0"/>
              <a:t>LEI Nº 11.947, DE 16 DE JUNHO DE 2009</a:t>
            </a:r>
          </a:p>
          <a:p>
            <a:pPr algn="just">
              <a:lnSpc>
                <a:spcPts val="1500"/>
              </a:lnSpc>
            </a:pPr>
            <a:endParaRPr lang="pt-BR" sz="2000" b="1" dirty="0" smtClean="0"/>
          </a:p>
          <a:p>
            <a:pPr algn="just"/>
            <a:r>
              <a:rPr lang="pt-BR" sz="2000" b="1" dirty="0" smtClean="0"/>
              <a:t>Art</a:t>
            </a:r>
            <a:r>
              <a:rPr lang="pt-BR" sz="2000" b="1" dirty="0"/>
              <a:t>. 14</a:t>
            </a:r>
            <a:r>
              <a:rPr lang="pt-BR" sz="2000" dirty="0"/>
              <a:t>. </a:t>
            </a:r>
            <a:r>
              <a:rPr lang="pt-BR" sz="2000" b="1" dirty="0"/>
              <a:t> </a:t>
            </a:r>
            <a:r>
              <a:rPr lang="pt-BR" sz="2000" b="1" dirty="0" smtClean="0"/>
              <a:t>Do total dos recursos financeiros repassados pelo FNDE, no âmbito do PNAE, </a:t>
            </a:r>
            <a:r>
              <a:rPr lang="pt-BR" sz="2000" b="1" dirty="0" smtClean="0">
                <a:solidFill>
                  <a:srgbClr val="C00000"/>
                </a:solidFill>
              </a:rPr>
              <a:t>no mínimo 30% </a:t>
            </a:r>
            <a:r>
              <a:rPr lang="pt-BR" sz="2000" b="1" dirty="0" smtClean="0"/>
              <a:t>(trinta por cento) deverão ser utilizados na aquisição de gêneros </a:t>
            </a:r>
            <a:r>
              <a:rPr lang="pt-BR" sz="2000" b="1" dirty="0" smtClean="0">
                <a:solidFill>
                  <a:srgbClr val="C00000"/>
                </a:solidFill>
              </a:rPr>
              <a:t>alimentícios diretamente da agricultura familiar e do empreendedor familiar rural</a:t>
            </a:r>
            <a:r>
              <a:rPr lang="pt-BR" sz="2000" b="1" dirty="0" smtClean="0"/>
              <a:t> ou de suas organizações, priorizando-se </a:t>
            </a:r>
            <a:r>
              <a:rPr lang="pt-BR" sz="2000" b="1" dirty="0"/>
              <a:t>os assentamentos da reforma </a:t>
            </a:r>
            <a:r>
              <a:rPr lang="pt-BR" sz="2000" b="1" dirty="0" smtClean="0"/>
              <a:t>agrária</a:t>
            </a:r>
            <a:r>
              <a:rPr lang="pt-BR" sz="2000" b="1" dirty="0"/>
              <a:t>, as comunidades tradicionais indígenas e comunidades quilombolas. </a:t>
            </a:r>
            <a:endParaRPr lang="pt-BR" sz="2000" b="1" dirty="0" smtClean="0"/>
          </a:p>
          <a:p>
            <a:pPr algn="just">
              <a:lnSpc>
                <a:spcPts val="1000"/>
              </a:lnSpc>
            </a:pPr>
            <a:endParaRPr lang="pt-BR" sz="2000" dirty="0"/>
          </a:p>
          <a:p>
            <a:pPr algn="just"/>
            <a:r>
              <a:rPr lang="pt-BR" sz="2000" b="1" dirty="0"/>
              <a:t>§ 1</a:t>
            </a:r>
            <a:r>
              <a:rPr lang="pt-BR" sz="2000" b="1" u="sng" baseline="30000" dirty="0"/>
              <a:t>o</a:t>
            </a:r>
            <a:r>
              <a:rPr lang="pt-BR" sz="2000" dirty="0"/>
              <a:t>  A aquisição de que trata este artigo poderá ser realizada dispensando-se o procedimento licitatório, desde que os preços sejam compatíveis com os vigentes no mercado local, observando-se os princípios inscritos no </a:t>
            </a:r>
            <a:r>
              <a:rPr lang="pt-BR" sz="2000" dirty="0">
                <a:hlinkClick r:id="rId2"/>
              </a:rPr>
              <a:t>art. 37 da Constituição Federal</a:t>
            </a:r>
            <a:r>
              <a:rPr lang="pt-BR" sz="2000" dirty="0"/>
              <a:t>, e os alimentos atendam às exigências do controle de qualidade estabelecidas pelas normas que regulamentam a matéria. </a:t>
            </a:r>
            <a:endParaRPr lang="pt-BR" sz="2000" dirty="0" smtClean="0"/>
          </a:p>
          <a:p>
            <a:pPr algn="just">
              <a:lnSpc>
                <a:spcPts val="1000"/>
              </a:lnSpc>
            </a:pPr>
            <a:endParaRPr lang="pt-BR" sz="2000" b="1" dirty="0"/>
          </a:p>
          <a:p>
            <a:pPr algn="just"/>
            <a:r>
              <a:rPr lang="pt-BR" sz="2000" b="1" dirty="0" smtClean="0"/>
              <a:t>§ 2</a:t>
            </a:r>
            <a:r>
              <a:rPr lang="pt-BR" sz="2000" b="1" u="sng" baseline="30000" dirty="0" smtClean="0"/>
              <a:t>o</a:t>
            </a:r>
            <a:r>
              <a:rPr lang="pt-BR" sz="2000" b="1" dirty="0" smtClean="0"/>
              <a:t> </a:t>
            </a:r>
            <a:r>
              <a:rPr lang="pt-BR" sz="2000" dirty="0" smtClean="0"/>
              <a:t> A observância do percentual previsto no caput será disciplinada pelo FNDE e poderá ser </a:t>
            </a:r>
            <a:r>
              <a:rPr lang="pt-BR" sz="2000" b="1" dirty="0" smtClean="0"/>
              <a:t>dispensada</a:t>
            </a:r>
            <a:r>
              <a:rPr lang="pt-BR" sz="2000" dirty="0" smtClean="0"/>
              <a:t> quando presente uma das seguintes circunstâncias: </a:t>
            </a:r>
          </a:p>
          <a:p>
            <a:pPr algn="just"/>
            <a:r>
              <a:rPr lang="pt-BR" sz="2000" b="1" dirty="0" smtClean="0"/>
              <a:t>I - </a:t>
            </a:r>
            <a:r>
              <a:rPr lang="pt-BR" sz="2000" dirty="0" smtClean="0"/>
              <a:t>impossibilidade de emissão do documento fiscal correspondente; </a:t>
            </a:r>
          </a:p>
          <a:p>
            <a:r>
              <a:rPr lang="pt-BR" sz="2000" b="1" dirty="0" smtClean="0"/>
              <a:t>II - </a:t>
            </a:r>
            <a:r>
              <a:rPr lang="pt-BR" sz="2000" dirty="0" smtClean="0"/>
              <a:t>inviabilidade de fornecimento regular e constante dos gêneros alimentícios; </a:t>
            </a:r>
          </a:p>
          <a:p>
            <a:r>
              <a:rPr lang="pt-BR" sz="2000" b="1" dirty="0" smtClean="0"/>
              <a:t>III </a:t>
            </a:r>
            <a:r>
              <a:rPr lang="pt-BR" sz="2000" dirty="0" smtClean="0"/>
              <a:t>- condições higiênico-sanitárias inadequadas. 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597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2276872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algn="just"/>
            <a:r>
              <a:rPr lang="pt-BR" sz="2600" b="1" dirty="0"/>
              <a:t>O</a:t>
            </a:r>
            <a:r>
              <a:rPr lang="pt-BR" sz="2600" b="1" dirty="0" smtClean="0"/>
              <a:t>s </a:t>
            </a:r>
            <a:r>
              <a:rPr lang="pt-BR" sz="2600" b="1" dirty="0"/>
              <a:t>requisitos </a:t>
            </a:r>
            <a:r>
              <a:rPr lang="pt-BR" sz="2600" b="1" dirty="0" smtClean="0"/>
              <a:t>de higiênicos-sanitários </a:t>
            </a:r>
            <a:r>
              <a:rPr lang="pt-BR" sz="2600" b="1" dirty="0"/>
              <a:t>das instalações, equipamentos e utensílios, incluindo a questão da água e controle integrado de vetores e pragas urbanas, assim como a questão da higiene e saúde dos manipuladores, o manejo dos resíduos e o controle e garantia do armazenamento e preparo dos alimentos, tudo isso como forma de proporcionar uma alimentação segura e saudável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26064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RECOMENDAÇÕES PARA A EXECUÇÃO DO PROGRAMA NACIONAL DE ALIMENTAÇÃO ESCOLAR NO RETORNO PRESENCIAL ÀS AULAS DURANTE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6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comendações para a execução do Programa Nacional de Alimentação Escolar no retorno presencial às aulas durante a pandemia da covid-19: educação alimentar e nutricional e segurança dos ali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0" y="404664"/>
            <a:ext cx="4220585" cy="52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2219" y="5805264"/>
            <a:ext cx="8739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 smtClean="0">
                <a:solidFill>
                  <a:srgbClr val="073E87">
                    <a:lumMod val="60000"/>
                    <a:lumOff val="40000"/>
                  </a:srgbClr>
                </a:solidFill>
                <a:hlinkClick r:id="rId3"/>
              </a:rPr>
              <a:t>https://www.gov.br/fnde/pt-br/acesso-a-informacao/acoes-e</a:t>
            </a:r>
            <a:r>
              <a:rPr lang="pt-BR" sz="2000" b="1" dirty="0" smtClean="0">
                <a:solidFill>
                  <a:srgbClr val="073E87">
                    <a:lumMod val="60000"/>
                    <a:lumOff val="40000"/>
                  </a:srgbClr>
                </a:solidFill>
              </a:rPr>
              <a:t> programas/programas/</a:t>
            </a:r>
            <a:r>
              <a:rPr lang="pt-BR" sz="2000" b="1" dirty="0" err="1" smtClean="0">
                <a:solidFill>
                  <a:srgbClr val="073E87">
                    <a:lumMod val="60000"/>
                    <a:lumOff val="40000"/>
                  </a:srgbClr>
                </a:solidFill>
              </a:rPr>
              <a:t>pnae</a:t>
            </a:r>
            <a:r>
              <a:rPr lang="pt-BR" sz="2000" b="1" dirty="0" smtClean="0">
                <a:solidFill>
                  <a:srgbClr val="073E87">
                    <a:lumMod val="60000"/>
                    <a:lumOff val="40000"/>
                  </a:srgbClr>
                </a:solidFill>
              </a:rPr>
              <a:t>/manuais-e-cartilhas</a:t>
            </a:r>
            <a:endParaRPr lang="pt-BR" sz="2000" b="1" dirty="0">
              <a:solidFill>
                <a:srgbClr val="073E8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6" name="Picture 4" descr="Orientações para a execução do PNAE - Pandemia do Coronavírus (Covid-1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08" y="359589"/>
            <a:ext cx="4355976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5439"/>
            <a:ext cx="46085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504" y="5950987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www.gov.br/mec/pt- </a:t>
            </a:r>
            <a:r>
              <a:rPr lang="pt-BR" dirty="0" err="1" smtClean="0">
                <a:hlinkClick r:id="rId3"/>
              </a:rPr>
              <a:t>br</a:t>
            </a:r>
            <a:r>
              <a:rPr lang="pt-BR" dirty="0" smtClean="0">
                <a:hlinkClick r:id="rId3"/>
              </a:rPr>
              <a:t>/assuntos/GuiaderetornodasAtividadesPresenciaisnaEducaoBsica.pdf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56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0617" y="332656"/>
            <a:ext cx="8640960" cy="623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 smtClean="0">
                <a:solidFill>
                  <a:schemeClr val="bg1"/>
                </a:solidFill>
              </a:rPr>
              <a:t>O Programa tem início da década de 40, e  só em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</a:t>
            </a:r>
            <a:r>
              <a:rPr lang="pt-BR" sz="2600" b="1" dirty="0" smtClean="0">
                <a:solidFill>
                  <a:schemeClr val="bg1"/>
                </a:solidFill>
              </a:rPr>
              <a:t>9 passou ser chamado de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Nacional de Alimentação Escolar. 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dirty="0" smtClean="0"/>
              <a:t>Até </a:t>
            </a:r>
            <a:r>
              <a:rPr lang="pt-BR" sz="2400" dirty="0"/>
              <a:t>o ano de 1993, </a:t>
            </a:r>
            <a:r>
              <a:rPr lang="pt-BR" sz="2400" dirty="0" smtClean="0"/>
              <a:t> era de </a:t>
            </a:r>
            <a:r>
              <a:rPr lang="pt-BR" sz="2400" dirty="0"/>
              <a:t>forma centralizada</a:t>
            </a:r>
            <a:r>
              <a:rPr lang="pt-BR" sz="2400" dirty="0" smtClean="0"/>
              <a:t>, </a:t>
            </a:r>
            <a:r>
              <a:rPr lang="pt-BR" sz="2400" dirty="0"/>
              <a:t>o órgão gerenciador - União - planejava os cardápios, adquiria os gêneros por processo </a:t>
            </a:r>
            <a:r>
              <a:rPr lang="pt-BR" sz="2400" dirty="0" smtClean="0"/>
              <a:t>licitatório e era responsabilizava </a:t>
            </a:r>
            <a:r>
              <a:rPr lang="pt-BR" sz="2400" dirty="0"/>
              <a:t>pela distribuição dos alimentos em todo o território nacional</a:t>
            </a:r>
            <a:r>
              <a:rPr lang="pt-BR" sz="2400" dirty="0" smtClean="0"/>
              <a:t>.</a:t>
            </a:r>
          </a:p>
          <a:p>
            <a:pPr algn="just">
              <a:lnSpc>
                <a:spcPts val="1100"/>
              </a:lnSpc>
            </a:pPr>
            <a:r>
              <a:rPr lang="pt-BR" sz="2400" dirty="0" smtClean="0"/>
              <a:t> </a:t>
            </a:r>
            <a:endParaRPr lang="pt-BR" sz="2400" dirty="0"/>
          </a:p>
          <a:p>
            <a:pPr algn="just"/>
            <a:r>
              <a:rPr lang="pt-BR" sz="2400" dirty="0" smtClean="0"/>
              <a:t>Só com </a:t>
            </a:r>
            <a:r>
              <a:rPr lang="pt-BR" sz="2400" dirty="0"/>
              <a:t>a instituição da </a:t>
            </a:r>
            <a:r>
              <a:rPr lang="pt-BR" sz="2400" b="1" dirty="0"/>
              <a:t>Lei nº 8.913/1994</a:t>
            </a:r>
            <a:r>
              <a:rPr lang="pt-BR" sz="2400" dirty="0"/>
              <a:t>, </a:t>
            </a:r>
            <a:r>
              <a:rPr lang="pt-BR" sz="2400" dirty="0" smtClean="0"/>
              <a:t>o  FNDE passou </a:t>
            </a:r>
            <a:r>
              <a:rPr lang="pt-BR" sz="2400" dirty="0"/>
              <a:t>a transferir o recurso financeiro diretamente para os Estados, Distrito Federal e Municípios</a:t>
            </a:r>
            <a:r>
              <a:rPr lang="pt-BR" sz="2400" dirty="0" smtClean="0"/>
              <a:t>.</a:t>
            </a:r>
          </a:p>
          <a:p>
            <a:pPr algn="just">
              <a:lnSpc>
                <a:spcPts val="1200"/>
              </a:lnSpc>
            </a:pPr>
            <a:r>
              <a:rPr lang="pt-BR" sz="2400" dirty="0" smtClean="0"/>
              <a:t> </a:t>
            </a:r>
          </a:p>
          <a:p>
            <a:pPr algn="just"/>
            <a:r>
              <a:rPr lang="pt-BR" sz="2400" dirty="0"/>
              <a:t>Com a promulgação da </a:t>
            </a:r>
            <a:r>
              <a:rPr lang="pt-BR" sz="2400" b="1" dirty="0"/>
              <a:t>Lei nº 11.947/2009 </a:t>
            </a:r>
            <a:r>
              <a:rPr lang="pt-BR" sz="2400" dirty="0" smtClean="0"/>
              <a:t>– que é a atual base </a:t>
            </a:r>
            <a:r>
              <a:rPr lang="pt-BR" sz="2400" dirty="0"/>
              <a:t>legal do PNAE </a:t>
            </a:r>
            <a:r>
              <a:rPr lang="pt-BR" sz="2400" dirty="0" smtClean="0"/>
              <a:t>– houve avanços, como </a:t>
            </a:r>
            <a:r>
              <a:rPr lang="pt-BR" sz="2400" dirty="0"/>
              <a:t>a ampliação dos beneficiários do programa e a inserção de ações de educação alimentar e nutricional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335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2057" y="188640"/>
            <a:ext cx="8712968" cy="657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INTERMINISTERIAL Nº 5, DE 4 DE AGOSTO DE </a:t>
            </a:r>
            <a:r>
              <a:rPr lang="pt-BR" sz="2000" b="1" dirty="0" smtClean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  <a:p>
            <a:pPr algn="ctr"/>
            <a:endParaRPr lang="pt-BR" sz="2000" b="1" dirty="0">
              <a:solidFill>
                <a:srgbClr val="1629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600" b="1" dirty="0">
                <a:solidFill>
                  <a:schemeClr val="bg1"/>
                </a:solidFill>
              </a:rPr>
              <a:t>Reconhece a importância nacional do retorno à </a:t>
            </a:r>
            <a:r>
              <a:rPr lang="pt-BR" sz="1600" b="1" dirty="0" err="1" smtClean="0">
                <a:solidFill>
                  <a:schemeClr val="bg1"/>
                </a:solidFill>
              </a:rPr>
              <a:t>presencialidade</a:t>
            </a:r>
            <a:r>
              <a:rPr lang="pt-BR" sz="1600" b="1" dirty="0" smtClean="0">
                <a:solidFill>
                  <a:schemeClr val="bg1"/>
                </a:solidFill>
              </a:rPr>
              <a:t> das </a:t>
            </a:r>
            <a:r>
              <a:rPr lang="pt-BR" sz="1600" b="1" dirty="0">
                <a:solidFill>
                  <a:schemeClr val="bg1"/>
                </a:solidFill>
              </a:rPr>
              <a:t>atividades de ensino e aprendizagem</a:t>
            </a:r>
            <a:r>
              <a:rPr lang="pt-BR" sz="16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1600" dirty="0" smtClean="0">
              <a:solidFill>
                <a:srgbClr val="162937"/>
              </a:solidFill>
            </a:endParaRPr>
          </a:p>
          <a:p>
            <a:pPr algn="just"/>
            <a:r>
              <a:rPr lang="pt-BR" sz="1600" b="1" dirty="0" smtClean="0">
                <a:solidFill>
                  <a:srgbClr val="162937"/>
                </a:solidFill>
              </a:rPr>
              <a:t>O </a:t>
            </a:r>
            <a:r>
              <a:rPr lang="pt-BR" sz="1600" b="1" dirty="0">
                <a:solidFill>
                  <a:srgbClr val="162937"/>
                </a:solidFill>
              </a:rPr>
              <a:t>MINISTRO DE ESTADO DA EDUCAÇÃO e o MINISTRO DE ESTADO DA SAÚD</a:t>
            </a:r>
            <a:r>
              <a:rPr lang="pt-BR" sz="1600" dirty="0">
                <a:solidFill>
                  <a:srgbClr val="162937"/>
                </a:solidFill>
              </a:rPr>
              <a:t>E, no uso </a:t>
            </a:r>
            <a:r>
              <a:rPr lang="pt-BR" sz="1600" dirty="0" smtClean="0">
                <a:solidFill>
                  <a:srgbClr val="162937"/>
                </a:solidFill>
              </a:rPr>
              <a:t>da atribuição </a:t>
            </a:r>
            <a:r>
              <a:rPr lang="pt-BR" sz="1600" dirty="0">
                <a:solidFill>
                  <a:srgbClr val="162937"/>
                </a:solidFill>
              </a:rPr>
              <a:t>que lhes conferem o art. 87, parágrafo único, inciso II, da Constituição Federal, e considerando </a:t>
            </a:r>
            <a:r>
              <a:rPr lang="pt-BR" sz="1600" dirty="0" smtClean="0">
                <a:solidFill>
                  <a:srgbClr val="162937"/>
                </a:solidFill>
              </a:rPr>
              <a:t>o disposto </a:t>
            </a:r>
            <a:r>
              <a:rPr lang="pt-BR" sz="1600" dirty="0">
                <a:solidFill>
                  <a:srgbClr val="162937"/>
                </a:solidFill>
              </a:rPr>
              <a:t>no art. 2º, § 9º, Lei nº 14.040, </a:t>
            </a:r>
            <a:r>
              <a:rPr lang="pt-BR" sz="1600" b="1" dirty="0">
                <a:solidFill>
                  <a:srgbClr val="162937"/>
                </a:solidFill>
              </a:rPr>
              <a:t>de 18 de agosto de 2020, resolvem</a:t>
            </a:r>
            <a:r>
              <a:rPr lang="pt-BR" sz="1600" b="1" dirty="0" smtClean="0">
                <a:solidFill>
                  <a:srgbClr val="162937"/>
                </a:solidFill>
              </a:rPr>
              <a:t>:</a:t>
            </a:r>
          </a:p>
          <a:p>
            <a:endParaRPr lang="pt-BR" sz="1600" b="1" dirty="0">
              <a:solidFill>
                <a:srgbClr val="162937"/>
              </a:solidFill>
            </a:endParaRPr>
          </a:p>
          <a:p>
            <a:pPr algn="just"/>
            <a:r>
              <a:rPr lang="pt-BR" sz="1600" b="1" dirty="0">
                <a:solidFill>
                  <a:srgbClr val="162937"/>
                </a:solidFill>
              </a:rPr>
              <a:t>Art. 1º </a:t>
            </a:r>
            <a:r>
              <a:rPr lang="pt-BR" sz="1600" dirty="0">
                <a:solidFill>
                  <a:srgbClr val="162937"/>
                </a:solidFill>
              </a:rPr>
              <a:t>Reconhecer a importância do retorno à </a:t>
            </a:r>
            <a:r>
              <a:rPr lang="pt-BR" sz="1600" dirty="0" err="1">
                <a:solidFill>
                  <a:srgbClr val="162937"/>
                </a:solidFill>
              </a:rPr>
              <a:t>presencialidade</a:t>
            </a:r>
            <a:r>
              <a:rPr lang="pt-BR" sz="1600" dirty="0">
                <a:solidFill>
                  <a:srgbClr val="162937"/>
                </a:solidFill>
              </a:rPr>
              <a:t> das atividades de ensino </a:t>
            </a:r>
            <a:r>
              <a:rPr lang="pt-BR" sz="1600" dirty="0" smtClean="0">
                <a:solidFill>
                  <a:srgbClr val="162937"/>
                </a:solidFill>
              </a:rPr>
              <a:t>e aprendizagem</a:t>
            </a:r>
            <a:r>
              <a:rPr lang="pt-BR" sz="1600" dirty="0">
                <a:solidFill>
                  <a:srgbClr val="162937"/>
                </a:solidFill>
              </a:rPr>
              <a:t>, em todos os níveis, etapas, anos/séries e modalidades da educação básica nacional</a:t>
            </a:r>
            <a:r>
              <a:rPr lang="pt-BR" sz="1600" dirty="0" smtClean="0">
                <a:solidFill>
                  <a:srgbClr val="162937"/>
                </a:solidFill>
              </a:rPr>
              <a:t>.</a:t>
            </a:r>
          </a:p>
          <a:p>
            <a:pPr algn="just">
              <a:lnSpc>
                <a:spcPts val="1100"/>
              </a:lnSpc>
            </a:pPr>
            <a:endParaRPr lang="pt-BR" sz="1600" dirty="0">
              <a:solidFill>
                <a:srgbClr val="162937"/>
              </a:solidFill>
            </a:endParaRPr>
          </a:p>
          <a:p>
            <a:pPr algn="just"/>
            <a:r>
              <a:rPr lang="pt-BR" sz="1600" b="1" dirty="0">
                <a:solidFill>
                  <a:srgbClr val="162937"/>
                </a:solidFill>
              </a:rPr>
              <a:t>Art. 2º </a:t>
            </a:r>
            <a:r>
              <a:rPr lang="pt-BR" sz="1600" dirty="0">
                <a:solidFill>
                  <a:srgbClr val="162937"/>
                </a:solidFill>
              </a:rPr>
              <a:t>As medidas previstas nesta Portaria objetivam divulgar diretrizes para o retorno </a:t>
            </a:r>
            <a:r>
              <a:rPr lang="pt-BR" sz="1600" dirty="0" smtClean="0">
                <a:solidFill>
                  <a:srgbClr val="162937"/>
                </a:solidFill>
              </a:rPr>
              <a:t>à </a:t>
            </a:r>
            <a:r>
              <a:rPr lang="pt-BR" sz="1600" dirty="0" err="1" smtClean="0">
                <a:solidFill>
                  <a:srgbClr val="162937"/>
                </a:solidFill>
              </a:rPr>
              <a:t>presencialidade</a:t>
            </a:r>
            <a:r>
              <a:rPr lang="pt-BR" sz="1600" dirty="0" smtClean="0">
                <a:solidFill>
                  <a:srgbClr val="162937"/>
                </a:solidFill>
              </a:rPr>
              <a:t> </a:t>
            </a:r>
            <a:r>
              <a:rPr lang="pt-BR" sz="1600" dirty="0">
                <a:solidFill>
                  <a:srgbClr val="162937"/>
                </a:solidFill>
              </a:rPr>
              <a:t>das atividades de ensino e aprendizagem, atendidas as condições necessárias para </a:t>
            </a:r>
            <a:r>
              <a:rPr lang="pt-BR" sz="1600" dirty="0" smtClean="0">
                <a:solidFill>
                  <a:srgbClr val="162937"/>
                </a:solidFill>
              </a:rPr>
              <a:t>a biossegurança </a:t>
            </a:r>
            <a:r>
              <a:rPr lang="pt-BR" sz="1600" dirty="0">
                <a:solidFill>
                  <a:srgbClr val="162937"/>
                </a:solidFill>
              </a:rPr>
              <a:t>de alunos, profissionais da educação e demais atores envolvidos, estabelecidas </a:t>
            </a:r>
            <a:r>
              <a:rPr lang="pt-BR" sz="1600" dirty="0" smtClean="0">
                <a:solidFill>
                  <a:srgbClr val="162937"/>
                </a:solidFill>
              </a:rPr>
              <a:t>em protocolos </a:t>
            </a:r>
            <a:r>
              <a:rPr lang="pt-BR" sz="1600" dirty="0">
                <a:solidFill>
                  <a:srgbClr val="162937"/>
                </a:solidFill>
              </a:rPr>
              <a:t>locais, e sem prejuízo quanto à autonomia das redes de ensino para organização de </a:t>
            </a:r>
            <a:r>
              <a:rPr lang="pt-BR" sz="1600" dirty="0" smtClean="0">
                <a:solidFill>
                  <a:srgbClr val="162937"/>
                </a:solidFill>
              </a:rPr>
              <a:t>seu sistema.</a:t>
            </a:r>
          </a:p>
          <a:p>
            <a:pPr algn="just">
              <a:lnSpc>
                <a:spcPts val="1200"/>
              </a:lnSpc>
            </a:pPr>
            <a:endParaRPr lang="pt-BR" sz="1600" dirty="0">
              <a:solidFill>
                <a:srgbClr val="162937"/>
              </a:solidFill>
            </a:endParaRPr>
          </a:p>
          <a:p>
            <a:pPr algn="just"/>
            <a:r>
              <a:rPr lang="pt-BR" sz="1600" b="1" dirty="0">
                <a:solidFill>
                  <a:srgbClr val="162937"/>
                </a:solidFill>
              </a:rPr>
              <a:t>Parágrafo único</a:t>
            </a:r>
            <a:r>
              <a:rPr lang="pt-BR" sz="1600" dirty="0">
                <a:solidFill>
                  <a:srgbClr val="162937"/>
                </a:solidFill>
              </a:rPr>
              <a:t>. As medidas previstas aplicam-se, no que couber, à educação profissional </a:t>
            </a:r>
            <a:r>
              <a:rPr lang="pt-BR" sz="1600" dirty="0" smtClean="0">
                <a:solidFill>
                  <a:srgbClr val="162937"/>
                </a:solidFill>
              </a:rPr>
              <a:t>e tecnológica </a:t>
            </a:r>
            <a:r>
              <a:rPr lang="pt-BR" sz="1600" dirty="0">
                <a:solidFill>
                  <a:srgbClr val="162937"/>
                </a:solidFill>
              </a:rPr>
              <a:t>de nível médio</a:t>
            </a:r>
            <a:r>
              <a:rPr lang="pt-BR" sz="1600" dirty="0" smtClean="0">
                <a:solidFill>
                  <a:srgbClr val="162937"/>
                </a:solidFill>
              </a:rPr>
              <a:t>.</a:t>
            </a:r>
          </a:p>
          <a:p>
            <a:pPr algn="just">
              <a:lnSpc>
                <a:spcPts val="1200"/>
              </a:lnSpc>
            </a:pPr>
            <a:endParaRPr lang="pt-BR" sz="1600" dirty="0">
              <a:solidFill>
                <a:srgbClr val="162937"/>
              </a:solidFill>
            </a:endParaRPr>
          </a:p>
          <a:p>
            <a:pPr algn="just"/>
            <a:r>
              <a:rPr lang="pt-BR" sz="1600" b="1" dirty="0">
                <a:solidFill>
                  <a:srgbClr val="162937"/>
                </a:solidFill>
              </a:rPr>
              <a:t>Art. 3º </a:t>
            </a:r>
            <a:r>
              <a:rPr lang="pt-BR" sz="1600" dirty="0">
                <a:solidFill>
                  <a:srgbClr val="162937"/>
                </a:solidFill>
              </a:rPr>
              <a:t>São objetivos da ação de retorno às aulas presenciais:</a:t>
            </a:r>
          </a:p>
          <a:p>
            <a:pPr algn="just"/>
            <a:r>
              <a:rPr lang="pt-BR" sz="1600" dirty="0">
                <a:solidFill>
                  <a:srgbClr val="162937"/>
                </a:solidFill>
              </a:rPr>
              <a:t>I - estabelecer diretrizes gerais;</a:t>
            </a:r>
          </a:p>
          <a:p>
            <a:pPr algn="just"/>
            <a:r>
              <a:rPr lang="pt-BR" sz="1600" dirty="0">
                <a:solidFill>
                  <a:srgbClr val="162937"/>
                </a:solidFill>
              </a:rPr>
              <a:t>II - disponibilizar, em caráter complementar, protocolos de biossegurança; e</a:t>
            </a:r>
          </a:p>
          <a:p>
            <a:pPr algn="just"/>
            <a:r>
              <a:rPr lang="pt-BR" sz="1600" dirty="0">
                <a:solidFill>
                  <a:srgbClr val="162937"/>
                </a:solidFill>
              </a:rPr>
              <a:t>II - divulgar as medidas de apoio técnico e financeiro, realizadas para o retorno seguro </a:t>
            </a:r>
            <a:r>
              <a:rPr lang="pt-BR" sz="1600" dirty="0" smtClean="0">
                <a:solidFill>
                  <a:srgbClr val="162937"/>
                </a:solidFill>
              </a:rPr>
              <a:t>das atividades </a:t>
            </a:r>
            <a:r>
              <a:rPr lang="pt-BR" sz="1600" dirty="0">
                <a:solidFill>
                  <a:srgbClr val="162937"/>
                </a:solidFill>
              </a:rPr>
              <a:t>presenciais nas escolas</a:t>
            </a:r>
            <a:r>
              <a:rPr lang="pt-BR" sz="1600" dirty="0" smtClean="0">
                <a:solidFill>
                  <a:srgbClr val="162937"/>
                </a:solidFill>
              </a:rPr>
              <a:t>.</a:t>
            </a:r>
            <a:endParaRPr lang="pt-BR" sz="1600" dirty="0">
              <a:solidFill>
                <a:srgbClr val="162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9955" y="252311"/>
            <a:ext cx="8892481" cy="637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>
                <a:solidFill>
                  <a:srgbClr val="162937"/>
                </a:solidFill>
              </a:rPr>
              <a:t>Art. 4º O apoio técnico para o retorno imediato e gradual das aulas presenciais será prestado por meio de</a:t>
            </a:r>
            <a:r>
              <a:rPr lang="pt-BR" sz="1600" b="1" dirty="0" smtClean="0">
                <a:solidFill>
                  <a:srgbClr val="162937"/>
                </a:solidFill>
              </a:rPr>
              <a:t>:</a:t>
            </a:r>
          </a:p>
          <a:p>
            <a:pPr lvl="0">
              <a:lnSpc>
                <a:spcPts val="1200"/>
              </a:lnSpc>
            </a:pPr>
            <a:endParaRPr lang="pt-BR" sz="1600" dirty="0">
              <a:solidFill>
                <a:srgbClr val="162937"/>
              </a:solidFill>
            </a:endParaRPr>
          </a:p>
          <a:p>
            <a:pPr lvl="0"/>
            <a:r>
              <a:rPr lang="pt-BR" sz="1600" b="1" dirty="0">
                <a:solidFill>
                  <a:srgbClr val="162937"/>
                </a:solidFill>
              </a:rPr>
              <a:t>I </a:t>
            </a:r>
            <a:r>
              <a:rPr lang="pt-BR" sz="1500" b="1" dirty="0">
                <a:solidFill>
                  <a:srgbClr val="162937"/>
                </a:solidFill>
              </a:rPr>
              <a:t>- </a:t>
            </a:r>
            <a:r>
              <a:rPr lang="pt-BR" sz="1500" dirty="0">
                <a:solidFill>
                  <a:srgbClr val="162937"/>
                </a:solidFill>
              </a:rPr>
              <a:t>grupos de trabalho </a:t>
            </a:r>
            <a:r>
              <a:rPr lang="pt-BR" sz="1500" dirty="0" err="1">
                <a:solidFill>
                  <a:srgbClr val="162937"/>
                </a:solidFill>
              </a:rPr>
              <a:t>Intersetoriais</a:t>
            </a:r>
            <a:r>
              <a:rPr lang="pt-BR" sz="1500" dirty="0">
                <a:solidFill>
                  <a:srgbClr val="162937"/>
                </a:solidFill>
              </a:rPr>
              <a:t> do Programa Saúde na Escola - PSE, instituído por meio do Decreto nº 6.286, de 5 de dezembro de 2007, e regulamentado pela Portaria Interministerial nº 1.055, de 25 de abril de 2017, do Ministério da Educação - MEC e do Ministério da Saúde </a:t>
            </a:r>
            <a:r>
              <a:rPr lang="pt-BR" sz="1500" dirty="0" smtClean="0">
                <a:solidFill>
                  <a:srgbClr val="162937"/>
                </a:solidFill>
              </a:rPr>
              <a:t>– MS</a:t>
            </a:r>
          </a:p>
          <a:p>
            <a:pPr lvl="0">
              <a:lnSpc>
                <a:spcPts val="1000"/>
              </a:lnSpc>
            </a:pPr>
            <a:endParaRPr lang="pt-BR" sz="1500" b="1" dirty="0">
              <a:solidFill>
                <a:srgbClr val="162937"/>
              </a:solidFill>
            </a:endParaRPr>
          </a:p>
          <a:p>
            <a:pPr lvl="0"/>
            <a:r>
              <a:rPr lang="pt-BR" sz="1500" b="1" dirty="0">
                <a:solidFill>
                  <a:srgbClr val="162937"/>
                </a:solidFill>
              </a:rPr>
              <a:t>II - </a:t>
            </a:r>
            <a:r>
              <a:rPr lang="pt-BR" sz="1500" dirty="0">
                <a:solidFill>
                  <a:srgbClr val="162937"/>
                </a:solidFill>
              </a:rPr>
              <a:t>instituição de diretrizes nacionais orientadoras para a implementação de medidas no retorno à </a:t>
            </a:r>
            <a:r>
              <a:rPr lang="pt-BR" sz="1500" dirty="0" err="1">
                <a:solidFill>
                  <a:srgbClr val="162937"/>
                </a:solidFill>
              </a:rPr>
              <a:t>presencialidade</a:t>
            </a:r>
            <a:r>
              <a:rPr lang="pt-BR" sz="1500" dirty="0">
                <a:solidFill>
                  <a:srgbClr val="162937"/>
                </a:solidFill>
              </a:rPr>
              <a:t> das atividades de ensino e aprendizagem e para a regularização do </a:t>
            </a:r>
            <a:r>
              <a:rPr lang="pt-BR" sz="1500" dirty="0" smtClean="0">
                <a:solidFill>
                  <a:srgbClr val="162937"/>
                </a:solidFill>
              </a:rPr>
              <a:t>calendário </a:t>
            </a:r>
            <a:r>
              <a:rPr lang="pt-BR" sz="1500" dirty="0">
                <a:solidFill>
                  <a:srgbClr val="162937"/>
                </a:solidFill>
              </a:rPr>
              <a:t>escolar, na forma do art. 1º, parágrafo único, da Lei nº 14.040, de 18 de agosto de 2020</a:t>
            </a:r>
            <a:r>
              <a:rPr lang="pt-BR" sz="1500" dirty="0" smtClean="0">
                <a:solidFill>
                  <a:srgbClr val="162937"/>
                </a:solidFill>
              </a:rPr>
              <a:t>;</a:t>
            </a:r>
          </a:p>
          <a:p>
            <a:pPr lvl="0">
              <a:lnSpc>
                <a:spcPts val="1100"/>
              </a:lnSpc>
            </a:pPr>
            <a:endParaRPr lang="pt-BR" sz="1500" b="1" dirty="0">
              <a:solidFill>
                <a:srgbClr val="162937"/>
              </a:solidFill>
            </a:endParaRPr>
          </a:p>
          <a:p>
            <a:pPr lvl="0"/>
            <a:r>
              <a:rPr lang="pt-BR" sz="1500" b="1" dirty="0">
                <a:solidFill>
                  <a:srgbClr val="162937"/>
                </a:solidFill>
              </a:rPr>
              <a:t>III </a:t>
            </a:r>
            <a:r>
              <a:rPr lang="pt-BR" sz="1500" dirty="0">
                <a:solidFill>
                  <a:srgbClr val="162937"/>
                </a:solidFill>
              </a:rPr>
              <a:t>- disponibilização de protocolos sanitários e de materiais técnicos voltados à </a:t>
            </a:r>
            <a:r>
              <a:rPr lang="pt-BR" sz="1500" dirty="0" smtClean="0">
                <a:solidFill>
                  <a:srgbClr val="162937"/>
                </a:solidFill>
              </a:rPr>
              <a:t>implementação </a:t>
            </a:r>
            <a:r>
              <a:rPr lang="pt-BR" sz="1500" dirty="0">
                <a:solidFill>
                  <a:srgbClr val="162937"/>
                </a:solidFill>
              </a:rPr>
              <a:t>das atividades necessárias ao retorno às atividades escolares presenciais</a:t>
            </a:r>
            <a:r>
              <a:rPr lang="pt-BR" sz="1500" dirty="0" smtClean="0">
                <a:solidFill>
                  <a:srgbClr val="162937"/>
                </a:solidFill>
              </a:rPr>
              <a:t>;</a:t>
            </a:r>
          </a:p>
          <a:p>
            <a:pPr lvl="0" algn="just">
              <a:lnSpc>
                <a:spcPts val="1100"/>
              </a:lnSpc>
            </a:pPr>
            <a:endParaRPr lang="pt-BR" sz="1500" b="1" dirty="0">
              <a:solidFill>
                <a:srgbClr val="162937"/>
              </a:solidFill>
            </a:endParaRPr>
          </a:p>
          <a:p>
            <a:pPr lvl="0" algn="just"/>
            <a:r>
              <a:rPr lang="pt-BR" sz="1500" b="1" dirty="0">
                <a:solidFill>
                  <a:srgbClr val="162937"/>
                </a:solidFill>
              </a:rPr>
              <a:t>IV - </a:t>
            </a:r>
            <a:r>
              <a:rPr lang="pt-BR" sz="1500" dirty="0">
                <a:solidFill>
                  <a:srgbClr val="162937"/>
                </a:solidFill>
              </a:rPr>
              <a:t>disponibilização de informações sobre os recursos federais repassados aos entes subnacionais, para eventual utilização nas ações necessárias à viabilização do retorno às atividades presenciais, cujo conteúdo sobre execução orçamentária pode ser acessado em </a:t>
            </a:r>
            <a:r>
              <a:rPr lang="pt-BR" sz="1500" dirty="0">
                <a:solidFill>
                  <a:srgbClr val="162937"/>
                </a:solidFill>
                <a:hlinkClick r:id="rId2"/>
              </a:rPr>
              <a:t>www.transparencia.gov.br</a:t>
            </a:r>
            <a:r>
              <a:rPr lang="pt-BR" sz="1500" dirty="0">
                <a:solidFill>
                  <a:srgbClr val="162937"/>
                </a:solidFill>
              </a:rPr>
              <a:t>; </a:t>
            </a:r>
            <a:r>
              <a:rPr lang="pt-BR" sz="1500" dirty="0" smtClean="0">
                <a:solidFill>
                  <a:srgbClr val="162937"/>
                </a:solidFill>
              </a:rPr>
              <a:t>e</a:t>
            </a:r>
          </a:p>
          <a:p>
            <a:pPr lvl="0" algn="just">
              <a:lnSpc>
                <a:spcPts val="1100"/>
              </a:lnSpc>
            </a:pPr>
            <a:endParaRPr lang="pt-BR" sz="1500" dirty="0">
              <a:solidFill>
                <a:srgbClr val="162937"/>
              </a:solidFill>
            </a:endParaRPr>
          </a:p>
          <a:p>
            <a:pPr lvl="0" algn="just"/>
            <a:r>
              <a:rPr lang="pt-BR" sz="1500" b="1" dirty="0">
                <a:solidFill>
                  <a:srgbClr val="162937"/>
                </a:solidFill>
              </a:rPr>
              <a:t>V </a:t>
            </a:r>
            <a:r>
              <a:rPr lang="pt-BR" sz="1500" dirty="0">
                <a:solidFill>
                  <a:srgbClr val="162937"/>
                </a:solidFill>
              </a:rPr>
              <a:t>- realização de capacitações e disponibilização de materiais de apoio, manuais e orientações</a:t>
            </a:r>
            <a:r>
              <a:rPr lang="pt-BR" sz="1500" dirty="0" smtClean="0">
                <a:solidFill>
                  <a:srgbClr val="162937"/>
                </a:solidFill>
              </a:rPr>
              <a:t>.</a:t>
            </a:r>
          </a:p>
          <a:p>
            <a:pPr lvl="0" algn="just">
              <a:lnSpc>
                <a:spcPts val="1000"/>
              </a:lnSpc>
            </a:pPr>
            <a:r>
              <a:rPr lang="pt-BR" sz="1500" dirty="0" smtClean="0">
                <a:solidFill>
                  <a:srgbClr val="162937"/>
                </a:solidFill>
              </a:rPr>
              <a:t> </a:t>
            </a:r>
            <a:endParaRPr lang="pt-BR" sz="1500" dirty="0">
              <a:solidFill>
                <a:srgbClr val="162937"/>
              </a:solidFill>
            </a:endParaRPr>
          </a:p>
          <a:p>
            <a:pPr lvl="0" algn="just"/>
            <a:r>
              <a:rPr lang="pt-BR" sz="1500" b="1" dirty="0">
                <a:solidFill>
                  <a:srgbClr val="162937"/>
                </a:solidFill>
              </a:rPr>
              <a:t>Parágrafo único</a:t>
            </a:r>
            <a:r>
              <a:rPr lang="pt-BR" sz="1500" dirty="0">
                <a:solidFill>
                  <a:srgbClr val="162937"/>
                </a:solidFill>
              </a:rPr>
              <a:t>. As informações a que se referem os incisos </a:t>
            </a:r>
            <a:r>
              <a:rPr lang="pt-BR" sz="1500" b="1" dirty="0">
                <a:solidFill>
                  <a:srgbClr val="162937"/>
                </a:solidFill>
              </a:rPr>
              <a:t>serão disponibilizadas </a:t>
            </a:r>
            <a:r>
              <a:rPr lang="pt-BR" sz="1500" dirty="0">
                <a:solidFill>
                  <a:srgbClr val="162937"/>
                </a:solidFill>
              </a:rPr>
              <a:t>no Portal </a:t>
            </a:r>
            <a:r>
              <a:rPr lang="pt-BR" sz="1500" dirty="0" smtClean="0">
                <a:solidFill>
                  <a:srgbClr val="162937"/>
                </a:solidFill>
              </a:rPr>
              <a:t>do </a:t>
            </a:r>
            <a:r>
              <a:rPr lang="pt-BR" sz="1500" b="1" dirty="0" smtClean="0">
                <a:solidFill>
                  <a:srgbClr val="162937"/>
                </a:solidFill>
              </a:rPr>
              <a:t>Ministério </a:t>
            </a:r>
            <a:r>
              <a:rPr lang="pt-BR" sz="1500" b="1" dirty="0">
                <a:solidFill>
                  <a:srgbClr val="162937"/>
                </a:solidFill>
              </a:rPr>
              <a:t>da Educação, no site: gov.br/</a:t>
            </a:r>
            <a:r>
              <a:rPr lang="pt-BR" sz="1500" b="1" dirty="0" err="1">
                <a:solidFill>
                  <a:srgbClr val="162937"/>
                </a:solidFill>
              </a:rPr>
              <a:t>mec</a:t>
            </a:r>
            <a:r>
              <a:rPr lang="pt-BR" sz="1500" b="1" dirty="0">
                <a:solidFill>
                  <a:srgbClr val="162937"/>
                </a:solidFill>
              </a:rPr>
              <a:t> </a:t>
            </a:r>
            <a:r>
              <a:rPr lang="pt-BR" sz="1500" dirty="0">
                <a:solidFill>
                  <a:srgbClr val="162937"/>
                </a:solidFill>
              </a:rPr>
              <a:t>e no </a:t>
            </a:r>
            <a:r>
              <a:rPr lang="pt-BR" sz="1500" b="1" dirty="0">
                <a:solidFill>
                  <a:srgbClr val="162937"/>
                </a:solidFill>
              </a:rPr>
              <a:t>Ambiente Virtual de Aprendizag</a:t>
            </a:r>
            <a:r>
              <a:rPr lang="pt-BR" sz="1500" dirty="0">
                <a:solidFill>
                  <a:srgbClr val="162937"/>
                </a:solidFill>
              </a:rPr>
              <a:t>em - </a:t>
            </a:r>
            <a:r>
              <a:rPr lang="pt-BR" sz="1500" dirty="0" err="1">
                <a:solidFill>
                  <a:srgbClr val="162937"/>
                </a:solidFill>
              </a:rPr>
              <a:t>Avamec</a:t>
            </a:r>
            <a:r>
              <a:rPr lang="pt-BR" sz="1500" dirty="0">
                <a:solidFill>
                  <a:srgbClr val="162937"/>
                </a:solidFill>
              </a:rPr>
              <a:t>, bem como no site: gov.br/saúde e no Portal da Secretaria de Atenção Primária à Saúde: </a:t>
            </a:r>
            <a:r>
              <a:rPr lang="pt-BR" sz="1500" dirty="0">
                <a:solidFill>
                  <a:srgbClr val="162937"/>
                </a:solidFill>
                <a:hlinkClick r:id="rId3"/>
              </a:rPr>
              <a:t>https://aps.saude.gov.br/ape/corona</a:t>
            </a:r>
            <a:r>
              <a:rPr lang="pt-BR" sz="1500" dirty="0" smtClean="0">
                <a:solidFill>
                  <a:srgbClr val="162937"/>
                </a:solidFill>
              </a:rPr>
              <a:t>.</a:t>
            </a:r>
          </a:p>
          <a:p>
            <a:pPr lvl="0" algn="just"/>
            <a:endParaRPr lang="pt-BR" sz="1500" dirty="0">
              <a:solidFill>
                <a:srgbClr val="162937"/>
              </a:solidFill>
            </a:endParaRPr>
          </a:p>
          <a:p>
            <a:pPr lvl="0"/>
            <a:r>
              <a:rPr lang="pt-BR" sz="1500" b="1" dirty="0">
                <a:solidFill>
                  <a:srgbClr val="162937"/>
                </a:solidFill>
              </a:rPr>
              <a:t>Art. 5º </a:t>
            </a:r>
            <a:r>
              <a:rPr lang="pt-BR" sz="1500" dirty="0">
                <a:solidFill>
                  <a:srgbClr val="162937"/>
                </a:solidFill>
              </a:rPr>
              <a:t>Esta Portaria entra em vigor na data de sua publicação.</a:t>
            </a:r>
          </a:p>
          <a:p>
            <a:pPr lvl="0" algn="ctr"/>
            <a:r>
              <a:rPr lang="pt-BR" sz="1500" b="1" dirty="0">
                <a:solidFill>
                  <a:srgbClr val="162937"/>
                </a:solidFill>
              </a:rPr>
              <a:t>MILTON RIBEIRO</a:t>
            </a:r>
          </a:p>
          <a:p>
            <a:pPr lvl="0" algn="ctr"/>
            <a:r>
              <a:rPr lang="pt-BR" sz="1200" dirty="0">
                <a:solidFill>
                  <a:srgbClr val="162937"/>
                </a:solidFill>
              </a:rPr>
              <a:t>Ministro de Estado da Educação</a:t>
            </a:r>
          </a:p>
          <a:p>
            <a:pPr lvl="0" algn="ctr"/>
            <a:r>
              <a:rPr lang="pt-BR" sz="1200" b="1" dirty="0">
                <a:solidFill>
                  <a:srgbClr val="162937"/>
                </a:solidFill>
              </a:rPr>
              <a:t>MARCELO QUEIROGA</a:t>
            </a:r>
          </a:p>
          <a:p>
            <a:pPr lvl="0" algn="ctr"/>
            <a:r>
              <a:rPr lang="pt-BR" sz="1200" dirty="0">
                <a:solidFill>
                  <a:srgbClr val="162937"/>
                </a:solidFill>
              </a:rPr>
              <a:t>Ministro de Estado da Saúde</a:t>
            </a:r>
            <a:endParaRPr lang="pt-B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60648"/>
            <a:ext cx="871296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</a:rPr>
              <a:t>PARECER HOMOLOGADO DESPACHO DO MINISTRO, PUBLICADO NO D.O.U. DE 5/8/2021, SEÇÃO 1, PÁG. 34. </a:t>
            </a:r>
            <a:endParaRPr lang="pt-BR" sz="2000" dirty="0" smtClean="0">
              <a:solidFill>
                <a:srgbClr val="000000"/>
              </a:solidFill>
            </a:endParaRPr>
          </a:p>
          <a:p>
            <a:r>
              <a:rPr lang="pt-BR" dirty="0" smtClean="0"/>
              <a:t> </a:t>
            </a:r>
            <a:endParaRPr lang="pt-BR" sz="800" dirty="0"/>
          </a:p>
          <a:p>
            <a:pPr algn="ctr"/>
            <a:r>
              <a:rPr lang="pt-BR" sz="800" dirty="0"/>
              <a:t> </a:t>
            </a:r>
            <a:r>
              <a:rPr lang="pt-BR" b="1" dirty="0">
                <a:latin typeface="Times New Roman"/>
              </a:rPr>
              <a:t>MINISTÉRIO DA EDUCAÇÃO </a:t>
            </a:r>
            <a:endParaRPr lang="pt-BR" dirty="0">
              <a:latin typeface="Times New Roman"/>
            </a:endParaRPr>
          </a:p>
          <a:p>
            <a:pPr algn="ctr"/>
            <a:r>
              <a:rPr lang="pt-BR" b="1" dirty="0">
                <a:latin typeface="Times New Roman"/>
              </a:rPr>
              <a:t>CONSELHO NACIONAL DE </a:t>
            </a:r>
            <a:r>
              <a:rPr lang="pt-BR" b="1" dirty="0" smtClean="0">
                <a:latin typeface="Times New Roman"/>
              </a:rPr>
              <a:t>EDUCAÇÃO</a:t>
            </a:r>
          </a:p>
          <a:p>
            <a:pPr algn="ctr"/>
            <a:endParaRPr lang="pt-BR" b="1" dirty="0" smtClean="0">
              <a:latin typeface="Times New Roman"/>
            </a:endParaRPr>
          </a:p>
          <a:p>
            <a:pPr algn="just"/>
            <a:r>
              <a:rPr lang="pt-BR" b="1" dirty="0" smtClean="0">
                <a:solidFill>
                  <a:srgbClr val="000000"/>
                </a:solidFill>
                <a:latin typeface="Times New Roman"/>
              </a:rPr>
              <a:t>INTERESSADO</a:t>
            </a:r>
            <a:r>
              <a:rPr lang="pt-BR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Conselho Nacional de Educação/Conselho Pleno 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b="1" dirty="0">
                <a:solidFill>
                  <a:srgbClr val="000000"/>
                </a:solidFill>
                <a:latin typeface="Times New Roman"/>
              </a:rPr>
              <a:t>UF: DF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	</a:t>
            </a:r>
            <a:endParaRPr lang="pt-BR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b="1" dirty="0">
                <a:solidFill>
                  <a:srgbClr val="000000"/>
                </a:solidFill>
                <a:latin typeface="Times New Roman"/>
              </a:rPr>
              <a:t>ASSUNTO: Diretrizes Nacionais orientadoras para a implementação de medidas no retorno à </a:t>
            </a:r>
            <a:r>
              <a:rPr lang="pt-BR" b="1" dirty="0" err="1">
                <a:solidFill>
                  <a:srgbClr val="000000"/>
                </a:solidFill>
                <a:latin typeface="Times New Roman"/>
              </a:rPr>
              <a:t>presencialidade</a:t>
            </a:r>
            <a:r>
              <a:rPr lang="pt-BR" b="1" dirty="0">
                <a:solidFill>
                  <a:srgbClr val="000000"/>
                </a:solidFill>
                <a:latin typeface="Times New Roman"/>
              </a:rPr>
              <a:t> das atividades de ensino e aprendizagem e para a regularização do calendário escolar. </a:t>
            </a:r>
            <a:r>
              <a:rPr lang="pt-BR" b="1" dirty="0">
                <a:solidFill>
                  <a:srgbClr val="000000"/>
                </a:solidFill>
              </a:rPr>
              <a:t>	</a:t>
            </a:r>
            <a:endParaRPr lang="pt-BR" b="1" dirty="0" smtClean="0">
              <a:solidFill>
                <a:srgbClr val="000000"/>
              </a:solidFill>
            </a:endParaRPr>
          </a:p>
          <a:p>
            <a:pPr algn="just"/>
            <a:endParaRPr lang="pt-BR" dirty="0">
              <a:solidFill>
                <a:srgbClr val="000000"/>
              </a:solidFill>
            </a:endParaRPr>
          </a:p>
          <a:p>
            <a:pPr algn="just"/>
            <a:r>
              <a:rPr lang="pt-BR" b="1" dirty="0">
                <a:solidFill>
                  <a:srgbClr val="000000"/>
                </a:solidFill>
                <a:latin typeface="Times New Roman"/>
              </a:rPr>
              <a:t>COMISSÃO: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Luiz Roberto Liza Curi (Presidente), Maria Helena Guimarães de Castro (Relatora), </a:t>
            </a:r>
            <a:r>
              <a:rPr lang="pt-BR" dirty="0" err="1">
                <a:solidFill>
                  <a:srgbClr val="000000"/>
                </a:solidFill>
                <a:latin typeface="Times New Roman"/>
              </a:rPr>
              <a:t>Amábile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 Aparecida </a:t>
            </a:r>
            <a:r>
              <a:rPr lang="pt-BR" dirty="0" err="1">
                <a:solidFill>
                  <a:srgbClr val="000000"/>
                </a:solidFill>
                <a:latin typeface="Times New Roman"/>
              </a:rPr>
              <a:t>Pacios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, Anderson Luiz Bezerra da Silveira, Mozart Neves Ramos, Suely Melo de Castro Menezes e Tiago </a:t>
            </a:r>
            <a:r>
              <a:rPr lang="pt-BR" dirty="0" err="1">
                <a:solidFill>
                  <a:srgbClr val="000000"/>
                </a:solidFill>
                <a:latin typeface="Times New Roman"/>
              </a:rPr>
              <a:t>Tondinelli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 (membros). </a:t>
            </a:r>
            <a:r>
              <a:rPr lang="pt-BR" dirty="0">
                <a:solidFill>
                  <a:srgbClr val="000000"/>
                </a:solidFill>
              </a:rPr>
              <a:t>	</a:t>
            </a:r>
            <a:endParaRPr lang="pt-BR" dirty="0" smtClean="0">
              <a:solidFill>
                <a:srgbClr val="000000"/>
              </a:solidFill>
            </a:endParaRPr>
          </a:p>
          <a:p>
            <a:pPr algn="just"/>
            <a:endParaRPr lang="pt-BR" dirty="0">
              <a:solidFill>
                <a:srgbClr val="000000"/>
              </a:solidFill>
            </a:endParaRPr>
          </a:p>
          <a:p>
            <a:r>
              <a:rPr lang="pt-BR" b="1" dirty="0">
                <a:solidFill>
                  <a:srgbClr val="000000"/>
                </a:solidFill>
                <a:latin typeface="Times New Roman"/>
              </a:rPr>
              <a:t>PROCESSO Nº: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23001.000334/2020-21 </a:t>
            </a:r>
            <a:endParaRPr lang="pt-BR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pt-BR" dirty="0">
                <a:solidFill>
                  <a:srgbClr val="000000"/>
                </a:solidFill>
              </a:rPr>
              <a:t>	</a:t>
            </a:r>
          </a:p>
          <a:p>
            <a:r>
              <a:rPr lang="pt-BR" b="1" dirty="0">
                <a:solidFill>
                  <a:srgbClr val="000000"/>
                </a:solidFill>
                <a:latin typeface="Times New Roman"/>
              </a:rPr>
              <a:t>PARECER CNE/CP Nº: </a:t>
            </a:r>
            <a:r>
              <a:rPr lang="pt-BR" b="1" dirty="0" smtClean="0">
                <a:solidFill>
                  <a:srgbClr val="000000"/>
                </a:solidFill>
                <a:latin typeface="Times New Roman"/>
              </a:rPr>
              <a:t> 6/2021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pt-BR" b="1" dirty="0">
                <a:solidFill>
                  <a:srgbClr val="000000"/>
                </a:solidFill>
                <a:latin typeface="Times New Roman"/>
              </a:rPr>
              <a:t>COLEGIADO: </a:t>
            </a:r>
            <a:r>
              <a:rPr lang="pt-BR" b="1" dirty="0" smtClean="0">
                <a:solidFill>
                  <a:srgbClr val="000000"/>
                </a:solidFill>
                <a:latin typeface="Times New Roman"/>
              </a:rPr>
              <a:t> CP      APROVADO 06/07/21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	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5540" y="5805264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solidFill>
                  <a:schemeClr val="bg2">
                    <a:lumMod val="25000"/>
                  </a:schemeClr>
                </a:solidFill>
              </a:rPr>
              <a:t>http://portal.mec.gov.br/index.php?option=com_docman&amp;view=download&amp;alias=195831-pcp006-21&amp;category_slug=julho-2021-pdf&amp;Itemid=30192</a:t>
            </a:r>
          </a:p>
        </p:txBody>
      </p:sp>
    </p:spTree>
    <p:extLst>
      <p:ext uri="{BB962C8B-B14F-4D97-AF65-F5344CB8AC3E}">
        <p14:creationId xmlns:p14="http://schemas.microsoft.com/office/powerpoint/2010/main" val="10610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0028" y="508281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 GERALDO  MONTEIRO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Advogado – Consultor da AMA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0029" y="3429000"/>
            <a:ext cx="85689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r>
              <a:rPr lang="pt-BR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pt-BR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73" y="260648"/>
            <a:ext cx="5976665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20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692696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QUEM SE DESTINA</a:t>
            </a:r>
          </a:p>
          <a:p>
            <a:pPr algn="ctr"/>
            <a:endParaRPr lang="pt-BR" sz="2400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sz="2600" b="1" dirty="0" smtClean="0"/>
              <a:t>São </a:t>
            </a:r>
            <a:r>
              <a:rPr lang="pt-BR" sz="2600" b="1" dirty="0"/>
              <a:t>atendidos pelo programa os alunos de toda a educação básica (educação infantil, ensino fundamental, ensino médio e educação de jovens e adultos) matriculados em escolas públicas, filantrópicas e em entidades comunitárias (conveniadas com o poder público). Vale destacar que o orçamento do PNAE beneficia milhões de estudantes brasileiros, como prevê o artigo 208, incisos IV e VII, da Constituição Federal.</a:t>
            </a:r>
          </a:p>
        </p:txBody>
      </p:sp>
    </p:spTree>
    <p:extLst>
      <p:ext uri="{BB962C8B-B14F-4D97-AF65-F5344CB8AC3E}">
        <p14:creationId xmlns:p14="http://schemas.microsoft.com/office/powerpoint/2010/main" val="8402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22322"/>
              </p:ext>
            </p:extLst>
          </p:nvPr>
        </p:nvGraphicFramePr>
        <p:xfrm>
          <a:off x="251520" y="1844824"/>
          <a:ext cx="8624727" cy="4681324"/>
        </p:xfrm>
        <a:graphic>
          <a:graphicData uri="http://schemas.openxmlformats.org/drawingml/2006/table">
            <a:tbl>
              <a:tblPr/>
              <a:tblGrid>
                <a:gridCol w="2232248"/>
                <a:gridCol w="3240360"/>
                <a:gridCol w="3152119"/>
              </a:tblGrid>
              <a:tr h="207100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PNAE - Redes Estadual, Distrital e Munic</a:t>
                      </a:r>
                      <a:r>
                        <a:rPr lang="pt-BR" sz="2400" b="1" dirty="0">
                          <a:solidFill>
                            <a:srgbClr val="555555"/>
                          </a:solidFill>
                          <a:effectLst/>
                          <a:latin typeface="+mn-lt"/>
                        </a:rPr>
                        <a:t>ipal</a:t>
                      </a:r>
                      <a:endParaRPr lang="pt-BR" sz="2400" b="0" dirty="0">
                        <a:solidFill>
                          <a:srgbClr val="555555"/>
                        </a:solidFill>
                        <a:effectLst/>
                        <a:latin typeface="+mn-lt"/>
                      </a:endParaRP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25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Valor repassado (R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$) BI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Qtde_Alunos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39,8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3,95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40,2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4,02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40,5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3,88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40,6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3,42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40,3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3,759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41,5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3,693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42,2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3,542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43,3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3,306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43,1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3,051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44,4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3,034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45,6</a:t>
                      </a:r>
                    </a:p>
                  </a:txBody>
                  <a:tcPr marL="32179" marR="32179" marT="24134" marB="2413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51520" y="33265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Estudantes de Educação Básica das Redes Estadual, Distrital e Municipal e Recursos Financeiros Federais do PNAE Repassados.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1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28684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pt-BR" sz="4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8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712968" cy="611449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DA MERENDA ESCOLAR</a:t>
            </a:r>
          </a:p>
          <a:p>
            <a:endParaRPr lang="pt-BR" dirty="0"/>
          </a:p>
          <a:p>
            <a:endParaRPr lang="pt-BR" sz="2400" b="1" u="sng" dirty="0" smtClean="0"/>
          </a:p>
          <a:p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NORMATIVAS DO PNAE</a:t>
            </a:r>
          </a:p>
          <a:p>
            <a:endParaRPr lang="pt-BR" dirty="0" smtClean="0"/>
          </a:p>
          <a:p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11.947, DE 16 DE JUNHO DE 2009.</a:t>
            </a:r>
            <a:r>
              <a:rPr lang="pt-BR" sz="2000" b="1" dirty="0" smtClean="0"/>
              <a:t>	</a:t>
            </a:r>
          </a:p>
          <a:p>
            <a:r>
              <a:rPr lang="pt-BR" sz="2000" b="1" dirty="0" smtClean="0"/>
              <a:t>LEI Nº 13.987, DE 7 DE ABRIL DE 2020	</a:t>
            </a:r>
          </a:p>
          <a:p>
            <a:r>
              <a:rPr lang="pt-BR" sz="2000" b="1" dirty="0" smtClean="0"/>
              <a:t>LEI Nº 9.394, DE 20 DE DEZEMBRO DE 1996 (LDB)</a:t>
            </a:r>
          </a:p>
          <a:p>
            <a:endParaRPr lang="pt-BR" b="1" dirty="0" smtClean="0"/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N° 20, DE 02 DE DEZEMBRO DE 2020</a:t>
            </a:r>
          </a:p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Nº 6, DE 08 DE MAIO DE 2020</a:t>
            </a:r>
          </a:p>
          <a:p>
            <a:r>
              <a:rPr lang="pt-BR" dirty="0" smtClean="0"/>
              <a:t>RESOLUÇÃO Nº 2, DE 9 DE ABRIL DE 2020</a:t>
            </a:r>
          </a:p>
          <a:p>
            <a:r>
              <a:rPr lang="pt-BR" dirty="0" smtClean="0"/>
              <a:t>PORTARIA INTERMINISTERIAL Nº  1.010, DE 8 DE MAIO DE 2006</a:t>
            </a:r>
          </a:p>
          <a:p>
            <a:endParaRPr lang="pt-BR" dirty="0"/>
          </a:p>
          <a:p>
            <a:r>
              <a:rPr lang="pt-BR" sz="2400" b="1" u="sng" dirty="0" smtClean="0"/>
              <a:t>NORMATIVOS GERAIS</a:t>
            </a:r>
          </a:p>
          <a:p>
            <a:pPr>
              <a:lnSpc>
                <a:spcPts val="1100"/>
              </a:lnSpc>
            </a:pPr>
            <a:endParaRPr lang="pt-BR" sz="2400" b="1" u="sng" dirty="0" smtClean="0"/>
          </a:p>
          <a:p>
            <a:pPr>
              <a:lnSpc>
                <a:spcPts val="400"/>
              </a:lnSpc>
            </a:pPr>
            <a:r>
              <a:rPr lang="pt-BR" dirty="0" smtClean="0"/>
              <a:t>	</a:t>
            </a:r>
          </a:p>
          <a:p>
            <a:r>
              <a:rPr lang="pt-BR" dirty="0" smtClean="0"/>
              <a:t>DECRETO LEGISLATIVO Nº 02, DE 20 DE MARÇO DE 2020	</a:t>
            </a:r>
          </a:p>
          <a:p>
            <a:r>
              <a:rPr lang="pt-BR" dirty="0" smtClean="0"/>
              <a:t>DECRETO LEGISLATIVO Nº 6, DE 20 DE MARÇO DE 2020	</a:t>
            </a:r>
          </a:p>
          <a:p>
            <a:r>
              <a:rPr lang="pt-BR" dirty="0" smtClean="0"/>
              <a:t>PORTARIA Nº 356, DE 11 DE MARÇO DE 2020,	</a:t>
            </a:r>
          </a:p>
        </p:txBody>
      </p:sp>
    </p:spTree>
    <p:extLst>
      <p:ext uri="{BB962C8B-B14F-4D97-AF65-F5344CB8AC3E}">
        <p14:creationId xmlns:p14="http://schemas.microsoft.com/office/powerpoint/2010/main" val="26279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derno de Legislação - PNAE/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9685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https://www.fnde.gov.br/index.php/programas/pnae/pnae-area-gestores/pnae-manuais-cartilhas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0250" y="251062"/>
            <a:ext cx="8754238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pt-BR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PNAE - DIRETRIZES </a:t>
            </a:r>
            <a:endParaRPr lang="pt-BR" sz="3600" b="1" i="0" u="sng" strike="noStrik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dirty="0">
              <a:latin typeface="Calibri"/>
            </a:endParaRPr>
          </a:p>
          <a:p>
            <a:r>
              <a:rPr lang="pt-BR" sz="2400" b="1" i="0" u="sng" strike="noStrike" baseline="0" dirty="0" smtClean="0"/>
              <a:t>Lei nº 11.947/2009 </a:t>
            </a:r>
          </a:p>
          <a:p>
            <a:pPr>
              <a:lnSpc>
                <a:spcPts val="1300"/>
              </a:lnSpc>
            </a:pPr>
            <a:endParaRPr lang="pt-BR" sz="2400" b="1" i="0" u="sng" strike="noStrike" baseline="0" dirty="0" smtClean="0"/>
          </a:p>
          <a:p>
            <a:pPr algn="just"/>
            <a:r>
              <a:rPr lang="pt-BR" b="1" i="0" strike="noStrike" baseline="0" dirty="0" smtClean="0"/>
              <a:t>Dispõe sobre o atendimento da alimentação escolar e do Programa Dinheiro Direto na Escola aos alunos da educação básica; altera as Leis nos 10.880, de 9 de junho de 2004, 11.273, de 6 de fevereiro de 2006, 11.507, de 20 de julho de 2007; revoga dispositivos da Medida Provisória no 2.178-36, de 24 de agosto de 2001, e a Lei no 8.913, de 12 de julho de 1994; e dá outras providências.</a:t>
            </a:r>
          </a:p>
          <a:p>
            <a:pPr algn="just">
              <a:lnSpc>
                <a:spcPts val="1500"/>
              </a:lnSpc>
            </a:pPr>
            <a:endParaRPr lang="pt-BR" b="1" i="0" strike="noStrike" baseline="0" dirty="0" smtClean="0"/>
          </a:p>
          <a:p>
            <a:pPr algn="just"/>
            <a:r>
              <a:rPr lang="pt-BR" sz="2200" b="1" i="0" u="none" strike="noStrike" baseline="0" dirty="0" smtClean="0"/>
              <a:t>Art. 3º </a:t>
            </a:r>
            <a:r>
              <a:rPr lang="pt-BR" sz="2200" b="0" i="0" u="none" strike="noStrike" baseline="0" dirty="0" smtClean="0"/>
              <a:t>A alimentação escolar é </a:t>
            </a:r>
            <a:r>
              <a:rPr lang="pt-BR" sz="2200" b="1" i="0" u="none" strike="noStrike" baseline="0" dirty="0" smtClean="0"/>
              <a:t>direito dos alunos da educação básica pública e dever do Estado</a:t>
            </a:r>
            <a:r>
              <a:rPr lang="pt-BR" sz="2200" b="0" i="0" u="none" strike="noStrike" baseline="0" dirty="0" smtClean="0"/>
              <a:t> e será promovida e incentivada com vistas no atendimento das </a:t>
            </a:r>
            <a:r>
              <a:rPr lang="pt-BR" sz="2200" b="1" i="0" u="none" strike="noStrike" baseline="0" dirty="0" smtClean="0"/>
              <a:t>diretrizes </a:t>
            </a:r>
            <a:r>
              <a:rPr lang="pt-BR" sz="2200" b="0" i="0" u="none" strike="noStrike" baseline="0" dirty="0" smtClean="0"/>
              <a:t>estabelecidas nesta Lei. </a:t>
            </a:r>
          </a:p>
          <a:p>
            <a:pPr>
              <a:lnSpc>
                <a:spcPts val="1200"/>
              </a:lnSpc>
            </a:pPr>
            <a:endParaRPr lang="pt-BR" sz="2200" b="0" i="0" u="none" strike="noStrike" baseline="0" dirty="0" smtClean="0"/>
          </a:p>
          <a:p>
            <a:r>
              <a:rPr lang="pt-BR" sz="2200" b="1" i="0" u="none" strike="noStrike" baseline="0" dirty="0" smtClean="0"/>
              <a:t>1. Emprego da Alimentação Saudável </a:t>
            </a:r>
            <a:endParaRPr lang="pt-BR" sz="2200" b="0" i="0" u="none" strike="noStrike" baseline="0" dirty="0" smtClean="0"/>
          </a:p>
          <a:p>
            <a:r>
              <a:rPr lang="pt-BR" sz="2200" b="1" i="0" u="none" strike="noStrike" baseline="0" dirty="0" smtClean="0"/>
              <a:t>2. Inclusão da Educação Alimentar e Nutricional </a:t>
            </a:r>
            <a:endParaRPr lang="pt-BR" sz="2200" b="0" i="0" u="none" strike="noStrike" baseline="0" dirty="0" smtClean="0"/>
          </a:p>
          <a:p>
            <a:r>
              <a:rPr lang="pt-BR" sz="2200" b="1" i="0" u="none" strike="noStrike" baseline="0" dirty="0" smtClean="0"/>
              <a:t>3. Universalidade </a:t>
            </a:r>
            <a:endParaRPr lang="pt-BR" sz="2200" b="0" i="0" u="none" strike="noStrike" baseline="0" dirty="0" smtClean="0"/>
          </a:p>
          <a:p>
            <a:r>
              <a:rPr lang="pt-BR" sz="2200" b="1" i="0" u="none" strike="noStrike" baseline="0" dirty="0" smtClean="0"/>
              <a:t>4. Controle social </a:t>
            </a:r>
            <a:endParaRPr lang="pt-BR" sz="2200" b="0" i="0" u="none" strike="noStrike" baseline="0" dirty="0" smtClean="0"/>
          </a:p>
          <a:p>
            <a:r>
              <a:rPr lang="pt-BR" sz="2200" b="1" i="0" u="none" strike="noStrike" baseline="0" dirty="0" smtClean="0"/>
              <a:t>5. Apoio ao desenvolvimento suste</a:t>
            </a:r>
            <a:r>
              <a:rPr lang="pt-BR" sz="2400" b="1" i="0" u="none" strike="noStrike" baseline="0" dirty="0" smtClean="0"/>
              <a:t>ntável </a:t>
            </a:r>
            <a:endParaRPr lang="pt-BR" sz="2400" b="0" i="0" u="none" strike="noStrike" baseline="0" dirty="0" smtClean="0"/>
          </a:p>
          <a:p>
            <a:r>
              <a:rPr lang="pt-BR" sz="2400" b="1" i="0" u="none" strike="noStrike" baseline="0" dirty="0" smtClean="0"/>
              <a:t>6. Direito à alimentação escolar </a:t>
            </a:r>
            <a:endParaRPr lang="pt-BR" sz="2400" b="0" i="0" u="none" strike="noStrik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960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7881" y="620687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O Programa Nacional de Alimentação Escolar (PNAE) oferece alimentação escolar e ações de educação alimentar e nutricional a estudantes de todas as etapas da </a:t>
            </a:r>
            <a:r>
              <a:rPr lang="pt-BR" sz="2400" dirty="0"/>
              <a:t>educação básica pública</a:t>
            </a:r>
            <a:r>
              <a:rPr lang="pt-BR" sz="2400" b="1" dirty="0"/>
              <a:t>. O governo federal repassa, a estados, municípios e escolas federais, valores financeiros de </a:t>
            </a:r>
            <a:r>
              <a:rPr lang="pt-BR" sz="2400" b="1" dirty="0">
                <a:solidFill>
                  <a:srgbClr val="C00000"/>
                </a:solidFill>
              </a:rPr>
              <a:t>caráter suplementar </a:t>
            </a:r>
            <a:r>
              <a:rPr lang="pt-BR" sz="2400" b="1" dirty="0"/>
              <a:t>efetuados em 10 parcelas mensais (de fevereiro a novembro) </a:t>
            </a:r>
            <a:r>
              <a:rPr lang="pt-BR" sz="2400" dirty="0"/>
              <a:t>para a cobertura de 200 dias letivos, conforme o número de matriculados em cada rede de ensino</a:t>
            </a:r>
            <a:r>
              <a:rPr lang="pt-BR" sz="2400" dirty="0" smtClean="0"/>
              <a:t>.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O PNAE </a:t>
            </a:r>
            <a:r>
              <a:rPr lang="pt-BR" sz="2400" dirty="0"/>
              <a:t>é</a:t>
            </a:r>
            <a:r>
              <a:rPr lang="pt-BR" sz="2400" b="1" dirty="0"/>
              <a:t> </a:t>
            </a:r>
            <a:r>
              <a:rPr lang="pt-BR" sz="2400" dirty="0"/>
              <a:t>acompanhado e fiscalizado diretamente pela sociedade, por meio dos Conselhos de Alimentação Escolar (CAE), e também pelo FNDE, pelo Tribunal de Contas da União (TCU), pela Controladoria Geral da União (CGU) e pelo Ministério Público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041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1423</TotalTime>
  <Words>1845</Words>
  <Application>Microsoft Office PowerPoint</Application>
  <PresentationFormat>Apresentação na tela (4:3)</PresentationFormat>
  <Paragraphs>235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Forma de Onda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Geraldo</dc:creator>
  <cp:lastModifiedBy>Luiz Geraldo</cp:lastModifiedBy>
  <cp:revision>55</cp:revision>
  <dcterms:created xsi:type="dcterms:W3CDTF">2021-08-07T15:22:19Z</dcterms:created>
  <dcterms:modified xsi:type="dcterms:W3CDTF">2021-08-09T03:30:40Z</dcterms:modified>
</cp:coreProperties>
</file>