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66" r:id="rId3"/>
    <p:sldId id="405" r:id="rId4"/>
    <p:sldId id="496" r:id="rId5"/>
    <p:sldId id="497" r:id="rId6"/>
    <p:sldId id="435" r:id="rId7"/>
    <p:sldId id="436" r:id="rId8"/>
    <p:sldId id="437" r:id="rId9"/>
    <p:sldId id="439" r:id="rId10"/>
    <p:sldId id="438" r:id="rId11"/>
    <p:sldId id="427" r:id="rId12"/>
    <p:sldId id="441" r:id="rId13"/>
    <p:sldId id="442" r:id="rId14"/>
    <p:sldId id="467" r:id="rId15"/>
    <p:sldId id="444" r:id="rId16"/>
    <p:sldId id="445" r:id="rId17"/>
    <p:sldId id="446" r:id="rId18"/>
    <p:sldId id="468" r:id="rId19"/>
    <p:sldId id="498" r:id="rId20"/>
    <p:sldId id="473" r:id="rId21"/>
    <p:sldId id="479" r:id="rId22"/>
    <p:sldId id="459" r:id="rId23"/>
    <p:sldId id="460" r:id="rId24"/>
    <p:sldId id="480" r:id="rId25"/>
    <p:sldId id="474" r:id="rId26"/>
    <p:sldId id="495" r:id="rId27"/>
    <p:sldId id="475" r:id="rId28"/>
    <p:sldId id="448" r:id="rId29"/>
    <p:sldId id="476" r:id="rId30"/>
    <p:sldId id="477" r:id="rId31"/>
    <p:sldId id="478" r:id="rId32"/>
    <p:sldId id="481" r:id="rId33"/>
    <p:sldId id="482" r:id="rId34"/>
    <p:sldId id="483" r:id="rId35"/>
    <p:sldId id="484" r:id="rId36"/>
    <p:sldId id="485" r:id="rId37"/>
    <p:sldId id="486" r:id="rId38"/>
    <p:sldId id="487" r:id="rId39"/>
    <p:sldId id="488" r:id="rId40"/>
    <p:sldId id="490" r:id="rId41"/>
    <p:sldId id="432" r:id="rId42"/>
    <p:sldId id="261" r:id="rId4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71" d="100"/>
          <a:sy n="71" d="100"/>
        </p:scale>
        <p:origin x="402"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pic>
        <p:nvPicPr>
          <p:cNvPr id="12" name="Imagem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1"/>
            <a:ext cx="12187238" cy="6860681"/>
          </a:xfrm>
          <a:prstGeom prst="rect">
            <a:avLst/>
          </a:prstGeom>
        </p:spPr>
      </p:pic>
    </p:spTree>
    <p:extLst>
      <p:ext uri="{BB962C8B-B14F-4D97-AF65-F5344CB8AC3E}">
        <p14:creationId xmlns:p14="http://schemas.microsoft.com/office/powerpoint/2010/main" val="238152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5931" cy="6858000"/>
          </a:xfrm>
          <a:prstGeom prst="rect">
            <a:avLst/>
          </a:prstGeom>
        </p:spPr>
      </p:pic>
      <p:sp>
        <p:nvSpPr>
          <p:cNvPr id="2" name="Título 1"/>
          <p:cNvSpPr>
            <a:spLocks noGrp="1"/>
          </p:cNvSpPr>
          <p:nvPr>
            <p:ph type="ctrTitle"/>
          </p:nvPr>
        </p:nvSpPr>
        <p:spPr>
          <a:xfrm>
            <a:off x="467965" y="2235200"/>
            <a:ext cx="11250000" cy="2387600"/>
          </a:xfrm>
        </p:spPr>
        <p:txBody>
          <a:bodyPr anchor="ctr">
            <a:normAutofit/>
          </a:bodyPr>
          <a:lstStyle>
            <a:lvl1pPr algn="ctr">
              <a:lnSpc>
                <a:spcPct val="100000"/>
              </a:lnSpc>
              <a:defRPr sz="4500" b="1">
                <a:solidFill>
                  <a:schemeClr val="bg1"/>
                </a:solidFill>
                <a:latin typeface="Arial" panose="020B0604020202020204" pitchFamily="34" charset="0"/>
                <a:cs typeface="Arial" panose="020B0604020202020204" pitchFamily="34" charset="0"/>
              </a:defRPr>
            </a:lvl1pPr>
          </a:lstStyle>
          <a:p>
            <a:r>
              <a:rPr lang="pt-BR"/>
              <a:t>Clique para editar o título Mestre</a:t>
            </a:r>
          </a:p>
        </p:txBody>
      </p:sp>
    </p:spTree>
    <p:extLst>
      <p:ext uri="{BB962C8B-B14F-4D97-AF65-F5344CB8AC3E}">
        <p14:creationId xmlns:p14="http://schemas.microsoft.com/office/powerpoint/2010/main" val="170334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2" name="Título 1"/>
          <p:cNvSpPr>
            <a:spLocks noGrp="1"/>
          </p:cNvSpPr>
          <p:nvPr>
            <p:ph type="ctrTitle"/>
          </p:nvPr>
        </p:nvSpPr>
        <p:spPr>
          <a:xfrm>
            <a:off x="471001" y="570820"/>
            <a:ext cx="11250000" cy="2387600"/>
          </a:xfrm>
        </p:spPr>
        <p:txBody>
          <a:bodyPr anchor="ctr">
            <a:normAutofit/>
          </a:bodyPr>
          <a:lstStyle>
            <a:lvl1pPr algn="ctr">
              <a:lnSpc>
                <a:spcPct val="100000"/>
              </a:lnSpc>
              <a:defRPr sz="4500" b="1">
                <a:solidFill>
                  <a:schemeClr val="bg1"/>
                </a:solidFill>
                <a:latin typeface="Arial" panose="020B0604020202020204" pitchFamily="34" charset="0"/>
                <a:cs typeface="Arial" panose="020B0604020202020204" pitchFamily="34" charset="0"/>
              </a:defRPr>
            </a:lvl1pPr>
          </a:lstStyle>
          <a:p>
            <a:r>
              <a:rPr lang="pt-BR"/>
              <a:t>Clique para editar o título Mestre</a:t>
            </a:r>
            <a:endParaRPr lang="pt-BR" dirty="0"/>
          </a:p>
        </p:txBody>
      </p:sp>
      <p:sp>
        <p:nvSpPr>
          <p:cNvPr id="3" name="Subtítulo 2"/>
          <p:cNvSpPr>
            <a:spLocks noGrp="1"/>
          </p:cNvSpPr>
          <p:nvPr>
            <p:ph type="subTitle" idx="1"/>
          </p:nvPr>
        </p:nvSpPr>
        <p:spPr>
          <a:xfrm>
            <a:off x="471001" y="5341256"/>
            <a:ext cx="11250000" cy="1251857"/>
          </a:xfrm>
        </p:spPr>
        <p:txBody>
          <a:bodyPr anchor="ctr">
            <a:normAutofit/>
          </a:bodyPr>
          <a:lstStyle>
            <a:lvl1pPr marL="0" indent="0" algn="ctr">
              <a:lnSpc>
                <a:spcPct val="100000"/>
              </a:lnSpc>
              <a:spcBef>
                <a:spcPts val="0"/>
              </a:spcBef>
              <a:buNone/>
              <a:defRPr sz="3500" b="1">
                <a:solidFill>
                  <a:srgbClr val="00206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Tree>
    <p:extLst>
      <p:ext uri="{BB962C8B-B14F-4D97-AF65-F5344CB8AC3E}">
        <p14:creationId xmlns:p14="http://schemas.microsoft.com/office/powerpoint/2010/main" val="2887004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2" name="Título 1"/>
          <p:cNvSpPr>
            <a:spLocks noGrp="1"/>
          </p:cNvSpPr>
          <p:nvPr>
            <p:ph type="title"/>
          </p:nvPr>
        </p:nvSpPr>
        <p:spPr>
          <a:xfrm>
            <a:off x="0" y="1"/>
            <a:ext cx="9229725" cy="1022400"/>
          </a:xfrm>
        </p:spPr>
        <p:txBody>
          <a:bodyPr>
            <a:normAutofit/>
          </a:bodyPr>
          <a:lstStyle>
            <a:lvl1pPr algn="l">
              <a:defRPr sz="3000" b="1">
                <a:solidFill>
                  <a:schemeClr val="bg1"/>
                </a:solidFill>
                <a:latin typeface="Arial" panose="020B0604020202020204" pitchFamily="34" charset="0"/>
                <a:cs typeface="Arial" panose="020B0604020202020204" pitchFamily="34" charset="0"/>
              </a:defRPr>
            </a:lvl1pPr>
          </a:lstStyle>
          <a:p>
            <a:r>
              <a:rPr lang="pt-BR"/>
              <a:t>Clique para editar o título Mestre</a:t>
            </a:r>
          </a:p>
        </p:txBody>
      </p:sp>
      <p:sp>
        <p:nvSpPr>
          <p:cNvPr id="3" name="Espaço Reservado para Conteúdo 2"/>
          <p:cNvSpPr>
            <a:spLocks noGrp="1"/>
          </p:cNvSpPr>
          <p:nvPr>
            <p:ph idx="1"/>
          </p:nvPr>
        </p:nvSpPr>
        <p:spPr>
          <a:xfrm>
            <a:off x="471001" y="2043341"/>
            <a:ext cx="11250000" cy="4531630"/>
          </a:xfrm>
        </p:spPr>
        <p:txBody>
          <a:bodyPr>
            <a:normAutofit/>
          </a:bodyPr>
          <a:lstStyle>
            <a:lvl1pPr marL="363538" indent="-363538" algn="just">
              <a:lnSpc>
                <a:spcPct val="100000"/>
              </a:lnSpc>
              <a:buFont typeface="Wingdings" panose="05000000000000000000" pitchFamily="2" charset="2"/>
              <a:buChar char="ü"/>
              <a:defRPr sz="2400">
                <a:solidFill>
                  <a:srgbClr val="002060"/>
                </a:solidFill>
                <a:latin typeface="Arial" panose="020B0604020202020204" pitchFamily="34" charset="0"/>
                <a:cs typeface="Arial" panose="020B0604020202020204" pitchFamily="34" charset="0"/>
              </a:defRPr>
            </a:lvl1pPr>
            <a:lvl2pPr marL="711200" indent="-347663" algn="just">
              <a:lnSpc>
                <a:spcPct val="100000"/>
              </a:lnSpc>
              <a:buFont typeface="Wingdings" panose="05000000000000000000" pitchFamily="2" charset="2"/>
              <a:buChar char="§"/>
              <a:defRPr sz="2400">
                <a:solidFill>
                  <a:srgbClr val="002060"/>
                </a:solidFill>
                <a:latin typeface="Arial" panose="020B0604020202020204" pitchFamily="34" charset="0"/>
                <a:cs typeface="Arial" panose="020B0604020202020204" pitchFamily="34" charset="0"/>
              </a:defRPr>
            </a:lvl2pPr>
            <a:lvl3pPr marL="1074738" indent="-363538" algn="just">
              <a:lnSpc>
                <a:spcPct val="100000"/>
              </a:lnSpc>
              <a:defRPr sz="2400">
                <a:solidFill>
                  <a:srgbClr val="002060"/>
                </a:solidFill>
                <a:latin typeface="Arial" panose="020B0604020202020204" pitchFamily="34" charset="0"/>
                <a:cs typeface="Arial" panose="020B0604020202020204" pitchFamily="34" charset="0"/>
              </a:defRPr>
            </a:lvl3pPr>
            <a:lvl4pPr marL="1436688" indent="-361950" algn="just">
              <a:lnSpc>
                <a:spcPct val="100000"/>
              </a:lnSpc>
              <a:buFont typeface="Calibri" panose="020F0502020204030204" pitchFamily="34" charset="0"/>
              <a:buChar char="-"/>
              <a:defRPr sz="2400">
                <a:solidFill>
                  <a:srgbClr val="002060"/>
                </a:solidFill>
                <a:latin typeface="Arial" panose="020B0604020202020204" pitchFamily="34" charset="0"/>
                <a:cs typeface="Arial" panose="020B0604020202020204" pitchFamily="34" charset="0"/>
              </a:defRPr>
            </a:lvl4pPr>
            <a:lvl5pPr marL="1800225" indent="-363538" algn="just">
              <a:lnSpc>
                <a:spcPct val="100000"/>
              </a:lnSpc>
              <a:buFont typeface="Calibri" panose="020F0502020204030204" pitchFamily="34" charset="0"/>
              <a:buChar char="»"/>
              <a:defRPr sz="2400">
                <a:solidFill>
                  <a:srgbClr val="002060"/>
                </a:solidFill>
                <a:latin typeface="Arial" panose="020B0604020202020204" pitchFamily="34" charset="0"/>
                <a:cs typeface="Arial" panose="020B0604020202020204" pitchFamily="34" charset="0"/>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spTree>
    <p:extLst>
      <p:ext uri="{BB962C8B-B14F-4D97-AF65-F5344CB8AC3E}">
        <p14:creationId xmlns:p14="http://schemas.microsoft.com/office/powerpoint/2010/main" val="71630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9" name="Título 1"/>
          <p:cNvSpPr>
            <a:spLocks noGrp="1"/>
          </p:cNvSpPr>
          <p:nvPr>
            <p:ph type="title"/>
          </p:nvPr>
        </p:nvSpPr>
        <p:spPr>
          <a:xfrm>
            <a:off x="0" y="1"/>
            <a:ext cx="9229725" cy="1022400"/>
          </a:xfrm>
        </p:spPr>
        <p:txBody>
          <a:bodyPr>
            <a:normAutofit/>
          </a:bodyPr>
          <a:lstStyle>
            <a:lvl1pPr algn="l">
              <a:defRPr sz="3000" b="1">
                <a:solidFill>
                  <a:schemeClr val="bg1"/>
                </a:solidFill>
                <a:latin typeface="Arial" panose="020B0604020202020204" pitchFamily="34" charset="0"/>
                <a:cs typeface="Arial" panose="020B0604020202020204" pitchFamily="34" charset="0"/>
              </a:defRPr>
            </a:lvl1pPr>
          </a:lstStyle>
          <a:p>
            <a:r>
              <a:rPr lang="pt-BR"/>
              <a:t>Clique para editar o título Mestre</a:t>
            </a:r>
          </a:p>
        </p:txBody>
      </p:sp>
      <p:sp>
        <p:nvSpPr>
          <p:cNvPr id="10" name="Espaço Reservado para Conteúdo 2"/>
          <p:cNvSpPr>
            <a:spLocks noGrp="1"/>
          </p:cNvSpPr>
          <p:nvPr>
            <p:ph idx="10"/>
          </p:nvPr>
        </p:nvSpPr>
        <p:spPr>
          <a:xfrm>
            <a:off x="471001" y="2043341"/>
            <a:ext cx="5580000" cy="4531630"/>
          </a:xfrm>
        </p:spPr>
        <p:txBody>
          <a:bodyPr>
            <a:normAutofit/>
          </a:bodyPr>
          <a:lstStyle>
            <a:lvl1pPr marL="363538" indent="-363538" algn="just">
              <a:lnSpc>
                <a:spcPct val="100000"/>
              </a:lnSpc>
              <a:buFont typeface="Wingdings" panose="05000000000000000000" pitchFamily="2" charset="2"/>
              <a:buChar char="ü"/>
              <a:defRPr sz="2400">
                <a:solidFill>
                  <a:srgbClr val="002060"/>
                </a:solidFill>
                <a:latin typeface="Arial" panose="020B0604020202020204" pitchFamily="34" charset="0"/>
                <a:cs typeface="Arial" panose="020B0604020202020204" pitchFamily="34" charset="0"/>
              </a:defRPr>
            </a:lvl1pPr>
            <a:lvl2pPr marL="711200" indent="-347663" algn="just">
              <a:lnSpc>
                <a:spcPct val="100000"/>
              </a:lnSpc>
              <a:buFont typeface="Wingdings" panose="05000000000000000000" pitchFamily="2" charset="2"/>
              <a:buChar char="§"/>
              <a:defRPr sz="2400">
                <a:solidFill>
                  <a:srgbClr val="002060"/>
                </a:solidFill>
                <a:latin typeface="Arial" panose="020B0604020202020204" pitchFamily="34" charset="0"/>
                <a:cs typeface="Arial" panose="020B0604020202020204" pitchFamily="34" charset="0"/>
              </a:defRPr>
            </a:lvl2pPr>
            <a:lvl3pPr marL="1074738" indent="-363538" algn="just">
              <a:lnSpc>
                <a:spcPct val="100000"/>
              </a:lnSpc>
              <a:defRPr sz="2400">
                <a:solidFill>
                  <a:srgbClr val="002060"/>
                </a:solidFill>
                <a:latin typeface="Arial" panose="020B0604020202020204" pitchFamily="34" charset="0"/>
                <a:cs typeface="Arial" panose="020B0604020202020204" pitchFamily="34" charset="0"/>
              </a:defRPr>
            </a:lvl3pPr>
            <a:lvl4pPr marL="1436688" indent="-361950" algn="just">
              <a:lnSpc>
                <a:spcPct val="100000"/>
              </a:lnSpc>
              <a:buFont typeface="Calibri" panose="020F0502020204030204" pitchFamily="34" charset="0"/>
              <a:buChar char="-"/>
              <a:defRPr sz="2400">
                <a:solidFill>
                  <a:srgbClr val="002060"/>
                </a:solidFill>
                <a:latin typeface="Arial" panose="020B0604020202020204" pitchFamily="34" charset="0"/>
                <a:cs typeface="Arial" panose="020B0604020202020204" pitchFamily="34" charset="0"/>
              </a:defRPr>
            </a:lvl4pPr>
            <a:lvl5pPr marL="1800225" indent="-363538" algn="just">
              <a:lnSpc>
                <a:spcPct val="100000"/>
              </a:lnSpc>
              <a:buFont typeface="Calibri" panose="020F0502020204030204" pitchFamily="34" charset="0"/>
              <a:buChar char="»"/>
              <a:defRPr sz="2400">
                <a:solidFill>
                  <a:srgbClr val="002060"/>
                </a:solidFill>
                <a:latin typeface="Arial" panose="020B0604020202020204" pitchFamily="34" charset="0"/>
                <a:cs typeface="Arial" panose="020B0604020202020204" pitchFamily="34" charset="0"/>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1" name="Espaço Reservado para Conteúdo 2"/>
          <p:cNvSpPr>
            <a:spLocks noGrp="1"/>
          </p:cNvSpPr>
          <p:nvPr>
            <p:ph idx="11"/>
          </p:nvPr>
        </p:nvSpPr>
        <p:spPr>
          <a:xfrm>
            <a:off x="6141001" y="2043341"/>
            <a:ext cx="5580000" cy="4531630"/>
          </a:xfrm>
        </p:spPr>
        <p:txBody>
          <a:bodyPr>
            <a:normAutofit/>
          </a:bodyPr>
          <a:lstStyle>
            <a:lvl1pPr marL="363538" indent="-363538" algn="just">
              <a:lnSpc>
                <a:spcPct val="100000"/>
              </a:lnSpc>
              <a:buFont typeface="Wingdings" panose="05000000000000000000" pitchFamily="2" charset="2"/>
              <a:buChar char="ü"/>
              <a:defRPr sz="2400">
                <a:solidFill>
                  <a:srgbClr val="002060"/>
                </a:solidFill>
                <a:latin typeface="Arial" panose="020B0604020202020204" pitchFamily="34" charset="0"/>
                <a:cs typeface="Arial" panose="020B0604020202020204" pitchFamily="34" charset="0"/>
              </a:defRPr>
            </a:lvl1pPr>
            <a:lvl2pPr marL="711200" indent="-347663" algn="just">
              <a:lnSpc>
                <a:spcPct val="100000"/>
              </a:lnSpc>
              <a:buFont typeface="Wingdings" panose="05000000000000000000" pitchFamily="2" charset="2"/>
              <a:buChar char="§"/>
              <a:defRPr sz="2400">
                <a:solidFill>
                  <a:srgbClr val="002060"/>
                </a:solidFill>
                <a:latin typeface="Arial" panose="020B0604020202020204" pitchFamily="34" charset="0"/>
                <a:cs typeface="Arial" panose="020B0604020202020204" pitchFamily="34" charset="0"/>
              </a:defRPr>
            </a:lvl2pPr>
            <a:lvl3pPr marL="1074738" indent="-363538" algn="just">
              <a:lnSpc>
                <a:spcPct val="100000"/>
              </a:lnSpc>
              <a:defRPr sz="2400">
                <a:solidFill>
                  <a:srgbClr val="002060"/>
                </a:solidFill>
                <a:latin typeface="Arial" panose="020B0604020202020204" pitchFamily="34" charset="0"/>
                <a:cs typeface="Arial" panose="020B0604020202020204" pitchFamily="34" charset="0"/>
              </a:defRPr>
            </a:lvl3pPr>
            <a:lvl4pPr marL="1436688" indent="-361950" algn="just">
              <a:lnSpc>
                <a:spcPct val="100000"/>
              </a:lnSpc>
              <a:buFont typeface="Calibri" panose="020F0502020204030204" pitchFamily="34" charset="0"/>
              <a:buChar char="-"/>
              <a:defRPr sz="2400">
                <a:solidFill>
                  <a:srgbClr val="002060"/>
                </a:solidFill>
                <a:latin typeface="Arial" panose="020B0604020202020204" pitchFamily="34" charset="0"/>
                <a:cs typeface="Arial" panose="020B0604020202020204" pitchFamily="34" charset="0"/>
              </a:defRPr>
            </a:lvl4pPr>
            <a:lvl5pPr marL="1800225" indent="-363538" algn="just">
              <a:lnSpc>
                <a:spcPct val="100000"/>
              </a:lnSpc>
              <a:buFont typeface="Calibri" panose="020F0502020204030204" pitchFamily="34" charset="0"/>
              <a:buChar char="»"/>
              <a:defRPr sz="2400">
                <a:solidFill>
                  <a:srgbClr val="002060"/>
                </a:solidFill>
                <a:latin typeface="Arial" panose="020B0604020202020204" pitchFamily="34" charset="0"/>
                <a:cs typeface="Arial" panose="020B0604020202020204" pitchFamily="34" charset="0"/>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180956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85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abeçalho da Seçã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3" name="Espaço Reservado para Texto 2"/>
          <p:cNvSpPr>
            <a:spLocks noGrp="1"/>
          </p:cNvSpPr>
          <p:nvPr>
            <p:ph type="body" idx="1"/>
          </p:nvPr>
        </p:nvSpPr>
        <p:spPr>
          <a:xfrm>
            <a:off x="471001" y="5660571"/>
            <a:ext cx="11250000" cy="980621"/>
          </a:xfrm>
        </p:spPr>
        <p:txBody>
          <a:bodyPr anchor="ctr">
            <a:normAutofit/>
          </a:bodyPr>
          <a:lstStyle>
            <a:lvl1pPr marL="0" indent="0" algn="ctr">
              <a:buNone/>
              <a:defRPr sz="45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8" name="Espaço Reservado para Conteúdo 2"/>
          <p:cNvSpPr>
            <a:spLocks noGrp="1"/>
          </p:cNvSpPr>
          <p:nvPr>
            <p:ph idx="10"/>
          </p:nvPr>
        </p:nvSpPr>
        <p:spPr>
          <a:xfrm>
            <a:off x="471001" y="461284"/>
            <a:ext cx="11250000" cy="3007630"/>
          </a:xfrm>
        </p:spPr>
        <p:txBody>
          <a:bodyPr anchor="ctr">
            <a:noAutofit/>
          </a:bodyPr>
          <a:lstStyle>
            <a:lvl1pPr marL="0" indent="0" algn="ctr">
              <a:lnSpc>
                <a:spcPct val="100000"/>
              </a:lnSpc>
              <a:buFont typeface="Wingdings" panose="05000000000000000000" pitchFamily="2" charset="2"/>
              <a:buNone/>
              <a:defRPr sz="4500" b="1">
                <a:solidFill>
                  <a:schemeClr val="bg1"/>
                </a:solidFill>
                <a:latin typeface="Arial" panose="020B0604020202020204" pitchFamily="34" charset="0"/>
                <a:cs typeface="Arial" panose="020B0604020202020204" pitchFamily="34" charset="0"/>
              </a:defRPr>
            </a:lvl1pPr>
            <a:lvl2pPr marL="363537" indent="0" algn="ctr">
              <a:lnSpc>
                <a:spcPct val="100000"/>
              </a:lnSpc>
              <a:buFont typeface="Wingdings" panose="05000000000000000000" pitchFamily="2" charset="2"/>
              <a:buNone/>
              <a:defRPr sz="3500">
                <a:solidFill>
                  <a:schemeClr val="bg1"/>
                </a:solidFill>
                <a:latin typeface="Arial" panose="020B0604020202020204" pitchFamily="34" charset="0"/>
                <a:cs typeface="Arial" panose="020B0604020202020204" pitchFamily="34" charset="0"/>
              </a:defRPr>
            </a:lvl2pPr>
            <a:lvl3pPr marL="711200" indent="0" algn="ctr">
              <a:lnSpc>
                <a:spcPct val="100000"/>
              </a:lnSpc>
              <a:buNone/>
              <a:defRPr sz="3500">
                <a:solidFill>
                  <a:schemeClr val="bg1"/>
                </a:solidFill>
                <a:latin typeface="Arial" panose="020B0604020202020204" pitchFamily="34" charset="0"/>
                <a:cs typeface="Arial" panose="020B0604020202020204" pitchFamily="34" charset="0"/>
              </a:defRPr>
            </a:lvl3pPr>
            <a:lvl4pPr marL="1074738" indent="0" algn="ctr">
              <a:lnSpc>
                <a:spcPct val="100000"/>
              </a:lnSpc>
              <a:buFont typeface="Calibri" panose="020F0502020204030204" pitchFamily="34" charset="0"/>
              <a:buNone/>
              <a:defRPr sz="3500">
                <a:solidFill>
                  <a:schemeClr val="bg1"/>
                </a:solidFill>
                <a:latin typeface="Arial" panose="020B0604020202020204" pitchFamily="34" charset="0"/>
                <a:cs typeface="Arial" panose="020B0604020202020204" pitchFamily="34" charset="0"/>
              </a:defRPr>
            </a:lvl4pPr>
            <a:lvl5pPr marL="1436687" indent="0" algn="ctr">
              <a:lnSpc>
                <a:spcPct val="100000"/>
              </a:lnSpc>
              <a:buFont typeface="Calibri" panose="020F0502020204030204" pitchFamily="34" charset="0"/>
              <a:buNone/>
              <a:defRPr sz="3500">
                <a:solidFill>
                  <a:schemeClr val="bg1"/>
                </a:solidFill>
                <a:latin typeface="Arial" panose="020B0604020202020204" pitchFamily="34" charset="0"/>
                <a:cs typeface="Arial" panose="020B0604020202020204" pitchFamily="34" charset="0"/>
              </a:defRPr>
            </a:lvl5pPr>
          </a:lstStyle>
          <a:p>
            <a:pPr lvl="0"/>
            <a:r>
              <a:rPr lang="pt-BR"/>
              <a:t>Clique para editar os estilos de texto Mestres</a:t>
            </a:r>
          </a:p>
        </p:txBody>
      </p:sp>
    </p:spTree>
    <p:extLst>
      <p:ext uri="{BB962C8B-B14F-4D97-AF65-F5344CB8AC3E}">
        <p14:creationId xmlns:p14="http://schemas.microsoft.com/office/powerpoint/2010/main" val="1328764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6CCC0-6DFC-4ADE-BC54-20B8684F3CEA}" type="datetimeFigureOut">
              <a:rPr lang="pt-BR" smtClean="0"/>
              <a:t>10/09/2021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9EAF0-D19E-4B8C-B07D-6B27330AEF79}" type="slidenum">
              <a:rPr lang="pt-BR" smtClean="0"/>
              <a:t>‹nº›</a:t>
            </a:fld>
            <a:endParaRPr lang="pt-BR"/>
          </a:p>
        </p:txBody>
      </p:sp>
    </p:spTree>
    <p:extLst>
      <p:ext uri="{BB962C8B-B14F-4D97-AF65-F5344CB8AC3E}">
        <p14:creationId xmlns:p14="http://schemas.microsoft.com/office/powerpoint/2010/main" val="208720903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50" r:id="rId4"/>
    <p:sldLayoutId id="2147483652" r:id="rId5"/>
    <p:sldLayoutId id="2147483651" r:id="rId6"/>
    <p:sldLayoutId id="214748366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846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 xmlns:a16="http://schemas.microsoft.com/office/drawing/2014/main" id="{F50E99FB-A104-4CFB-BB2B-804A649F5685}"/>
              </a:ext>
            </a:extLst>
          </p:cNvPr>
          <p:cNvSpPr>
            <a:spLocks noGrp="1"/>
          </p:cNvSpPr>
          <p:nvPr>
            <p:ph type="title"/>
          </p:nvPr>
        </p:nvSpPr>
        <p:spPr/>
        <p:txBody>
          <a:bodyPr/>
          <a:lstStyle/>
          <a:p>
            <a:pPr algn="l"/>
            <a:r>
              <a:rPr lang="pt-BR" altLang="pt-BR" dirty="0"/>
              <a:t>Senado Federal</a:t>
            </a:r>
          </a:p>
        </p:txBody>
      </p:sp>
      <p:sp>
        <p:nvSpPr>
          <p:cNvPr id="5" name="Espaço Reservado para Conteúdo 4">
            <a:extLst>
              <a:ext uri="{FF2B5EF4-FFF2-40B4-BE49-F238E27FC236}">
                <a16:creationId xmlns="" xmlns:a16="http://schemas.microsoft.com/office/drawing/2014/main" id="{DFC16819-783D-4AAF-A118-EB1FC1AF4A34}"/>
              </a:ext>
            </a:extLst>
          </p:cNvPr>
          <p:cNvSpPr>
            <a:spLocks noGrp="1"/>
          </p:cNvSpPr>
          <p:nvPr>
            <p:ph idx="1"/>
          </p:nvPr>
        </p:nvSpPr>
        <p:spPr/>
        <p:txBody>
          <a:bodyPr/>
          <a:lstStyle/>
          <a:p>
            <a:pPr marL="0" indent="0" algn="ctr">
              <a:spcBef>
                <a:spcPts val="0"/>
              </a:spcBef>
              <a:buNone/>
            </a:pPr>
            <a:r>
              <a:rPr lang="pt-BR" b="1" dirty="0"/>
              <a:t>PL 2.337/2021 </a:t>
            </a:r>
          </a:p>
          <a:p>
            <a:pPr marL="0" indent="0" algn="ctr">
              <a:spcBef>
                <a:spcPts val="0"/>
              </a:spcBef>
              <a:buNone/>
            </a:pPr>
            <a:r>
              <a:rPr lang="pt-BR" b="1" dirty="0"/>
              <a:t>Reforma do Imposto de Renda (IR)</a:t>
            </a:r>
          </a:p>
          <a:p>
            <a:pPr marL="0" indent="0">
              <a:spcBef>
                <a:spcPts val="1800"/>
              </a:spcBef>
              <a:buNone/>
            </a:pPr>
            <a:r>
              <a:rPr lang="pt-BR" dirty="0"/>
              <a:t>A matéria agora segue para o Senado Federal aonde vamos atuar para evitar estas perdas aos Municípios do Brasil!</a:t>
            </a:r>
          </a:p>
          <a:p>
            <a:pPr marL="0" indent="0" algn="ctr">
              <a:spcBef>
                <a:spcPts val="2400"/>
              </a:spcBef>
              <a:buNone/>
            </a:pPr>
            <a:r>
              <a:rPr lang="pt-BR" sz="3000" b="1" dirty="0">
                <a:solidFill>
                  <a:srgbClr val="FF0000"/>
                </a:solidFill>
              </a:rPr>
              <a:t>Prefeito(a) fique atento as mobilizações da CNM!</a:t>
            </a:r>
          </a:p>
        </p:txBody>
      </p:sp>
    </p:spTree>
    <p:extLst>
      <p:ext uri="{BB962C8B-B14F-4D97-AF65-F5344CB8AC3E}">
        <p14:creationId xmlns:p14="http://schemas.microsoft.com/office/powerpoint/2010/main" val="358863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1D6B418-4ECE-4DC3-8D33-B60DBF81B636}"/>
              </a:ext>
            </a:extLst>
          </p:cNvPr>
          <p:cNvSpPr>
            <a:spLocks noGrp="1"/>
          </p:cNvSpPr>
          <p:nvPr>
            <p:ph type="ctrTitle"/>
          </p:nvPr>
        </p:nvSpPr>
        <p:spPr>
          <a:xfrm>
            <a:off x="467965" y="1676400"/>
            <a:ext cx="11250000" cy="3505200"/>
          </a:xfrm>
        </p:spPr>
        <p:txBody>
          <a:bodyPr>
            <a:normAutofit/>
          </a:bodyPr>
          <a:lstStyle/>
          <a:p>
            <a:r>
              <a:rPr lang="pt-BR" sz="4800" dirty="0"/>
              <a:t>Proposta de Emenda Constitucional n° 110/2019</a:t>
            </a:r>
            <a:br>
              <a:rPr lang="pt-BR" sz="4800" dirty="0"/>
            </a:br>
            <a:r>
              <a:rPr lang="pt-BR" sz="4800" dirty="0"/>
              <a:t/>
            </a:r>
            <a:br>
              <a:rPr lang="pt-BR" sz="4800" dirty="0"/>
            </a:br>
            <a:r>
              <a:rPr lang="pt-BR" sz="4800" dirty="0"/>
              <a:t>Reforma Tributária</a:t>
            </a:r>
            <a:endParaRPr lang="pt-BR" dirty="0"/>
          </a:p>
        </p:txBody>
      </p:sp>
    </p:spTree>
    <p:extLst>
      <p:ext uri="{BB962C8B-B14F-4D97-AF65-F5344CB8AC3E}">
        <p14:creationId xmlns:p14="http://schemas.microsoft.com/office/powerpoint/2010/main" val="148304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p:txBody>
          <a:bodyPr>
            <a:normAutofit/>
          </a:bodyPr>
          <a:lstStyle/>
          <a:p>
            <a:pPr algn="l"/>
            <a:r>
              <a:rPr lang="pt-BR" altLang="pt-BR" dirty="0"/>
              <a:t>Histórico dos projetos de Reforma tributária que tramitavam no Congresso Nacional</a:t>
            </a:r>
          </a:p>
        </p:txBody>
      </p:sp>
      <p:sp>
        <p:nvSpPr>
          <p:cNvPr id="2" name="Espaço Reservado para Conteúdo 1">
            <a:extLst>
              <a:ext uri="{FF2B5EF4-FFF2-40B4-BE49-F238E27FC236}">
                <a16:creationId xmlns="" xmlns:a16="http://schemas.microsoft.com/office/drawing/2014/main" id="{B1A5F6D1-857D-4148-AEA9-0530FB155319}"/>
              </a:ext>
            </a:extLst>
          </p:cNvPr>
          <p:cNvSpPr>
            <a:spLocks noGrp="1"/>
          </p:cNvSpPr>
          <p:nvPr>
            <p:ph idx="1"/>
          </p:nvPr>
        </p:nvSpPr>
        <p:spPr/>
        <p:txBody>
          <a:bodyPr>
            <a:noAutofit/>
          </a:bodyPr>
          <a:lstStyle/>
          <a:p>
            <a:pPr marL="0" indent="0" algn="ctr">
              <a:buNone/>
            </a:pPr>
            <a:r>
              <a:rPr lang="pt-BR" b="1" dirty="0"/>
              <a:t>Histórico das propostas</a:t>
            </a:r>
          </a:p>
          <a:p>
            <a:pPr marL="0" indent="0">
              <a:buNone/>
            </a:pPr>
            <a:r>
              <a:rPr lang="pt-BR" sz="2000" b="1" dirty="0"/>
              <a:t>Existiam duas propostas tramitando no Congresso Nacional a PEC nº 45/2019 e a PEC 110/2019:</a:t>
            </a:r>
          </a:p>
          <a:p>
            <a:pPr>
              <a:spcBef>
                <a:spcPts val="600"/>
              </a:spcBef>
            </a:pPr>
            <a:r>
              <a:rPr lang="pt-BR" sz="1900" dirty="0"/>
              <a:t>A PEC nº 45/2020 tramitou na Câmara dos Deputados e foi apresentada pelo Dep. Baleia Rossi (MDB/SP) e propunha um IVA único, unindo impostos da União, Estados e Municípios.</a:t>
            </a:r>
          </a:p>
          <a:p>
            <a:pPr>
              <a:spcBef>
                <a:spcPts val="600"/>
              </a:spcBef>
            </a:pPr>
            <a:r>
              <a:rPr lang="pt-BR" sz="1900" dirty="0"/>
              <a:t>A PEC nº 110/2019 cujo relator foi do </a:t>
            </a:r>
            <a:r>
              <a:rPr lang="pt-BR" sz="1900" dirty="0" err="1"/>
              <a:t>ex-Dep</a:t>
            </a:r>
            <a:r>
              <a:rPr lang="pt-BR" sz="1900" dirty="0"/>
              <a:t>. Luís Carlos Hauly e após tramitou no Senado Federal após aprovação na Câmara criava um IVA dual (um da união) e um IVA para Estados e Municípios.</a:t>
            </a:r>
          </a:p>
          <a:p>
            <a:pPr>
              <a:spcBef>
                <a:spcPts val="600"/>
              </a:spcBef>
            </a:pPr>
            <a:r>
              <a:rPr lang="pt-BR" sz="1900" dirty="0"/>
              <a:t>Em 2020 ambos os projetos foram unificados e criada uma Comissão Especial Mista que teve a relatoria do Dep. Aguinaldo Ribeiro (PP/PB) que apresentou o substitutivo mas não foi votado por causa da extinção da comissão pelo presidente da Câmara Dep. Arthur Lira (PP/AL).</a:t>
            </a:r>
          </a:p>
          <a:p>
            <a:pPr>
              <a:spcBef>
                <a:spcPts val="600"/>
              </a:spcBef>
            </a:pPr>
            <a:r>
              <a:rPr lang="pt-BR" sz="1900" dirty="0"/>
              <a:t>Com isso, o Senado Federal assumiu a tramitação da PEC 110/2019 e a relatoria esta a cargo do Senador Roberto Rocha (PSDB/MA).</a:t>
            </a:r>
          </a:p>
        </p:txBody>
      </p:sp>
    </p:spTree>
    <p:extLst>
      <p:ext uri="{BB962C8B-B14F-4D97-AF65-F5344CB8AC3E}">
        <p14:creationId xmlns:p14="http://schemas.microsoft.com/office/powerpoint/2010/main" val="198900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p:txBody>
          <a:bodyPr>
            <a:normAutofit/>
          </a:bodyPr>
          <a:lstStyle/>
          <a:p>
            <a:pPr algn="l"/>
            <a:r>
              <a:rPr lang="pt-BR" altLang="pt-BR" dirty="0"/>
              <a:t>Emendas propostas pela CNM</a:t>
            </a:r>
          </a:p>
        </p:txBody>
      </p:sp>
      <p:sp>
        <p:nvSpPr>
          <p:cNvPr id="2" name="Espaço Reservado para Conteúdo 1">
            <a:extLst>
              <a:ext uri="{FF2B5EF4-FFF2-40B4-BE49-F238E27FC236}">
                <a16:creationId xmlns="" xmlns:a16="http://schemas.microsoft.com/office/drawing/2014/main" id="{D2BAF142-7007-414A-A936-F1D64674F183}"/>
              </a:ext>
            </a:extLst>
          </p:cNvPr>
          <p:cNvSpPr>
            <a:spLocks noGrp="1"/>
          </p:cNvSpPr>
          <p:nvPr>
            <p:ph idx="1"/>
          </p:nvPr>
        </p:nvSpPr>
        <p:spPr/>
        <p:txBody>
          <a:bodyPr>
            <a:normAutofit/>
          </a:bodyPr>
          <a:lstStyle/>
          <a:p>
            <a:pPr marL="0" indent="0" algn="ctr">
              <a:buNone/>
            </a:pPr>
            <a:r>
              <a:rPr lang="pt-BR" b="1" dirty="0"/>
              <a:t>Emendas da CNM</a:t>
            </a:r>
          </a:p>
          <a:p>
            <a:pPr marL="0" indent="0">
              <a:buNone/>
            </a:pPr>
            <a:r>
              <a:rPr lang="pt-BR" dirty="0"/>
              <a:t>Durante todo este processo a CNM esteve sempre negociando com a comissão mista e com os congressistas para levar os pleitos dos Municípios:</a:t>
            </a:r>
          </a:p>
          <a:p>
            <a:r>
              <a:rPr lang="pt-BR" sz="2300" dirty="0"/>
              <a:t>Inclusão de reformas nos impostos de competência municipal – IPTU e ISS</a:t>
            </a:r>
          </a:p>
          <a:p>
            <a:r>
              <a:rPr lang="pt-BR" sz="2300" dirty="0"/>
              <a:t>Municipalização efetiva do ITR</a:t>
            </a:r>
          </a:p>
          <a:p>
            <a:r>
              <a:rPr lang="pt-BR" sz="2300" dirty="0"/>
              <a:t>Paridade no conselho gestor</a:t>
            </a:r>
          </a:p>
          <a:p>
            <a:r>
              <a:rPr lang="pt-BR" sz="2300" dirty="0"/>
              <a:t>Melhor distribuição da cota parte do IBS Estadual (25%)</a:t>
            </a:r>
          </a:p>
          <a:p>
            <a:r>
              <a:rPr lang="pt-BR" sz="2300" dirty="0"/>
              <a:t>Fundo de compensação de eventuais perdas na transição dos regimes </a:t>
            </a:r>
          </a:p>
          <a:p>
            <a:r>
              <a:rPr lang="pt-BR" sz="2300" dirty="0"/>
              <a:t>IPVA sobre embarcações e aviões </a:t>
            </a:r>
          </a:p>
        </p:txBody>
      </p:sp>
    </p:spTree>
    <p:extLst>
      <p:ext uri="{BB962C8B-B14F-4D97-AF65-F5344CB8AC3E}">
        <p14:creationId xmlns:p14="http://schemas.microsoft.com/office/powerpoint/2010/main" val="81007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14FF2B2-F214-4AC0-9536-23BBFDAB9FC7}"/>
              </a:ext>
            </a:extLst>
          </p:cNvPr>
          <p:cNvSpPr>
            <a:spLocks noGrp="1"/>
          </p:cNvSpPr>
          <p:nvPr>
            <p:ph type="title"/>
          </p:nvPr>
        </p:nvSpPr>
        <p:spPr/>
        <p:txBody>
          <a:bodyPr/>
          <a:lstStyle/>
          <a:p>
            <a:r>
              <a:rPr lang="pt-BR" dirty="0"/>
              <a:t>Proposta da PEC 110/2019 tramitando no Senado Federal</a:t>
            </a:r>
          </a:p>
        </p:txBody>
      </p:sp>
      <p:sp>
        <p:nvSpPr>
          <p:cNvPr id="3" name="Espaço Reservado para Conteúdo 2">
            <a:extLst>
              <a:ext uri="{FF2B5EF4-FFF2-40B4-BE49-F238E27FC236}">
                <a16:creationId xmlns="" xmlns:a16="http://schemas.microsoft.com/office/drawing/2014/main" id="{5A92F067-F383-4F74-8A6B-F842A213D1E3}"/>
              </a:ext>
            </a:extLst>
          </p:cNvPr>
          <p:cNvSpPr>
            <a:spLocks noGrp="1"/>
          </p:cNvSpPr>
          <p:nvPr>
            <p:ph idx="1"/>
          </p:nvPr>
        </p:nvSpPr>
        <p:spPr/>
        <p:txBody>
          <a:bodyPr/>
          <a:lstStyle/>
          <a:p>
            <a:pPr marL="0" indent="0">
              <a:buNone/>
            </a:pPr>
            <a:r>
              <a:rPr lang="pt-BR" dirty="0"/>
              <a:t>O Senador </a:t>
            </a:r>
            <a:r>
              <a:rPr lang="pt-BR" b="1" dirty="0"/>
              <a:t>Roberto Rocha</a:t>
            </a:r>
            <a:r>
              <a:rPr lang="pt-BR" dirty="0"/>
              <a:t> (PSDB/MA) procurou a CNM para tratar de seu substitutivo e estas negociações que se estenderam nas últimas semanas trazem as seguintes itens:</a:t>
            </a:r>
          </a:p>
          <a:p>
            <a:pPr>
              <a:spcBef>
                <a:spcPts val="1800"/>
              </a:spcBef>
            </a:pPr>
            <a:r>
              <a:rPr lang="pt-BR" dirty="0"/>
              <a:t>Transição de 50 anos</a:t>
            </a:r>
          </a:p>
          <a:p>
            <a:pPr>
              <a:spcBef>
                <a:spcPts val="1800"/>
              </a:spcBef>
            </a:pPr>
            <a:r>
              <a:rPr lang="pt-BR" dirty="0"/>
              <a:t>Alíquota de teste de um ano com 1% para mensurar a arrecadação</a:t>
            </a:r>
          </a:p>
          <a:p>
            <a:pPr>
              <a:spcBef>
                <a:spcPts val="1800"/>
              </a:spcBef>
            </a:pPr>
            <a:r>
              <a:rPr lang="pt-BR" dirty="0"/>
              <a:t>Não tem Fundo de Compensação</a:t>
            </a:r>
          </a:p>
          <a:p>
            <a:pPr>
              <a:spcBef>
                <a:spcPts val="1800"/>
              </a:spcBef>
            </a:pPr>
            <a:r>
              <a:rPr lang="pt-BR" dirty="0"/>
              <a:t>Haverá uma lei complementar para regulamentar alguns itens</a:t>
            </a:r>
          </a:p>
        </p:txBody>
      </p:sp>
    </p:spTree>
    <p:extLst>
      <p:ext uri="{BB962C8B-B14F-4D97-AF65-F5344CB8AC3E}">
        <p14:creationId xmlns:p14="http://schemas.microsoft.com/office/powerpoint/2010/main" val="107016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p:txBody>
          <a:bodyPr>
            <a:normAutofit/>
          </a:bodyPr>
          <a:lstStyle/>
          <a:p>
            <a:pPr algn="l"/>
            <a:r>
              <a:rPr lang="pt-BR" altLang="pt-BR" dirty="0"/>
              <a:t>Proposta da PEC 110/2019 tramitando no Senado Federal</a:t>
            </a:r>
          </a:p>
        </p:txBody>
      </p:sp>
      <p:sp>
        <p:nvSpPr>
          <p:cNvPr id="2" name="Espaço Reservado para Conteúdo 1">
            <a:extLst>
              <a:ext uri="{FF2B5EF4-FFF2-40B4-BE49-F238E27FC236}">
                <a16:creationId xmlns="" xmlns:a16="http://schemas.microsoft.com/office/drawing/2014/main" id="{3441209A-F09F-4A57-ADDF-4A6D6A4257BE}"/>
              </a:ext>
            </a:extLst>
          </p:cNvPr>
          <p:cNvSpPr>
            <a:spLocks noGrp="1"/>
          </p:cNvSpPr>
          <p:nvPr>
            <p:ph idx="1"/>
          </p:nvPr>
        </p:nvSpPr>
        <p:spPr/>
        <p:txBody>
          <a:bodyPr/>
          <a:lstStyle/>
          <a:p>
            <a:pPr marL="0" indent="0" algn="ctr">
              <a:buNone/>
            </a:pPr>
            <a:r>
              <a:rPr lang="pt-BR" b="1" dirty="0"/>
              <a:t>PEC 110/2019</a:t>
            </a:r>
          </a:p>
          <a:p>
            <a:pPr marL="0" indent="0">
              <a:spcBef>
                <a:spcPts val="1800"/>
              </a:spcBef>
              <a:buNone/>
            </a:pPr>
            <a:r>
              <a:rPr lang="pt-BR" b="1" dirty="0"/>
              <a:t>Inclusão de reformas nos impostos de competência municipal: </a:t>
            </a:r>
          </a:p>
          <a:p>
            <a:pPr>
              <a:spcBef>
                <a:spcPts val="1500"/>
              </a:spcBef>
            </a:pPr>
            <a:r>
              <a:rPr lang="pt-BR" b="1" dirty="0"/>
              <a:t>IPTU</a:t>
            </a:r>
            <a:r>
              <a:rPr lang="pt-BR" dirty="0"/>
              <a:t> – Obrigatoriedade de atualização a cada quatros anos por decreto.</a:t>
            </a:r>
          </a:p>
          <a:p>
            <a:pPr>
              <a:spcBef>
                <a:spcPts val="1500"/>
              </a:spcBef>
            </a:pPr>
            <a:r>
              <a:rPr lang="pt-BR" b="1" dirty="0"/>
              <a:t>ISS</a:t>
            </a:r>
            <a:r>
              <a:rPr lang="pt-BR" dirty="0"/>
              <a:t> – Tornar todas as atividades descritas na Lei Complementar 116/2003 de ISS no destino</a:t>
            </a:r>
            <a:r>
              <a:rPr lang="pt-BR" dirty="0" smtClean="0"/>
              <a:t>.</a:t>
            </a:r>
          </a:p>
          <a:p>
            <a:pPr marL="0" indent="0">
              <a:lnSpc>
                <a:spcPct val="110000"/>
              </a:lnSpc>
              <a:buNone/>
            </a:pPr>
            <a:r>
              <a:rPr lang="pt-BR" b="1" dirty="0"/>
              <a:t>Paridade no Conselho Federativo</a:t>
            </a:r>
          </a:p>
          <a:p>
            <a:pPr>
              <a:lnSpc>
                <a:spcPct val="110000"/>
              </a:lnSpc>
              <a:spcBef>
                <a:spcPts val="600"/>
              </a:spcBef>
            </a:pPr>
            <a:r>
              <a:rPr lang="pt-BR" dirty="0"/>
              <a:t>Paridade na composição do Conselho Federativo do IBS (IVA) – Composição definida em lei complementar</a:t>
            </a:r>
          </a:p>
        </p:txBody>
      </p:sp>
    </p:spTree>
    <p:extLst>
      <p:ext uri="{BB962C8B-B14F-4D97-AF65-F5344CB8AC3E}">
        <p14:creationId xmlns:p14="http://schemas.microsoft.com/office/powerpoint/2010/main" val="177925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p:txBody>
          <a:bodyPr>
            <a:normAutofit/>
          </a:bodyPr>
          <a:lstStyle/>
          <a:p>
            <a:pPr algn="l"/>
            <a:r>
              <a:rPr lang="pt-BR" altLang="pt-BR" dirty="0"/>
              <a:t>Proposta da PEC 110/2019 tramitando no Senado Federal</a:t>
            </a:r>
          </a:p>
        </p:txBody>
      </p:sp>
      <p:sp>
        <p:nvSpPr>
          <p:cNvPr id="2" name="Espaço Reservado para Conteúdo 1">
            <a:extLst>
              <a:ext uri="{FF2B5EF4-FFF2-40B4-BE49-F238E27FC236}">
                <a16:creationId xmlns="" xmlns:a16="http://schemas.microsoft.com/office/drawing/2014/main" id="{4D48E043-19B1-4C8C-9269-9943BFC31FBA}"/>
              </a:ext>
            </a:extLst>
          </p:cNvPr>
          <p:cNvSpPr>
            <a:spLocks noGrp="1"/>
          </p:cNvSpPr>
          <p:nvPr>
            <p:ph idx="1"/>
          </p:nvPr>
        </p:nvSpPr>
        <p:spPr/>
        <p:txBody>
          <a:bodyPr>
            <a:normAutofit/>
          </a:bodyPr>
          <a:lstStyle/>
          <a:p>
            <a:pPr marL="0" indent="0" algn="ctr">
              <a:lnSpc>
                <a:spcPct val="110000"/>
              </a:lnSpc>
              <a:buNone/>
            </a:pPr>
            <a:r>
              <a:rPr lang="pt-BR" sz="2000" b="1" dirty="0"/>
              <a:t>PEC 110/2019</a:t>
            </a:r>
          </a:p>
          <a:p>
            <a:pPr marL="0" indent="0">
              <a:lnSpc>
                <a:spcPct val="110000"/>
              </a:lnSpc>
              <a:buNone/>
            </a:pPr>
            <a:r>
              <a:rPr lang="pt-BR" sz="2000" b="1" dirty="0" smtClean="0"/>
              <a:t>IVA Dual </a:t>
            </a:r>
            <a:r>
              <a:rPr lang="pt-BR" sz="2000" dirty="0" smtClean="0"/>
              <a:t>(Um com os impostos da União e outro com os impostos de Estados e Municípios)</a:t>
            </a:r>
          </a:p>
          <a:p>
            <a:pPr marL="0" indent="0">
              <a:lnSpc>
                <a:spcPct val="110000"/>
              </a:lnSpc>
              <a:buNone/>
            </a:pPr>
            <a:endParaRPr lang="pt-BR" sz="2000" dirty="0"/>
          </a:p>
          <a:p>
            <a:pPr>
              <a:lnSpc>
                <a:spcPct val="110000"/>
              </a:lnSpc>
              <a:spcBef>
                <a:spcPts val="600"/>
              </a:spcBef>
            </a:pPr>
            <a:r>
              <a:rPr lang="pt-BR" sz="2000" dirty="0"/>
              <a:t>União – (Pis/</a:t>
            </a:r>
            <a:r>
              <a:rPr lang="pt-BR" sz="2000" dirty="0" err="1"/>
              <a:t>Cofins</a:t>
            </a:r>
            <a:r>
              <a:rPr lang="pt-BR" sz="2000" dirty="0"/>
              <a:t> e IPI).</a:t>
            </a:r>
          </a:p>
          <a:p>
            <a:pPr>
              <a:lnSpc>
                <a:spcPct val="110000"/>
              </a:lnSpc>
              <a:spcBef>
                <a:spcPts val="600"/>
              </a:spcBef>
            </a:pPr>
            <a:r>
              <a:rPr lang="pt-BR" sz="2000" dirty="0"/>
              <a:t>Estados (ICMS) e Municípios (ISS) – critério de destino.</a:t>
            </a:r>
          </a:p>
          <a:p>
            <a:pPr>
              <a:lnSpc>
                <a:spcPct val="110000"/>
              </a:lnSpc>
              <a:spcBef>
                <a:spcPts val="600"/>
              </a:spcBef>
            </a:pPr>
            <a:r>
              <a:rPr lang="pt-BR" sz="2000" dirty="0"/>
              <a:t>Haverá uma alíquota de referência para manter a arrecadação nos mesmos patamares, mas cada ente poderá definir suas alíquotas.</a:t>
            </a:r>
          </a:p>
          <a:p>
            <a:pPr>
              <a:lnSpc>
                <a:spcPct val="110000"/>
              </a:lnSpc>
              <a:spcBef>
                <a:spcPts val="600"/>
              </a:spcBef>
            </a:pPr>
            <a:r>
              <a:rPr lang="pt-BR" sz="2000" dirty="0"/>
              <a:t>As atuais estruturas arrecadatórias dos Municípios continuarão atuando.</a:t>
            </a:r>
          </a:p>
          <a:p>
            <a:pPr>
              <a:lnSpc>
                <a:spcPct val="110000"/>
              </a:lnSpc>
              <a:spcBef>
                <a:spcPts val="600"/>
              </a:spcBef>
            </a:pPr>
            <a:r>
              <a:rPr lang="pt-BR" sz="2000" dirty="0"/>
              <a:t>Calibragem destas alíquotas serão definidas em Lei Complementar.</a:t>
            </a:r>
          </a:p>
        </p:txBody>
      </p:sp>
    </p:spTree>
    <p:extLst>
      <p:ext uri="{BB962C8B-B14F-4D97-AF65-F5344CB8AC3E}">
        <p14:creationId xmlns:p14="http://schemas.microsoft.com/office/powerpoint/2010/main" val="1408517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altLang="pt-BR" dirty="0"/>
              <a:t>Proposta da PEC 110/2019 tramitando no Senado Federal</a:t>
            </a:r>
            <a:endParaRPr lang="pt-BR" dirty="0"/>
          </a:p>
        </p:txBody>
      </p:sp>
      <p:sp>
        <p:nvSpPr>
          <p:cNvPr id="3" name="Espaço Reservado para Conteúdo 2"/>
          <p:cNvSpPr>
            <a:spLocks noGrp="1"/>
          </p:cNvSpPr>
          <p:nvPr>
            <p:ph idx="1"/>
          </p:nvPr>
        </p:nvSpPr>
        <p:spPr/>
        <p:txBody>
          <a:bodyPr vert="horz" lIns="91440" tIns="45720" rIns="91440" bIns="45720" rtlCol="0">
            <a:normAutofit/>
          </a:bodyPr>
          <a:lstStyle/>
          <a:p>
            <a:pPr marL="0" indent="0" algn="ctr">
              <a:lnSpc>
                <a:spcPct val="110000"/>
              </a:lnSpc>
              <a:buNone/>
            </a:pPr>
            <a:r>
              <a:rPr lang="pt-BR" altLang="pt-BR" b="1" dirty="0"/>
              <a:t>Quota parte do </a:t>
            </a:r>
            <a:r>
              <a:rPr lang="pt-BR" altLang="pt-BR" b="1" dirty="0" smtClean="0"/>
              <a:t>IBS Estadual </a:t>
            </a:r>
            <a:r>
              <a:rPr lang="pt-BR" altLang="pt-BR" b="1" dirty="0"/>
              <a:t>– (25%)</a:t>
            </a:r>
          </a:p>
          <a:p>
            <a:pPr marL="0" lvl="1" indent="0">
              <a:buNone/>
            </a:pPr>
            <a:r>
              <a:rPr lang="pt-BR" altLang="pt-BR" b="1" dirty="0"/>
              <a:t>A composição do índice será assim:</a:t>
            </a:r>
          </a:p>
          <a:p>
            <a:pPr marL="352425" lvl="2" indent="-352425">
              <a:spcBef>
                <a:spcPts val="1200"/>
              </a:spcBef>
              <a:buFont typeface="Wingdings" panose="05000000000000000000" pitchFamily="2" charset="2"/>
              <a:buChar char="ü"/>
            </a:pPr>
            <a:r>
              <a:rPr lang="pt-BR" altLang="pt-BR" b="1" dirty="0">
                <a:solidFill>
                  <a:srgbClr val="FF0000"/>
                </a:solidFill>
              </a:rPr>
              <a:t>60%</a:t>
            </a:r>
            <a:r>
              <a:rPr lang="pt-BR" altLang="pt-BR" dirty="0"/>
              <a:t> pela população</a:t>
            </a:r>
          </a:p>
          <a:p>
            <a:pPr marL="352425" lvl="2" indent="-352425">
              <a:spcBef>
                <a:spcPts val="1200"/>
              </a:spcBef>
              <a:buFont typeface="Wingdings" panose="05000000000000000000" pitchFamily="2" charset="2"/>
              <a:buChar char="ü"/>
            </a:pPr>
            <a:r>
              <a:rPr lang="pt-BR" altLang="pt-BR" b="1" dirty="0">
                <a:solidFill>
                  <a:srgbClr val="FF0000"/>
                </a:solidFill>
              </a:rPr>
              <a:t>5%</a:t>
            </a:r>
            <a:r>
              <a:rPr lang="pt-BR" altLang="pt-BR" dirty="0"/>
              <a:t> cota fixa</a:t>
            </a:r>
          </a:p>
          <a:p>
            <a:pPr marL="352425" lvl="2" indent="-352425">
              <a:spcBef>
                <a:spcPts val="1200"/>
              </a:spcBef>
              <a:buFont typeface="Wingdings" panose="05000000000000000000" pitchFamily="2" charset="2"/>
              <a:buChar char="ü"/>
            </a:pPr>
            <a:r>
              <a:rPr lang="pt-BR" altLang="pt-BR" b="1" dirty="0">
                <a:solidFill>
                  <a:srgbClr val="FF0000"/>
                </a:solidFill>
              </a:rPr>
              <a:t>35%</a:t>
            </a:r>
            <a:r>
              <a:rPr lang="pt-BR" altLang="pt-BR" dirty="0"/>
              <a:t> lei estadual com 10% mínimo para indicadores educacionais</a:t>
            </a:r>
          </a:p>
          <a:p>
            <a:pPr marL="0" lvl="2" indent="0">
              <a:spcBef>
                <a:spcPts val="1200"/>
              </a:spcBef>
              <a:buNone/>
            </a:pPr>
            <a:r>
              <a:rPr lang="pt-BR" altLang="pt-BR" dirty="0"/>
              <a:t>O estado poderá incluir o Valor Adicionado entre um dos seus critérios de composição da cota parte.</a:t>
            </a:r>
          </a:p>
        </p:txBody>
      </p:sp>
    </p:spTree>
    <p:extLst>
      <p:ext uri="{BB962C8B-B14F-4D97-AF65-F5344CB8AC3E}">
        <p14:creationId xmlns:p14="http://schemas.microsoft.com/office/powerpoint/2010/main" val="3015483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EDCE425-B999-4A49-9622-C38CA3E60338}"/>
              </a:ext>
            </a:extLst>
          </p:cNvPr>
          <p:cNvSpPr>
            <a:spLocks noGrp="1"/>
          </p:cNvSpPr>
          <p:nvPr>
            <p:ph type="title"/>
          </p:nvPr>
        </p:nvSpPr>
        <p:spPr/>
        <p:txBody>
          <a:bodyPr/>
          <a:lstStyle/>
          <a:p>
            <a:r>
              <a:rPr lang="pt-BR" dirty="0"/>
              <a:t>Proposta da PEC 110/2019 tramitando no Senado Federal</a:t>
            </a:r>
          </a:p>
        </p:txBody>
      </p:sp>
      <p:sp>
        <p:nvSpPr>
          <p:cNvPr id="3" name="Espaço Reservado para Conteúdo 2">
            <a:extLst>
              <a:ext uri="{FF2B5EF4-FFF2-40B4-BE49-F238E27FC236}">
                <a16:creationId xmlns="" xmlns:a16="http://schemas.microsoft.com/office/drawing/2014/main" id="{F9FE4434-39D4-4D59-AA84-37269B0D4943}"/>
              </a:ext>
            </a:extLst>
          </p:cNvPr>
          <p:cNvSpPr>
            <a:spLocks noGrp="1"/>
          </p:cNvSpPr>
          <p:nvPr>
            <p:ph idx="1"/>
          </p:nvPr>
        </p:nvSpPr>
        <p:spPr/>
        <p:txBody>
          <a:bodyPr>
            <a:normAutofit/>
          </a:bodyPr>
          <a:lstStyle/>
          <a:p>
            <a:pPr>
              <a:spcBef>
                <a:spcPts val="0"/>
              </a:spcBef>
            </a:pPr>
            <a:r>
              <a:rPr lang="pt-BR" dirty="0"/>
              <a:t>Inclusão na </a:t>
            </a:r>
            <a:r>
              <a:rPr lang="pt-BR" b="1" dirty="0"/>
              <a:t>PEC dos Encargos vinculados</a:t>
            </a:r>
            <a:r>
              <a:rPr lang="pt-BR" dirty="0"/>
              <a:t> (aumento de despesas, pisos nacionais) sem a fonte de recursos suficientes para pagar estas novas despesas.</a:t>
            </a:r>
          </a:p>
          <a:p>
            <a:pPr>
              <a:spcBef>
                <a:spcPts val="1800"/>
              </a:spcBef>
            </a:pPr>
            <a:r>
              <a:rPr lang="pt-BR" dirty="0"/>
              <a:t>Arrecadação do </a:t>
            </a:r>
            <a:r>
              <a:rPr lang="pt-BR" b="1" dirty="0"/>
              <a:t>Imposto Seletivo</a:t>
            </a:r>
            <a:r>
              <a:rPr lang="pt-BR" dirty="0"/>
              <a:t> será compartilhada com os Municípios</a:t>
            </a:r>
          </a:p>
          <a:p>
            <a:pPr>
              <a:spcBef>
                <a:spcPts val="1800"/>
              </a:spcBef>
            </a:pPr>
            <a:r>
              <a:rPr lang="pt-BR" b="1" dirty="0"/>
              <a:t>IPVA</a:t>
            </a:r>
            <a:r>
              <a:rPr lang="pt-BR" dirty="0"/>
              <a:t> com a tributação de embarcações e aeronaves</a:t>
            </a:r>
          </a:p>
          <a:p>
            <a:pPr>
              <a:spcBef>
                <a:spcPts val="1800"/>
              </a:spcBef>
            </a:pPr>
            <a:r>
              <a:rPr lang="pt-BR" b="1" dirty="0"/>
              <a:t>ITR</a:t>
            </a:r>
            <a:r>
              <a:rPr lang="pt-BR" dirty="0"/>
              <a:t> – Municipalização (Em negociação)</a:t>
            </a:r>
          </a:p>
          <a:p>
            <a:pPr>
              <a:spcBef>
                <a:spcPts val="1800"/>
              </a:spcBef>
            </a:pPr>
            <a:r>
              <a:rPr lang="pt-BR" dirty="0"/>
              <a:t>Fundo Constitucional de Desenvolvimento – (Em negociação)</a:t>
            </a:r>
          </a:p>
        </p:txBody>
      </p:sp>
    </p:spTree>
    <p:extLst>
      <p:ext uri="{BB962C8B-B14F-4D97-AF65-F5344CB8AC3E}">
        <p14:creationId xmlns:p14="http://schemas.microsoft.com/office/powerpoint/2010/main" val="3571228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1D6B418-4ECE-4DC3-8D33-B60DBF81B636}"/>
              </a:ext>
            </a:extLst>
          </p:cNvPr>
          <p:cNvSpPr>
            <a:spLocks noGrp="1"/>
          </p:cNvSpPr>
          <p:nvPr>
            <p:ph type="ctrTitle"/>
          </p:nvPr>
        </p:nvSpPr>
        <p:spPr/>
        <p:txBody>
          <a:bodyPr>
            <a:normAutofit/>
          </a:bodyPr>
          <a:lstStyle/>
          <a:p>
            <a:r>
              <a:rPr lang="pt-BR" sz="4800" dirty="0" smtClean="0"/>
              <a:t>Projetos da área de educação</a:t>
            </a:r>
            <a:endParaRPr lang="pt-BR" dirty="0"/>
          </a:p>
        </p:txBody>
      </p:sp>
    </p:spTree>
    <p:extLst>
      <p:ext uri="{BB962C8B-B14F-4D97-AF65-F5344CB8AC3E}">
        <p14:creationId xmlns:p14="http://schemas.microsoft.com/office/powerpoint/2010/main" val="369165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33DE7EAE-C1B1-4EF9-82F9-D2E8022FEFE8}"/>
              </a:ext>
            </a:extLst>
          </p:cNvPr>
          <p:cNvSpPr>
            <a:spLocks noGrp="1"/>
          </p:cNvSpPr>
          <p:nvPr>
            <p:ph type="ctrTitle"/>
          </p:nvPr>
        </p:nvSpPr>
        <p:spPr/>
        <p:txBody>
          <a:bodyPr/>
          <a:lstStyle/>
          <a:p>
            <a:r>
              <a:rPr lang="pt-BR" dirty="0"/>
              <a:t>Perspectiva de arrecadação para 2021</a:t>
            </a:r>
          </a:p>
        </p:txBody>
      </p:sp>
      <p:sp>
        <p:nvSpPr>
          <p:cNvPr id="5" name="Subtítulo 4">
            <a:extLst>
              <a:ext uri="{FF2B5EF4-FFF2-40B4-BE49-F238E27FC236}">
                <a16:creationId xmlns="" xmlns:a16="http://schemas.microsoft.com/office/drawing/2014/main" id="{5EAFCA4F-A017-414E-8DA2-C111A502EF04}"/>
              </a:ext>
            </a:extLst>
          </p:cNvPr>
          <p:cNvSpPr>
            <a:spLocks noGrp="1"/>
          </p:cNvSpPr>
          <p:nvPr>
            <p:ph type="subTitle" idx="1"/>
          </p:nvPr>
        </p:nvSpPr>
        <p:spPr/>
        <p:txBody>
          <a:bodyPr/>
          <a:lstStyle/>
          <a:p>
            <a:r>
              <a:rPr lang="pt-BR" dirty="0"/>
              <a:t>Porto Alegre, 09 de setembro de 2021</a:t>
            </a:r>
          </a:p>
        </p:txBody>
      </p:sp>
    </p:spTree>
    <p:extLst>
      <p:ext uri="{BB962C8B-B14F-4D97-AF65-F5344CB8AC3E}">
        <p14:creationId xmlns:p14="http://schemas.microsoft.com/office/powerpoint/2010/main" val="600242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59D4940-E4D3-4A09-B151-ED50556F4CD5}"/>
              </a:ext>
            </a:extLst>
          </p:cNvPr>
          <p:cNvSpPr>
            <a:spLocks noGrp="1"/>
          </p:cNvSpPr>
          <p:nvPr>
            <p:ph type="title"/>
          </p:nvPr>
        </p:nvSpPr>
        <p:spPr/>
        <p:txBody>
          <a:bodyPr/>
          <a:lstStyle/>
          <a:p>
            <a:r>
              <a:rPr lang="pt-BR" dirty="0"/>
              <a:t>Atualização da Lei do novo Fundeb (II)</a:t>
            </a:r>
          </a:p>
        </p:txBody>
      </p:sp>
      <p:sp>
        <p:nvSpPr>
          <p:cNvPr id="3" name="Espaço Reservado para Conteúdo 2">
            <a:extLst>
              <a:ext uri="{FF2B5EF4-FFF2-40B4-BE49-F238E27FC236}">
                <a16:creationId xmlns="" xmlns:a16="http://schemas.microsoft.com/office/drawing/2014/main" id="{2ACB5FE0-45EE-45B1-9C35-70AEA9274A32}"/>
              </a:ext>
            </a:extLst>
          </p:cNvPr>
          <p:cNvSpPr>
            <a:spLocks noGrp="1"/>
          </p:cNvSpPr>
          <p:nvPr>
            <p:ph idx="1"/>
          </p:nvPr>
        </p:nvSpPr>
        <p:spPr/>
        <p:txBody>
          <a:bodyPr/>
          <a:lstStyle/>
          <a:p>
            <a:pPr marL="0" indent="0">
              <a:buNone/>
            </a:pPr>
            <a:r>
              <a:rPr lang="pt-BR" b="1" dirty="0"/>
              <a:t>PL </a:t>
            </a:r>
            <a:r>
              <a:rPr lang="pt-BR" b="1" dirty="0" smtClean="0"/>
              <a:t>2.751/2021 </a:t>
            </a:r>
            <a:r>
              <a:rPr lang="pt-BR" b="1" dirty="0"/>
              <a:t>no Senado Federal - proposta da CNM apresentada pelo Sen. </a:t>
            </a:r>
            <a:r>
              <a:rPr lang="pt-BR" b="1" dirty="0" err="1"/>
              <a:t>Luis</a:t>
            </a:r>
            <a:r>
              <a:rPr lang="pt-BR" b="1" dirty="0"/>
              <a:t> Carlos </a:t>
            </a:r>
            <a:r>
              <a:rPr lang="pt-BR" b="1" dirty="0" err="1"/>
              <a:t>Heinze</a:t>
            </a:r>
            <a:r>
              <a:rPr lang="pt-BR" b="1" dirty="0"/>
              <a:t> em 09/08/2021</a:t>
            </a:r>
            <a:r>
              <a:rPr lang="pt-BR" dirty="0"/>
              <a:t> </a:t>
            </a:r>
          </a:p>
          <a:p>
            <a:pPr>
              <a:spcBef>
                <a:spcPts val="1500"/>
              </a:spcBef>
            </a:pPr>
            <a:r>
              <a:rPr lang="pt-BR" dirty="0"/>
              <a:t>para 2021, alteração da questão das contas bancárias e do conceito de profissionais da educação</a:t>
            </a:r>
          </a:p>
          <a:p>
            <a:pPr>
              <a:spcBef>
                <a:spcPts val="1500"/>
              </a:spcBef>
            </a:pPr>
            <a:r>
              <a:rPr lang="pt-BR" dirty="0"/>
              <a:t>a partir de 2022, retirada das transferências universais do cálculo do VAAT (supressão do correspondente dispositivo na Lei atual)</a:t>
            </a:r>
          </a:p>
          <a:p>
            <a:pPr>
              <a:spcBef>
                <a:spcPts val="1500"/>
              </a:spcBef>
            </a:pPr>
            <a:r>
              <a:rPr lang="pt-BR" dirty="0"/>
              <a:t>prorrogação das regras de transição para 2022 e 2023</a:t>
            </a:r>
          </a:p>
          <a:p>
            <a:pPr>
              <a:spcBef>
                <a:spcPts val="1500"/>
              </a:spcBef>
            </a:pPr>
            <a:r>
              <a:rPr lang="pt-BR" dirty="0"/>
              <a:t>atualização da Lei até 31/10/2023 para vigência a partir de 2024</a:t>
            </a:r>
          </a:p>
        </p:txBody>
      </p:sp>
    </p:spTree>
    <p:extLst>
      <p:ext uri="{BB962C8B-B14F-4D97-AF65-F5344CB8AC3E}">
        <p14:creationId xmlns:p14="http://schemas.microsoft.com/office/powerpoint/2010/main" val="3670718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FB1E8C4-8671-4631-9626-9D23A0CF2377}"/>
              </a:ext>
            </a:extLst>
          </p:cNvPr>
          <p:cNvSpPr>
            <a:spLocks noGrp="1"/>
          </p:cNvSpPr>
          <p:nvPr>
            <p:ph type="title"/>
          </p:nvPr>
        </p:nvSpPr>
        <p:spPr/>
        <p:txBody>
          <a:bodyPr/>
          <a:lstStyle/>
          <a:p>
            <a:r>
              <a:rPr lang="pt-BR" dirty="0"/>
              <a:t>Questão das contas bancárias</a:t>
            </a:r>
          </a:p>
        </p:txBody>
      </p:sp>
      <p:sp>
        <p:nvSpPr>
          <p:cNvPr id="3" name="Espaço Reservado para Conteúdo 2">
            <a:extLst>
              <a:ext uri="{FF2B5EF4-FFF2-40B4-BE49-F238E27FC236}">
                <a16:creationId xmlns="" xmlns:a16="http://schemas.microsoft.com/office/drawing/2014/main" id="{5E597189-D6EB-435F-9CE5-37140AF230DC}"/>
              </a:ext>
            </a:extLst>
          </p:cNvPr>
          <p:cNvSpPr>
            <a:spLocks noGrp="1"/>
          </p:cNvSpPr>
          <p:nvPr>
            <p:ph idx="1"/>
          </p:nvPr>
        </p:nvSpPr>
        <p:spPr/>
        <p:txBody>
          <a:bodyPr>
            <a:noAutofit/>
          </a:bodyPr>
          <a:lstStyle/>
          <a:p>
            <a:pPr marL="0" indent="0">
              <a:buNone/>
            </a:pPr>
            <a:r>
              <a:rPr lang="pt-BR" sz="2100" b="1" dirty="0"/>
              <a:t>Lei 14.113/2020, art. 21, caput</a:t>
            </a:r>
          </a:p>
          <a:p>
            <a:pPr>
              <a:spcBef>
                <a:spcPts val="300"/>
              </a:spcBef>
            </a:pPr>
            <a:r>
              <a:rPr lang="pt-BR" sz="2100" dirty="0"/>
              <a:t>vedação da transferência dos recursos do Fundeb das contas do BB ou CEF onde foram disponibilizados para outras contas bancárias </a:t>
            </a:r>
          </a:p>
          <a:p>
            <a:pPr marL="0" indent="0">
              <a:spcBef>
                <a:spcPts val="700"/>
              </a:spcBef>
              <a:buNone/>
            </a:pPr>
            <a:r>
              <a:rPr lang="pt-BR" sz="2100" b="1" dirty="0"/>
              <a:t>Sistema de Informações sobre Entidades de Interesse do Banco Central, 2021</a:t>
            </a:r>
          </a:p>
          <a:p>
            <a:pPr>
              <a:spcBef>
                <a:spcPts val="300"/>
              </a:spcBef>
            </a:pPr>
            <a:r>
              <a:rPr lang="pt-BR" sz="2100" dirty="0"/>
              <a:t>56% dos Municípios brasileiros sem agência do BB ou CEF</a:t>
            </a:r>
          </a:p>
          <a:p>
            <a:pPr marL="0" indent="0">
              <a:spcBef>
                <a:spcPts val="700"/>
              </a:spcBef>
              <a:buNone/>
            </a:pPr>
            <a:r>
              <a:rPr lang="pt-BR" altLang="pt-BR" sz="2100" b="1" dirty="0"/>
              <a:t>Pesquisa da CNM</a:t>
            </a:r>
          </a:p>
          <a:p>
            <a:pPr>
              <a:spcBef>
                <a:spcPts val="300"/>
              </a:spcBef>
            </a:pPr>
            <a:r>
              <a:rPr lang="pt-BR" altLang="pt-BR" sz="2100" dirty="0"/>
              <a:t>participação de 3.285 Municípios (59%)</a:t>
            </a:r>
          </a:p>
          <a:p>
            <a:pPr>
              <a:spcBef>
                <a:spcPts val="300"/>
              </a:spcBef>
            </a:pPr>
            <a:r>
              <a:rPr lang="pt-BR" altLang="pt-BR" sz="2100" dirty="0"/>
              <a:t>44,8% desses Municípios com terceirização da folha de pagamento com recursos do Fundeb</a:t>
            </a:r>
          </a:p>
          <a:p>
            <a:pPr marL="0" indent="0">
              <a:spcBef>
                <a:spcPts val="700"/>
              </a:spcBef>
              <a:buNone/>
            </a:pPr>
            <a:r>
              <a:rPr lang="pt-BR" altLang="pt-BR" sz="2100" b="1" dirty="0"/>
              <a:t>PL 2751/2021 </a:t>
            </a:r>
          </a:p>
          <a:p>
            <a:pPr marL="352425" lvl="1" indent="-352425">
              <a:spcBef>
                <a:spcPts val="300"/>
              </a:spcBef>
              <a:buFont typeface="Wingdings" panose="05000000000000000000" pitchFamily="2" charset="2"/>
              <a:buChar char="ü"/>
            </a:pPr>
            <a:r>
              <a:rPr lang="pt-BR" altLang="pt-BR" sz="2100" dirty="0"/>
              <a:t>supressão da vedação da transferência dos recursos do Fundeb para outras contas bancárias</a:t>
            </a:r>
          </a:p>
          <a:p>
            <a:pPr marL="342900" indent="-342900">
              <a:buFont typeface="Arial" panose="020B0604020202020204" pitchFamily="34" charset="0"/>
              <a:buChar char="•"/>
            </a:pPr>
            <a:endParaRPr lang="pt-BR" altLang="pt-BR" sz="2100" dirty="0"/>
          </a:p>
          <a:p>
            <a:pPr marL="0" indent="0">
              <a:buNone/>
            </a:pPr>
            <a:endParaRPr lang="pt-BR" sz="2100" dirty="0"/>
          </a:p>
        </p:txBody>
      </p:sp>
    </p:spTree>
    <p:extLst>
      <p:ext uri="{BB962C8B-B14F-4D97-AF65-F5344CB8AC3E}">
        <p14:creationId xmlns:p14="http://schemas.microsoft.com/office/powerpoint/2010/main" val="3334136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 xmlns:a16="http://schemas.microsoft.com/office/drawing/2014/main" id="{840DBD4A-AC4F-4550-B227-B5EE5E7E342B}"/>
              </a:ext>
            </a:extLst>
          </p:cNvPr>
          <p:cNvSpPr>
            <a:spLocks noGrp="1"/>
          </p:cNvSpPr>
          <p:nvPr>
            <p:ph idx="1"/>
          </p:nvPr>
        </p:nvSpPr>
        <p:spPr>
          <a:xfrm>
            <a:off x="3914274" y="2043341"/>
            <a:ext cx="7806727" cy="4531630"/>
          </a:xfrm>
        </p:spPr>
        <p:txBody>
          <a:bodyPr>
            <a:normAutofit/>
          </a:bodyPr>
          <a:lstStyle/>
          <a:p>
            <a:r>
              <a:rPr lang="pt-BR" sz="2000" dirty="0"/>
              <a:t>No exercício fiscal, calculado sobre os recursos do Fundo estadual e, quando houver, da complementação-VAAF e complementação-VAAT</a:t>
            </a:r>
          </a:p>
          <a:p>
            <a:r>
              <a:rPr lang="pt-BR" sz="2000" dirty="0"/>
              <a:t>Lei 14.113/2020, art. 26, II: profissionais da educação: aqueles definidos nos termos do art. 61 da LDB e aqueles profissionais referidos na Lei 13.935/2019 (psicólogos e assistentes sociais)</a:t>
            </a:r>
          </a:p>
          <a:p>
            <a:r>
              <a:rPr lang="pt-BR" sz="2000" dirty="0"/>
              <a:t>Maioria dos profissionais da educação, não integrantes do magistério, sem curso técnico ou superior em área pedagógica ou afim</a:t>
            </a:r>
          </a:p>
          <a:p>
            <a:r>
              <a:rPr lang="pt-BR" sz="2000" dirty="0"/>
              <a:t>LDB, art. 71, IV: não são despesas com MDE “programas suplementares de alimentação, assistência médico-odontológica, farmacêutica e psicológica, e outras formas de assistência social”</a:t>
            </a:r>
          </a:p>
          <a:p>
            <a:endParaRPr lang="pt-BR" sz="2000" dirty="0"/>
          </a:p>
        </p:txBody>
      </p:sp>
      <p:sp>
        <p:nvSpPr>
          <p:cNvPr id="4" name="Retângulo 3">
            <a:extLst>
              <a:ext uri="{FF2B5EF4-FFF2-40B4-BE49-F238E27FC236}">
                <a16:creationId xmlns="" xmlns:a16="http://schemas.microsoft.com/office/drawing/2014/main" id="{0ADFEFEF-3C50-8A4C-88E8-4920F588EE2D}"/>
              </a:ext>
            </a:extLst>
          </p:cNvPr>
          <p:cNvSpPr/>
          <p:nvPr/>
        </p:nvSpPr>
        <p:spPr>
          <a:xfrm>
            <a:off x="470999" y="2563563"/>
            <a:ext cx="2295525" cy="3491185"/>
          </a:xfrm>
          <a:prstGeom prst="rect">
            <a:avLst/>
          </a:prstGeom>
          <a:solidFill>
            <a:schemeClr val="accent5">
              <a:lumMod val="20000"/>
              <a:lumOff val="80000"/>
            </a:schemeClr>
          </a:solidFill>
          <a:ln>
            <a:solidFill>
              <a:srgbClr val="005493"/>
            </a:solidFill>
          </a:ln>
        </p:spPr>
        <p:txBody>
          <a:bodyPr wrap="square">
            <a:noAutofit/>
          </a:bodyPr>
          <a:lstStyle/>
          <a:p>
            <a:pPr algn="ctr">
              <a:spcBef>
                <a:spcPts val="600"/>
              </a:spcBef>
              <a:defRPr/>
            </a:pPr>
            <a:r>
              <a:rPr lang="pt-BR" sz="2400" b="1" dirty="0">
                <a:solidFill>
                  <a:srgbClr val="002060"/>
                </a:solidFill>
                <a:latin typeface="Arial" panose="020B0604020202020204" pitchFamily="34" charset="0"/>
                <a:cs typeface="Arial" panose="020B0604020202020204" pitchFamily="34" charset="0"/>
              </a:rPr>
              <a:t>Mínimo  de 70%  para pagamento dos profissionais da educação básica em efetivo exercício</a:t>
            </a:r>
          </a:p>
        </p:txBody>
      </p:sp>
      <p:cxnSp>
        <p:nvCxnSpPr>
          <p:cNvPr id="19" name="Conector de Seta Reta 18">
            <a:extLst>
              <a:ext uri="{FF2B5EF4-FFF2-40B4-BE49-F238E27FC236}">
                <a16:creationId xmlns="" xmlns:a16="http://schemas.microsoft.com/office/drawing/2014/main" id="{46470C05-6CF7-4F20-81B1-29E4F24BE481}"/>
              </a:ext>
            </a:extLst>
          </p:cNvPr>
          <p:cNvCxnSpPr>
            <a:cxnSpLocks/>
            <a:stCxn id="4" idx="3"/>
          </p:cNvCxnSpPr>
          <p:nvPr/>
        </p:nvCxnSpPr>
        <p:spPr>
          <a:xfrm flipV="1">
            <a:off x="2766524" y="2358189"/>
            <a:ext cx="1147750" cy="1950967"/>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de Seta Reta 30">
            <a:extLst>
              <a:ext uri="{FF2B5EF4-FFF2-40B4-BE49-F238E27FC236}">
                <a16:creationId xmlns="" xmlns:a16="http://schemas.microsoft.com/office/drawing/2014/main" id="{BC4B4AC7-386E-48C3-BD5D-E9150AB703A9}"/>
              </a:ext>
            </a:extLst>
          </p:cNvPr>
          <p:cNvCxnSpPr>
            <a:cxnSpLocks/>
            <a:stCxn id="4" idx="3"/>
          </p:cNvCxnSpPr>
          <p:nvPr/>
        </p:nvCxnSpPr>
        <p:spPr>
          <a:xfrm flipV="1">
            <a:off x="2766524" y="3429000"/>
            <a:ext cx="1147750" cy="880156"/>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de Seta Reta 33">
            <a:extLst>
              <a:ext uri="{FF2B5EF4-FFF2-40B4-BE49-F238E27FC236}">
                <a16:creationId xmlns="" xmlns:a16="http://schemas.microsoft.com/office/drawing/2014/main" id="{6E3BA7C5-17A7-4496-ABE5-35FEF09E2B36}"/>
              </a:ext>
            </a:extLst>
          </p:cNvPr>
          <p:cNvCxnSpPr>
            <a:cxnSpLocks/>
            <a:stCxn id="4" idx="3"/>
            <a:endCxn id="3" idx="1"/>
          </p:cNvCxnSpPr>
          <p:nvPr/>
        </p:nvCxnSpPr>
        <p:spPr>
          <a:xfrm>
            <a:off x="2766524" y="4309156"/>
            <a:ext cx="1147750" cy="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de Seta Reta 36">
            <a:extLst>
              <a:ext uri="{FF2B5EF4-FFF2-40B4-BE49-F238E27FC236}">
                <a16:creationId xmlns="" xmlns:a16="http://schemas.microsoft.com/office/drawing/2014/main" id="{55962F08-2FC5-496D-B6F0-8336B75FA65F}"/>
              </a:ext>
            </a:extLst>
          </p:cNvPr>
          <p:cNvCxnSpPr>
            <a:cxnSpLocks/>
            <a:stCxn id="4" idx="3"/>
          </p:cNvCxnSpPr>
          <p:nvPr/>
        </p:nvCxnSpPr>
        <p:spPr>
          <a:xfrm>
            <a:off x="2766524" y="4309156"/>
            <a:ext cx="1147750" cy="904528"/>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8" name="Título 37">
            <a:extLst>
              <a:ext uri="{FF2B5EF4-FFF2-40B4-BE49-F238E27FC236}">
                <a16:creationId xmlns="" xmlns:a16="http://schemas.microsoft.com/office/drawing/2014/main" id="{B2EE2104-7495-4669-B9D4-145AF4D9FE89}"/>
              </a:ext>
            </a:extLst>
          </p:cNvPr>
          <p:cNvSpPr>
            <a:spLocks noGrp="1"/>
          </p:cNvSpPr>
          <p:nvPr>
            <p:ph type="title"/>
          </p:nvPr>
        </p:nvSpPr>
        <p:spPr/>
        <p:txBody>
          <a:bodyPr/>
          <a:lstStyle/>
          <a:p>
            <a:r>
              <a:rPr lang="pt-BR" dirty="0"/>
              <a:t>Conceito de profissionais da educação (I)</a:t>
            </a:r>
          </a:p>
        </p:txBody>
      </p:sp>
    </p:spTree>
    <p:extLst>
      <p:ext uri="{BB962C8B-B14F-4D97-AF65-F5344CB8AC3E}">
        <p14:creationId xmlns:p14="http://schemas.microsoft.com/office/powerpoint/2010/main" val="3981053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 xmlns:a16="http://schemas.microsoft.com/office/drawing/2014/main" id="{BB09721D-D6C6-4B31-A34C-807DECCFC53D}"/>
              </a:ext>
            </a:extLst>
          </p:cNvPr>
          <p:cNvSpPr>
            <a:spLocks noGrp="1"/>
          </p:cNvSpPr>
          <p:nvPr>
            <p:ph idx="1"/>
          </p:nvPr>
        </p:nvSpPr>
        <p:spPr>
          <a:xfrm>
            <a:off x="471000" y="4489536"/>
            <a:ext cx="11250000" cy="2200275"/>
          </a:xfrm>
          <a:ln>
            <a:solidFill>
              <a:srgbClr val="005493"/>
            </a:solidFill>
          </a:ln>
        </p:spPr>
        <p:txBody>
          <a:bodyPr>
            <a:normAutofit/>
          </a:bodyPr>
          <a:lstStyle/>
          <a:p>
            <a:pPr marL="0" indent="0">
              <a:lnSpc>
                <a:spcPct val="100000"/>
              </a:lnSpc>
              <a:spcBef>
                <a:spcPts val="600"/>
              </a:spcBef>
              <a:buNone/>
            </a:pPr>
            <a:r>
              <a:rPr lang="pt-BR" altLang="pt-BR" sz="3200" b="1" dirty="0">
                <a:ea typeface="Calibri" panose="020F0502020204030204" pitchFamily="34" charset="0"/>
                <a:cs typeface="Times New Roman" panose="02020603050405020304" pitchFamily="18" charset="0"/>
              </a:rPr>
              <a:t>PL 2751/2021, art. 26, par. único:</a:t>
            </a:r>
          </a:p>
          <a:p>
            <a:pPr marL="0" lvl="1" indent="0" algn="just">
              <a:lnSpc>
                <a:spcPct val="100000"/>
              </a:lnSpc>
              <a:spcBef>
                <a:spcPct val="0"/>
              </a:spcBef>
              <a:buFont typeface="Wingdings 2" panose="05020102010507070707" pitchFamily="18" charset="2"/>
              <a:buNone/>
            </a:pPr>
            <a:r>
              <a:rPr lang="pt-BR" altLang="pt-BR" sz="2000" dirty="0">
                <a:ea typeface="Times New Roman" panose="02020603050405020304" pitchFamily="18" charset="0"/>
                <a:cs typeface="Arial" panose="020B0604020202020204" pitchFamily="34" charset="0"/>
              </a:rPr>
              <a:t>II – profissionais da educação básica: docentes, profissionais no exercício de funções de suporte pedagógico direto à docência, como direção ou administração escolar, planejamento, inspeção, supervisão, orientação educacional e coordenação pedagógica, e profissionais de funções de apoio técnico, administrativo ou operacional, em efetivo exercício nas redes de ensino de educação básica;</a:t>
            </a:r>
            <a:endParaRPr lang="pt-BR" dirty="0"/>
          </a:p>
        </p:txBody>
      </p:sp>
      <p:sp>
        <p:nvSpPr>
          <p:cNvPr id="4" name="Retângulo 3">
            <a:extLst>
              <a:ext uri="{FF2B5EF4-FFF2-40B4-BE49-F238E27FC236}">
                <a16:creationId xmlns="" xmlns:a16="http://schemas.microsoft.com/office/drawing/2014/main" id="{16EC24E4-7851-E547-BB06-BB00779FD638}"/>
              </a:ext>
            </a:extLst>
          </p:cNvPr>
          <p:cNvSpPr/>
          <p:nvPr/>
        </p:nvSpPr>
        <p:spPr>
          <a:xfrm>
            <a:off x="471000" y="2026625"/>
            <a:ext cx="5400000" cy="2308324"/>
          </a:xfrm>
          <a:prstGeom prst="rect">
            <a:avLst/>
          </a:prstGeom>
          <a:noFill/>
          <a:ln>
            <a:solidFill>
              <a:srgbClr val="005493"/>
            </a:solidFill>
          </a:ln>
        </p:spPr>
        <p:txBody>
          <a:bodyPr wrap="square">
            <a:spAutoFit/>
          </a:bodyPr>
          <a:lstStyle/>
          <a:p>
            <a:pPr>
              <a:spcBef>
                <a:spcPct val="0"/>
              </a:spcBef>
            </a:pPr>
            <a:r>
              <a:rPr lang="pt-BR" altLang="pt-BR" sz="2400" b="1" dirty="0">
                <a:solidFill>
                  <a:srgbClr val="002060"/>
                </a:solidFill>
                <a:ea typeface="Calibri" panose="020F0502020204030204" pitchFamily="34" charset="0"/>
                <a:cs typeface="Times New Roman" panose="02020603050405020304" pitchFamily="18" charset="0"/>
              </a:rPr>
              <a:t>Lei 11.494/2007, art. 22, par. único: </a:t>
            </a:r>
          </a:p>
          <a:p>
            <a:pPr marL="12700" lvl="1" algn="just">
              <a:spcBef>
                <a:spcPct val="0"/>
              </a:spcBef>
              <a:buFont typeface="Wingdings 2" panose="05020102010507070707" pitchFamily="18" charset="2"/>
              <a:buNone/>
            </a:pPr>
            <a:r>
              <a:rPr lang="pt-BR" altLang="pt-BR" sz="2000" dirty="0">
                <a:solidFill>
                  <a:srgbClr val="002060"/>
                </a:solidFill>
                <a:ea typeface="Times New Roman" panose="02020603050405020304" pitchFamily="18" charset="0"/>
                <a:cs typeface="Arial" panose="020B0604020202020204" pitchFamily="34" charset="0"/>
              </a:rPr>
              <a:t>II - profissionais do magistério da educação: docentes, profissionais que oferecem suporte pedagógico direto ao exercício da docência: direção ou administração escolar, planejamento, inspeção, supervisão, orientação educacional e coordenação pedagógica;</a:t>
            </a:r>
          </a:p>
        </p:txBody>
      </p:sp>
      <p:sp>
        <p:nvSpPr>
          <p:cNvPr id="5" name="Retângulo 4">
            <a:extLst>
              <a:ext uri="{FF2B5EF4-FFF2-40B4-BE49-F238E27FC236}">
                <a16:creationId xmlns="" xmlns:a16="http://schemas.microsoft.com/office/drawing/2014/main" id="{13A83ED9-9AA6-5E4F-AC39-40C4D537C5D4}"/>
              </a:ext>
            </a:extLst>
          </p:cNvPr>
          <p:cNvSpPr/>
          <p:nvPr/>
        </p:nvSpPr>
        <p:spPr>
          <a:xfrm>
            <a:off x="6321002" y="2026625"/>
            <a:ext cx="5400000" cy="2308324"/>
          </a:xfrm>
          <a:prstGeom prst="rect">
            <a:avLst/>
          </a:prstGeom>
          <a:ln>
            <a:solidFill>
              <a:srgbClr val="005493"/>
            </a:solidFill>
          </a:ln>
        </p:spPr>
        <p:txBody>
          <a:bodyPr wrap="square">
            <a:spAutoFit/>
          </a:bodyPr>
          <a:lstStyle/>
          <a:p>
            <a:pPr>
              <a:spcBef>
                <a:spcPts val="600"/>
              </a:spcBef>
            </a:pPr>
            <a:r>
              <a:rPr lang="pt-BR" altLang="pt-BR" sz="2400" b="1" dirty="0">
                <a:solidFill>
                  <a:srgbClr val="002060"/>
                </a:solidFill>
                <a:ea typeface="Calibri" panose="020F0502020204030204" pitchFamily="34" charset="0"/>
                <a:cs typeface="Times New Roman" panose="02020603050405020304" pitchFamily="18" charset="0"/>
              </a:rPr>
              <a:t>Lei 14.113/2020, art. 26, par. único:</a:t>
            </a:r>
          </a:p>
          <a:p>
            <a:pPr marL="55563" lvl="1" algn="just">
              <a:spcBef>
                <a:spcPct val="0"/>
              </a:spcBef>
              <a:buFont typeface="Wingdings 2" panose="05020102010507070707" pitchFamily="18" charset="2"/>
              <a:buNone/>
            </a:pPr>
            <a:r>
              <a:rPr lang="pt-BR" altLang="pt-BR" sz="2000" dirty="0">
                <a:solidFill>
                  <a:srgbClr val="002060"/>
                </a:solidFill>
                <a:ea typeface="Times New Roman" panose="02020603050405020304" pitchFamily="18" charset="0"/>
                <a:cs typeface="Arial" panose="020B0604020202020204" pitchFamily="34" charset="0"/>
              </a:rPr>
              <a:t>II - profissionais da educação básica: aqueles definidos nos termos do art. 61 da Lei nº 9.394, de 20 de dezembro de 1996, bem como aqueles profissionais referidos no art. 1º da Lei nº 13.935, de 11 de dezembro de 20219, em efetivo exercício nas redes escolares de educação básica;</a:t>
            </a:r>
            <a:endParaRPr lang="pt-BR" sz="2000" dirty="0">
              <a:solidFill>
                <a:srgbClr val="002060"/>
              </a:solidFill>
            </a:endParaRPr>
          </a:p>
        </p:txBody>
      </p:sp>
      <p:sp>
        <p:nvSpPr>
          <p:cNvPr id="7" name="Título 37">
            <a:extLst>
              <a:ext uri="{FF2B5EF4-FFF2-40B4-BE49-F238E27FC236}">
                <a16:creationId xmlns="" xmlns:a16="http://schemas.microsoft.com/office/drawing/2014/main" id="{7A825E3B-E79D-4993-BAFB-199D49DA3C98}"/>
              </a:ext>
            </a:extLst>
          </p:cNvPr>
          <p:cNvSpPr>
            <a:spLocks noGrp="1"/>
          </p:cNvSpPr>
          <p:nvPr>
            <p:ph type="title"/>
          </p:nvPr>
        </p:nvSpPr>
        <p:spPr>
          <a:xfrm>
            <a:off x="0" y="1"/>
            <a:ext cx="9229725" cy="1022400"/>
          </a:xfrm>
        </p:spPr>
        <p:txBody>
          <a:bodyPr/>
          <a:lstStyle/>
          <a:p>
            <a:r>
              <a:rPr lang="pt-BR" dirty="0"/>
              <a:t>Conceito de profissionais da educação (II)</a:t>
            </a:r>
          </a:p>
        </p:txBody>
      </p:sp>
    </p:spTree>
    <p:extLst>
      <p:ext uri="{BB962C8B-B14F-4D97-AF65-F5344CB8AC3E}">
        <p14:creationId xmlns:p14="http://schemas.microsoft.com/office/powerpoint/2010/main" val="2297978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B9071E4-F8AD-43EC-AC47-80CDF5086B95}"/>
              </a:ext>
            </a:extLst>
          </p:cNvPr>
          <p:cNvSpPr>
            <a:spLocks noGrp="1"/>
          </p:cNvSpPr>
          <p:nvPr>
            <p:ph type="title"/>
          </p:nvPr>
        </p:nvSpPr>
        <p:spPr/>
        <p:txBody>
          <a:bodyPr/>
          <a:lstStyle/>
          <a:p>
            <a:r>
              <a:rPr lang="pt-BR" dirty="0"/>
              <a:t>Regras de transição de 2021 para 2022/23</a:t>
            </a:r>
          </a:p>
        </p:txBody>
      </p:sp>
      <p:sp>
        <p:nvSpPr>
          <p:cNvPr id="3" name="Espaço Reservado para Conteúdo 2">
            <a:extLst>
              <a:ext uri="{FF2B5EF4-FFF2-40B4-BE49-F238E27FC236}">
                <a16:creationId xmlns="" xmlns:a16="http://schemas.microsoft.com/office/drawing/2014/main" id="{1EE8DFCE-63C2-45DF-9818-DAD70D87A835}"/>
              </a:ext>
            </a:extLst>
          </p:cNvPr>
          <p:cNvSpPr>
            <a:spLocks noGrp="1"/>
          </p:cNvSpPr>
          <p:nvPr>
            <p:ph idx="1"/>
          </p:nvPr>
        </p:nvSpPr>
        <p:spPr/>
        <p:txBody>
          <a:bodyPr>
            <a:noAutofit/>
          </a:bodyPr>
          <a:lstStyle/>
          <a:p>
            <a:pPr marL="0" indent="0">
              <a:spcBef>
                <a:spcPts val="0"/>
              </a:spcBef>
              <a:buNone/>
            </a:pPr>
            <a:r>
              <a:rPr lang="pt-BR" sz="2100" b="1" dirty="0"/>
              <a:t>Nova redação para o art. 43 da Lei 14.113/2020</a:t>
            </a:r>
          </a:p>
          <a:p>
            <a:pPr marL="0" indent="0">
              <a:spcBef>
                <a:spcPts val="300"/>
              </a:spcBef>
              <a:buNone/>
            </a:pPr>
            <a:r>
              <a:rPr lang="pt-BR" sz="2100" b="1" dirty="0"/>
              <a:t>caput: Lei será atualizada até 31/10/2023</a:t>
            </a:r>
          </a:p>
          <a:p>
            <a:pPr marL="0" indent="0">
              <a:spcBef>
                <a:spcPts val="600"/>
              </a:spcBef>
              <a:buNone/>
            </a:pPr>
            <a:r>
              <a:rPr lang="pt-BR" sz="2100" dirty="0"/>
              <a:t>§ 1º: regras de transição para 2021, 2022 e 2023 :</a:t>
            </a:r>
          </a:p>
          <a:p>
            <a:pPr marL="514350" indent="-514350">
              <a:spcBef>
                <a:spcPts val="300"/>
              </a:spcBef>
              <a:buFont typeface="+mj-lt"/>
              <a:buAutoNum type="romanUcPeriod"/>
            </a:pPr>
            <a:r>
              <a:rPr lang="pt-BR" sz="2100" dirty="0"/>
              <a:t>ponderações relativas a etapas, modalidades, duração da jornada e tipos de estabelecimentos de ensino de 2020</a:t>
            </a:r>
          </a:p>
          <a:p>
            <a:pPr marL="514350" indent="-514350">
              <a:spcBef>
                <a:spcPts val="300"/>
              </a:spcBef>
              <a:buFont typeface="+mj-lt"/>
              <a:buAutoNum type="romanUcPeriod"/>
            </a:pPr>
            <a:r>
              <a:rPr lang="pt-BR" sz="2100" dirty="0"/>
              <a:t>novas ponderações quanto a nível socioeconômico dos alunos, disponibilidade e potencial de arrecadação fiscal com valores unitários</a:t>
            </a:r>
          </a:p>
          <a:p>
            <a:pPr marL="0" indent="0">
              <a:spcBef>
                <a:spcPts val="600"/>
              </a:spcBef>
              <a:buNone/>
            </a:pPr>
            <a:r>
              <a:rPr lang="pt-BR" sz="2100" dirty="0"/>
              <a:t>§ 2º: na complementação-VAAT, matrículas na educação infantil multiplicadas por 1,5</a:t>
            </a:r>
          </a:p>
          <a:p>
            <a:pPr marL="0" indent="0">
              <a:spcBef>
                <a:spcPts val="600"/>
              </a:spcBef>
              <a:buNone/>
            </a:pPr>
            <a:r>
              <a:rPr lang="pt-BR" sz="2100" dirty="0"/>
              <a:t>§ 3º: para 2024, deliberações da Comissão Intergovernamental a serem publicadas até 31/10/2023</a:t>
            </a:r>
          </a:p>
          <a:p>
            <a:pPr marL="0" indent="0">
              <a:spcBef>
                <a:spcPts val="600"/>
              </a:spcBef>
              <a:buNone/>
            </a:pPr>
            <a:r>
              <a:rPr lang="pt-BR" sz="2100" dirty="0"/>
              <a:t>§ 4º: para complementação-VAAR em 2023, normas excepcionais a serem definidas em regulamento, devido à pandemia da Covid-19</a:t>
            </a:r>
          </a:p>
        </p:txBody>
      </p:sp>
    </p:spTree>
    <p:extLst>
      <p:ext uri="{BB962C8B-B14F-4D97-AF65-F5344CB8AC3E}">
        <p14:creationId xmlns:p14="http://schemas.microsoft.com/office/powerpoint/2010/main" val="3207687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B582955-020F-4D99-BA6D-BC42385F22FD}"/>
              </a:ext>
            </a:extLst>
          </p:cNvPr>
          <p:cNvSpPr>
            <a:spLocks noGrp="1"/>
          </p:cNvSpPr>
          <p:nvPr>
            <p:ph type="title"/>
          </p:nvPr>
        </p:nvSpPr>
        <p:spPr/>
        <p:txBody>
          <a:bodyPr/>
          <a:lstStyle/>
          <a:p>
            <a:r>
              <a:rPr lang="pt-BR" dirty="0"/>
              <a:t>PEC 13/2021: 25% para MDE na pandemia</a:t>
            </a:r>
          </a:p>
        </p:txBody>
      </p:sp>
      <p:sp>
        <p:nvSpPr>
          <p:cNvPr id="3" name="Espaço Reservado para Conteúdo 2">
            <a:extLst>
              <a:ext uri="{FF2B5EF4-FFF2-40B4-BE49-F238E27FC236}">
                <a16:creationId xmlns="" xmlns:a16="http://schemas.microsoft.com/office/drawing/2014/main" id="{3323D6C8-D30A-44DD-B79C-BD993ECD63F8}"/>
              </a:ext>
            </a:extLst>
          </p:cNvPr>
          <p:cNvSpPr>
            <a:spLocks noGrp="1"/>
          </p:cNvSpPr>
          <p:nvPr>
            <p:ph idx="1"/>
          </p:nvPr>
        </p:nvSpPr>
        <p:spPr/>
        <p:txBody>
          <a:bodyPr/>
          <a:lstStyle/>
          <a:p>
            <a:pPr marL="0" indent="0">
              <a:buNone/>
            </a:pPr>
            <a:r>
              <a:rPr lang="pt-BR" b="1" dirty="0"/>
              <a:t>Dificuldade de aplicação do mínimo de 25% vinculada à MDE devido à pandemia da Covid-19</a:t>
            </a:r>
          </a:p>
          <a:p>
            <a:pPr marL="0" indent="0">
              <a:buNone/>
            </a:pPr>
            <a:r>
              <a:rPr lang="pt-BR" b="1" dirty="0"/>
              <a:t>PEC 13/2021 no SF (proposta da CNM)  </a:t>
            </a:r>
          </a:p>
          <a:p>
            <a:pPr>
              <a:spcBef>
                <a:spcPts val="600"/>
              </a:spcBef>
            </a:pPr>
            <a:r>
              <a:rPr lang="pt-BR" dirty="0"/>
              <a:t>texto original: inclusão de novo artigo no ADCT a fim de não responsabilizar Estados, DF e Municípios pelo descumprimento do mínimo constitucional no exercício de 2020</a:t>
            </a:r>
          </a:p>
          <a:p>
            <a:pPr>
              <a:spcBef>
                <a:spcPts val="600"/>
              </a:spcBef>
            </a:pPr>
            <a:r>
              <a:rPr lang="pt-BR" dirty="0"/>
              <a:t>emendas apoiadas pela CNM: extensão dessa flexibilidade para o exercício de 2021 e compensação dos valores referentes à diferença entre o valor mínimo obrigatório e o valor aplicado em 2020 e 2021, até 2023</a:t>
            </a:r>
          </a:p>
          <a:p>
            <a:pPr marL="0" indent="0">
              <a:buNone/>
            </a:pPr>
            <a:r>
              <a:rPr lang="pt-BR" b="1" dirty="0"/>
              <a:t>Matéria a ser incluída no plenário do SF na próxima semana</a:t>
            </a:r>
          </a:p>
        </p:txBody>
      </p:sp>
    </p:spTree>
    <p:extLst>
      <p:ext uri="{BB962C8B-B14F-4D97-AF65-F5344CB8AC3E}">
        <p14:creationId xmlns:p14="http://schemas.microsoft.com/office/powerpoint/2010/main" val="3087172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8C13ADA-9001-4964-A7A1-B4C666F79DD6}"/>
              </a:ext>
            </a:extLst>
          </p:cNvPr>
          <p:cNvSpPr>
            <a:spLocks noGrp="1"/>
          </p:cNvSpPr>
          <p:nvPr>
            <p:ph type="title"/>
          </p:nvPr>
        </p:nvSpPr>
        <p:spPr/>
        <p:txBody>
          <a:bodyPr/>
          <a:lstStyle/>
          <a:p>
            <a:r>
              <a:rPr lang="pt-BR" dirty="0"/>
              <a:t>Cenário em 2021</a:t>
            </a:r>
          </a:p>
        </p:txBody>
      </p:sp>
      <p:sp>
        <p:nvSpPr>
          <p:cNvPr id="3" name="Espaço Reservado para Conteúdo 2">
            <a:extLst>
              <a:ext uri="{FF2B5EF4-FFF2-40B4-BE49-F238E27FC236}">
                <a16:creationId xmlns="" xmlns:a16="http://schemas.microsoft.com/office/drawing/2014/main" id="{D4F0C81C-4922-4F00-88C8-8D3191C8CD03}"/>
              </a:ext>
            </a:extLst>
          </p:cNvPr>
          <p:cNvSpPr>
            <a:spLocks noGrp="1"/>
          </p:cNvSpPr>
          <p:nvPr>
            <p:ph idx="1"/>
          </p:nvPr>
        </p:nvSpPr>
        <p:spPr>
          <a:xfrm>
            <a:off x="471001" y="2043341"/>
            <a:ext cx="11250000" cy="830997"/>
          </a:xfrm>
        </p:spPr>
        <p:txBody>
          <a:bodyPr>
            <a:noAutofit/>
          </a:bodyPr>
          <a:lstStyle/>
          <a:p>
            <a:pPr>
              <a:spcBef>
                <a:spcPts val="0"/>
              </a:spcBef>
            </a:pPr>
            <a:r>
              <a:rPr lang="pt-BR" dirty="0"/>
              <a:t>Receita crescente, muito em decorrência da inflação (aumento dos preços de combustíveis, energia elétrica e alimentos)</a:t>
            </a:r>
          </a:p>
        </p:txBody>
      </p:sp>
      <p:sp>
        <p:nvSpPr>
          <p:cNvPr id="5" name="Espaço Reservado para Conteúdo 2">
            <a:extLst>
              <a:ext uri="{FF2B5EF4-FFF2-40B4-BE49-F238E27FC236}">
                <a16:creationId xmlns="" xmlns:a16="http://schemas.microsoft.com/office/drawing/2014/main" id="{A376A49F-68FC-4CFB-876F-7DE58E19026E}"/>
              </a:ext>
            </a:extLst>
          </p:cNvPr>
          <p:cNvSpPr txBox="1">
            <a:spLocks/>
          </p:cNvSpPr>
          <p:nvPr/>
        </p:nvSpPr>
        <p:spPr>
          <a:xfrm>
            <a:off x="471000" y="4801810"/>
            <a:ext cx="11250000" cy="1815841"/>
          </a:xfrm>
          <a:prstGeom prst="rect">
            <a:avLst/>
          </a:prstGeom>
        </p:spPr>
        <p:txBody>
          <a:bodyPr vert="horz" lIns="91440" tIns="45720" rIns="91440" bIns="45720" rtlCol="0">
            <a:normAutofit/>
          </a:bodyPr>
          <a:lstStyle>
            <a:lvl1pPr marL="363538" indent="-363538" algn="just" defTabSz="914400" rtl="0" eaLnBrk="1" latinLnBrk="0" hangingPunct="1">
              <a:lnSpc>
                <a:spcPct val="100000"/>
              </a:lnSpc>
              <a:spcBef>
                <a:spcPts val="1000"/>
              </a:spcBef>
              <a:buFont typeface="Wingdings" panose="05000000000000000000" pitchFamily="2" charset="2"/>
              <a:buChar char="ü"/>
              <a:defRPr sz="2400" kern="1200">
                <a:solidFill>
                  <a:srgbClr val="002060"/>
                </a:solidFill>
                <a:latin typeface="Arial" panose="020B0604020202020204" pitchFamily="34" charset="0"/>
                <a:ea typeface="+mn-ea"/>
                <a:cs typeface="Arial" panose="020B0604020202020204" pitchFamily="34" charset="0"/>
              </a:defRPr>
            </a:lvl1pPr>
            <a:lvl2pPr marL="711200" indent="-347663" algn="just" defTabSz="914400" rtl="0" eaLnBrk="1" latinLnBrk="0" hangingPunct="1">
              <a:lnSpc>
                <a:spcPct val="100000"/>
              </a:lnSpc>
              <a:spcBef>
                <a:spcPts val="500"/>
              </a:spcBef>
              <a:buFont typeface="Wingdings" panose="05000000000000000000" pitchFamily="2" charset="2"/>
              <a:buChar char="§"/>
              <a:defRPr sz="2400" kern="1200">
                <a:solidFill>
                  <a:srgbClr val="002060"/>
                </a:solidFill>
                <a:latin typeface="Arial" panose="020B0604020202020204" pitchFamily="34" charset="0"/>
                <a:ea typeface="+mn-ea"/>
                <a:cs typeface="Arial" panose="020B0604020202020204" pitchFamily="34" charset="0"/>
              </a:defRPr>
            </a:lvl2pPr>
            <a:lvl3pPr marL="1074738" indent="-363538" algn="just" defTabSz="914400" rtl="0" eaLnBrk="1" latinLnBrk="0" hangingPunct="1">
              <a:lnSpc>
                <a:spcPct val="10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3pPr>
            <a:lvl4pPr marL="1436688" indent="-361950" algn="just" defTabSz="914400" rtl="0" eaLnBrk="1" latinLnBrk="0" hangingPunct="1">
              <a:lnSpc>
                <a:spcPct val="100000"/>
              </a:lnSpc>
              <a:spcBef>
                <a:spcPts val="500"/>
              </a:spcBef>
              <a:buFont typeface="Calibri" panose="020F0502020204030204" pitchFamily="34" charset="0"/>
              <a:buChar char="-"/>
              <a:defRPr sz="2400" kern="1200">
                <a:solidFill>
                  <a:srgbClr val="002060"/>
                </a:solidFill>
                <a:latin typeface="Arial" panose="020B0604020202020204" pitchFamily="34" charset="0"/>
                <a:ea typeface="+mn-ea"/>
                <a:cs typeface="Arial" panose="020B0604020202020204" pitchFamily="34" charset="0"/>
              </a:defRPr>
            </a:lvl4pPr>
            <a:lvl5pPr marL="1800225" indent="-363538" algn="just" defTabSz="914400" rtl="0" eaLnBrk="1" latinLnBrk="0" hangingPunct="1">
              <a:lnSpc>
                <a:spcPct val="100000"/>
              </a:lnSpc>
              <a:spcBef>
                <a:spcPts val="500"/>
              </a:spcBef>
              <a:buFont typeface="Calibri" panose="020F0502020204030204" pitchFamily="34" charset="0"/>
              <a:buChar char="»"/>
              <a:defRPr sz="24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pt-BR" dirty="0"/>
              <a:t>Folha de pagamento congelada pela LC 173/2020, art. 8º</a:t>
            </a:r>
          </a:p>
          <a:p>
            <a:pPr>
              <a:spcBef>
                <a:spcPts val="400"/>
              </a:spcBef>
            </a:pPr>
            <a:r>
              <a:rPr lang="pt-BR" dirty="0"/>
              <a:t>Vedação da atualização de recursos do Fundeb para pagamento de inativos e pensionistas pela EC 108/2020</a:t>
            </a:r>
          </a:p>
          <a:p>
            <a:pPr>
              <a:spcBef>
                <a:spcPts val="400"/>
              </a:spcBef>
            </a:pPr>
            <a:r>
              <a:rPr lang="pt-BR" dirty="0"/>
              <a:t>Aulas presenciais não totalmente retomadas</a:t>
            </a:r>
          </a:p>
        </p:txBody>
      </p:sp>
      <p:pic>
        <p:nvPicPr>
          <p:cNvPr id="6" name="Imagem 5">
            <a:extLst>
              <a:ext uri="{FF2B5EF4-FFF2-40B4-BE49-F238E27FC236}">
                <a16:creationId xmlns="" xmlns:a16="http://schemas.microsoft.com/office/drawing/2014/main" id="{8BCC5DC3-6D78-4D9A-9BAA-F890C719907F}"/>
              </a:ext>
            </a:extLst>
          </p:cNvPr>
          <p:cNvPicPr>
            <a:picLocks noChangeAspect="1"/>
          </p:cNvPicPr>
          <p:nvPr/>
        </p:nvPicPr>
        <p:blipFill>
          <a:blip r:embed="rId2"/>
          <a:stretch>
            <a:fillRect/>
          </a:stretch>
        </p:blipFill>
        <p:spPr>
          <a:xfrm>
            <a:off x="2725737" y="2999874"/>
            <a:ext cx="6740526" cy="1676400"/>
          </a:xfrm>
          <a:prstGeom prst="rect">
            <a:avLst/>
          </a:prstGeom>
        </p:spPr>
      </p:pic>
    </p:spTree>
    <p:extLst>
      <p:ext uri="{BB962C8B-B14F-4D97-AF65-F5344CB8AC3E}">
        <p14:creationId xmlns:p14="http://schemas.microsoft.com/office/powerpoint/2010/main" val="3410514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C3B187E-8E2C-4311-A748-7A141C02260A}"/>
              </a:ext>
            </a:extLst>
          </p:cNvPr>
          <p:cNvSpPr>
            <a:spLocks noGrp="1"/>
          </p:cNvSpPr>
          <p:nvPr>
            <p:ph type="title"/>
          </p:nvPr>
        </p:nvSpPr>
        <p:spPr/>
        <p:txBody>
          <a:bodyPr/>
          <a:lstStyle/>
          <a:p>
            <a:r>
              <a:rPr lang="pt-BR" dirty="0"/>
              <a:t>Proposições propostas pela CNM no Congresso</a:t>
            </a:r>
          </a:p>
        </p:txBody>
      </p:sp>
      <p:sp>
        <p:nvSpPr>
          <p:cNvPr id="3" name="Espaço Reservado para Conteúdo 2">
            <a:extLst>
              <a:ext uri="{FF2B5EF4-FFF2-40B4-BE49-F238E27FC236}">
                <a16:creationId xmlns="" xmlns:a16="http://schemas.microsoft.com/office/drawing/2014/main" id="{580BC717-3847-4B6E-B3E1-A16F0490EB91}"/>
              </a:ext>
            </a:extLst>
          </p:cNvPr>
          <p:cNvSpPr>
            <a:spLocks noGrp="1"/>
          </p:cNvSpPr>
          <p:nvPr>
            <p:ph idx="1"/>
          </p:nvPr>
        </p:nvSpPr>
        <p:spPr/>
        <p:txBody>
          <a:bodyPr>
            <a:normAutofit/>
          </a:bodyPr>
          <a:lstStyle/>
          <a:p>
            <a:pPr marL="0" indent="0">
              <a:buNone/>
            </a:pPr>
            <a:r>
              <a:rPr lang="pt-BR" b="1" dirty="0"/>
              <a:t>PEC 13/2021</a:t>
            </a:r>
          </a:p>
          <a:p>
            <a:pPr marL="0" indent="0">
              <a:spcBef>
                <a:spcPts val="600"/>
              </a:spcBef>
              <a:buNone/>
            </a:pPr>
            <a:r>
              <a:rPr lang="pt-BR" dirty="0"/>
              <a:t>apresentada em 21/05/2021 pelo Sen. Marcos Rogério (DEM/RO)</a:t>
            </a:r>
          </a:p>
          <a:p>
            <a:pPr marL="0" indent="0">
              <a:spcBef>
                <a:spcPts val="600"/>
              </a:spcBef>
              <a:buNone/>
            </a:pPr>
            <a:r>
              <a:rPr lang="pt-BR" dirty="0"/>
              <a:t>https://www25.senado.leg.br/web/senadores/senador/-/perfil/5924</a:t>
            </a:r>
          </a:p>
          <a:p>
            <a:pPr marL="0" indent="0">
              <a:spcBef>
                <a:spcPts val="2400"/>
              </a:spcBef>
              <a:buNone/>
            </a:pPr>
            <a:r>
              <a:rPr lang="pt-BR" b="1" dirty="0"/>
              <a:t>PL 2751/2021</a:t>
            </a:r>
          </a:p>
          <a:p>
            <a:pPr marL="0" indent="0">
              <a:spcBef>
                <a:spcPts val="600"/>
              </a:spcBef>
              <a:buNone/>
            </a:pPr>
            <a:r>
              <a:rPr lang="pt-BR" dirty="0"/>
              <a:t>apresentada em 10/08/2021 pelo Sen. </a:t>
            </a:r>
            <a:r>
              <a:rPr lang="pt-BR" dirty="0" err="1"/>
              <a:t>Luis</a:t>
            </a:r>
            <a:r>
              <a:rPr lang="pt-BR" dirty="0"/>
              <a:t> Carlos </a:t>
            </a:r>
            <a:r>
              <a:rPr lang="pt-BR" dirty="0" err="1"/>
              <a:t>Heinze</a:t>
            </a:r>
            <a:r>
              <a:rPr lang="pt-BR" dirty="0"/>
              <a:t> (PP/RS)</a:t>
            </a:r>
          </a:p>
          <a:p>
            <a:pPr marL="0" indent="0">
              <a:spcBef>
                <a:spcPts val="600"/>
              </a:spcBef>
              <a:buNone/>
            </a:pPr>
            <a:r>
              <a:rPr lang="pt-BR" dirty="0"/>
              <a:t>https://www25.senado.leg.br/web/atividade/materias/-/materia/149320</a:t>
            </a:r>
          </a:p>
          <a:p>
            <a:pPr marL="0" indent="0">
              <a:spcBef>
                <a:spcPts val="2400"/>
              </a:spcBef>
              <a:buNone/>
            </a:pPr>
            <a:r>
              <a:rPr lang="pt-BR" b="1" dirty="0"/>
              <a:t>Obs.:</a:t>
            </a:r>
            <a:r>
              <a:rPr lang="pt-BR" dirty="0"/>
              <a:t> polêmica sobre a Lei do piso nacional do magistério</a:t>
            </a:r>
          </a:p>
        </p:txBody>
      </p:sp>
    </p:spTree>
    <p:extLst>
      <p:ext uri="{BB962C8B-B14F-4D97-AF65-F5344CB8AC3E}">
        <p14:creationId xmlns:p14="http://schemas.microsoft.com/office/powerpoint/2010/main" val="4167216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1D6B418-4ECE-4DC3-8D33-B60DBF81B636}"/>
              </a:ext>
            </a:extLst>
          </p:cNvPr>
          <p:cNvSpPr>
            <a:spLocks noGrp="1"/>
          </p:cNvSpPr>
          <p:nvPr>
            <p:ph type="ctrTitle"/>
          </p:nvPr>
        </p:nvSpPr>
        <p:spPr/>
        <p:txBody>
          <a:bodyPr>
            <a:normAutofit/>
          </a:bodyPr>
          <a:lstStyle/>
          <a:p>
            <a:r>
              <a:rPr lang="pt-BR" sz="4800" dirty="0"/>
              <a:t>Pauta prioritária no Congresso Nacional</a:t>
            </a:r>
            <a:endParaRPr lang="pt-BR" dirty="0"/>
          </a:p>
        </p:txBody>
      </p:sp>
    </p:spTree>
    <p:extLst>
      <p:ext uri="{BB962C8B-B14F-4D97-AF65-F5344CB8AC3E}">
        <p14:creationId xmlns:p14="http://schemas.microsoft.com/office/powerpoint/2010/main" val="3755817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D4E1392-3964-4F05-B0C5-9B8DBE510F03}"/>
              </a:ext>
            </a:extLst>
          </p:cNvPr>
          <p:cNvSpPr>
            <a:spLocks noGrp="1"/>
          </p:cNvSpPr>
          <p:nvPr>
            <p:ph type="title"/>
          </p:nvPr>
        </p:nvSpPr>
        <p:spPr/>
        <p:txBody>
          <a:bodyPr/>
          <a:lstStyle/>
          <a:p>
            <a:r>
              <a:rPr lang="pt-BR" altLang="pt-BR" dirty="0"/>
              <a:t>Câmara dos Deputados</a:t>
            </a:r>
            <a:endParaRPr lang="pt-BR" dirty="0"/>
          </a:p>
        </p:txBody>
      </p:sp>
      <p:sp>
        <p:nvSpPr>
          <p:cNvPr id="3" name="Espaço Reservado para Conteúdo 2">
            <a:extLst>
              <a:ext uri="{FF2B5EF4-FFF2-40B4-BE49-F238E27FC236}">
                <a16:creationId xmlns="" xmlns:a16="http://schemas.microsoft.com/office/drawing/2014/main" id="{1CD04FB0-AFEE-480A-AC31-322BE1AA85C5}"/>
              </a:ext>
            </a:extLst>
          </p:cNvPr>
          <p:cNvSpPr>
            <a:spLocks noGrp="1"/>
          </p:cNvSpPr>
          <p:nvPr>
            <p:ph idx="1"/>
          </p:nvPr>
        </p:nvSpPr>
        <p:spPr/>
        <p:txBody>
          <a:bodyPr>
            <a:normAutofit/>
          </a:bodyPr>
          <a:lstStyle/>
          <a:p>
            <a:pPr marL="0" indent="0" algn="ctr">
              <a:spcBef>
                <a:spcPts val="0"/>
              </a:spcBef>
              <a:buNone/>
            </a:pPr>
            <a:r>
              <a:rPr lang="pt-BR" b="1" dirty="0"/>
              <a:t>Piso do magistério - PL 3.776/2008</a:t>
            </a:r>
          </a:p>
          <a:p>
            <a:pPr marL="0" indent="0" algn="ctr">
              <a:spcBef>
                <a:spcPts val="0"/>
              </a:spcBef>
              <a:buNone/>
            </a:pPr>
            <a:r>
              <a:rPr lang="pt-BR" b="1" dirty="0"/>
              <a:t>Aguardando votação em Plenário</a:t>
            </a:r>
          </a:p>
          <a:p>
            <a:r>
              <a:rPr lang="pt-BR" dirty="0"/>
              <a:t>A matéria foi apresenta pelo Executivo em 2008.</a:t>
            </a:r>
          </a:p>
          <a:p>
            <a:r>
              <a:rPr lang="pt-BR" dirty="0"/>
              <a:t>É preciso que o Plenário da Câmara aprove o texto original, rejeitando as modificações do Senado.</a:t>
            </a:r>
          </a:p>
          <a:p>
            <a:pPr marL="0" indent="0" algn="ctr">
              <a:buNone/>
            </a:pPr>
            <a:r>
              <a:rPr lang="pt-BR" b="1" dirty="0"/>
              <a:t>Mérito</a:t>
            </a:r>
          </a:p>
          <a:p>
            <a:pPr marL="0" indent="0">
              <a:buNone/>
            </a:pPr>
            <a:r>
              <a:rPr lang="pt-BR" dirty="0"/>
              <a:t>Projeto estabelece que a correção do piso do magistério ocorra pelo INPC. Se os critérios anteriores fossem mantidos para o exercício de 2021, o piso nacional do magistério sofreria um aumento de mais de 25%, com impacto de R$ 20 bilhões para os Municípios.</a:t>
            </a:r>
          </a:p>
        </p:txBody>
      </p:sp>
    </p:spTree>
    <p:extLst>
      <p:ext uri="{BB962C8B-B14F-4D97-AF65-F5344CB8AC3E}">
        <p14:creationId xmlns:p14="http://schemas.microsoft.com/office/powerpoint/2010/main" val="1106633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pPr algn="l"/>
            <a:r>
              <a:rPr lang="pt-BR" dirty="0"/>
              <a:t>FPM</a:t>
            </a:r>
          </a:p>
        </p:txBody>
      </p:sp>
      <p:pic>
        <p:nvPicPr>
          <p:cNvPr id="5" name="Imagem 4">
            <a:extLst>
              <a:ext uri="{FF2B5EF4-FFF2-40B4-BE49-F238E27FC236}">
                <a16:creationId xmlns="" xmlns:a16="http://schemas.microsoft.com/office/drawing/2014/main" id="{4C7DA1AF-CE65-401A-8AA5-8B79A3DB7534}"/>
              </a:ext>
            </a:extLst>
          </p:cNvPr>
          <p:cNvPicPr>
            <a:picLocks noChangeAspect="1"/>
          </p:cNvPicPr>
          <p:nvPr/>
        </p:nvPicPr>
        <p:blipFill>
          <a:blip r:embed="rId2"/>
          <a:stretch>
            <a:fillRect/>
          </a:stretch>
        </p:blipFill>
        <p:spPr>
          <a:xfrm>
            <a:off x="2374571" y="1756009"/>
            <a:ext cx="7442858" cy="2021803"/>
          </a:xfrm>
          <a:prstGeom prst="rect">
            <a:avLst/>
          </a:prstGeom>
        </p:spPr>
      </p:pic>
      <p:pic>
        <p:nvPicPr>
          <p:cNvPr id="6" name="Imagem 5">
            <a:extLst>
              <a:ext uri="{FF2B5EF4-FFF2-40B4-BE49-F238E27FC236}">
                <a16:creationId xmlns="" xmlns:a16="http://schemas.microsoft.com/office/drawing/2014/main" id="{1B4144C0-5442-40E5-ADAD-B3FB9E3BE986}"/>
              </a:ext>
            </a:extLst>
          </p:cNvPr>
          <p:cNvPicPr>
            <a:picLocks noChangeAspect="1"/>
          </p:cNvPicPr>
          <p:nvPr/>
        </p:nvPicPr>
        <p:blipFill>
          <a:blip r:embed="rId3"/>
          <a:stretch>
            <a:fillRect/>
          </a:stretch>
        </p:blipFill>
        <p:spPr>
          <a:xfrm>
            <a:off x="2557058" y="3751312"/>
            <a:ext cx="7077885" cy="2997999"/>
          </a:xfrm>
          <a:prstGeom prst="rect">
            <a:avLst/>
          </a:prstGeom>
        </p:spPr>
      </p:pic>
      <p:sp>
        <p:nvSpPr>
          <p:cNvPr id="2" name="CaixaDeTexto 1"/>
          <p:cNvSpPr txBox="1"/>
          <p:nvPr/>
        </p:nvSpPr>
        <p:spPr>
          <a:xfrm>
            <a:off x="349623" y="3958831"/>
            <a:ext cx="2395694" cy="1200329"/>
          </a:xfrm>
          <a:prstGeom prst="rect">
            <a:avLst/>
          </a:prstGeom>
          <a:noFill/>
        </p:spPr>
        <p:txBody>
          <a:bodyPr wrap="square" rtlCol="0">
            <a:spAutoFit/>
          </a:bodyPr>
          <a:lstStyle/>
          <a:p>
            <a:pPr algn="ctr"/>
            <a:r>
              <a:rPr lang="pt-BR" b="1" dirty="0" smtClean="0">
                <a:solidFill>
                  <a:srgbClr val="FF0000"/>
                </a:solidFill>
              </a:rPr>
              <a:t>1° Decêndio de setembro</a:t>
            </a:r>
          </a:p>
          <a:p>
            <a:pPr algn="ctr"/>
            <a:r>
              <a:rPr lang="pt-BR" b="1" dirty="0" smtClean="0">
                <a:solidFill>
                  <a:srgbClr val="FF0000"/>
                </a:solidFill>
              </a:rPr>
              <a:t>104% maior que o mesmo do ano de 2020</a:t>
            </a:r>
            <a:endParaRPr lang="pt-BR" b="1" dirty="0">
              <a:solidFill>
                <a:srgbClr val="FF0000"/>
              </a:solidFill>
            </a:endParaRPr>
          </a:p>
        </p:txBody>
      </p:sp>
    </p:spTree>
    <p:extLst>
      <p:ext uri="{BB962C8B-B14F-4D97-AF65-F5344CB8AC3E}">
        <p14:creationId xmlns:p14="http://schemas.microsoft.com/office/powerpoint/2010/main" val="1890404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9CDB5E3-FF46-4064-889E-DB095D3C75EC}"/>
              </a:ext>
            </a:extLst>
          </p:cNvPr>
          <p:cNvSpPr>
            <a:spLocks noGrp="1"/>
          </p:cNvSpPr>
          <p:nvPr>
            <p:ph type="title"/>
          </p:nvPr>
        </p:nvSpPr>
        <p:spPr/>
        <p:txBody>
          <a:bodyPr/>
          <a:lstStyle/>
          <a:p>
            <a:r>
              <a:rPr lang="pt-BR" dirty="0"/>
              <a:t>Câmara dos Deputados</a:t>
            </a:r>
          </a:p>
        </p:txBody>
      </p:sp>
      <p:sp>
        <p:nvSpPr>
          <p:cNvPr id="3" name="Espaço Reservado para Conteúdo 2">
            <a:extLst>
              <a:ext uri="{FF2B5EF4-FFF2-40B4-BE49-F238E27FC236}">
                <a16:creationId xmlns="" xmlns:a16="http://schemas.microsoft.com/office/drawing/2014/main" id="{8F9BDC80-5F56-44B4-90C3-562F4DA5D36B}"/>
              </a:ext>
            </a:extLst>
          </p:cNvPr>
          <p:cNvSpPr>
            <a:spLocks noGrp="1"/>
          </p:cNvSpPr>
          <p:nvPr>
            <p:ph idx="1"/>
          </p:nvPr>
        </p:nvSpPr>
        <p:spPr/>
        <p:txBody>
          <a:bodyPr>
            <a:normAutofit/>
          </a:bodyPr>
          <a:lstStyle/>
          <a:p>
            <a:pPr marL="0" indent="0" algn="ctr">
              <a:spcBef>
                <a:spcPts val="0"/>
              </a:spcBef>
              <a:buNone/>
            </a:pPr>
            <a:r>
              <a:rPr lang="pt-BR" sz="2300" b="1" dirty="0"/>
              <a:t>Encargo Vinculado ao Repasse Necessário - PEC 122/2015 </a:t>
            </a:r>
          </a:p>
          <a:p>
            <a:pPr marL="0" indent="0" algn="ctr">
              <a:spcBef>
                <a:spcPts val="0"/>
              </a:spcBef>
              <a:buNone/>
            </a:pPr>
            <a:r>
              <a:rPr lang="pt-BR" sz="2300" b="1" dirty="0"/>
              <a:t>Aguardando constituição de Comissão Especial pela Mesa</a:t>
            </a:r>
          </a:p>
          <a:p>
            <a:r>
              <a:rPr lang="pt-BR" sz="2300" dirty="0"/>
              <a:t>A matéria foi apresenta por meio da PEC 84/2015 (origem SF) pela Senadora Ana Amélia (PP-RS);</a:t>
            </a:r>
          </a:p>
          <a:p>
            <a:r>
              <a:rPr lang="pt-BR" sz="2300" dirty="0"/>
              <a:t>A matéria aguarda constituição de Comissão Especial pela Mesa.</a:t>
            </a:r>
          </a:p>
          <a:p>
            <a:pPr marL="0" indent="0" algn="ctr">
              <a:buNone/>
            </a:pPr>
            <a:r>
              <a:rPr lang="pt-BR" sz="2300" b="1" dirty="0"/>
              <a:t>Mérito</a:t>
            </a:r>
          </a:p>
          <a:p>
            <a:pPr marL="0" indent="0">
              <a:buNone/>
            </a:pPr>
            <a:r>
              <a:rPr lang="pt-BR" sz="2300" dirty="0"/>
              <a:t>A PEC visa proibir a imposição e a transferência, por lei, de qualquer encargo financeiro decorrente da  prestação de serviço público para a União, os Estados, o Distrito Federal e os Municípios, bem como para  proibir a criação ou o aumento de despesa que não conste da lei orçamentária anual ou do projeto de lei  orçamentária anual enviado pelo chefe do Poder Executivo.</a:t>
            </a:r>
          </a:p>
          <a:p>
            <a:endParaRPr lang="pt-BR" sz="2300" dirty="0"/>
          </a:p>
        </p:txBody>
      </p:sp>
    </p:spTree>
    <p:extLst>
      <p:ext uri="{BB962C8B-B14F-4D97-AF65-F5344CB8AC3E}">
        <p14:creationId xmlns:p14="http://schemas.microsoft.com/office/powerpoint/2010/main" val="4279420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55C5BB8-ABCD-4BFB-A99B-6CD3BF8FCDC8}"/>
              </a:ext>
            </a:extLst>
          </p:cNvPr>
          <p:cNvSpPr>
            <a:spLocks noGrp="1"/>
          </p:cNvSpPr>
          <p:nvPr>
            <p:ph type="title"/>
          </p:nvPr>
        </p:nvSpPr>
        <p:spPr/>
        <p:txBody>
          <a:bodyPr/>
          <a:lstStyle/>
          <a:p>
            <a:r>
              <a:rPr lang="pt-BR" dirty="0"/>
              <a:t>Câmara dos Deputados</a:t>
            </a:r>
          </a:p>
        </p:txBody>
      </p:sp>
      <p:sp>
        <p:nvSpPr>
          <p:cNvPr id="3" name="Espaço Reservado para Conteúdo 2">
            <a:extLst>
              <a:ext uri="{FF2B5EF4-FFF2-40B4-BE49-F238E27FC236}">
                <a16:creationId xmlns="" xmlns:a16="http://schemas.microsoft.com/office/drawing/2014/main" id="{E5465AEA-8DD8-45EE-9F2C-B43B595D20A4}"/>
              </a:ext>
            </a:extLst>
          </p:cNvPr>
          <p:cNvSpPr>
            <a:spLocks noGrp="1"/>
          </p:cNvSpPr>
          <p:nvPr>
            <p:ph idx="1"/>
          </p:nvPr>
        </p:nvSpPr>
        <p:spPr/>
        <p:txBody>
          <a:bodyPr>
            <a:normAutofit/>
          </a:bodyPr>
          <a:lstStyle/>
          <a:p>
            <a:pPr marL="0" indent="0" algn="ctr">
              <a:spcBef>
                <a:spcPts val="0"/>
              </a:spcBef>
              <a:buNone/>
            </a:pPr>
            <a:r>
              <a:rPr lang="pt-BR" b="1" dirty="0"/>
              <a:t>Aumento de 1% do FPM – PEC 391/2017 </a:t>
            </a:r>
          </a:p>
          <a:p>
            <a:pPr marL="0" indent="0" algn="ctr">
              <a:spcBef>
                <a:spcPts val="0"/>
              </a:spcBef>
              <a:buNone/>
            </a:pPr>
            <a:r>
              <a:rPr lang="pt-BR" b="1" dirty="0"/>
              <a:t>Matéria pronta para a pauta do Plenário</a:t>
            </a:r>
          </a:p>
          <a:p>
            <a:r>
              <a:rPr lang="pt-BR" dirty="0"/>
              <a:t> A Proposta de Emenda à Constituição foi apresentada em 04/09/2017 pelo senador Raimundo Lira  (MDB-PB),	no Senado Federal; (Origem PEC 29/2017)</a:t>
            </a:r>
          </a:p>
          <a:p>
            <a:r>
              <a:rPr lang="pt-BR" dirty="0"/>
              <a:t>Votado o 1° turno da matéria no Plenário em 17/12/2019.</a:t>
            </a:r>
          </a:p>
          <a:p>
            <a:pPr marL="0" indent="0" algn="ctr">
              <a:buNone/>
            </a:pPr>
            <a:r>
              <a:rPr lang="pt-BR" b="1" dirty="0"/>
              <a:t>Mérito</a:t>
            </a:r>
          </a:p>
          <a:p>
            <a:pPr marL="0" indent="0">
              <a:buNone/>
            </a:pPr>
            <a:r>
              <a:rPr lang="pt-BR" dirty="0"/>
              <a:t>A proposta acrescenta 1% (um por cento) ao Fundo de Participação dos Municípios, que deverá ser  entregue no primeiro decêndio do mês  de setembro de cada ano; (0,25; 0,25;  0,5; 1,0).</a:t>
            </a:r>
          </a:p>
        </p:txBody>
      </p:sp>
    </p:spTree>
    <p:extLst>
      <p:ext uri="{BB962C8B-B14F-4D97-AF65-F5344CB8AC3E}">
        <p14:creationId xmlns:p14="http://schemas.microsoft.com/office/powerpoint/2010/main" val="1108243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6B2A1B4-72CA-45B4-BB34-04A34442F338}"/>
              </a:ext>
            </a:extLst>
          </p:cNvPr>
          <p:cNvSpPr>
            <a:spLocks noGrp="1"/>
          </p:cNvSpPr>
          <p:nvPr>
            <p:ph type="title"/>
          </p:nvPr>
        </p:nvSpPr>
        <p:spPr/>
        <p:txBody>
          <a:bodyPr/>
          <a:lstStyle/>
          <a:p>
            <a:r>
              <a:rPr lang="pt-BR" dirty="0"/>
              <a:t>Câmara dos Deputados</a:t>
            </a:r>
          </a:p>
        </p:txBody>
      </p:sp>
      <p:sp>
        <p:nvSpPr>
          <p:cNvPr id="3" name="Espaço Reservado para Conteúdo 2">
            <a:extLst>
              <a:ext uri="{FF2B5EF4-FFF2-40B4-BE49-F238E27FC236}">
                <a16:creationId xmlns="" xmlns:a16="http://schemas.microsoft.com/office/drawing/2014/main" id="{194816A5-8245-42DE-B79E-5102679F3477}"/>
              </a:ext>
            </a:extLst>
          </p:cNvPr>
          <p:cNvSpPr>
            <a:spLocks noGrp="1"/>
          </p:cNvSpPr>
          <p:nvPr>
            <p:ph idx="1"/>
          </p:nvPr>
        </p:nvSpPr>
        <p:spPr/>
        <p:txBody>
          <a:bodyPr>
            <a:normAutofit/>
          </a:bodyPr>
          <a:lstStyle/>
          <a:p>
            <a:pPr marL="0" indent="0" algn="ctr">
              <a:spcBef>
                <a:spcPts val="0"/>
              </a:spcBef>
              <a:buNone/>
            </a:pPr>
            <a:r>
              <a:rPr lang="pt-BR" sz="2200" b="1" dirty="0"/>
              <a:t>Parcelamento Previdenciário </a:t>
            </a:r>
          </a:p>
          <a:p>
            <a:pPr marL="0" indent="0" algn="ctr">
              <a:spcBef>
                <a:spcPts val="0"/>
              </a:spcBef>
              <a:buNone/>
            </a:pPr>
            <a:r>
              <a:rPr lang="pt-BR" sz="2200" b="1" dirty="0"/>
              <a:t>PEC 15/2021</a:t>
            </a:r>
          </a:p>
          <a:p>
            <a:r>
              <a:rPr lang="pt-BR" sz="2200" dirty="0"/>
              <a:t>Autoria do Deputado Silvio Costa Filho - Republicanos/PE, construída com a CNM.</a:t>
            </a:r>
          </a:p>
          <a:p>
            <a:r>
              <a:rPr lang="pt-BR" sz="2200" dirty="0"/>
              <a:t>Está na CCJC sob relatoria do Deputado </a:t>
            </a:r>
            <a:r>
              <a:rPr lang="pt-BR" sz="2200" dirty="0" err="1"/>
              <a:t>Hiran</a:t>
            </a:r>
            <a:r>
              <a:rPr lang="pt-BR" sz="2200" dirty="0"/>
              <a:t> </a:t>
            </a:r>
            <a:r>
              <a:rPr lang="pt-BR" sz="2200" dirty="0" err="1"/>
              <a:t>Gonçalvez</a:t>
            </a:r>
            <a:r>
              <a:rPr lang="pt-BR" sz="2200" dirty="0"/>
              <a:t> PP/RR</a:t>
            </a:r>
          </a:p>
          <a:p>
            <a:pPr marL="0" indent="0" algn="ctr">
              <a:buNone/>
            </a:pPr>
            <a:r>
              <a:rPr lang="pt-BR" sz="2200" b="1" dirty="0"/>
              <a:t>Mérito</a:t>
            </a:r>
          </a:p>
          <a:p>
            <a:pPr marL="0" indent="0">
              <a:buNone/>
            </a:pPr>
            <a:r>
              <a:rPr lang="pt-BR" sz="2200" dirty="0"/>
              <a:t>Para o Regime Geral, </a:t>
            </a:r>
            <a:r>
              <a:rPr lang="pt-BR" sz="2200" b="1" dirty="0">
                <a:solidFill>
                  <a:srgbClr val="FF0000"/>
                </a:solidFill>
              </a:rPr>
              <a:t>240 parcelas</a:t>
            </a:r>
            <a:r>
              <a:rPr lang="pt-BR" sz="2200" dirty="0"/>
              <a:t>, limita a parcela a 2% da receita, aplica correção pela TLP e reduz 80%  juros, 60% multas encargos e 50% dos honorários advocatícios, excepcionalmente, em 2021.</a:t>
            </a:r>
          </a:p>
          <a:p>
            <a:pPr marL="0" indent="0">
              <a:buNone/>
            </a:pPr>
            <a:r>
              <a:rPr lang="pt-BR" sz="2200" dirty="0"/>
              <a:t>Para o RPPS, 240 parcelas, a adesão ao parcelamento fica  condicionada a reforma nos benefícios, adesão as regras da União.</a:t>
            </a:r>
          </a:p>
        </p:txBody>
      </p:sp>
    </p:spTree>
    <p:extLst>
      <p:ext uri="{BB962C8B-B14F-4D97-AF65-F5344CB8AC3E}">
        <p14:creationId xmlns:p14="http://schemas.microsoft.com/office/powerpoint/2010/main" val="1176168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7C493F1-B4ED-4239-BECC-A8F12F368F47}"/>
              </a:ext>
            </a:extLst>
          </p:cNvPr>
          <p:cNvSpPr>
            <a:spLocks noGrp="1"/>
          </p:cNvSpPr>
          <p:nvPr>
            <p:ph type="title"/>
          </p:nvPr>
        </p:nvSpPr>
        <p:spPr/>
        <p:txBody>
          <a:bodyPr/>
          <a:lstStyle/>
          <a:p>
            <a:r>
              <a:rPr lang="pt-BR" dirty="0"/>
              <a:t>Câmara dos Deputados</a:t>
            </a:r>
          </a:p>
        </p:txBody>
      </p:sp>
      <p:sp>
        <p:nvSpPr>
          <p:cNvPr id="3" name="Espaço Reservado para Conteúdo 2">
            <a:extLst>
              <a:ext uri="{FF2B5EF4-FFF2-40B4-BE49-F238E27FC236}">
                <a16:creationId xmlns="" xmlns:a16="http://schemas.microsoft.com/office/drawing/2014/main" id="{5FD8B727-1B3F-43AD-B882-6CD5F3206232}"/>
              </a:ext>
            </a:extLst>
          </p:cNvPr>
          <p:cNvSpPr>
            <a:spLocks noGrp="1"/>
          </p:cNvSpPr>
          <p:nvPr>
            <p:ph idx="1"/>
          </p:nvPr>
        </p:nvSpPr>
        <p:spPr/>
        <p:txBody>
          <a:bodyPr>
            <a:noAutofit/>
          </a:bodyPr>
          <a:lstStyle/>
          <a:p>
            <a:pPr marL="0" indent="0" algn="ctr">
              <a:spcBef>
                <a:spcPts val="0"/>
              </a:spcBef>
              <a:buNone/>
            </a:pPr>
            <a:r>
              <a:rPr lang="pt-BR" sz="2000" b="1" dirty="0"/>
              <a:t>ADI/ADC - PEC 253/2016</a:t>
            </a:r>
          </a:p>
          <a:p>
            <a:pPr marL="0" indent="0" algn="ctr">
              <a:spcBef>
                <a:spcPts val="0"/>
              </a:spcBef>
              <a:buNone/>
            </a:pPr>
            <a:r>
              <a:rPr lang="pt-BR" sz="2000" b="1" dirty="0"/>
              <a:t>Matéria pronta para a pauta do Plenário</a:t>
            </a:r>
          </a:p>
          <a:p>
            <a:r>
              <a:rPr lang="pt-BR" sz="2000" dirty="0"/>
              <a:t>A proposta foi apresentada pelo senador Antônio Carlos Valadares em 2 de junho de 2015, sob a PEC 73/2015;</a:t>
            </a:r>
          </a:p>
          <a:p>
            <a:r>
              <a:rPr lang="pt-BR" sz="2000" dirty="0"/>
              <a:t>Dep. Geninho apresentou requerimento em 30/09/2019 de inclusão na ordem do dia, não apreciado.</a:t>
            </a:r>
          </a:p>
          <a:p>
            <a:pPr marL="0" indent="0" algn="ctr">
              <a:buNone/>
            </a:pPr>
            <a:r>
              <a:rPr lang="pt-BR" sz="2000" b="1" dirty="0"/>
              <a:t>Mérito</a:t>
            </a:r>
          </a:p>
          <a:p>
            <a:pPr marL="0" indent="0">
              <a:buNone/>
            </a:pPr>
            <a:r>
              <a:rPr lang="pt-BR" sz="2000" dirty="0"/>
              <a:t>A matéria visa alterar o artigo 103 da Constituição Federal para permitir que entidade de representação de  Municípios de âmbito nacional possa propor ação direta de inconstitucionalidade e ação declaratória de  constitucionalidade. Desta forma, a PEC renova o arcabouço jurídico da CF, de modo a proporcionar a  CNM, representante de nível nacional para  propor ADIN/ADC.</a:t>
            </a:r>
          </a:p>
        </p:txBody>
      </p:sp>
    </p:spTree>
    <p:extLst>
      <p:ext uri="{BB962C8B-B14F-4D97-AF65-F5344CB8AC3E}">
        <p14:creationId xmlns:p14="http://schemas.microsoft.com/office/powerpoint/2010/main" val="1521730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3412584-1BBA-4DE9-8931-07DFD583008B}"/>
              </a:ext>
            </a:extLst>
          </p:cNvPr>
          <p:cNvSpPr>
            <a:spLocks noGrp="1"/>
          </p:cNvSpPr>
          <p:nvPr>
            <p:ph type="title"/>
          </p:nvPr>
        </p:nvSpPr>
        <p:spPr/>
        <p:txBody>
          <a:bodyPr/>
          <a:lstStyle/>
          <a:p>
            <a:r>
              <a:rPr lang="pt-BR" dirty="0"/>
              <a:t>Câmara dos Deputados</a:t>
            </a:r>
          </a:p>
        </p:txBody>
      </p:sp>
      <p:sp>
        <p:nvSpPr>
          <p:cNvPr id="3" name="Espaço Reservado para Conteúdo 2">
            <a:extLst>
              <a:ext uri="{FF2B5EF4-FFF2-40B4-BE49-F238E27FC236}">
                <a16:creationId xmlns="" xmlns:a16="http://schemas.microsoft.com/office/drawing/2014/main" id="{18F29DE5-633B-45B8-8DDB-142DC7CF8AE4}"/>
              </a:ext>
            </a:extLst>
          </p:cNvPr>
          <p:cNvSpPr>
            <a:spLocks noGrp="1"/>
          </p:cNvSpPr>
          <p:nvPr>
            <p:ph idx="1"/>
          </p:nvPr>
        </p:nvSpPr>
        <p:spPr/>
        <p:txBody>
          <a:bodyPr/>
          <a:lstStyle/>
          <a:p>
            <a:pPr marL="0" indent="0" algn="ctr">
              <a:spcBef>
                <a:spcPts val="0"/>
              </a:spcBef>
              <a:buNone/>
            </a:pPr>
            <a:r>
              <a:rPr lang="pt-BR" b="1" dirty="0"/>
              <a:t>Reforma Administrativa – PEC 32/2020 </a:t>
            </a:r>
          </a:p>
          <a:p>
            <a:pPr marL="0" indent="0" algn="ctr">
              <a:spcBef>
                <a:spcPts val="0"/>
              </a:spcBef>
              <a:buNone/>
            </a:pPr>
            <a:r>
              <a:rPr lang="pt-BR" b="1" dirty="0"/>
              <a:t>Matéria em discussão em comissão especial na Câmara dos Deputados</a:t>
            </a:r>
          </a:p>
          <a:p>
            <a:r>
              <a:rPr lang="pt-BR" dirty="0"/>
              <a:t>A matéria foi apresentada em 03/09/2020 pelo Poder Executivo;</a:t>
            </a:r>
          </a:p>
          <a:p>
            <a:pPr marL="0" indent="0" algn="ctr">
              <a:buNone/>
            </a:pPr>
            <a:r>
              <a:rPr lang="pt-BR" b="1" dirty="0"/>
              <a:t>Mérito</a:t>
            </a:r>
          </a:p>
          <a:p>
            <a:pPr marL="0" indent="0">
              <a:buNone/>
            </a:pPr>
            <a:r>
              <a:rPr lang="pt-BR" dirty="0"/>
              <a:t>A matéria  altera  disposições  sobre  servidores, empregados públicos e a organização administrativa; A PEC 32/2020 propõe novos tipos de vínculos de servidores com o Estado; A matéria busca rever as regras para  estabilidade e de demissão; Permissão de contrato temporário em situações específicas.</a:t>
            </a:r>
          </a:p>
        </p:txBody>
      </p:sp>
    </p:spTree>
    <p:extLst>
      <p:ext uri="{BB962C8B-B14F-4D97-AF65-F5344CB8AC3E}">
        <p14:creationId xmlns:p14="http://schemas.microsoft.com/office/powerpoint/2010/main" val="2524933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9A251C7-9056-476D-88A9-D1167B23CBB2}"/>
              </a:ext>
            </a:extLst>
          </p:cNvPr>
          <p:cNvSpPr>
            <a:spLocks noGrp="1"/>
          </p:cNvSpPr>
          <p:nvPr>
            <p:ph type="title"/>
          </p:nvPr>
        </p:nvSpPr>
        <p:spPr/>
        <p:txBody>
          <a:bodyPr/>
          <a:lstStyle/>
          <a:p>
            <a:r>
              <a:rPr lang="pt-BR" dirty="0"/>
              <a:t>Câmara dos Deputados</a:t>
            </a:r>
          </a:p>
        </p:txBody>
      </p:sp>
      <p:sp>
        <p:nvSpPr>
          <p:cNvPr id="3" name="Espaço Reservado para Conteúdo 2">
            <a:extLst>
              <a:ext uri="{FF2B5EF4-FFF2-40B4-BE49-F238E27FC236}">
                <a16:creationId xmlns="" xmlns:a16="http://schemas.microsoft.com/office/drawing/2014/main" id="{F88DC2FA-ED12-40EF-B88C-EDFD6122BCB4}"/>
              </a:ext>
            </a:extLst>
          </p:cNvPr>
          <p:cNvSpPr>
            <a:spLocks noGrp="1"/>
          </p:cNvSpPr>
          <p:nvPr>
            <p:ph idx="1"/>
          </p:nvPr>
        </p:nvSpPr>
        <p:spPr/>
        <p:txBody>
          <a:bodyPr>
            <a:normAutofit/>
          </a:bodyPr>
          <a:lstStyle/>
          <a:p>
            <a:pPr marL="0" indent="0" algn="ctr">
              <a:spcBef>
                <a:spcPts val="0"/>
              </a:spcBef>
              <a:buNone/>
            </a:pPr>
            <a:r>
              <a:rPr lang="pt-BR" sz="2000" b="1" dirty="0"/>
              <a:t>Redução da Alíquota das Contribuições do PIS/PASEP – PL 2501/2015</a:t>
            </a:r>
          </a:p>
          <a:p>
            <a:pPr marL="0" indent="0" algn="ctr">
              <a:spcBef>
                <a:spcPts val="0"/>
              </a:spcBef>
              <a:buNone/>
            </a:pPr>
            <a:r>
              <a:rPr lang="pt-BR" sz="2000" b="1" dirty="0"/>
              <a:t>A matéria está aguardando designação de Relator na CTASP, regime de prioridade (Plenário)</a:t>
            </a:r>
          </a:p>
          <a:p>
            <a:r>
              <a:rPr lang="pt-BR" sz="2000" dirty="0"/>
              <a:t>De autoria da Comissão Especial do Pacto Federativo, a matéria foi apresentada em 05/08/2015;</a:t>
            </a:r>
          </a:p>
          <a:p>
            <a:r>
              <a:rPr lang="pt-BR" sz="2000" dirty="0"/>
              <a:t>No rito normal, a matéria precisaria tramitar, além da CTASP, nas Comissões de Finanças e Tributação e de Constituição de Justiça e de Cidadania – CCJC e Plenário.</a:t>
            </a:r>
          </a:p>
          <a:p>
            <a:pPr marL="0" indent="0" algn="ctr">
              <a:buNone/>
            </a:pPr>
            <a:r>
              <a:rPr lang="pt-BR" sz="2000" b="1" dirty="0"/>
              <a:t>Mérito</a:t>
            </a:r>
          </a:p>
          <a:p>
            <a:pPr marL="0" indent="0">
              <a:buNone/>
            </a:pPr>
            <a:r>
              <a:rPr lang="pt-BR" sz="2000" dirty="0"/>
              <a:t>Esta  Lei isenta  as pessoas de direito  público  interno - União, Estados, Distrito Federal e Municípios - do  pagamento das Contribuições para os Programas de Integração Social e de Formação do Patrimônio do  Servidor Público  PIS/PASEP; O aumento de receitas estaduais e municipais será aplicado em ações de  aumento ou melhoria da infraestrutura local.</a:t>
            </a:r>
          </a:p>
        </p:txBody>
      </p:sp>
    </p:spTree>
    <p:extLst>
      <p:ext uri="{BB962C8B-B14F-4D97-AF65-F5344CB8AC3E}">
        <p14:creationId xmlns:p14="http://schemas.microsoft.com/office/powerpoint/2010/main" val="1810734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1166311-9CB6-4666-86D2-2AA8E0E737F2}"/>
              </a:ext>
            </a:extLst>
          </p:cNvPr>
          <p:cNvSpPr>
            <a:spLocks noGrp="1"/>
          </p:cNvSpPr>
          <p:nvPr>
            <p:ph type="title"/>
          </p:nvPr>
        </p:nvSpPr>
        <p:spPr/>
        <p:txBody>
          <a:bodyPr/>
          <a:lstStyle/>
          <a:p>
            <a:r>
              <a:rPr lang="pt-BR" dirty="0"/>
              <a:t>Câmara dos Deputados</a:t>
            </a:r>
          </a:p>
        </p:txBody>
      </p:sp>
      <p:sp>
        <p:nvSpPr>
          <p:cNvPr id="3" name="Espaço Reservado para Conteúdo 2">
            <a:extLst>
              <a:ext uri="{FF2B5EF4-FFF2-40B4-BE49-F238E27FC236}">
                <a16:creationId xmlns="" xmlns:a16="http://schemas.microsoft.com/office/drawing/2014/main" id="{01B71710-A51D-49E6-991A-176D5DC95541}"/>
              </a:ext>
            </a:extLst>
          </p:cNvPr>
          <p:cNvSpPr>
            <a:spLocks noGrp="1"/>
          </p:cNvSpPr>
          <p:nvPr>
            <p:ph idx="1"/>
          </p:nvPr>
        </p:nvSpPr>
        <p:spPr/>
        <p:txBody>
          <a:bodyPr/>
          <a:lstStyle/>
          <a:p>
            <a:pPr marL="0" indent="0" algn="ctr">
              <a:buNone/>
            </a:pPr>
            <a:r>
              <a:rPr lang="pt-BR" b="1" dirty="0"/>
              <a:t>PL 2.510/2019 </a:t>
            </a:r>
          </a:p>
          <a:p>
            <a:pPr marL="0" indent="0" algn="ctr">
              <a:buNone/>
            </a:pPr>
            <a:r>
              <a:rPr lang="pt-BR" b="1" dirty="0"/>
              <a:t>APP em áreas urbanas – Pronta para plenário</a:t>
            </a:r>
          </a:p>
          <a:p>
            <a:pPr marL="0" indent="0">
              <a:buNone/>
            </a:pPr>
            <a:r>
              <a:rPr lang="pt-BR" dirty="0"/>
              <a:t>Autoria do Deputado Peninha - MDB/SC, o projeto trata das faixas edificáveis nas margens em cursos d’água, autoriza que as delimitações sejam estabelecidas no plano diretor Municipal e em lei Municipal de uso do solo.</a:t>
            </a:r>
          </a:p>
        </p:txBody>
      </p:sp>
    </p:spTree>
    <p:extLst>
      <p:ext uri="{BB962C8B-B14F-4D97-AF65-F5344CB8AC3E}">
        <p14:creationId xmlns:p14="http://schemas.microsoft.com/office/powerpoint/2010/main" val="2279319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747B6AC-6895-4C2B-9D81-610FC1258950}"/>
              </a:ext>
            </a:extLst>
          </p:cNvPr>
          <p:cNvSpPr>
            <a:spLocks noGrp="1"/>
          </p:cNvSpPr>
          <p:nvPr>
            <p:ph type="title"/>
          </p:nvPr>
        </p:nvSpPr>
        <p:spPr/>
        <p:txBody>
          <a:bodyPr/>
          <a:lstStyle/>
          <a:p>
            <a:r>
              <a:rPr lang="pt-BR" dirty="0"/>
              <a:t>Câmara dos Deputados</a:t>
            </a:r>
          </a:p>
        </p:txBody>
      </p:sp>
      <p:sp>
        <p:nvSpPr>
          <p:cNvPr id="3" name="Espaço Reservado para Conteúdo 2">
            <a:extLst>
              <a:ext uri="{FF2B5EF4-FFF2-40B4-BE49-F238E27FC236}">
                <a16:creationId xmlns="" xmlns:a16="http://schemas.microsoft.com/office/drawing/2014/main" id="{B148ED78-1D00-4380-A9C3-63348EAE38D9}"/>
              </a:ext>
            </a:extLst>
          </p:cNvPr>
          <p:cNvSpPr>
            <a:spLocks noGrp="1"/>
          </p:cNvSpPr>
          <p:nvPr>
            <p:ph idx="1"/>
          </p:nvPr>
        </p:nvSpPr>
        <p:spPr/>
        <p:txBody>
          <a:bodyPr/>
          <a:lstStyle/>
          <a:p>
            <a:pPr marL="0" indent="0" algn="ctr">
              <a:buNone/>
            </a:pPr>
            <a:r>
              <a:rPr lang="pt-BR" b="1" dirty="0"/>
              <a:t>PL 1.414/2021 </a:t>
            </a:r>
          </a:p>
          <a:p>
            <a:pPr marL="0" indent="0" algn="ctr">
              <a:buNone/>
            </a:pPr>
            <a:r>
              <a:rPr lang="pt-BR" b="1" dirty="0"/>
              <a:t>Reabrir prazo para a implantação do novo marco do saneamento</a:t>
            </a:r>
          </a:p>
          <a:p>
            <a:pPr marL="0" indent="0">
              <a:buNone/>
            </a:pPr>
            <a:r>
              <a:rPr lang="pt-BR" dirty="0"/>
              <a:t>Autoria do Deputado Dr. Leonardo Solidariedade/MT, projeto prorroga prazo previsto no novo marco do saneamento para a instituição de taxa ou tarifa e planos de regionalização.</a:t>
            </a:r>
          </a:p>
        </p:txBody>
      </p:sp>
    </p:spTree>
    <p:extLst>
      <p:ext uri="{BB962C8B-B14F-4D97-AF65-F5344CB8AC3E}">
        <p14:creationId xmlns:p14="http://schemas.microsoft.com/office/powerpoint/2010/main" val="4255623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3ED9555-917C-477C-8689-69FBCA4DD998}"/>
              </a:ext>
            </a:extLst>
          </p:cNvPr>
          <p:cNvSpPr>
            <a:spLocks noGrp="1"/>
          </p:cNvSpPr>
          <p:nvPr>
            <p:ph type="title"/>
          </p:nvPr>
        </p:nvSpPr>
        <p:spPr/>
        <p:txBody>
          <a:bodyPr/>
          <a:lstStyle/>
          <a:p>
            <a:r>
              <a:rPr lang="pt-BR" dirty="0"/>
              <a:t>Senado Federal</a:t>
            </a:r>
          </a:p>
        </p:txBody>
      </p:sp>
      <p:sp>
        <p:nvSpPr>
          <p:cNvPr id="3" name="Espaço Reservado para Conteúdo 2">
            <a:extLst>
              <a:ext uri="{FF2B5EF4-FFF2-40B4-BE49-F238E27FC236}">
                <a16:creationId xmlns="" xmlns:a16="http://schemas.microsoft.com/office/drawing/2014/main" id="{89B1E2A6-FA4F-4D3D-9F17-7225EDA52526}"/>
              </a:ext>
            </a:extLst>
          </p:cNvPr>
          <p:cNvSpPr>
            <a:spLocks noGrp="1"/>
          </p:cNvSpPr>
          <p:nvPr>
            <p:ph idx="1"/>
          </p:nvPr>
        </p:nvSpPr>
        <p:spPr/>
        <p:txBody>
          <a:bodyPr>
            <a:normAutofit/>
          </a:bodyPr>
          <a:lstStyle/>
          <a:p>
            <a:pPr marL="0" indent="0" algn="ctr">
              <a:spcBef>
                <a:spcPts val="0"/>
              </a:spcBef>
              <a:buNone/>
            </a:pPr>
            <a:r>
              <a:rPr lang="pt-BR" b="1" dirty="0"/>
              <a:t>LEI DAS ASSOCIAÇÕES – PLS 486/2017 </a:t>
            </a:r>
          </a:p>
          <a:p>
            <a:pPr marL="0" indent="0" algn="ctr">
              <a:spcBef>
                <a:spcPts val="0"/>
              </a:spcBef>
              <a:buNone/>
            </a:pPr>
            <a:r>
              <a:rPr lang="pt-BR" b="1" dirty="0"/>
              <a:t>Matéria aguarda pauta no Plenário</a:t>
            </a:r>
          </a:p>
          <a:p>
            <a:r>
              <a:rPr lang="pt-BR" dirty="0"/>
              <a:t>Apresentado pelo Senador Anastasia em dezembro de 2017;</a:t>
            </a:r>
          </a:p>
          <a:p>
            <a:r>
              <a:rPr lang="pt-BR" dirty="0"/>
              <a:t>Matéria aguarda pauta no plenário, sob relatoria do Senador Davi </a:t>
            </a:r>
            <a:r>
              <a:rPr lang="pt-BR" dirty="0" err="1"/>
              <a:t>Alcolumbre</a:t>
            </a:r>
            <a:r>
              <a:rPr lang="pt-BR" dirty="0"/>
              <a:t>.</a:t>
            </a:r>
          </a:p>
          <a:p>
            <a:pPr marL="0" indent="0" algn="ctr">
              <a:buNone/>
            </a:pPr>
            <a:r>
              <a:rPr lang="pt-BR" b="1" dirty="0"/>
              <a:t>Mérito</a:t>
            </a:r>
          </a:p>
          <a:p>
            <a:pPr marL="0" indent="0">
              <a:buNone/>
            </a:pPr>
            <a:r>
              <a:rPr lang="pt-BR" dirty="0"/>
              <a:t>Estabelecer um marco jurídico para as atividades das associações de Municípios. Há uma prática já  difundida de os Municípios se unirem para a defesa de assuntos de interesse comum, porém não dispõem de  regramento legal.</a:t>
            </a:r>
          </a:p>
        </p:txBody>
      </p:sp>
    </p:spTree>
    <p:extLst>
      <p:ext uri="{BB962C8B-B14F-4D97-AF65-F5344CB8AC3E}">
        <p14:creationId xmlns:p14="http://schemas.microsoft.com/office/powerpoint/2010/main" val="1556434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F7DDECE-E852-48ED-9DA0-7522ED641E7A}"/>
              </a:ext>
            </a:extLst>
          </p:cNvPr>
          <p:cNvSpPr>
            <a:spLocks noGrp="1"/>
          </p:cNvSpPr>
          <p:nvPr>
            <p:ph type="title"/>
          </p:nvPr>
        </p:nvSpPr>
        <p:spPr/>
        <p:txBody>
          <a:bodyPr/>
          <a:lstStyle/>
          <a:p>
            <a:r>
              <a:rPr lang="pt-BR" dirty="0"/>
              <a:t>Senado Federal</a:t>
            </a:r>
          </a:p>
        </p:txBody>
      </p:sp>
      <p:sp>
        <p:nvSpPr>
          <p:cNvPr id="3" name="Espaço Reservado para Conteúdo 2">
            <a:extLst>
              <a:ext uri="{FF2B5EF4-FFF2-40B4-BE49-F238E27FC236}">
                <a16:creationId xmlns="" xmlns:a16="http://schemas.microsoft.com/office/drawing/2014/main" id="{414069DA-AF92-4289-810B-E3EB750D2D29}"/>
              </a:ext>
            </a:extLst>
          </p:cNvPr>
          <p:cNvSpPr>
            <a:spLocks noGrp="1"/>
          </p:cNvSpPr>
          <p:nvPr>
            <p:ph idx="1"/>
          </p:nvPr>
        </p:nvSpPr>
        <p:spPr/>
        <p:txBody>
          <a:bodyPr/>
          <a:lstStyle/>
          <a:p>
            <a:pPr marL="0" indent="0" algn="ctr">
              <a:buNone/>
            </a:pPr>
            <a:r>
              <a:rPr lang="pt-BR" b="1" dirty="0"/>
              <a:t>Improbidade - PL 2.505/2021</a:t>
            </a:r>
          </a:p>
          <a:p>
            <a:pPr marL="0" indent="0" algn="ctr">
              <a:buNone/>
            </a:pPr>
            <a:endParaRPr lang="pt-BR" b="1" dirty="0" smtClean="0"/>
          </a:p>
          <a:p>
            <a:pPr marL="0" indent="0" algn="ctr">
              <a:buNone/>
            </a:pPr>
            <a:r>
              <a:rPr lang="pt-BR" b="1" dirty="0" smtClean="0"/>
              <a:t>Vai tramitar pelas comissões do Senado Federal</a:t>
            </a:r>
            <a:endParaRPr lang="pt-BR" dirty="0"/>
          </a:p>
          <a:p>
            <a:pPr marL="0" indent="0">
              <a:buNone/>
            </a:pPr>
            <a:endParaRPr lang="pt-BR" dirty="0" smtClean="0"/>
          </a:p>
          <a:p>
            <a:pPr marL="0" indent="0">
              <a:buNone/>
            </a:pPr>
            <a:r>
              <a:rPr lang="pt-BR" dirty="0" smtClean="0"/>
              <a:t>Autoria </a:t>
            </a:r>
            <a:r>
              <a:rPr lang="pt-BR" dirty="0"/>
              <a:t>do Deputado Roberto de Lucena - PODE/SP, o projeto visa eliminar ato culposo da lei, agravando o crime doloso.</a:t>
            </a:r>
          </a:p>
        </p:txBody>
      </p:sp>
    </p:spTree>
    <p:extLst>
      <p:ext uri="{BB962C8B-B14F-4D97-AF65-F5344CB8AC3E}">
        <p14:creationId xmlns:p14="http://schemas.microsoft.com/office/powerpoint/2010/main" val="411026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1D6B418-4ECE-4DC3-8D33-B60DBF81B636}"/>
              </a:ext>
            </a:extLst>
          </p:cNvPr>
          <p:cNvSpPr>
            <a:spLocks noGrp="1"/>
          </p:cNvSpPr>
          <p:nvPr>
            <p:ph type="ctrTitle"/>
          </p:nvPr>
        </p:nvSpPr>
        <p:spPr/>
        <p:txBody>
          <a:bodyPr>
            <a:normAutofit/>
          </a:bodyPr>
          <a:lstStyle/>
          <a:p>
            <a:r>
              <a:rPr lang="pt-BR" sz="4800" dirty="0" smtClean="0"/>
              <a:t>Informe sobre o CGOA (Comitê Gestor das Obrigações Acessórias do ISS</a:t>
            </a:r>
            <a:endParaRPr lang="pt-BR" dirty="0"/>
          </a:p>
        </p:txBody>
      </p:sp>
    </p:spTree>
    <p:extLst>
      <p:ext uri="{BB962C8B-B14F-4D97-AF65-F5344CB8AC3E}">
        <p14:creationId xmlns:p14="http://schemas.microsoft.com/office/powerpoint/2010/main" val="2152811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F24BE5F-9A6E-4D69-B7B2-3F9DF8633DE0}"/>
              </a:ext>
            </a:extLst>
          </p:cNvPr>
          <p:cNvSpPr>
            <a:spLocks noGrp="1"/>
          </p:cNvSpPr>
          <p:nvPr>
            <p:ph type="title"/>
          </p:nvPr>
        </p:nvSpPr>
        <p:spPr/>
        <p:txBody>
          <a:bodyPr/>
          <a:lstStyle/>
          <a:p>
            <a:r>
              <a:rPr lang="pt-BR" dirty="0"/>
              <a:t>Senado Federal</a:t>
            </a:r>
          </a:p>
        </p:txBody>
      </p:sp>
      <p:sp>
        <p:nvSpPr>
          <p:cNvPr id="3" name="Espaço Reservado para Conteúdo 2">
            <a:extLst>
              <a:ext uri="{FF2B5EF4-FFF2-40B4-BE49-F238E27FC236}">
                <a16:creationId xmlns="" xmlns:a16="http://schemas.microsoft.com/office/drawing/2014/main" id="{CA32D81C-F167-496F-A105-F65535E79417}"/>
              </a:ext>
            </a:extLst>
          </p:cNvPr>
          <p:cNvSpPr>
            <a:spLocks noGrp="1"/>
          </p:cNvSpPr>
          <p:nvPr>
            <p:ph idx="1"/>
          </p:nvPr>
        </p:nvSpPr>
        <p:spPr/>
        <p:txBody>
          <a:bodyPr>
            <a:normAutofit/>
          </a:bodyPr>
          <a:lstStyle/>
          <a:p>
            <a:pPr marL="0" indent="0" algn="ctr">
              <a:spcBef>
                <a:spcPts val="0"/>
              </a:spcBef>
              <a:buNone/>
            </a:pPr>
            <a:r>
              <a:rPr lang="pt-BR" b="1" dirty="0"/>
              <a:t>Novos Regimes Próprios de Previdência Social  </a:t>
            </a:r>
          </a:p>
          <a:p>
            <a:pPr marL="0" indent="0" algn="ctr">
              <a:spcBef>
                <a:spcPts val="0"/>
              </a:spcBef>
              <a:buNone/>
            </a:pPr>
            <a:r>
              <a:rPr lang="pt-BR" b="1" dirty="0"/>
              <a:t>PEC 156/2019  -  Aguardando  parecer do  relator na CCJ</a:t>
            </a:r>
          </a:p>
          <a:p>
            <a:r>
              <a:rPr lang="pt-BR" dirty="0"/>
              <a:t>Apresentada pelo Sen. </a:t>
            </a:r>
            <a:r>
              <a:rPr lang="pt-BR" dirty="0" err="1"/>
              <a:t>Lasier</a:t>
            </a:r>
            <a:r>
              <a:rPr lang="pt-BR" dirty="0"/>
              <a:t> Martins em 02/10/2019;</a:t>
            </a:r>
          </a:p>
          <a:p>
            <a:r>
              <a:rPr lang="pt-BR" dirty="0"/>
              <a:t>Usualmente, a CCJ no Senado precisa emitir parecer em 30 dias úteis.</a:t>
            </a:r>
          </a:p>
          <a:p>
            <a:pPr marL="0" indent="0" algn="ctr">
              <a:buNone/>
            </a:pPr>
            <a:r>
              <a:rPr lang="pt-BR" b="1" dirty="0"/>
              <a:t>Mérito</a:t>
            </a:r>
          </a:p>
          <a:p>
            <a:pPr marL="0" indent="0">
              <a:buNone/>
            </a:pPr>
            <a:r>
              <a:rPr lang="pt-BR" dirty="0"/>
              <a:t>Lei complementar federal estabelecerá para os novos regimes  próprios, e os que já existem, normas gerais  de organização, de funcionamento e de responsabilidade em sua gestão.</a:t>
            </a:r>
          </a:p>
        </p:txBody>
      </p:sp>
    </p:spTree>
    <p:extLst>
      <p:ext uri="{BB962C8B-B14F-4D97-AF65-F5344CB8AC3E}">
        <p14:creationId xmlns:p14="http://schemas.microsoft.com/office/powerpoint/2010/main" val="1732744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p:nvPr>
        </p:nvSpPr>
        <p:spPr/>
        <p:txBody>
          <a:bodyPr/>
          <a:lstStyle/>
          <a:p>
            <a:pPr algn="l"/>
            <a:r>
              <a:rPr lang="pt-BR" altLang="pt-BR" dirty="0"/>
              <a:t>Senado Federal</a:t>
            </a:r>
          </a:p>
        </p:txBody>
      </p:sp>
      <p:sp>
        <p:nvSpPr>
          <p:cNvPr id="2" name="Espaço Reservado para Conteúdo 1">
            <a:extLst>
              <a:ext uri="{FF2B5EF4-FFF2-40B4-BE49-F238E27FC236}">
                <a16:creationId xmlns="" xmlns:a16="http://schemas.microsoft.com/office/drawing/2014/main" id="{3A1ABDCA-8927-4062-94F3-D76CFA27B0EC}"/>
              </a:ext>
            </a:extLst>
          </p:cNvPr>
          <p:cNvSpPr>
            <a:spLocks noGrp="1"/>
          </p:cNvSpPr>
          <p:nvPr>
            <p:ph idx="1"/>
          </p:nvPr>
        </p:nvSpPr>
        <p:spPr/>
        <p:txBody>
          <a:bodyPr/>
          <a:lstStyle/>
          <a:p>
            <a:pPr marL="0" indent="0" algn="ctr">
              <a:spcBef>
                <a:spcPts val="0"/>
              </a:spcBef>
              <a:buNone/>
            </a:pPr>
            <a:r>
              <a:rPr lang="pt-BR" b="1" dirty="0"/>
              <a:t>Piso da Enfermagem</a:t>
            </a:r>
          </a:p>
          <a:p>
            <a:pPr marL="0" indent="0" algn="ctr">
              <a:spcBef>
                <a:spcPts val="0"/>
              </a:spcBef>
              <a:buNone/>
            </a:pPr>
            <a:r>
              <a:rPr lang="pt-BR" b="1" dirty="0"/>
              <a:t>PL 2564/2020</a:t>
            </a:r>
          </a:p>
          <a:p>
            <a:pPr marL="0" indent="0" algn="ctr">
              <a:spcBef>
                <a:spcPts val="0"/>
              </a:spcBef>
              <a:buNone/>
            </a:pPr>
            <a:r>
              <a:rPr lang="pt-BR" b="1" dirty="0"/>
              <a:t>CONTRÁRIO</a:t>
            </a:r>
          </a:p>
          <a:p>
            <a:pPr marL="0" indent="0">
              <a:spcBef>
                <a:spcPts val="1200"/>
              </a:spcBef>
              <a:buNone/>
            </a:pPr>
            <a:r>
              <a:rPr lang="pt-BR" dirty="0"/>
              <a:t>Autoria do Senador Fabiano </a:t>
            </a:r>
            <a:r>
              <a:rPr lang="pt-BR" dirty="0" err="1"/>
              <a:t>Contarato</a:t>
            </a:r>
            <a:r>
              <a:rPr lang="pt-BR" dirty="0"/>
              <a:t> - Rede/ES, </a:t>
            </a:r>
          </a:p>
          <a:p>
            <a:pPr marL="0" indent="0">
              <a:spcBef>
                <a:spcPts val="1200"/>
              </a:spcBef>
              <a:buNone/>
            </a:pPr>
            <a:r>
              <a:rPr lang="pt-BR" dirty="0"/>
              <a:t>Relatora de plenário: Senadora Zenaide Maia - PROS/RN</a:t>
            </a:r>
          </a:p>
          <a:p>
            <a:pPr marL="0" indent="0">
              <a:spcBef>
                <a:spcPts val="1200"/>
              </a:spcBef>
              <a:buNone/>
            </a:pPr>
            <a:r>
              <a:rPr lang="pt-BR" dirty="0"/>
              <a:t>O projeto impõe uma bomba fiscal para os Municípios ao estabelecer piso nacional único com valor superior ao dobro do salário médio dos profissionais de enfermagem e jornada de 30 horas semanais.</a:t>
            </a:r>
          </a:p>
        </p:txBody>
      </p:sp>
    </p:spTree>
    <p:extLst>
      <p:ext uri="{BB962C8B-B14F-4D97-AF65-F5344CB8AC3E}">
        <p14:creationId xmlns:p14="http://schemas.microsoft.com/office/powerpoint/2010/main" val="4150720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idx="1"/>
          </p:nvPr>
        </p:nvSpPr>
        <p:spPr/>
        <p:txBody>
          <a:bodyPr/>
          <a:lstStyle/>
          <a:p>
            <a:r>
              <a:rPr lang="pt-BR" dirty="0"/>
              <a:t>Obrigado!</a:t>
            </a:r>
          </a:p>
        </p:txBody>
      </p:sp>
      <p:sp>
        <p:nvSpPr>
          <p:cNvPr id="7" name="Espaço Reservado para Conteúdo 6"/>
          <p:cNvSpPr>
            <a:spLocks noGrp="1"/>
          </p:cNvSpPr>
          <p:nvPr>
            <p:ph idx="10"/>
          </p:nvPr>
        </p:nvSpPr>
        <p:spPr/>
        <p:txBody>
          <a:bodyPr/>
          <a:lstStyle/>
          <a:p>
            <a:r>
              <a:rPr lang="pt-BR" dirty="0" smtClean="0"/>
              <a:t>Eduardo </a:t>
            </a:r>
            <a:r>
              <a:rPr lang="pt-BR" dirty="0" err="1" smtClean="0"/>
              <a:t>Stranz</a:t>
            </a:r>
            <a:endParaRPr lang="pt-BR" dirty="0" smtClean="0"/>
          </a:p>
          <a:p>
            <a:endParaRPr lang="pt-BR" dirty="0"/>
          </a:p>
          <a:p>
            <a:pPr>
              <a:spcBef>
                <a:spcPts val="1800"/>
              </a:spcBef>
            </a:pPr>
            <a:r>
              <a:rPr lang="pt-BR" dirty="0" smtClean="0"/>
              <a:t>Consultor</a:t>
            </a:r>
            <a:endParaRPr lang="pt-BR" sz="3500" dirty="0"/>
          </a:p>
        </p:txBody>
      </p:sp>
    </p:spTree>
    <p:extLst>
      <p:ext uri="{BB962C8B-B14F-4D97-AF65-F5344CB8AC3E}">
        <p14:creationId xmlns:p14="http://schemas.microsoft.com/office/powerpoint/2010/main" val="176632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p:nvPr>
        </p:nvSpPr>
        <p:spPr/>
        <p:txBody>
          <a:bodyPr/>
          <a:lstStyle/>
          <a:p>
            <a:pPr algn="l"/>
            <a:r>
              <a:rPr lang="pt-BR" altLang="pt-BR" dirty="0" smtClean="0"/>
              <a:t>CGOA – LC 175/2020</a:t>
            </a:r>
            <a:endParaRPr lang="pt-BR" altLang="pt-BR" dirty="0"/>
          </a:p>
        </p:txBody>
      </p:sp>
      <p:sp>
        <p:nvSpPr>
          <p:cNvPr id="2" name="Espaço Reservado para Conteúdo 1">
            <a:extLst>
              <a:ext uri="{FF2B5EF4-FFF2-40B4-BE49-F238E27FC236}">
                <a16:creationId xmlns="" xmlns:a16="http://schemas.microsoft.com/office/drawing/2014/main" id="{1945AE93-F5DA-49DF-AF6A-5A3434772FEA}"/>
              </a:ext>
            </a:extLst>
          </p:cNvPr>
          <p:cNvSpPr>
            <a:spLocks noGrp="1"/>
          </p:cNvSpPr>
          <p:nvPr>
            <p:ph idx="1"/>
          </p:nvPr>
        </p:nvSpPr>
        <p:spPr>
          <a:xfrm>
            <a:off x="471001" y="1922318"/>
            <a:ext cx="11250000" cy="4531630"/>
          </a:xfrm>
        </p:spPr>
        <p:txBody>
          <a:bodyPr>
            <a:normAutofit fontScale="92500"/>
          </a:bodyPr>
          <a:lstStyle/>
          <a:p>
            <a:pPr marL="0" indent="0" algn="ctr">
              <a:buNone/>
            </a:pPr>
            <a:r>
              <a:rPr lang="pt-BR" b="1" dirty="0" smtClean="0"/>
              <a:t>CGOA</a:t>
            </a:r>
            <a:endParaRPr lang="pt-BR" b="1" dirty="0"/>
          </a:p>
          <a:p>
            <a:pPr marL="0" indent="0">
              <a:spcBef>
                <a:spcPts val="1200"/>
              </a:spcBef>
              <a:buNone/>
            </a:pPr>
            <a:r>
              <a:rPr lang="pt-BR" dirty="0" smtClean="0"/>
              <a:t>O CGOA está através de seus Grupos de Trabalho (</a:t>
            </a:r>
            <a:r>
              <a:rPr lang="pt-BR" dirty="0" err="1" smtClean="0"/>
              <a:t>GTs</a:t>
            </a:r>
            <a:r>
              <a:rPr lang="pt-BR" dirty="0" smtClean="0"/>
              <a:t>) concluindo as análises e as propostas para as Obrigações Acessórias que os Contribuintes devem prestar para o pagamento do ISS incidente sobre as operações de Cartões de Crédito/Débito, Operações de Leasing, Planos de Saúde, Fundos de Investimento que passarão a ser recolhidos no destino das operações e não mais na sede da entidade financeira. </a:t>
            </a:r>
          </a:p>
          <a:p>
            <a:pPr marL="0" indent="0">
              <a:spcBef>
                <a:spcPts val="1200"/>
              </a:spcBef>
              <a:buNone/>
            </a:pPr>
            <a:endParaRPr lang="pt-BR" dirty="0"/>
          </a:p>
          <a:p>
            <a:pPr marL="0" indent="0">
              <a:spcBef>
                <a:spcPts val="1200"/>
              </a:spcBef>
              <a:buNone/>
            </a:pPr>
            <a:r>
              <a:rPr lang="pt-BR" dirty="0" smtClean="0"/>
              <a:t>O CGOA deve se reunir em setembro para homologar o que será sugerido pelos Grupos de Trabalho. </a:t>
            </a:r>
          </a:p>
          <a:p>
            <a:pPr marL="0" indent="0">
              <a:spcBef>
                <a:spcPts val="1200"/>
              </a:spcBef>
              <a:buNone/>
            </a:pPr>
            <a:r>
              <a:rPr lang="pt-BR" dirty="0" smtClean="0"/>
              <a:t>Para estes recursos começarem a entrar nos cofres municipais ainda precisamos remover a liminar imposto pela Ministro Alexandre de Moraes do STF na LC 157/2016. </a:t>
            </a:r>
            <a:endParaRPr lang="pt-BR" dirty="0"/>
          </a:p>
        </p:txBody>
      </p:sp>
    </p:spTree>
    <p:extLst>
      <p:ext uri="{BB962C8B-B14F-4D97-AF65-F5344CB8AC3E}">
        <p14:creationId xmlns:p14="http://schemas.microsoft.com/office/powerpoint/2010/main" val="20889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1D6B418-4ECE-4DC3-8D33-B60DBF81B636}"/>
              </a:ext>
            </a:extLst>
          </p:cNvPr>
          <p:cNvSpPr>
            <a:spLocks noGrp="1"/>
          </p:cNvSpPr>
          <p:nvPr>
            <p:ph type="ctrTitle"/>
          </p:nvPr>
        </p:nvSpPr>
        <p:spPr/>
        <p:txBody>
          <a:bodyPr>
            <a:normAutofit/>
          </a:bodyPr>
          <a:lstStyle/>
          <a:p>
            <a:r>
              <a:rPr lang="pt-BR" sz="4800" dirty="0" smtClean="0"/>
              <a:t>PL 2.337/2021 </a:t>
            </a:r>
            <a:br>
              <a:rPr lang="pt-BR" sz="4800" dirty="0" smtClean="0"/>
            </a:br>
            <a:r>
              <a:rPr lang="pt-BR" sz="4800" dirty="0" smtClean="0"/>
              <a:t>Reforma do Imposto de Renda</a:t>
            </a:r>
            <a:endParaRPr lang="pt-BR" dirty="0"/>
          </a:p>
        </p:txBody>
      </p:sp>
    </p:spTree>
    <p:extLst>
      <p:ext uri="{BB962C8B-B14F-4D97-AF65-F5344CB8AC3E}">
        <p14:creationId xmlns:p14="http://schemas.microsoft.com/office/powerpoint/2010/main" val="2750724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p:nvPr>
        </p:nvSpPr>
        <p:spPr/>
        <p:txBody>
          <a:bodyPr/>
          <a:lstStyle/>
          <a:p>
            <a:pPr algn="l"/>
            <a:r>
              <a:rPr lang="pt-BR" altLang="pt-BR" dirty="0"/>
              <a:t>Senado Federal</a:t>
            </a:r>
          </a:p>
        </p:txBody>
      </p:sp>
      <p:sp>
        <p:nvSpPr>
          <p:cNvPr id="2" name="Espaço Reservado para Conteúdo 1">
            <a:extLst>
              <a:ext uri="{FF2B5EF4-FFF2-40B4-BE49-F238E27FC236}">
                <a16:creationId xmlns="" xmlns:a16="http://schemas.microsoft.com/office/drawing/2014/main" id="{1945AE93-F5DA-49DF-AF6A-5A3434772FEA}"/>
              </a:ext>
            </a:extLst>
          </p:cNvPr>
          <p:cNvSpPr>
            <a:spLocks noGrp="1"/>
          </p:cNvSpPr>
          <p:nvPr>
            <p:ph idx="1"/>
          </p:nvPr>
        </p:nvSpPr>
        <p:spPr/>
        <p:txBody>
          <a:bodyPr>
            <a:normAutofit/>
          </a:bodyPr>
          <a:lstStyle/>
          <a:p>
            <a:pPr marL="0" indent="0" algn="ctr">
              <a:buNone/>
            </a:pPr>
            <a:r>
              <a:rPr lang="pt-BR" b="1" dirty="0"/>
              <a:t>PL 2.337/2021 </a:t>
            </a:r>
          </a:p>
          <a:p>
            <a:pPr marL="0" indent="0" algn="ctr">
              <a:spcBef>
                <a:spcPts val="0"/>
              </a:spcBef>
              <a:buNone/>
            </a:pPr>
            <a:r>
              <a:rPr lang="pt-BR" b="1" dirty="0"/>
              <a:t>Reforma do Imposto de Renda (IR)</a:t>
            </a:r>
          </a:p>
          <a:p>
            <a:pPr marL="0" indent="0">
              <a:spcBef>
                <a:spcPts val="1200"/>
              </a:spcBef>
              <a:buNone/>
            </a:pPr>
            <a:r>
              <a:rPr lang="pt-BR" dirty="0"/>
              <a:t>Projeto aprovado na </a:t>
            </a:r>
            <a:r>
              <a:rPr lang="pt-BR" b="1" dirty="0"/>
              <a:t>Câmara dos Deputados</a:t>
            </a:r>
            <a:r>
              <a:rPr lang="pt-BR" dirty="0"/>
              <a:t> que promove uma reforma no Imposto de Renda de pessoas físicas e de pessoas jurídicas.</a:t>
            </a:r>
          </a:p>
          <a:p>
            <a:pPr marL="0" indent="0">
              <a:spcBef>
                <a:spcPts val="1200"/>
              </a:spcBef>
              <a:buNone/>
            </a:pPr>
            <a:r>
              <a:rPr lang="pt-BR" dirty="0"/>
              <a:t>O imposto de renda é base de Fundo de Participação dos Municípios (FPM) portanto qualquer mudança pode acarretar perdas, e também o Imposto de renda retido na fonte (IRRF) dos servidores municipais é uma receita própria.</a:t>
            </a:r>
          </a:p>
          <a:p>
            <a:pPr marL="0" indent="0">
              <a:spcBef>
                <a:spcPts val="1200"/>
              </a:spcBef>
              <a:buNone/>
            </a:pPr>
            <a:r>
              <a:rPr lang="pt-BR" dirty="0"/>
              <a:t>O projeto reduz o IRPJ de </a:t>
            </a:r>
            <a:r>
              <a:rPr lang="pt-BR" b="1" dirty="0">
                <a:solidFill>
                  <a:srgbClr val="FF0000"/>
                </a:solidFill>
              </a:rPr>
              <a:t>25%</a:t>
            </a:r>
            <a:r>
              <a:rPr lang="pt-BR" dirty="0"/>
              <a:t> para </a:t>
            </a:r>
            <a:r>
              <a:rPr lang="pt-BR" b="1" dirty="0">
                <a:solidFill>
                  <a:srgbClr val="FF0000"/>
                </a:solidFill>
              </a:rPr>
              <a:t>18%</a:t>
            </a:r>
            <a:r>
              <a:rPr lang="pt-BR" dirty="0"/>
              <a:t>, volta a tributar os Lucros e Dividendos recebidos pelas pessoas físicas, e altera a tabela do Imposto de renda de pessoa física e reduz a CSLL.</a:t>
            </a:r>
          </a:p>
        </p:txBody>
      </p:sp>
    </p:spTree>
    <p:extLst>
      <p:ext uri="{BB962C8B-B14F-4D97-AF65-F5344CB8AC3E}">
        <p14:creationId xmlns:p14="http://schemas.microsoft.com/office/powerpoint/2010/main" val="1662661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p:nvPr>
        </p:nvSpPr>
        <p:spPr/>
        <p:txBody>
          <a:bodyPr/>
          <a:lstStyle/>
          <a:p>
            <a:pPr algn="l"/>
            <a:r>
              <a:rPr lang="pt-BR" altLang="pt-BR" dirty="0"/>
              <a:t>Senado Federal</a:t>
            </a:r>
          </a:p>
        </p:txBody>
      </p:sp>
      <p:sp>
        <p:nvSpPr>
          <p:cNvPr id="2" name="Espaço Reservado para Conteúdo 1">
            <a:extLst>
              <a:ext uri="{FF2B5EF4-FFF2-40B4-BE49-F238E27FC236}">
                <a16:creationId xmlns="" xmlns:a16="http://schemas.microsoft.com/office/drawing/2014/main" id="{4442187E-3C7D-4956-9838-2FCF1B2274AD}"/>
              </a:ext>
            </a:extLst>
          </p:cNvPr>
          <p:cNvSpPr>
            <a:spLocks noGrp="1"/>
          </p:cNvSpPr>
          <p:nvPr>
            <p:ph idx="1"/>
          </p:nvPr>
        </p:nvSpPr>
        <p:spPr/>
        <p:txBody>
          <a:bodyPr>
            <a:normAutofit/>
          </a:bodyPr>
          <a:lstStyle/>
          <a:p>
            <a:pPr marL="0" indent="0" algn="ctr">
              <a:spcBef>
                <a:spcPts val="0"/>
              </a:spcBef>
              <a:buNone/>
            </a:pPr>
            <a:r>
              <a:rPr lang="pt-BR" b="1" dirty="0"/>
              <a:t>PL 2.337/2021 </a:t>
            </a:r>
          </a:p>
          <a:p>
            <a:pPr marL="0" indent="0" algn="ctr">
              <a:spcBef>
                <a:spcPts val="0"/>
              </a:spcBef>
              <a:buNone/>
            </a:pPr>
            <a:r>
              <a:rPr lang="pt-BR" b="1" dirty="0"/>
              <a:t>Reforma do Imposto de Renda (IR)</a:t>
            </a:r>
          </a:p>
          <a:p>
            <a:pPr marL="0" indent="0">
              <a:spcBef>
                <a:spcPts val="1800"/>
              </a:spcBef>
              <a:buNone/>
            </a:pPr>
            <a:r>
              <a:rPr lang="pt-BR" dirty="0"/>
              <a:t>O substitutivo aprovado no plenário da Câmara dos Deputados trouxe algumas novidades que acabaram acarretando em perdas de FPM aos Municípios:</a:t>
            </a:r>
          </a:p>
          <a:p>
            <a:r>
              <a:rPr lang="pt-BR" dirty="0">
                <a:solidFill>
                  <a:srgbClr val="FF0000"/>
                </a:solidFill>
              </a:rPr>
              <a:t>Manutenção do desconto simplificado do IRPF para contribuintes que ganham até R$ 40 mil anuais</a:t>
            </a:r>
          </a:p>
          <a:p>
            <a:r>
              <a:rPr lang="pt-BR" dirty="0">
                <a:solidFill>
                  <a:srgbClr val="FF0000"/>
                </a:solidFill>
              </a:rPr>
              <a:t>Redução da alíquota incidente sobre Lucros e Dividendos de 20% para 15%</a:t>
            </a:r>
          </a:p>
          <a:p>
            <a:pPr marL="0" indent="0">
              <a:buNone/>
            </a:pPr>
            <a:endParaRPr lang="pt-BR" dirty="0">
              <a:solidFill>
                <a:srgbClr val="FF0000"/>
              </a:solidFill>
            </a:endParaRPr>
          </a:p>
        </p:txBody>
      </p:sp>
    </p:spTree>
    <p:extLst>
      <p:ext uri="{BB962C8B-B14F-4D97-AF65-F5344CB8AC3E}">
        <p14:creationId xmlns:p14="http://schemas.microsoft.com/office/powerpoint/2010/main" val="378417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 xmlns:a16="http://schemas.microsoft.com/office/drawing/2014/main" id="{A240A004-E091-437B-937B-8A6D5F158491}"/>
              </a:ext>
            </a:extLst>
          </p:cNvPr>
          <p:cNvSpPr>
            <a:spLocks noGrp="1"/>
          </p:cNvSpPr>
          <p:nvPr>
            <p:ph type="title"/>
          </p:nvPr>
        </p:nvSpPr>
        <p:spPr/>
        <p:txBody>
          <a:bodyPr/>
          <a:lstStyle/>
          <a:p>
            <a:pPr algn="l"/>
            <a:r>
              <a:rPr lang="pt-BR" altLang="pt-BR" dirty="0"/>
              <a:t>Senado Federal</a:t>
            </a:r>
          </a:p>
        </p:txBody>
      </p:sp>
      <p:sp>
        <p:nvSpPr>
          <p:cNvPr id="7" name="Espaço Reservado para Conteúdo 6">
            <a:extLst>
              <a:ext uri="{FF2B5EF4-FFF2-40B4-BE49-F238E27FC236}">
                <a16:creationId xmlns="" xmlns:a16="http://schemas.microsoft.com/office/drawing/2014/main" id="{2FD4ACB7-2162-4568-8EB5-78AC86772ECF}"/>
              </a:ext>
            </a:extLst>
          </p:cNvPr>
          <p:cNvSpPr>
            <a:spLocks noGrp="1"/>
          </p:cNvSpPr>
          <p:nvPr>
            <p:ph idx="1"/>
          </p:nvPr>
        </p:nvSpPr>
        <p:spPr/>
        <p:txBody>
          <a:bodyPr>
            <a:normAutofit/>
          </a:bodyPr>
          <a:lstStyle/>
          <a:p>
            <a:pPr marL="0" indent="0" algn="ctr">
              <a:spcBef>
                <a:spcPts val="0"/>
              </a:spcBef>
              <a:buNone/>
            </a:pPr>
            <a:r>
              <a:rPr lang="pt-BR" b="1" dirty="0"/>
              <a:t>PL 2.337/2021</a:t>
            </a:r>
          </a:p>
          <a:p>
            <a:pPr marL="0" indent="0" algn="ctr">
              <a:spcBef>
                <a:spcPts val="0"/>
              </a:spcBef>
              <a:buNone/>
            </a:pPr>
            <a:r>
              <a:rPr lang="pt-BR" b="1" dirty="0"/>
              <a:t>Reforma do Imposto de Renda (IR)</a:t>
            </a:r>
          </a:p>
          <a:p>
            <a:pPr marL="0" indent="0">
              <a:spcBef>
                <a:spcPts val="1800"/>
              </a:spcBef>
              <a:buNone/>
            </a:pPr>
            <a:r>
              <a:rPr lang="pt-BR" dirty="0"/>
              <a:t>Estas alterações farão com que as perdas alcancem R$ 9,3 </a:t>
            </a:r>
            <a:r>
              <a:rPr lang="pt-BR" dirty="0" smtClean="0"/>
              <a:t>bilhões</a:t>
            </a:r>
          </a:p>
          <a:p>
            <a:pPr marL="0" indent="0">
              <a:spcBef>
                <a:spcPts val="1800"/>
              </a:spcBef>
              <a:buNone/>
            </a:pPr>
            <a:endParaRPr lang="pt-BR" dirty="0"/>
          </a:p>
          <a:p>
            <a:pPr>
              <a:buFont typeface="Arial" panose="020B0604020202020204" pitchFamily="34" charset="0"/>
              <a:buChar char="•"/>
            </a:pPr>
            <a:r>
              <a:rPr lang="pt-BR" dirty="0"/>
              <a:t>No FPM – </a:t>
            </a:r>
            <a:r>
              <a:rPr lang="pt-BR" dirty="0">
                <a:solidFill>
                  <a:srgbClr val="FF0000"/>
                </a:solidFill>
              </a:rPr>
              <a:t>R$ </a:t>
            </a:r>
            <a:r>
              <a:rPr lang="pt-BR" dirty="0" smtClean="0">
                <a:solidFill>
                  <a:srgbClr val="FF0000"/>
                </a:solidFill>
              </a:rPr>
              <a:t>5,3 bilhões</a:t>
            </a:r>
            <a:endParaRPr lang="pt-BR" dirty="0">
              <a:solidFill>
                <a:srgbClr val="FF0000"/>
              </a:solidFill>
            </a:endParaRPr>
          </a:p>
          <a:p>
            <a:pPr>
              <a:buFont typeface="Arial" panose="020B0604020202020204" pitchFamily="34" charset="0"/>
              <a:buChar char="•"/>
            </a:pPr>
            <a:r>
              <a:rPr lang="pt-BR" dirty="0"/>
              <a:t>Na arrecadação própria (IRRF) – </a:t>
            </a:r>
            <a:r>
              <a:rPr lang="pt-BR" dirty="0">
                <a:solidFill>
                  <a:srgbClr val="FF0000"/>
                </a:solidFill>
              </a:rPr>
              <a:t>R$ </a:t>
            </a:r>
            <a:r>
              <a:rPr lang="pt-BR" dirty="0" smtClean="0">
                <a:solidFill>
                  <a:srgbClr val="FF0000"/>
                </a:solidFill>
              </a:rPr>
              <a:t>3,7 bilhões</a:t>
            </a:r>
            <a:endParaRPr lang="pt-BR" dirty="0"/>
          </a:p>
          <a:p>
            <a:pPr marL="0" indent="0">
              <a:buNone/>
            </a:pPr>
            <a:endParaRPr lang="pt-BR" dirty="0"/>
          </a:p>
        </p:txBody>
      </p:sp>
    </p:spTree>
    <p:extLst>
      <p:ext uri="{BB962C8B-B14F-4D97-AF65-F5344CB8AC3E}">
        <p14:creationId xmlns:p14="http://schemas.microsoft.com/office/powerpoint/2010/main" val="3031408392"/>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esentação1.pptx" id="{85CF3420-19F6-4611-B4E4-565B55AB1CD9}" vid="{FFCC9F03-D517-4669-BC95-D10F9DA870F9}"/>
    </a:ext>
  </a:extLst>
</a:theme>
</file>

<file path=docProps/app.xml><?xml version="1.0" encoding="utf-8"?>
<Properties xmlns="http://schemas.openxmlformats.org/officeDocument/2006/extended-properties" xmlns:vt="http://schemas.openxmlformats.org/officeDocument/2006/docPropsVTypes">
  <Template>CNM (Modelo - Widescreen)</Template>
  <TotalTime>287</TotalTime>
  <Words>2884</Words>
  <Application>Microsoft Office PowerPoint</Application>
  <PresentationFormat>Widescreen</PresentationFormat>
  <Paragraphs>236</Paragraphs>
  <Slides>42</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42</vt:i4>
      </vt:variant>
    </vt:vector>
  </HeadingPairs>
  <TitlesOfParts>
    <vt:vector size="49" baseType="lpstr">
      <vt:lpstr>Arial</vt:lpstr>
      <vt:lpstr>Calibri</vt:lpstr>
      <vt:lpstr>Calibri Light</vt:lpstr>
      <vt:lpstr>Times New Roman</vt:lpstr>
      <vt:lpstr>Wingdings</vt:lpstr>
      <vt:lpstr>Wingdings 2</vt:lpstr>
      <vt:lpstr>Tema do Office</vt:lpstr>
      <vt:lpstr>Apresentação do PowerPoint</vt:lpstr>
      <vt:lpstr>Perspectiva de arrecadação para 2021</vt:lpstr>
      <vt:lpstr>FPM</vt:lpstr>
      <vt:lpstr>Informe sobre o CGOA (Comitê Gestor das Obrigações Acessórias do ISS</vt:lpstr>
      <vt:lpstr>CGOA – LC 175/2020</vt:lpstr>
      <vt:lpstr>PL 2.337/2021  Reforma do Imposto de Renda</vt:lpstr>
      <vt:lpstr>Senado Federal</vt:lpstr>
      <vt:lpstr>Senado Federal</vt:lpstr>
      <vt:lpstr>Senado Federal</vt:lpstr>
      <vt:lpstr>Senado Federal</vt:lpstr>
      <vt:lpstr>Proposta de Emenda Constitucional n° 110/2019  Reforma Tributária</vt:lpstr>
      <vt:lpstr>Histórico dos projetos de Reforma tributária que tramitavam no Congresso Nacional</vt:lpstr>
      <vt:lpstr>Emendas propostas pela CNM</vt:lpstr>
      <vt:lpstr>Proposta da PEC 110/2019 tramitando no Senado Federal</vt:lpstr>
      <vt:lpstr>Proposta da PEC 110/2019 tramitando no Senado Federal</vt:lpstr>
      <vt:lpstr>Proposta da PEC 110/2019 tramitando no Senado Federal</vt:lpstr>
      <vt:lpstr>Proposta da PEC 110/2019 tramitando no Senado Federal</vt:lpstr>
      <vt:lpstr>Proposta da PEC 110/2019 tramitando no Senado Federal</vt:lpstr>
      <vt:lpstr>Projetos da área de educação</vt:lpstr>
      <vt:lpstr>Atualização da Lei do novo Fundeb (II)</vt:lpstr>
      <vt:lpstr>Questão das contas bancárias</vt:lpstr>
      <vt:lpstr>Conceito de profissionais da educação (I)</vt:lpstr>
      <vt:lpstr>Conceito de profissionais da educação (II)</vt:lpstr>
      <vt:lpstr>Regras de transição de 2021 para 2022/23</vt:lpstr>
      <vt:lpstr>PEC 13/2021: 25% para MDE na pandemia</vt:lpstr>
      <vt:lpstr>Cenário em 2021</vt:lpstr>
      <vt:lpstr>Proposições propostas pela CNM no Congresso</vt:lpstr>
      <vt:lpstr>Pauta prioritária no Congresso Nacional</vt:lpstr>
      <vt:lpstr>Câmara dos Deputados</vt:lpstr>
      <vt:lpstr>Câmara dos Deputados</vt:lpstr>
      <vt:lpstr>Câmara dos Deputados</vt:lpstr>
      <vt:lpstr>Câmara dos Deputados</vt:lpstr>
      <vt:lpstr>Câmara dos Deputados</vt:lpstr>
      <vt:lpstr>Câmara dos Deputados</vt:lpstr>
      <vt:lpstr>Câmara dos Deputados</vt:lpstr>
      <vt:lpstr>Câmara dos Deputados</vt:lpstr>
      <vt:lpstr>Câmara dos Deputados</vt:lpstr>
      <vt:lpstr>Senado Federal</vt:lpstr>
      <vt:lpstr>Senado Federal</vt:lpstr>
      <vt:lpstr>Senado Federal</vt:lpstr>
      <vt:lpstr>Senado Federal</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Jhonatan Pires</dc:creator>
  <cp:lastModifiedBy>Dell</cp:lastModifiedBy>
  <cp:revision>44</cp:revision>
  <dcterms:created xsi:type="dcterms:W3CDTF">2021-09-08T18:13:14Z</dcterms:created>
  <dcterms:modified xsi:type="dcterms:W3CDTF">2021-09-10T14:32:07Z</dcterms:modified>
</cp:coreProperties>
</file>