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Lst>
  <p:notesMasterIdLst>
    <p:notesMasterId r:id="rId57"/>
  </p:notesMasterIdLst>
  <p:sldIdLst>
    <p:sldId id="256" r:id="rId3"/>
    <p:sldId id="258" r:id="rId4"/>
    <p:sldId id="262" r:id="rId5"/>
    <p:sldId id="302" r:id="rId6"/>
    <p:sldId id="261" r:id="rId7"/>
    <p:sldId id="264" r:id="rId8"/>
    <p:sldId id="263" r:id="rId9"/>
    <p:sldId id="265" r:id="rId10"/>
    <p:sldId id="266" r:id="rId11"/>
    <p:sldId id="303" r:id="rId12"/>
    <p:sldId id="267" r:id="rId13"/>
    <p:sldId id="272" r:id="rId14"/>
    <p:sldId id="273" r:id="rId15"/>
    <p:sldId id="271" r:id="rId16"/>
    <p:sldId id="274" r:id="rId17"/>
    <p:sldId id="275" r:id="rId18"/>
    <p:sldId id="276" r:id="rId19"/>
    <p:sldId id="277" r:id="rId20"/>
    <p:sldId id="278" r:id="rId21"/>
    <p:sldId id="279" r:id="rId22"/>
    <p:sldId id="280" r:id="rId23"/>
    <p:sldId id="281" r:id="rId24"/>
    <p:sldId id="282" r:id="rId25"/>
    <p:sldId id="284" r:id="rId26"/>
    <p:sldId id="283" r:id="rId27"/>
    <p:sldId id="304" r:id="rId28"/>
    <p:sldId id="285" r:id="rId29"/>
    <p:sldId id="286" r:id="rId30"/>
    <p:sldId id="287" r:id="rId31"/>
    <p:sldId id="288" r:id="rId32"/>
    <p:sldId id="289" r:id="rId33"/>
    <p:sldId id="291" r:id="rId34"/>
    <p:sldId id="293" r:id="rId35"/>
    <p:sldId id="294" r:id="rId36"/>
    <p:sldId id="295" r:id="rId37"/>
    <p:sldId id="312" r:id="rId38"/>
    <p:sldId id="313" r:id="rId39"/>
    <p:sldId id="314" r:id="rId40"/>
    <p:sldId id="315" r:id="rId41"/>
    <p:sldId id="310" r:id="rId42"/>
    <p:sldId id="321" r:id="rId43"/>
    <p:sldId id="316" r:id="rId44"/>
    <p:sldId id="296" r:id="rId45"/>
    <p:sldId id="317" r:id="rId46"/>
    <p:sldId id="305" r:id="rId47"/>
    <p:sldId id="306" r:id="rId48"/>
    <p:sldId id="307" r:id="rId49"/>
    <p:sldId id="308" r:id="rId50"/>
    <p:sldId id="309" r:id="rId51"/>
    <p:sldId id="318" r:id="rId52"/>
    <p:sldId id="319" r:id="rId53"/>
    <p:sldId id="322" r:id="rId54"/>
    <p:sldId id="320" r:id="rId55"/>
    <p:sldId id="300" r:id="rId5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E564E0-659D-4174-9204-E38BA41AC50C}" type="doc">
      <dgm:prSet loTypeId="urn:microsoft.com/office/officeart/2005/8/layout/process1" loCatId="process" qsTypeId="urn:microsoft.com/office/officeart/2005/8/quickstyle/simple1" qsCatId="simple" csTypeId="urn:microsoft.com/office/officeart/2005/8/colors/accent1_2" csCatId="accent1" phldr="1"/>
      <dgm:spPr/>
    </dgm:pt>
    <dgm:pt modelId="{14C97EFB-1FE9-4A99-9D95-3AB7DE248AC4}">
      <dgm:prSet phldrT="[Texto]"/>
      <dgm:spPr>
        <a:solidFill>
          <a:schemeClr val="accent3">
            <a:lumMod val="75000"/>
          </a:schemeClr>
        </a:solidFill>
      </dgm:spPr>
      <dgm:t>
        <a:bodyPr/>
        <a:lstStyle/>
        <a:p>
          <a:r>
            <a:rPr lang="pt-BR" b="1" dirty="0">
              <a:solidFill>
                <a:schemeClr val="bg1"/>
              </a:solidFill>
            </a:rPr>
            <a:t>FUNDO ESTADOS E MUNICÍPOS</a:t>
          </a:r>
        </a:p>
      </dgm:t>
    </dgm:pt>
    <dgm:pt modelId="{B54245EC-D610-4334-A337-CAA065519FF8}" type="parTrans" cxnId="{1BDA0EFB-60B3-4416-8ED4-55D28A46506D}">
      <dgm:prSet/>
      <dgm:spPr/>
      <dgm:t>
        <a:bodyPr/>
        <a:lstStyle/>
        <a:p>
          <a:endParaRPr lang="pt-BR"/>
        </a:p>
      </dgm:t>
    </dgm:pt>
    <dgm:pt modelId="{0A8BBF4D-AFBB-44B2-A381-DC445B2AC502}" type="sibTrans" cxnId="{1BDA0EFB-60B3-4416-8ED4-55D28A46506D}">
      <dgm:prSet/>
      <dgm:spPr/>
      <dgm:t>
        <a:bodyPr/>
        <a:lstStyle/>
        <a:p>
          <a:r>
            <a:rPr lang="pt-BR" b="1" dirty="0">
              <a:solidFill>
                <a:schemeClr val="tx1"/>
              </a:solidFill>
            </a:rPr>
            <a:t>DIVIDIDO </a:t>
          </a:r>
        </a:p>
      </dgm:t>
    </dgm:pt>
    <dgm:pt modelId="{AFD5C333-6498-4104-82D3-193E7FADBCB7}">
      <dgm:prSet phldrT="[Texto]"/>
      <dgm:spPr>
        <a:solidFill>
          <a:schemeClr val="accent3">
            <a:lumMod val="75000"/>
          </a:schemeClr>
        </a:solidFill>
      </dgm:spPr>
      <dgm:t>
        <a:bodyPr/>
        <a:lstStyle/>
        <a:p>
          <a:r>
            <a:rPr lang="pt-BR" b="1" dirty="0"/>
            <a:t>NÚMERO DE ALUNOS MATRICULADOS</a:t>
          </a:r>
        </a:p>
      </dgm:t>
    </dgm:pt>
    <dgm:pt modelId="{D41BBEE7-FA49-4863-AD18-4D38F9E867A8}" type="parTrans" cxnId="{D14DF6CE-8402-4971-BDD9-2D58E5A34030}">
      <dgm:prSet/>
      <dgm:spPr/>
      <dgm:t>
        <a:bodyPr/>
        <a:lstStyle/>
        <a:p>
          <a:endParaRPr lang="pt-BR"/>
        </a:p>
      </dgm:t>
    </dgm:pt>
    <dgm:pt modelId="{756052C0-FDC7-4458-A7C1-297D2E31A2FA}" type="sibTrans" cxnId="{D14DF6CE-8402-4971-BDD9-2D58E5A34030}">
      <dgm:prSet/>
      <dgm:spPr/>
      <dgm:t>
        <a:bodyPr/>
        <a:lstStyle/>
        <a:p>
          <a:endParaRPr lang="pt-BR"/>
        </a:p>
      </dgm:t>
    </dgm:pt>
    <dgm:pt modelId="{1BDA0611-888E-4E3E-930A-8831A234EC11}">
      <dgm:prSet phldrT="[Texto]" custT="1"/>
      <dgm:spPr>
        <a:solidFill>
          <a:schemeClr val="accent3">
            <a:lumMod val="75000"/>
          </a:schemeClr>
        </a:solidFill>
      </dgm:spPr>
      <dgm:t>
        <a:bodyPr/>
        <a:lstStyle/>
        <a:p>
          <a:r>
            <a:rPr lang="pt-BR" sz="2100" b="1" dirty="0"/>
            <a:t>VALOR ALUNO</a:t>
          </a:r>
        </a:p>
        <a:p>
          <a:r>
            <a:rPr lang="pt-BR" sz="2400" b="1" dirty="0">
              <a:solidFill>
                <a:srgbClr val="FFC000"/>
              </a:solidFill>
            </a:rPr>
            <a:t>VAAF</a:t>
          </a:r>
        </a:p>
      </dgm:t>
    </dgm:pt>
    <dgm:pt modelId="{61F85A3C-D8F8-4729-9872-5D6305E13568}" type="parTrans" cxnId="{465AD856-19B0-4C65-8C73-EBBD453AB861}">
      <dgm:prSet/>
      <dgm:spPr/>
      <dgm:t>
        <a:bodyPr/>
        <a:lstStyle/>
        <a:p>
          <a:endParaRPr lang="pt-BR"/>
        </a:p>
      </dgm:t>
    </dgm:pt>
    <dgm:pt modelId="{3EC374F7-FEE8-4DF9-8C55-B7C36D39FDF3}" type="sibTrans" cxnId="{465AD856-19B0-4C65-8C73-EBBD453AB861}">
      <dgm:prSet/>
      <dgm:spPr/>
      <dgm:t>
        <a:bodyPr/>
        <a:lstStyle/>
        <a:p>
          <a:endParaRPr lang="pt-BR"/>
        </a:p>
      </dgm:t>
    </dgm:pt>
    <dgm:pt modelId="{3D43C201-7277-4A0C-B76B-D6A4C1AC0B96}" type="pres">
      <dgm:prSet presAssocID="{3FE564E0-659D-4174-9204-E38BA41AC50C}" presName="Name0" presStyleCnt="0">
        <dgm:presLayoutVars>
          <dgm:dir/>
          <dgm:resizeHandles val="exact"/>
        </dgm:presLayoutVars>
      </dgm:prSet>
      <dgm:spPr/>
    </dgm:pt>
    <dgm:pt modelId="{B701952C-0429-469F-AA06-F7A7D36A061F}" type="pres">
      <dgm:prSet presAssocID="{14C97EFB-1FE9-4A99-9D95-3AB7DE248AC4}" presName="node" presStyleLbl="node1" presStyleIdx="0" presStyleCnt="3">
        <dgm:presLayoutVars>
          <dgm:bulletEnabled val="1"/>
        </dgm:presLayoutVars>
      </dgm:prSet>
      <dgm:spPr/>
    </dgm:pt>
    <dgm:pt modelId="{E02857BB-8492-48F8-901E-56C6A889D1AE}" type="pres">
      <dgm:prSet presAssocID="{0A8BBF4D-AFBB-44B2-A381-DC445B2AC502}" presName="sibTrans" presStyleLbl="sibTrans2D1" presStyleIdx="0" presStyleCnt="2" custScaleX="180642"/>
      <dgm:spPr/>
    </dgm:pt>
    <dgm:pt modelId="{9AE35BE6-FBB7-45E4-8150-4F71A786741E}" type="pres">
      <dgm:prSet presAssocID="{0A8BBF4D-AFBB-44B2-A381-DC445B2AC502}" presName="connectorText" presStyleLbl="sibTrans2D1" presStyleIdx="0" presStyleCnt="2"/>
      <dgm:spPr/>
    </dgm:pt>
    <dgm:pt modelId="{71F53B70-435E-4C27-8579-3586966158C5}" type="pres">
      <dgm:prSet presAssocID="{AFD5C333-6498-4104-82D3-193E7FADBCB7}" presName="node" presStyleLbl="node1" presStyleIdx="1" presStyleCnt="3">
        <dgm:presLayoutVars>
          <dgm:bulletEnabled val="1"/>
        </dgm:presLayoutVars>
      </dgm:prSet>
      <dgm:spPr/>
    </dgm:pt>
    <dgm:pt modelId="{3005A026-C364-495B-B48B-0A10E39D49B0}" type="pres">
      <dgm:prSet presAssocID="{756052C0-FDC7-4458-A7C1-297D2E31A2FA}" presName="sibTrans" presStyleLbl="sibTrans2D1" presStyleIdx="1" presStyleCnt="2"/>
      <dgm:spPr/>
    </dgm:pt>
    <dgm:pt modelId="{5F89B8AD-6764-4054-BD3A-E30312811D08}" type="pres">
      <dgm:prSet presAssocID="{756052C0-FDC7-4458-A7C1-297D2E31A2FA}" presName="connectorText" presStyleLbl="sibTrans2D1" presStyleIdx="1" presStyleCnt="2"/>
      <dgm:spPr/>
    </dgm:pt>
    <dgm:pt modelId="{A4D08555-C068-447F-B194-EAF836294ECC}" type="pres">
      <dgm:prSet presAssocID="{1BDA0611-888E-4E3E-930A-8831A234EC11}" presName="node" presStyleLbl="node1" presStyleIdx="2" presStyleCnt="3">
        <dgm:presLayoutVars>
          <dgm:bulletEnabled val="1"/>
        </dgm:presLayoutVars>
      </dgm:prSet>
      <dgm:spPr/>
    </dgm:pt>
  </dgm:ptLst>
  <dgm:cxnLst>
    <dgm:cxn modelId="{7AF0A322-060E-48F3-B888-CAAD8B260535}" type="presOf" srcId="{14C97EFB-1FE9-4A99-9D95-3AB7DE248AC4}" destId="{B701952C-0429-469F-AA06-F7A7D36A061F}" srcOrd="0" destOrd="0" presId="urn:microsoft.com/office/officeart/2005/8/layout/process1"/>
    <dgm:cxn modelId="{BB10BF28-181B-4830-84C4-590145432937}" type="presOf" srcId="{0A8BBF4D-AFBB-44B2-A381-DC445B2AC502}" destId="{E02857BB-8492-48F8-901E-56C6A889D1AE}" srcOrd="0" destOrd="0" presId="urn:microsoft.com/office/officeart/2005/8/layout/process1"/>
    <dgm:cxn modelId="{C9D04E2B-7891-4B5E-9C7F-26D98B38A02E}" type="presOf" srcId="{AFD5C333-6498-4104-82D3-193E7FADBCB7}" destId="{71F53B70-435E-4C27-8579-3586966158C5}" srcOrd="0" destOrd="0" presId="urn:microsoft.com/office/officeart/2005/8/layout/process1"/>
    <dgm:cxn modelId="{97A81F4F-71E9-4283-9A02-8339E6C4922D}" type="presOf" srcId="{3FE564E0-659D-4174-9204-E38BA41AC50C}" destId="{3D43C201-7277-4A0C-B76B-D6A4C1AC0B96}" srcOrd="0" destOrd="0" presId="urn:microsoft.com/office/officeart/2005/8/layout/process1"/>
    <dgm:cxn modelId="{465AD856-19B0-4C65-8C73-EBBD453AB861}" srcId="{3FE564E0-659D-4174-9204-E38BA41AC50C}" destId="{1BDA0611-888E-4E3E-930A-8831A234EC11}" srcOrd="2" destOrd="0" parTransId="{61F85A3C-D8F8-4729-9872-5D6305E13568}" sibTransId="{3EC374F7-FEE8-4DF9-8C55-B7C36D39FDF3}"/>
    <dgm:cxn modelId="{9F51AD7D-44B9-4341-BEED-EB247B904BFE}" type="presOf" srcId="{756052C0-FDC7-4458-A7C1-297D2E31A2FA}" destId="{5F89B8AD-6764-4054-BD3A-E30312811D08}" srcOrd="1" destOrd="0" presId="urn:microsoft.com/office/officeart/2005/8/layout/process1"/>
    <dgm:cxn modelId="{A2E26F8B-5F10-467C-94DA-DAF21756FE5B}" type="presOf" srcId="{756052C0-FDC7-4458-A7C1-297D2E31A2FA}" destId="{3005A026-C364-495B-B48B-0A10E39D49B0}" srcOrd="0" destOrd="0" presId="urn:microsoft.com/office/officeart/2005/8/layout/process1"/>
    <dgm:cxn modelId="{0B345F9B-DC5C-436B-A4AA-1D61F7317E1B}" type="presOf" srcId="{1BDA0611-888E-4E3E-930A-8831A234EC11}" destId="{A4D08555-C068-447F-B194-EAF836294ECC}" srcOrd="0" destOrd="0" presId="urn:microsoft.com/office/officeart/2005/8/layout/process1"/>
    <dgm:cxn modelId="{885831BF-E6AA-4C4D-A8D3-9D69714D9BCE}" type="presOf" srcId="{0A8BBF4D-AFBB-44B2-A381-DC445B2AC502}" destId="{9AE35BE6-FBB7-45E4-8150-4F71A786741E}" srcOrd="1" destOrd="0" presId="urn:microsoft.com/office/officeart/2005/8/layout/process1"/>
    <dgm:cxn modelId="{D14DF6CE-8402-4971-BDD9-2D58E5A34030}" srcId="{3FE564E0-659D-4174-9204-E38BA41AC50C}" destId="{AFD5C333-6498-4104-82D3-193E7FADBCB7}" srcOrd="1" destOrd="0" parTransId="{D41BBEE7-FA49-4863-AD18-4D38F9E867A8}" sibTransId="{756052C0-FDC7-4458-A7C1-297D2E31A2FA}"/>
    <dgm:cxn modelId="{1BDA0EFB-60B3-4416-8ED4-55D28A46506D}" srcId="{3FE564E0-659D-4174-9204-E38BA41AC50C}" destId="{14C97EFB-1FE9-4A99-9D95-3AB7DE248AC4}" srcOrd="0" destOrd="0" parTransId="{B54245EC-D610-4334-A337-CAA065519FF8}" sibTransId="{0A8BBF4D-AFBB-44B2-A381-DC445B2AC502}"/>
    <dgm:cxn modelId="{2560C572-1FFA-4D41-8DF2-44604A29E297}" type="presParOf" srcId="{3D43C201-7277-4A0C-B76B-D6A4C1AC0B96}" destId="{B701952C-0429-469F-AA06-F7A7D36A061F}" srcOrd="0" destOrd="0" presId="urn:microsoft.com/office/officeart/2005/8/layout/process1"/>
    <dgm:cxn modelId="{E8EFA8A0-A1C8-42AA-83C9-E90E4778561A}" type="presParOf" srcId="{3D43C201-7277-4A0C-B76B-D6A4C1AC0B96}" destId="{E02857BB-8492-48F8-901E-56C6A889D1AE}" srcOrd="1" destOrd="0" presId="urn:microsoft.com/office/officeart/2005/8/layout/process1"/>
    <dgm:cxn modelId="{31F129EE-1B07-48A6-9E31-978ECD82C7F4}" type="presParOf" srcId="{E02857BB-8492-48F8-901E-56C6A889D1AE}" destId="{9AE35BE6-FBB7-45E4-8150-4F71A786741E}" srcOrd="0" destOrd="0" presId="urn:microsoft.com/office/officeart/2005/8/layout/process1"/>
    <dgm:cxn modelId="{F3176F8F-59EC-41B7-8212-C97589F598DB}" type="presParOf" srcId="{3D43C201-7277-4A0C-B76B-D6A4C1AC0B96}" destId="{71F53B70-435E-4C27-8579-3586966158C5}" srcOrd="2" destOrd="0" presId="urn:microsoft.com/office/officeart/2005/8/layout/process1"/>
    <dgm:cxn modelId="{1ACB04BA-11A0-45A7-9071-291027C0E315}" type="presParOf" srcId="{3D43C201-7277-4A0C-B76B-D6A4C1AC0B96}" destId="{3005A026-C364-495B-B48B-0A10E39D49B0}" srcOrd="3" destOrd="0" presId="urn:microsoft.com/office/officeart/2005/8/layout/process1"/>
    <dgm:cxn modelId="{F348DE10-F80D-410B-AD87-40C543ABCF00}" type="presParOf" srcId="{3005A026-C364-495B-B48B-0A10E39D49B0}" destId="{5F89B8AD-6764-4054-BD3A-E30312811D08}" srcOrd="0" destOrd="0" presId="urn:microsoft.com/office/officeart/2005/8/layout/process1"/>
    <dgm:cxn modelId="{E083C871-36AC-408B-9A92-11B6F603051D}" type="presParOf" srcId="{3D43C201-7277-4A0C-B76B-D6A4C1AC0B96}" destId="{A4D08555-C068-447F-B194-EAF836294ECC}" srcOrd="4" destOrd="0" presId="urn:microsoft.com/office/officeart/2005/8/layout/process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1952C-0429-469F-AA06-F7A7D36A061F}">
      <dsp:nvSpPr>
        <dsp:cNvPr id="0" name=""/>
        <dsp:cNvSpPr/>
      </dsp:nvSpPr>
      <dsp:spPr>
        <a:xfrm>
          <a:off x="7912" y="149663"/>
          <a:ext cx="2364988" cy="141899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b="1" kern="1200" dirty="0">
              <a:solidFill>
                <a:schemeClr val="bg1"/>
              </a:solidFill>
            </a:rPr>
            <a:t>FUNDO ESTADOS E MUNICÍPOS</a:t>
          </a:r>
        </a:p>
      </dsp:txBody>
      <dsp:txXfrm>
        <a:off x="49473" y="191224"/>
        <a:ext cx="2281866" cy="1335871"/>
      </dsp:txXfrm>
    </dsp:sp>
    <dsp:sp modelId="{E02857BB-8492-48F8-901E-56C6A889D1AE}">
      <dsp:nvSpPr>
        <dsp:cNvPr id="0" name=""/>
        <dsp:cNvSpPr/>
      </dsp:nvSpPr>
      <dsp:spPr>
        <a:xfrm>
          <a:off x="2407239" y="565901"/>
          <a:ext cx="905698" cy="586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pt-BR" sz="1400" b="1" kern="1200" dirty="0">
              <a:solidFill>
                <a:schemeClr val="tx1"/>
              </a:solidFill>
            </a:rPr>
            <a:t>DIVIDIDO </a:t>
          </a:r>
        </a:p>
      </dsp:txBody>
      <dsp:txXfrm>
        <a:off x="2407239" y="683204"/>
        <a:ext cx="729743" cy="351911"/>
      </dsp:txXfrm>
    </dsp:sp>
    <dsp:sp modelId="{71F53B70-435E-4C27-8579-3586966158C5}">
      <dsp:nvSpPr>
        <dsp:cNvPr id="0" name=""/>
        <dsp:cNvSpPr/>
      </dsp:nvSpPr>
      <dsp:spPr>
        <a:xfrm>
          <a:off x="3318896" y="149663"/>
          <a:ext cx="2364988" cy="141899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BR" sz="2400" b="1" kern="1200" dirty="0"/>
            <a:t>NÚMERO DE ALUNOS MATRICULADOS</a:t>
          </a:r>
        </a:p>
      </dsp:txBody>
      <dsp:txXfrm>
        <a:off x="3360457" y="191224"/>
        <a:ext cx="2281866" cy="1335871"/>
      </dsp:txXfrm>
    </dsp:sp>
    <dsp:sp modelId="{3005A026-C364-495B-B48B-0A10E39D49B0}">
      <dsp:nvSpPr>
        <dsp:cNvPr id="0" name=""/>
        <dsp:cNvSpPr/>
      </dsp:nvSpPr>
      <dsp:spPr>
        <a:xfrm>
          <a:off x="5920383" y="565901"/>
          <a:ext cx="501377" cy="5865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t-BR" sz="1400" kern="1200"/>
        </a:p>
      </dsp:txBody>
      <dsp:txXfrm>
        <a:off x="5920383" y="683204"/>
        <a:ext cx="350964" cy="351911"/>
      </dsp:txXfrm>
    </dsp:sp>
    <dsp:sp modelId="{A4D08555-C068-447F-B194-EAF836294ECC}">
      <dsp:nvSpPr>
        <dsp:cNvPr id="0" name=""/>
        <dsp:cNvSpPr/>
      </dsp:nvSpPr>
      <dsp:spPr>
        <a:xfrm>
          <a:off x="6629880" y="149663"/>
          <a:ext cx="2364988" cy="1418993"/>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BR" sz="2100" b="1" kern="1200" dirty="0"/>
            <a:t>VALOR ALUNO</a:t>
          </a:r>
        </a:p>
        <a:p>
          <a:pPr marL="0" lvl="0" indent="0" algn="ctr" defTabSz="933450">
            <a:lnSpc>
              <a:spcPct val="90000"/>
            </a:lnSpc>
            <a:spcBef>
              <a:spcPct val="0"/>
            </a:spcBef>
            <a:spcAft>
              <a:spcPct val="35000"/>
            </a:spcAft>
            <a:buNone/>
          </a:pPr>
          <a:r>
            <a:rPr lang="pt-BR" sz="2400" b="1" kern="1200" dirty="0">
              <a:solidFill>
                <a:srgbClr val="FFC000"/>
              </a:solidFill>
            </a:rPr>
            <a:t>VAAF</a:t>
          </a:r>
        </a:p>
      </dsp:txBody>
      <dsp:txXfrm>
        <a:off x="6671441" y="191224"/>
        <a:ext cx="2281866" cy="13358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6.83694" units="1/cm"/>
          <inkml:channelProperty channel="Y" name="resolution" value="26.85315" units="1/cm"/>
        </inkml:channelProperties>
      </inkml:inkSource>
      <inkml:timestamp xml:id="ts0" timeString="2021-02-03T18:33:47.25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23466 19027</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6.83694" units="1/cm"/>
          <inkml:channelProperty channel="Y" name="resolution" value="26.85315" units="1/cm"/>
        </inkml:channelProperties>
      </inkml:inkSource>
      <inkml:timestamp xml:id="ts0" timeString="2021-02-03T18:40:15.3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4886 4614,'25'0,"0"0,24 0,1 0,0 0,-26 0,26 0,24 0,1 0,-1 0,1 0,-26 25,1 0,0-25,-26 0,1 0,0 0,0 0,24 0,-24 0,0 0,0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6.83694" units="1/cm"/>
          <inkml:channelProperty channel="Y" name="resolution" value="26.85315" units="1/cm"/>
        </inkml:channelProperties>
      </inkml:inkSource>
      <inkml:timestamp xml:id="ts0" timeString="2021-02-03T18:35:50.0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4365 3126,'25'0,"0"0,0 0,-1 0,1 0,0 0,0 0,0 0,-1 0,26 0,-25 0,24 0,-24 0,0 0,0 25,0-25,0 0,24 0,-24 0,25 0,-1 24,-24 1,0-25,0 0,-1 0,1 0,0 0,0 0,0 25,-1-25,-24 25,25-25,0 0,-25 25,0-1,25-24,-25 25,25-25,-25 25,24 0,1-25,0 0,-25 25,25-1,0 1,-1-25,-24 25,25-25,0 25,-25 0,0 24,25-49,-25 25,0 25,25-50,-25 24,0 26,25-50,-1 25,-24 0,0 0,0-1,0 1,0 0,0 0,0 0,0-1,0 1,25 0,-25 0,0 0,0-50,0 0,-25-25</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6.83694" units="1/cm"/>
          <inkml:channelProperty channel="Y" name="resolution" value="26.85315" units="1/cm"/>
        </inkml:channelProperties>
      </inkml:inkSource>
      <inkml:timestamp xml:id="ts0" timeString="2021-02-03T18:35:52.24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4464 3622,'50'0,"0"0,24 0,-24 0,-26 0,26 0,-25 0,25 0,-1 0,-24 0,25 0,-1 0,1 25,-1-25,-24 0,0 0,0 0,0 0,-1 0,1 0,0 0,0 0,0 0,-1 0,1 0,25 0,-1 0,-24 0,0 0,0 0,25 0,-26 0,1 0,25 0,-1 0,-24 0,0 0,0 0,0 0,-1 0,1 0,0 0,0 0,0 0,-1 24,-24 1,25-25,0 0,0 0,0 0,-1 0,1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6.83694" units="1/cm"/>
          <inkml:channelProperty channel="Y" name="resolution" value="26.85315" units="1/cm"/>
        </inkml:channelProperties>
      </inkml:inkSource>
      <inkml:timestamp xml:id="ts0" timeString="2021-02-03T18:35:54.22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4886 3399,'50'0,"-25"0,24 0,26 0,-26 0,1 0,-25 0,-1 0,1 0,0 0,0 0,0 0,-1 0,1 0,0 0,0 0,0 0,-1 0,1 0,0 0,0 0,0 0,0 0,24 0,-24 0,25 0,-26 0,26 0,-25 0,0 0,-1 0,1 0,0 0,0 0,0 0,-1 0,1 0,0 0,0 0,0 0</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6.83694" units="1/cm"/>
          <inkml:channelProperty channel="Y" name="resolution" value="26.85315" units="1/cm"/>
        </inkml:channelProperties>
      </inkml:inkSource>
      <inkml:timestamp xml:id="ts0" timeString="2021-02-03T18:35:56.15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5382 3275,'25'0,"0"0,0 0,-1 0,1 0,0 0,0 0,0 0,0 0,-1 0,1 0,0 0,0 0,0 0,-1 0,1 0,0 0,0 0,0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6.83694" units="1/cm"/>
          <inkml:channelProperty channel="Y" name="resolution" value="26.85315" units="1/cm"/>
        </inkml:channelProperties>
      </inkml:inkSource>
      <inkml:timestamp xml:id="ts0" timeString="2021-02-03T18:35:59.6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5928 3175,'-25'0,"0"0,1 0,-1 0,0 0,0 0,0 0,-24 0,24 0,0 0,0 0,1 0,-1 0,0 0,0 0,0 0,0 0,1 0,-1 0,0 0,0 0,0 0,1 0,-1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6.83694" units="1/cm"/>
          <inkml:channelProperty channel="Y" name="resolution" value="26.85315" units="1/cm"/>
        </inkml:channelProperties>
      </inkml:inkSource>
      <inkml:timestamp xml:id="ts0" timeString="2021-02-03T18:36:05.79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4663 5061,'25'0,"-1"0,1 0,0 0,25 0,-25 0,-1 0,1 0,0 0,0 0,0 0,-1-25,1 0,0 25,0 0,24 0,-24 0,25 0,-25 0,24 0,-24 0,0 0,0 0,-1 0,1 0,0 0,0 0,0 0,-1 0,1 0,0 0,0 0,0 0,0 0,-1 0,1 0,0 0,0 0,0 0,-1 0,1 0</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6.83694" units="1/cm"/>
          <inkml:channelProperty channel="Y" name="resolution" value="26.85315" units="1/cm"/>
        </inkml:channelProperties>
      </inkml:inkSource>
      <inkml:timestamp xml:id="ts0" timeString="2021-02-03T18:36:07.5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4812 5433,'49'0,"26"0,-50 0,49 0,-24 0,-26 0,26 0,-25 0,0 0,-1 0,26 0,-25 0,0 0,-1 0,1 0,50 0,-1 0,25 0,1 0,-26 0,-24 0,49 0,-25 0,-49 0,25 0,-26 0,1 0,0 0</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6.83694" units="1/cm"/>
          <inkml:channelProperty channel="Y" name="resolution" value="26.85315" units="1/cm"/>
        </inkml:channelProperties>
      </inkml:inkSource>
      <inkml:timestamp xml:id="ts0" timeString="2021-02-03T18:40:13.17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4688 4192,'49'0,"-24"0,25 0,-1 0,1 0,-25 0,0 0,24 0,1 0,-25 0,24 0,-24 0,25 0,-26 0,26 0,-25 0,0 0,-1 0,1 0,25 0,-25 0,-1 0,1 0,0 0,0 0,0 0,0 0,-1 0,1 0,0 0,0 0,24 0,-24 0,0 0,0 0,0 0,-1 0,1 0,0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FD42C3-310D-4E9D-B44B-8F1B2A64D6D2}" type="datetimeFigureOut">
              <a:rPr lang="pt-BR" smtClean="0"/>
              <a:t>19/10/2021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9CBE6E-4EC9-4DAD-87E7-36E39848E48B}" type="slidenum">
              <a:rPr lang="pt-BR" smtClean="0"/>
              <a:t>‹nº›</a:t>
            </a:fld>
            <a:endParaRPr lang="pt-BR"/>
          </a:p>
        </p:txBody>
      </p:sp>
    </p:spTree>
    <p:extLst>
      <p:ext uri="{BB962C8B-B14F-4D97-AF65-F5344CB8AC3E}">
        <p14:creationId xmlns:p14="http://schemas.microsoft.com/office/powerpoint/2010/main" val="3348671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Luiz Geraldo</a:t>
            </a:r>
            <a:r>
              <a:rPr lang="pt-BR" baseline="0" dirty="0"/>
              <a:t> de A. Monteiro</a:t>
            </a:r>
            <a:endParaRPr lang="pt-BR" dirty="0"/>
          </a:p>
        </p:txBody>
      </p:sp>
      <p:sp>
        <p:nvSpPr>
          <p:cNvPr id="4" name="Espaço Reservado para Número de Slide 3"/>
          <p:cNvSpPr>
            <a:spLocks noGrp="1"/>
          </p:cNvSpPr>
          <p:nvPr>
            <p:ph type="sldNum" sz="quarter" idx="10"/>
          </p:nvPr>
        </p:nvSpPr>
        <p:spPr/>
        <p:txBody>
          <a:bodyPr/>
          <a:lstStyle/>
          <a:p>
            <a:fld id="{DD9CBE6E-4EC9-4DAD-87E7-36E39848E48B}" type="slidenum">
              <a:rPr lang="pt-BR" smtClean="0"/>
              <a:t>1</a:t>
            </a:fld>
            <a:endParaRPr lang="pt-BR"/>
          </a:p>
        </p:txBody>
      </p:sp>
    </p:spTree>
    <p:extLst>
      <p:ext uri="{BB962C8B-B14F-4D97-AF65-F5344CB8AC3E}">
        <p14:creationId xmlns:p14="http://schemas.microsoft.com/office/powerpoint/2010/main" val="126122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Conflitos de Leis</a:t>
            </a:r>
          </a:p>
        </p:txBody>
      </p:sp>
      <p:sp>
        <p:nvSpPr>
          <p:cNvPr id="4" name="Espaço Reservado para Número de Slide 3"/>
          <p:cNvSpPr>
            <a:spLocks noGrp="1"/>
          </p:cNvSpPr>
          <p:nvPr>
            <p:ph type="sldNum" sz="quarter" idx="10"/>
          </p:nvPr>
        </p:nvSpPr>
        <p:spPr/>
        <p:txBody>
          <a:bodyPr/>
          <a:lstStyle/>
          <a:p>
            <a:fld id="{DD9CBE6E-4EC9-4DAD-87E7-36E39848E48B}" type="slidenum">
              <a:rPr lang="pt-BR" smtClean="0"/>
              <a:t>44</a:t>
            </a:fld>
            <a:endParaRPr lang="pt-BR"/>
          </a:p>
        </p:txBody>
      </p:sp>
    </p:spTree>
    <p:extLst>
      <p:ext uri="{BB962C8B-B14F-4D97-AF65-F5344CB8AC3E}">
        <p14:creationId xmlns:p14="http://schemas.microsoft.com/office/powerpoint/2010/main" val="2658994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lstStyle/>
          <a:p>
            <a:r>
              <a:rPr lang="pt-BR" dirty="0" err="1"/>
              <a:t>Pri</a:t>
            </a:r>
            <a:endParaRPr lang="pt-BR" dirty="0"/>
          </a:p>
        </p:txBody>
      </p:sp>
      <p:sp>
        <p:nvSpPr>
          <p:cNvPr id="4" name="Espaço Reservado para Número de Slide 3"/>
          <p:cNvSpPr>
            <a:spLocks noGrp="1"/>
          </p:cNvSpPr>
          <p:nvPr>
            <p:ph type="sldNum" sz="quarter" idx="10"/>
          </p:nvPr>
        </p:nvSpPr>
        <p:spPr/>
        <p:txBody>
          <a:bodyPr/>
          <a:lstStyle/>
          <a:p>
            <a:fld id="{3D6813E3-6190-4C3C-87F3-537CB0F9AD8D}" type="slidenum">
              <a:rPr lang="pt-BR" smtClean="0">
                <a:solidFill>
                  <a:prstClr val="black"/>
                </a:solidFill>
              </a:rPr>
              <a:pPr/>
              <a:t>2</a:t>
            </a:fld>
            <a:endParaRPr lang="pt-BR" dirty="0">
              <a:solidFill>
                <a:prstClr val="black"/>
              </a:solidFill>
            </a:endParaRPr>
          </a:p>
        </p:txBody>
      </p:sp>
    </p:spTree>
    <p:extLst>
      <p:ext uri="{BB962C8B-B14F-4D97-AF65-F5344CB8AC3E}">
        <p14:creationId xmlns:p14="http://schemas.microsoft.com/office/powerpoint/2010/main" val="238070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9CBE6E-4EC9-4DAD-87E7-36E39848E48B}" type="slidenum">
              <a:rPr lang="pt-BR" smtClean="0"/>
              <a:t>4</a:t>
            </a:fld>
            <a:endParaRPr lang="pt-BR"/>
          </a:p>
        </p:txBody>
      </p:sp>
    </p:spTree>
    <p:extLst>
      <p:ext uri="{BB962C8B-B14F-4D97-AF65-F5344CB8AC3E}">
        <p14:creationId xmlns:p14="http://schemas.microsoft.com/office/powerpoint/2010/main" val="80940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a:t>  Distribuídos como era no FUNDEB</a:t>
            </a:r>
            <a:endParaRPr lang="pt-BR" dirty="0"/>
          </a:p>
        </p:txBody>
      </p:sp>
      <p:sp>
        <p:nvSpPr>
          <p:cNvPr id="4" name="Espaço Reservado para Número de Slide 3"/>
          <p:cNvSpPr>
            <a:spLocks noGrp="1"/>
          </p:cNvSpPr>
          <p:nvPr>
            <p:ph type="sldNum" sz="quarter" idx="10"/>
          </p:nvPr>
        </p:nvSpPr>
        <p:spPr/>
        <p:txBody>
          <a:bodyPr/>
          <a:lstStyle/>
          <a:p>
            <a:fld id="{D099D36B-9EB1-4177-84EE-99BC2216A108}" type="slidenum">
              <a:rPr lang="pt-BR" smtClean="0">
                <a:solidFill>
                  <a:prstClr val="black"/>
                </a:solidFill>
              </a:rPr>
              <a:pPr/>
              <a:t>8</a:t>
            </a:fld>
            <a:endParaRPr lang="pt-BR">
              <a:solidFill>
                <a:prstClr val="black"/>
              </a:solidFill>
            </a:endParaRPr>
          </a:p>
        </p:txBody>
      </p:sp>
    </p:spTree>
    <p:extLst>
      <p:ext uri="{BB962C8B-B14F-4D97-AF65-F5344CB8AC3E}">
        <p14:creationId xmlns:p14="http://schemas.microsoft.com/office/powerpoint/2010/main" val="2784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DD9CBE6E-4EC9-4DAD-87E7-36E39848E48B}" type="slidenum">
              <a:rPr lang="pt-BR" smtClean="0"/>
              <a:t>24</a:t>
            </a:fld>
            <a:endParaRPr lang="pt-BR"/>
          </a:p>
        </p:txBody>
      </p:sp>
    </p:spTree>
    <p:extLst>
      <p:ext uri="{BB962C8B-B14F-4D97-AF65-F5344CB8AC3E}">
        <p14:creationId xmlns:p14="http://schemas.microsoft.com/office/powerpoint/2010/main" val="2661662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CRONOGRAMA DE REPASSES DA COMPLEMENTAÇÃO DA UNIÃO AO FUNDEB - 1º TRIMESTRE DE 2021 (ART. 44 DA LEI Nº 14.113, DE 25 DE DEZEMBRO DE 2020)</a:t>
            </a:r>
          </a:p>
          <a:p>
            <a:endParaRPr lang="pt-BR" dirty="0"/>
          </a:p>
        </p:txBody>
      </p:sp>
      <p:sp>
        <p:nvSpPr>
          <p:cNvPr id="4" name="Espaço Reservado para Número de Slide 3"/>
          <p:cNvSpPr>
            <a:spLocks noGrp="1"/>
          </p:cNvSpPr>
          <p:nvPr>
            <p:ph type="sldNum" sz="quarter" idx="10"/>
          </p:nvPr>
        </p:nvSpPr>
        <p:spPr/>
        <p:txBody>
          <a:bodyPr/>
          <a:lstStyle/>
          <a:p>
            <a:fld id="{DD9CBE6E-4EC9-4DAD-87E7-36E39848E48B}" type="slidenum">
              <a:rPr lang="pt-BR" smtClean="0"/>
              <a:t>26</a:t>
            </a:fld>
            <a:endParaRPr lang="pt-BR"/>
          </a:p>
        </p:txBody>
      </p:sp>
    </p:spTree>
    <p:extLst>
      <p:ext uri="{BB962C8B-B14F-4D97-AF65-F5344CB8AC3E}">
        <p14:creationId xmlns:p14="http://schemas.microsoft.com/office/powerpoint/2010/main" val="282181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FUNDEB BRASIL</a:t>
            </a:r>
          </a:p>
        </p:txBody>
      </p:sp>
      <p:sp>
        <p:nvSpPr>
          <p:cNvPr id="4" name="Espaço Reservado para Número de Slide 3"/>
          <p:cNvSpPr>
            <a:spLocks noGrp="1"/>
          </p:cNvSpPr>
          <p:nvPr>
            <p:ph type="sldNum" sz="quarter" idx="10"/>
          </p:nvPr>
        </p:nvSpPr>
        <p:spPr/>
        <p:txBody>
          <a:bodyPr/>
          <a:lstStyle/>
          <a:p>
            <a:fld id="{DD9CBE6E-4EC9-4DAD-87E7-36E39848E48B}" type="slidenum">
              <a:rPr lang="pt-BR" smtClean="0"/>
              <a:t>41</a:t>
            </a:fld>
            <a:endParaRPr lang="pt-BR"/>
          </a:p>
        </p:txBody>
      </p:sp>
    </p:spTree>
    <p:extLst>
      <p:ext uri="{BB962C8B-B14F-4D97-AF65-F5344CB8AC3E}">
        <p14:creationId xmlns:p14="http://schemas.microsoft.com/office/powerpoint/2010/main" val="427123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lstStyle/>
          <a:p>
            <a:endParaRPr lang="pt-BR" dirty="0">
              <a:solidFill>
                <a:srgbClr val="C00000"/>
              </a:solidFill>
            </a:endParaRPr>
          </a:p>
        </p:txBody>
      </p:sp>
      <p:sp>
        <p:nvSpPr>
          <p:cNvPr id="4" name="Espaço Reservado para Número de Slide 3"/>
          <p:cNvSpPr>
            <a:spLocks noGrp="1"/>
          </p:cNvSpPr>
          <p:nvPr>
            <p:ph type="sldNum" sz="quarter" idx="10"/>
          </p:nvPr>
        </p:nvSpPr>
        <p:spPr/>
        <p:txBody>
          <a:bodyPr/>
          <a:lstStyle/>
          <a:p>
            <a:fld id="{3D6813E3-6190-4C3C-87F3-537CB0F9AD8D}" type="slidenum">
              <a:rPr lang="pt-BR" smtClean="0">
                <a:solidFill>
                  <a:prstClr val="black"/>
                </a:solidFill>
              </a:rPr>
              <a:pPr/>
              <a:t>42</a:t>
            </a:fld>
            <a:endParaRPr lang="pt-BR">
              <a:solidFill>
                <a:prstClr val="black"/>
              </a:solidFill>
            </a:endParaRPr>
          </a:p>
        </p:txBody>
      </p:sp>
    </p:spTree>
    <p:extLst>
      <p:ext uri="{BB962C8B-B14F-4D97-AF65-F5344CB8AC3E}">
        <p14:creationId xmlns:p14="http://schemas.microsoft.com/office/powerpoint/2010/main" val="1456387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1143000" y="685800"/>
            <a:ext cx="4572000" cy="3429000"/>
          </a:xfrm>
        </p:spPr>
      </p:sp>
      <p:sp>
        <p:nvSpPr>
          <p:cNvPr id="3" name="Espaço Reservado para Anotações 2"/>
          <p:cNvSpPr>
            <a:spLocks noGrp="1"/>
          </p:cNvSpPr>
          <p:nvPr>
            <p:ph type="body" idx="1"/>
          </p:nvPr>
        </p:nvSpPr>
        <p:spPr/>
        <p:txBody>
          <a:bodyPr/>
          <a:lstStyle/>
          <a:p>
            <a:endParaRPr lang="pt-BR" dirty="0">
              <a:solidFill>
                <a:srgbClr val="C00000"/>
              </a:solidFill>
            </a:endParaRPr>
          </a:p>
        </p:txBody>
      </p:sp>
      <p:sp>
        <p:nvSpPr>
          <p:cNvPr id="4" name="Espaço Reservado para Número de Slide 3"/>
          <p:cNvSpPr>
            <a:spLocks noGrp="1"/>
          </p:cNvSpPr>
          <p:nvPr>
            <p:ph type="sldNum" sz="quarter" idx="10"/>
          </p:nvPr>
        </p:nvSpPr>
        <p:spPr/>
        <p:txBody>
          <a:bodyPr/>
          <a:lstStyle/>
          <a:p>
            <a:fld id="{3D6813E3-6190-4C3C-87F3-537CB0F9AD8D}" type="slidenum">
              <a:rPr lang="pt-BR" smtClean="0">
                <a:solidFill>
                  <a:prstClr val="black"/>
                </a:solidFill>
              </a:rPr>
              <a:pPr/>
              <a:t>43</a:t>
            </a:fld>
            <a:endParaRPr lang="pt-BR">
              <a:solidFill>
                <a:prstClr val="black"/>
              </a:solidFill>
            </a:endParaRPr>
          </a:p>
        </p:txBody>
      </p:sp>
    </p:spTree>
    <p:extLst>
      <p:ext uri="{BB962C8B-B14F-4D97-AF65-F5344CB8AC3E}">
        <p14:creationId xmlns:p14="http://schemas.microsoft.com/office/powerpoint/2010/main" val="1456387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pt-BR"/>
              <a:t>Clique para editar o título mestre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3104C492-88C8-4522-895E-13BA51836BC1}" type="datetimeFigureOut">
              <a:rPr lang="pt-BR" smtClean="0">
                <a:solidFill>
                  <a:prstClr val="black">
                    <a:tint val="75000"/>
                  </a:prstClr>
                </a:solidFill>
              </a:rPr>
              <a:pPr/>
              <a:t>19/10/2021</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3C5D2959-7EAC-485F-A692-9DE7025B76D3}"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3104C492-88C8-4522-895E-13BA51836BC1}" type="datetimeFigureOut">
              <a:rPr lang="pt-BR" smtClean="0">
                <a:solidFill>
                  <a:prstClr val="black">
                    <a:tint val="75000"/>
                  </a:prstClr>
                </a:solidFill>
              </a:rPr>
              <a:pPr/>
              <a:t>19/10/2021</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3C5D2959-7EAC-485F-A692-9DE7025B76D3}"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3104C492-88C8-4522-895E-13BA51836BC1}" type="datetimeFigureOut">
              <a:rPr lang="pt-BR" smtClean="0">
                <a:solidFill>
                  <a:prstClr val="black">
                    <a:tint val="75000"/>
                  </a:prstClr>
                </a:solidFill>
              </a:rPr>
              <a:pPr/>
              <a:t>19/10/2021</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3C5D2959-7EAC-485F-A692-9DE7025B76D3}"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6"/>
            <a:ext cx="2926080"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457203" y="6377946"/>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10/19/2021</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defRPr sz="500" b="0" i="0">
                <a:solidFill>
                  <a:schemeClr val="tx1"/>
                </a:solidFill>
                <a:latin typeface="Calibri"/>
                <a:cs typeface="Calibri"/>
              </a:defRPr>
            </a:lvl1pPr>
          </a:lstStyle>
          <a:p>
            <a:pPr marL="11129">
              <a:lnSpc>
                <a:spcPts val="587"/>
              </a:lnSpc>
            </a:pPr>
            <a:r>
              <a:rPr lang="pt-BR" spc="-4">
                <a:solidFill>
                  <a:prstClr val="black"/>
                </a:solidFill>
              </a:rPr>
              <a:t>Página</a:t>
            </a:r>
            <a:r>
              <a:rPr lang="pt-BR" spc="-22">
                <a:solidFill>
                  <a:prstClr val="black"/>
                </a:solidFill>
              </a:rPr>
              <a:t> </a:t>
            </a:r>
            <a:fld id="{81D60167-4931-47E6-BA6A-407CBD079E47}" type="slidenum">
              <a:rPr lang="pt-BR" smtClean="0">
                <a:solidFill>
                  <a:prstClr val="black"/>
                </a:solidFill>
              </a:rPr>
              <a:pPr marL="11129">
                <a:lnSpc>
                  <a:spcPts val="587"/>
                </a:lnSpc>
              </a:pPr>
              <a:t>‹nº›</a:t>
            </a:fld>
            <a:r>
              <a:rPr lang="pt-BR" spc="-22">
                <a:solidFill>
                  <a:prstClr val="black"/>
                </a:solidFill>
              </a:rPr>
              <a:t> </a:t>
            </a:r>
            <a:r>
              <a:rPr lang="pt-BR" spc="-4">
                <a:solidFill>
                  <a:prstClr val="black"/>
                </a:solidFill>
              </a:rPr>
              <a:t>de</a:t>
            </a:r>
            <a:r>
              <a:rPr lang="pt-BR" spc="-18">
                <a:solidFill>
                  <a:prstClr val="black"/>
                </a:solidFill>
              </a:rPr>
              <a:t> </a:t>
            </a:r>
            <a:r>
              <a:rPr lang="pt-BR">
                <a:solidFill>
                  <a:prstClr val="black"/>
                </a:solidFill>
              </a:rPr>
              <a:t>2</a:t>
            </a:r>
            <a:endParaRPr lang="pt-BR" dirty="0">
              <a:solidFill>
                <a:prstClr val="black"/>
              </a:solidFill>
            </a:endParaRPr>
          </a:p>
        </p:txBody>
      </p:sp>
    </p:spTree>
    <p:extLst>
      <p:ext uri="{BB962C8B-B14F-4D97-AF65-F5344CB8AC3E}">
        <p14:creationId xmlns:p14="http://schemas.microsoft.com/office/powerpoint/2010/main" val="3886925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pt-BR"/>
              <a:t>Clique para editar o título mestre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ABFE96DD-BCBC-4E50-BD52-AB2549B8C2E3}" type="datetimeFigureOut">
              <a:rPr lang="pt-BR" smtClean="0"/>
              <a:t>19/10/2021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B25351F-FB89-4F8A-9751-BD2C0B1350F7}" type="slidenum">
              <a:rPr lang="pt-BR" smtClean="0"/>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BFE96DD-BCBC-4E50-BD52-AB2549B8C2E3}" type="datetimeFigureOut">
              <a:rPr lang="pt-BR" smtClean="0"/>
              <a:t>19/10/2021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B25351F-FB89-4F8A-9751-BD2C0B1350F7}" type="slidenum">
              <a:rPr lang="pt-BR" smtClean="0"/>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a:t>Clique para editar o título mestre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t-BR"/>
              <a:t>Clique para editar o texto mestre</a:t>
            </a:r>
          </a:p>
        </p:txBody>
      </p:sp>
      <p:sp>
        <p:nvSpPr>
          <p:cNvPr id="4" name="Date Placeholder 3"/>
          <p:cNvSpPr>
            <a:spLocks noGrp="1"/>
          </p:cNvSpPr>
          <p:nvPr>
            <p:ph type="dt" sz="half" idx="10"/>
          </p:nvPr>
        </p:nvSpPr>
        <p:spPr/>
        <p:txBody>
          <a:bodyPr/>
          <a:lstStyle/>
          <a:p>
            <a:fld id="{ABFE96DD-BCBC-4E50-BD52-AB2549B8C2E3}" type="datetimeFigureOut">
              <a:rPr lang="pt-BR" smtClean="0"/>
              <a:t>19/10/2021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B25351F-FB89-4F8A-9751-BD2C0B1350F7}" type="slidenum">
              <a:rPr lang="pt-BR" smtClean="0"/>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ABFE96DD-BCBC-4E50-BD52-AB2549B8C2E3}" type="datetimeFigureOut">
              <a:rPr lang="pt-BR" smtClean="0"/>
              <a:t>19/10/2021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B25351F-FB89-4F8A-9751-BD2C0B1350F7}" type="slidenum">
              <a:rPr lang="pt-BR" smtClean="0"/>
              <a:t>‹nº›</a:t>
            </a:fld>
            <a:endParaRPr lang="pt-BR"/>
          </a:p>
        </p:txBody>
      </p:sp>
      <p:sp>
        <p:nvSpPr>
          <p:cNvPr id="8" name="Title 7"/>
          <p:cNvSpPr>
            <a:spLocks noGrp="1"/>
          </p:cNvSpPr>
          <p:nvPr>
            <p:ph type="title"/>
          </p:nvPr>
        </p:nvSpPr>
        <p:spPr/>
        <p:txBody>
          <a:bodyPr/>
          <a:lstStyle/>
          <a:p>
            <a:r>
              <a:rPr lang="pt-BR"/>
              <a:t>Clique para editar o título mestre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pt-BR"/>
              <a:t>Clique para editar o texto mestre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pt-BR"/>
              <a:t>Clique para editar o texto mestre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ABFE96DD-BCBC-4E50-BD52-AB2549B8C2E3}" type="datetimeFigureOut">
              <a:rPr lang="pt-BR" smtClean="0"/>
              <a:t>19/10/2021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B25351F-FB89-4F8A-9751-BD2C0B1350F7}" type="slidenum">
              <a:rPr lang="pt-BR" smtClean="0"/>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ABFE96DD-BCBC-4E50-BD52-AB2549B8C2E3}" type="datetimeFigureOut">
              <a:rPr lang="pt-BR" smtClean="0"/>
              <a:t>19/10/2021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B25351F-FB89-4F8A-9751-BD2C0B1350F7}" type="slidenum">
              <a:rPr lang="pt-BR" smtClean="0"/>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E96DD-BCBC-4E50-BD52-AB2549B8C2E3}" type="datetimeFigureOut">
              <a:rPr lang="pt-BR" smtClean="0"/>
              <a:t>19/10/2021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B25351F-FB89-4F8A-9751-BD2C0B1350F7}"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3104C492-88C8-4522-895E-13BA51836BC1}" type="datetimeFigureOut">
              <a:rPr lang="pt-BR" smtClean="0">
                <a:solidFill>
                  <a:prstClr val="black">
                    <a:tint val="75000"/>
                  </a:prstClr>
                </a:solidFill>
              </a:rPr>
              <a:pPr/>
              <a:t>19/10/2021</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3C5D2959-7EAC-485F-A692-9DE7025B76D3}"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a:t>Clique para editar o título mestre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pt-BR"/>
              <a:t>Clique para editar o texto mestre</a:t>
            </a:r>
          </a:p>
        </p:txBody>
      </p:sp>
      <p:sp>
        <p:nvSpPr>
          <p:cNvPr id="5" name="Date Placeholder 4"/>
          <p:cNvSpPr>
            <a:spLocks noGrp="1"/>
          </p:cNvSpPr>
          <p:nvPr>
            <p:ph type="dt" sz="half" idx="10"/>
          </p:nvPr>
        </p:nvSpPr>
        <p:spPr/>
        <p:txBody>
          <a:bodyPr/>
          <a:lstStyle/>
          <a:p>
            <a:fld id="{ABFE96DD-BCBC-4E50-BD52-AB2549B8C2E3}" type="datetimeFigureOut">
              <a:rPr lang="pt-BR" smtClean="0"/>
              <a:t>19/10/2021</a:t>
            </a:fld>
            <a:endParaRPr lang="pt-B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pt-B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9B25351F-FB89-4F8A-9751-BD2C0B1350F7}" type="slidenum">
              <a:rPr lang="pt-BR" smtClean="0"/>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pt-BR"/>
              <a:t>Clique no ícone para adicionar uma imagem</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pt-BR"/>
              <a:t>Clique para editar o título mestre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ABFE96DD-BCBC-4E50-BD52-AB2549B8C2E3}" type="datetimeFigureOut">
              <a:rPr lang="pt-BR" smtClean="0"/>
              <a:t>19/10/2021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B25351F-FB89-4F8A-9751-BD2C0B1350F7}" type="slidenum">
              <a:rPr lang="pt-BR" smtClean="0"/>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ABFE96DD-BCBC-4E50-BD52-AB2549B8C2E3}" type="datetimeFigureOut">
              <a:rPr lang="pt-BR" smtClean="0"/>
              <a:t>19/10/2021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B25351F-FB89-4F8A-9751-BD2C0B1350F7}" type="slidenum">
              <a:rPr lang="pt-BR" smtClean="0"/>
              <a:t>‹nº›</a:t>
            </a:fld>
            <a:endParaRPr lang="pt-B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ABFE96DD-BCBC-4E50-BD52-AB2549B8C2E3}" type="datetimeFigureOut">
              <a:rPr lang="pt-BR" smtClean="0"/>
              <a:t>19/10/2021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B25351F-FB89-4F8A-9751-BD2C0B1350F7}"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a:t>Clique para editar o título mestre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pt-BR"/>
              <a:t>Clique para editar o texto mestre</a:t>
            </a:r>
          </a:p>
        </p:txBody>
      </p:sp>
      <p:sp>
        <p:nvSpPr>
          <p:cNvPr id="4" name="Date Placeholder 3"/>
          <p:cNvSpPr>
            <a:spLocks noGrp="1"/>
          </p:cNvSpPr>
          <p:nvPr>
            <p:ph type="dt" sz="half" idx="10"/>
          </p:nvPr>
        </p:nvSpPr>
        <p:spPr/>
        <p:txBody>
          <a:bodyPr/>
          <a:lstStyle/>
          <a:p>
            <a:fld id="{3104C492-88C8-4522-895E-13BA51836BC1}" type="datetimeFigureOut">
              <a:rPr lang="pt-BR" smtClean="0">
                <a:solidFill>
                  <a:prstClr val="black">
                    <a:tint val="75000"/>
                  </a:prstClr>
                </a:solidFill>
              </a:rPr>
              <a:pPr/>
              <a:t>19/10/2021</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3C5D2959-7EAC-485F-A692-9DE7025B76D3}"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3104C492-88C8-4522-895E-13BA51836BC1}" type="datetimeFigureOut">
              <a:rPr lang="pt-BR" smtClean="0">
                <a:solidFill>
                  <a:prstClr val="black">
                    <a:tint val="75000"/>
                  </a:prstClr>
                </a:solidFill>
              </a:rPr>
              <a:pPr/>
              <a:t>19/10/2021</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3C5D2959-7EAC-485F-A692-9DE7025B76D3}" type="slidenum">
              <a:rPr lang="pt-BR" smtClean="0">
                <a:solidFill>
                  <a:prstClr val="black">
                    <a:tint val="75000"/>
                  </a:prstClr>
                </a:solidFill>
              </a:rPr>
              <a:pPr/>
              <a:t>‹nº›</a:t>
            </a:fld>
            <a:endParaRPr lang="pt-BR">
              <a:solidFill>
                <a:prstClr val="black">
                  <a:tint val="75000"/>
                </a:prstClr>
              </a:solidFill>
            </a:endParaRPr>
          </a:p>
        </p:txBody>
      </p:sp>
      <p:sp>
        <p:nvSpPr>
          <p:cNvPr id="8" name="Title 7"/>
          <p:cNvSpPr>
            <a:spLocks noGrp="1"/>
          </p:cNvSpPr>
          <p:nvPr>
            <p:ph type="title"/>
          </p:nvPr>
        </p:nvSpPr>
        <p:spPr/>
        <p:txBody>
          <a:bodyPr/>
          <a:lstStyle/>
          <a:p>
            <a:r>
              <a:rPr lang="pt-BR"/>
              <a:t>Clique para editar o título mestre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pt-BR"/>
              <a:t>Clique para editar o texto mestre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pt-BR"/>
              <a:t>Clique para editar o texto mestre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3104C492-88C8-4522-895E-13BA51836BC1}" type="datetimeFigureOut">
              <a:rPr lang="pt-BR" smtClean="0">
                <a:solidFill>
                  <a:prstClr val="black">
                    <a:tint val="75000"/>
                  </a:prstClr>
                </a:solidFill>
              </a:rPr>
              <a:pPr/>
              <a:t>19/10/2021</a:t>
            </a:fld>
            <a:endParaRPr lang="pt-BR">
              <a:solidFill>
                <a:prstClr val="black">
                  <a:tint val="75000"/>
                </a:prstClr>
              </a:solidFill>
            </a:endParaRPr>
          </a:p>
        </p:txBody>
      </p:sp>
      <p:sp>
        <p:nvSpPr>
          <p:cNvPr id="8" name="Footer Placeholder 7"/>
          <p:cNvSpPr>
            <a:spLocks noGrp="1"/>
          </p:cNvSpPr>
          <p:nvPr>
            <p:ph type="ftr" sz="quarter" idx="11"/>
          </p:nvPr>
        </p:nvSpPr>
        <p:spPr/>
        <p:txBody>
          <a:bodyPr/>
          <a:lstStyle/>
          <a:p>
            <a:endParaRPr lang="pt-BR">
              <a:solidFill>
                <a:prstClr val="black">
                  <a:tint val="75000"/>
                </a:prstClr>
              </a:solidFill>
            </a:endParaRPr>
          </a:p>
        </p:txBody>
      </p:sp>
      <p:sp>
        <p:nvSpPr>
          <p:cNvPr id="9" name="Slide Number Placeholder 8"/>
          <p:cNvSpPr>
            <a:spLocks noGrp="1"/>
          </p:cNvSpPr>
          <p:nvPr>
            <p:ph type="sldNum" sz="quarter" idx="12"/>
          </p:nvPr>
        </p:nvSpPr>
        <p:spPr/>
        <p:txBody>
          <a:bodyPr/>
          <a:lstStyle/>
          <a:p>
            <a:fld id="{3C5D2959-7EAC-485F-A692-9DE7025B76D3}"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3104C492-88C8-4522-895E-13BA51836BC1}" type="datetimeFigureOut">
              <a:rPr lang="pt-BR" smtClean="0">
                <a:solidFill>
                  <a:prstClr val="black">
                    <a:tint val="75000"/>
                  </a:prstClr>
                </a:solidFill>
              </a:rPr>
              <a:pPr/>
              <a:t>19/10/2021</a:t>
            </a:fld>
            <a:endParaRPr lang="pt-BR">
              <a:solidFill>
                <a:prstClr val="black">
                  <a:tint val="75000"/>
                </a:prstClr>
              </a:solidFill>
            </a:endParaRPr>
          </a:p>
        </p:txBody>
      </p:sp>
      <p:sp>
        <p:nvSpPr>
          <p:cNvPr id="4" name="Footer Placeholder 3"/>
          <p:cNvSpPr>
            <a:spLocks noGrp="1"/>
          </p:cNvSpPr>
          <p:nvPr>
            <p:ph type="ftr" sz="quarter" idx="11"/>
          </p:nvPr>
        </p:nvSpPr>
        <p:spPr/>
        <p:txBody>
          <a:bodyPr/>
          <a:lstStyle/>
          <a:p>
            <a:endParaRPr lang="pt-BR">
              <a:solidFill>
                <a:prstClr val="black">
                  <a:tint val="75000"/>
                </a:prstClr>
              </a:solidFill>
            </a:endParaRPr>
          </a:p>
        </p:txBody>
      </p:sp>
      <p:sp>
        <p:nvSpPr>
          <p:cNvPr id="5" name="Slide Number Placeholder 4"/>
          <p:cNvSpPr>
            <a:spLocks noGrp="1"/>
          </p:cNvSpPr>
          <p:nvPr>
            <p:ph type="sldNum" sz="quarter" idx="12"/>
          </p:nvPr>
        </p:nvSpPr>
        <p:spPr/>
        <p:txBody>
          <a:bodyPr/>
          <a:lstStyle/>
          <a:p>
            <a:fld id="{3C5D2959-7EAC-485F-A692-9DE7025B76D3}"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4C492-88C8-4522-895E-13BA51836BC1}" type="datetimeFigureOut">
              <a:rPr lang="pt-BR" smtClean="0">
                <a:solidFill>
                  <a:prstClr val="black">
                    <a:tint val="75000"/>
                  </a:prstClr>
                </a:solidFill>
              </a:rPr>
              <a:pPr/>
              <a:t>19/10/2021</a:t>
            </a:fld>
            <a:endParaRPr lang="pt-BR">
              <a:solidFill>
                <a:prstClr val="black">
                  <a:tint val="75000"/>
                </a:prstClr>
              </a:solidFill>
            </a:endParaRPr>
          </a:p>
        </p:txBody>
      </p:sp>
      <p:sp>
        <p:nvSpPr>
          <p:cNvPr id="3" name="Footer Placeholder 2"/>
          <p:cNvSpPr>
            <a:spLocks noGrp="1"/>
          </p:cNvSpPr>
          <p:nvPr>
            <p:ph type="ftr" sz="quarter" idx="11"/>
          </p:nvPr>
        </p:nvSpPr>
        <p:spPr/>
        <p:txBody>
          <a:bodyPr/>
          <a:lstStyle/>
          <a:p>
            <a:endParaRPr lang="pt-BR">
              <a:solidFill>
                <a:prstClr val="black">
                  <a:tint val="75000"/>
                </a:prstClr>
              </a:solidFill>
            </a:endParaRPr>
          </a:p>
        </p:txBody>
      </p:sp>
      <p:sp>
        <p:nvSpPr>
          <p:cNvPr id="4" name="Slide Number Placeholder 3"/>
          <p:cNvSpPr>
            <a:spLocks noGrp="1"/>
          </p:cNvSpPr>
          <p:nvPr>
            <p:ph type="sldNum" sz="quarter" idx="12"/>
          </p:nvPr>
        </p:nvSpPr>
        <p:spPr/>
        <p:txBody>
          <a:bodyPr/>
          <a:lstStyle/>
          <a:p>
            <a:fld id="{3C5D2959-7EAC-485F-A692-9DE7025B76D3}"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pt-BR"/>
              <a:t>Clique para editar o título mestre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pt-BR"/>
              <a:t>Clique para editar o texto mestre</a:t>
            </a:r>
          </a:p>
        </p:txBody>
      </p:sp>
      <p:sp>
        <p:nvSpPr>
          <p:cNvPr id="5" name="Date Placeholder 4"/>
          <p:cNvSpPr>
            <a:spLocks noGrp="1"/>
          </p:cNvSpPr>
          <p:nvPr>
            <p:ph type="dt" sz="half" idx="10"/>
          </p:nvPr>
        </p:nvSpPr>
        <p:spPr/>
        <p:txBody>
          <a:bodyPr/>
          <a:lstStyle/>
          <a:p>
            <a:fld id="{3104C492-88C8-4522-895E-13BA51836BC1}" type="datetimeFigureOut">
              <a:rPr lang="pt-BR" smtClean="0">
                <a:solidFill>
                  <a:prstClr val="black">
                    <a:tint val="75000"/>
                  </a:prstClr>
                </a:solidFill>
              </a:rPr>
              <a:pPr/>
              <a:t>19/10/2021</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pt-BR">
              <a:solidFill>
                <a:prstClr val="black">
                  <a:tint val="75000"/>
                </a:prstClr>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C5D2959-7EAC-485F-A692-9DE7025B76D3}"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pt-BR"/>
              <a:t>Clique no ícone para adicionar uma imagem</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pt-BR"/>
              <a:t>Clique para editar o título mestre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3104C492-88C8-4522-895E-13BA51836BC1}" type="datetimeFigureOut">
              <a:rPr lang="pt-BR" smtClean="0">
                <a:solidFill>
                  <a:prstClr val="black">
                    <a:tint val="75000"/>
                  </a:prstClr>
                </a:solidFill>
              </a:rPr>
              <a:pPr/>
              <a:t>19/10/2021</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3C5D2959-7EAC-485F-A692-9DE7025B76D3}" type="slidenum">
              <a:rPr lang="pt-BR" smtClean="0">
                <a:solidFill>
                  <a:prstClr val="black">
                    <a:tint val="75000"/>
                  </a:prstClr>
                </a:solidFill>
              </a:rPr>
              <a:pPr/>
              <a:t>‹nº›</a:t>
            </a:fld>
            <a:endParaRPr lang="pt-BR">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pt-BR"/>
              <a:t>Clique para editar o título mestre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BFE96DD-BCBC-4E50-BD52-AB2549B8C2E3}" type="datetimeFigureOut">
              <a:rPr lang="pt-BR" smtClean="0"/>
              <a:t>19/10/2021</a:t>
            </a:fld>
            <a:endParaRPr lang="pt-B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pt-B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B25351F-FB89-4F8A-9751-BD2C0B1350F7}"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pt-BR"/>
              <a:t>Clique para editar o título mestre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BFE96DD-BCBC-4E50-BD52-AB2549B8C2E3}" type="datetimeFigureOut">
              <a:rPr lang="pt-BR" smtClean="0"/>
              <a:t>19/10/2021</a:t>
            </a:fld>
            <a:endParaRPr lang="pt-B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pt-B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B25351F-FB89-4F8A-9751-BD2C0B1350F7}"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customXml" Target="../ink/ink7.xml"/><Relationship Id="rId18" Type="http://schemas.openxmlformats.org/officeDocument/2006/relationships/image" Target="../media/image21.emf"/><Relationship Id="rId3" Type="http://schemas.openxmlformats.org/officeDocument/2006/relationships/customXml" Target="../ink/ink2.xml"/><Relationship Id="rId7" Type="http://schemas.openxmlformats.org/officeDocument/2006/relationships/customXml" Target="../ink/ink4.xml"/><Relationship Id="rId12" Type="http://schemas.openxmlformats.org/officeDocument/2006/relationships/image" Target="../media/image18.emf"/><Relationship Id="rId17" Type="http://schemas.openxmlformats.org/officeDocument/2006/relationships/customXml" Target="../ink/ink9.xml"/><Relationship Id="rId2" Type="http://schemas.openxmlformats.org/officeDocument/2006/relationships/image" Target="../media/image7.png"/><Relationship Id="rId16" Type="http://schemas.openxmlformats.org/officeDocument/2006/relationships/image" Target="../media/image20.emf"/><Relationship Id="rId20"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customXml" Target="../ink/ink6.xml"/><Relationship Id="rId5" Type="http://schemas.openxmlformats.org/officeDocument/2006/relationships/customXml" Target="../ink/ink3.xml"/><Relationship Id="rId15" Type="http://schemas.openxmlformats.org/officeDocument/2006/relationships/customXml" Target="../ink/ink8.xml"/><Relationship Id="rId10" Type="http://schemas.openxmlformats.org/officeDocument/2006/relationships/image" Target="../media/image17.emf"/><Relationship Id="rId19" Type="http://schemas.openxmlformats.org/officeDocument/2006/relationships/customXml" Target="../ink/ink10.xml"/><Relationship Id="rId4" Type="http://schemas.openxmlformats.org/officeDocument/2006/relationships/image" Target="../media/image14.emf"/><Relationship Id="rId9" Type="http://schemas.openxmlformats.org/officeDocument/2006/relationships/customXml" Target="../ink/ink5.xml"/><Relationship Id="rId14" Type="http://schemas.openxmlformats.org/officeDocument/2006/relationships/image" Target="../media/image1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mailto:educacao@cnm.org.br"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19138395">
            <a:off x="-84130" y="1034285"/>
            <a:ext cx="5185951" cy="1826076"/>
          </a:xfrm>
          <a:solidFill>
            <a:schemeClr val="accent2"/>
          </a:solidFill>
        </p:spPr>
        <p:txBody>
          <a:bodyPr/>
          <a:lstStyle/>
          <a:p>
            <a:pPr algn="ctr"/>
            <a:r>
              <a:rPr lang="pt-BR" sz="3600" b="1" dirty="0">
                <a:solidFill>
                  <a:srgbClr val="002060"/>
                </a:solidFill>
                <a:effectLst>
                  <a:outerShdw blurRad="38100" dist="38100" dir="2700000" algn="tl">
                    <a:srgbClr val="000000">
                      <a:alpha val="43137"/>
                    </a:srgbClr>
                  </a:outerShdw>
                </a:effectLst>
                <a:latin typeface="Arial Narrow" pitchFamily="34" charset="0"/>
                <a:cs typeface="Arial" pitchFamily="34" charset="0"/>
              </a:rPr>
              <a:t>NOVO FUNDEB E OS DESAFIOS DA GESTÃO MUNICIPAL</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420888"/>
            <a:ext cx="3960440" cy="2348880"/>
          </a:xfrm>
          <a:prstGeom prst="rect">
            <a:avLst/>
          </a:prstGeom>
          <a:solidFill>
            <a:schemeClr val="accent2">
              <a:lumMod val="20000"/>
              <a:lumOff val="80000"/>
            </a:schemeClr>
          </a:solidFill>
          <a:ln>
            <a:solidFill>
              <a:schemeClr val="accent2"/>
            </a:solidFill>
          </a:ln>
          <a:effectLst/>
        </p:spPr>
      </p:pic>
      <p:sp>
        <p:nvSpPr>
          <p:cNvPr id="4" name="Retângulo 3"/>
          <p:cNvSpPr/>
          <p:nvPr/>
        </p:nvSpPr>
        <p:spPr>
          <a:xfrm>
            <a:off x="0" y="5621124"/>
            <a:ext cx="9144000" cy="1138773"/>
          </a:xfrm>
          <a:prstGeom prst="rect">
            <a:avLst/>
          </a:prstGeom>
        </p:spPr>
        <p:txBody>
          <a:bodyPr wrap="square">
            <a:spAutoFit/>
          </a:bodyPr>
          <a:lstStyle/>
          <a:p>
            <a:pPr lvl="0" algn="ctr"/>
            <a:r>
              <a:rPr lang="pt-BR" sz="3600" b="1" dirty="0">
                <a:solidFill>
                  <a:srgbClr val="002060"/>
                </a:solidFill>
                <a:latin typeface="Arial" pitchFamily="34" charset="0"/>
                <a:cs typeface="Arial" pitchFamily="34" charset="0"/>
              </a:rPr>
              <a:t>Presidente :  Hugo Wanderley</a:t>
            </a:r>
          </a:p>
          <a:p>
            <a:pPr lvl="0" algn="ctr"/>
            <a:r>
              <a:rPr lang="pt-BR" sz="3000" b="1" dirty="0">
                <a:solidFill>
                  <a:srgbClr val="002060"/>
                </a:solidFill>
                <a:latin typeface="Arial" pitchFamily="34" charset="0"/>
                <a:cs typeface="Arial" pitchFamily="34" charset="0"/>
              </a:rPr>
              <a:t>Vice-presidente: Fernando Sérgio Lira</a:t>
            </a:r>
          </a:p>
        </p:txBody>
      </p:sp>
      <p:sp>
        <p:nvSpPr>
          <p:cNvPr id="3" name="Retângulo 2"/>
          <p:cNvSpPr/>
          <p:nvPr/>
        </p:nvSpPr>
        <p:spPr>
          <a:xfrm rot="19181816">
            <a:off x="-288406" y="708217"/>
            <a:ext cx="2606004" cy="400110"/>
          </a:xfrm>
          <a:prstGeom prst="rect">
            <a:avLst/>
          </a:prstGeom>
        </p:spPr>
        <p:txBody>
          <a:bodyPr wrap="square">
            <a:spAutoFit/>
          </a:bodyPr>
          <a:lstStyle/>
          <a:p>
            <a:r>
              <a:rPr lang="pt-BR" sz="2000" b="1" u="sng" dirty="0">
                <a:effectLst>
                  <a:outerShdw blurRad="38100" dist="38100" dir="2700000" algn="tl">
                    <a:srgbClr val="000000">
                      <a:alpha val="43137"/>
                    </a:srgbClr>
                  </a:outerShdw>
                </a:effectLst>
              </a:rPr>
              <a:t>Luiz Geraldo Monteiro</a:t>
            </a:r>
          </a:p>
        </p:txBody>
      </p:sp>
    </p:spTree>
    <p:extLst>
      <p:ext uri="{BB962C8B-B14F-4D97-AF65-F5344CB8AC3E}">
        <p14:creationId xmlns:p14="http://schemas.microsoft.com/office/powerpoint/2010/main" val="1793237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88010"/>
            <a:ext cx="9144000" cy="5593839"/>
          </a:xfrm>
          <a:prstGeom prst="rect">
            <a:avLst/>
          </a:prstGeom>
          <a:solidFill>
            <a:schemeClr val="bg1"/>
          </a:solidFill>
        </p:spPr>
        <p:txBody>
          <a:bodyPr wrap="square">
            <a:spAutoFit/>
          </a:bodyPr>
          <a:lstStyle/>
          <a:p>
            <a:pPr lvl="0" algn="just"/>
            <a:r>
              <a:rPr lang="pt-BR" sz="2000" b="1" dirty="0">
                <a:effectLst>
                  <a:outerShdw blurRad="38100" dist="38100" dir="2700000" algn="tl">
                    <a:srgbClr val="000000">
                      <a:alpha val="43137"/>
                    </a:srgbClr>
                  </a:outerShdw>
                </a:effectLst>
                <a:latin typeface="Arial" pitchFamily="34" charset="0"/>
                <a:cs typeface="Arial" pitchFamily="34" charset="0"/>
              </a:rPr>
              <a:t>§ 3º </a:t>
            </a:r>
            <a:r>
              <a:rPr lang="pt-BR" sz="2000" b="1" dirty="0">
                <a:latin typeface="Arial" pitchFamily="34" charset="0"/>
                <a:cs typeface="Arial" pitchFamily="34" charset="0"/>
              </a:rPr>
              <a:t>O cálculo do valor anual total por aluno (VAAT) das redes de  ensino deverá considerar, além do resultado da distribuição de que tratam os </a:t>
            </a:r>
            <a:r>
              <a:rPr lang="pt-BR" sz="2000" b="1" dirty="0" err="1">
                <a:latin typeface="Arial" pitchFamily="34" charset="0"/>
                <a:cs typeface="Arial" pitchFamily="34" charset="0"/>
              </a:rPr>
              <a:t>arts</a:t>
            </a:r>
            <a:r>
              <a:rPr lang="pt-BR" sz="2000" b="1" dirty="0">
                <a:latin typeface="Arial" pitchFamily="34" charset="0"/>
                <a:cs typeface="Arial" pitchFamily="34" charset="0"/>
              </a:rPr>
              <a:t>. 11 e 12 desta Lei, as seguintes receitas e disponibilidades:</a:t>
            </a:r>
          </a:p>
          <a:p>
            <a:pPr marL="342748" lvl="0" indent="-342748" algn="just">
              <a:lnSpc>
                <a:spcPts val="700"/>
              </a:lnSpc>
              <a:buFont typeface="Wingdings" pitchFamily="2" charset="2"/>
              <a:buChar char="Ø"/>
            </a:pPr>
            <a:endParaRPr lang="pt-BR" sz="2000" dirty="0">
              <a:latin typeface="Arial" pitchFamily="34" charset="0"/>
              <a:cs typeface="Arial" pitchFamily="34" charset="0"/>
            </a:endParaRPr>
          </a:p>
          <a:p>
            <a:pPr marL="342748" lvl="0" indent="-342748" algn="just">
              <a:buFont typeface="Wingdings" pitchFamily="2" charset="2"/>
              <a:buChar char="§"/>
            </a:pPr>
            <a:r>
              <a:rPr lang="pt-BR" sz="2000" b="1" dirty="0">
                <a:latin typeface="Arial" pitchFamily="34" charset="0"/>
                <a:cs typeface="Arial" pitchFamily="34" charset="0"/>
              </a:rPr>
              <a:t>I - </a:t>
            </a:r>
            <a:r>
              <a:rPr lang="pt-BR" sz="2000" b="1" dirty="0">
                <a:solidFill>
                  <a:srgbClr val="C00000"/>
                </a:solidFill>
                <a:effectLst>
                  <a:outerShdw blurRad="38100" dist="38100" dir="2700000" algn="tl">
                    <a:srgbClr val="000000">
                      <a:alpha val="43137"/>
                    </a:srgbClr>
                  </a:outerShdw>
                </a:effectLst>
                <a:latin typeface="Arial" pitchFamily="34" charset="0"/>
                <a:cs typeface="Arial" pitchFamily="34" charset="0"/>
              </a:rPr>
              <a:t>5%</a:t>
            </a:r>
            <a:r>
              <a:rPr lang="pt-BR" sz="2000" b="1" dirty="0">
                <a:effectLst>
                  <a:outerShdw blurRad="38100" dist="38100" dir="2700000" algn="tl">
                    <a:srgbClr val="000000">
                      <a:alpha val="43137"/>
                    </a:srgbClr>
                  </a:outerShdw>
                </a:effectLst>
                <a:latin typeface="Arial" pitchFamily="34" charset="0"/>
                <a:cs typeface="Arial" pitchFamily="34" charset="0"/>
              </a:rPr>
              <a:t> </a:t>
            </a:r>
            <a:r>
              <a:rPr lang="pt-BR" sz="2000" b="1" dirty="0">
                <a:latin typeface="Arial" pitchFamily="34" charset="0"/>
                <a:cs typeface="Arial" pitchFamily="34" charset="0"/>
              </a:rPr>
              <a:t>(cinco por cento) do montante dos impostos e transferências que  compõem a cesta de recursos do </a:t>
            </a:r>
            <a:r>
              <a:rPr lang="pt-BR" sz="2000" b="1" dirty="0" err="1">
                <a:latin typeface="Arial" pitchFamily="34" charset="0"/>
                <a:cs typeface="Arial" pitchFamily="34" charset="0"/>
              </a:rPr>
              <a:t>Fundeb</a:t>
            </a:r>
            <a:r>
              <a:rPr lang="pt-BR" sz="2000" b="1" dirty="0">
                <a:latin typeface="Arial" pitchFamily="34" charset="0"/>
                <a:cs typeface="Arial" pitchFamily="34" charset="0"/>
              </a:rPr>
              <a:t> a que se refere o art. 3º desta Lei;</a:t>
            </a:r>
          </a:p>
          <a:p>
            <a:pPr marL="342748" lvl="0" indent="-342748" algn="just">
              <a:lnSpc>
                <a:spcPts val="1400"/>
              </a:lnSpc>
              <a:buFont typeface="Wingdings" pitchFamily="2" charset="2"/>
              <a:buChar char="§"/>
            </a:pPr>
            <a:endParaRPr lang="pt-BR" sz="2000" b="1" dirty="0">
              <a:latin typeface="Arial" pitchFamily="34" charset="0"/>
              <a:cs typeface="Arial" pitchFamily="34" charset="0"/>
            </a:endParaRPr>
          </a:p>
          <a:p>
            <a:pPr marL="342748" lvl="0" indent="-342748" algn="just">
              <a:buFont typeface="Wingdings" pitchFamily="2" charset="2"/>
              <a:buChar char="§"/>
            </a:pPr>
            <a:r>
              <a:rPr lang="pt-BR" sz="2000" b="1" dirty="0">
                <a:latin typeface="Arial" pitchFamily="34" charset="0"/>
                <a:cs typeface="Arial" pitchFamily="34" charset="0"/>
              </a:rPr>
              <a:t>II - </a:t>
            </a:r>
            <a:r>
              <a:rPr lang="pt-BR" sz="2000" b="1" dirty="0">
                <a:solidFill>
                  <a:srgbClr val="C00000"/>
                </a:solidFill>
                <a:effectLst>
                  <a:outerShdw blurRad="38100" dist="38100" dir="2700000" algn="tl">
                    <a:srgbClr val="000000">
                      <a:alpha val="43137"/>
                    </a:srgbClr>
                  </a:outerShdw>
                </a:effectLst>
                <a:latin typeface="Arial" pitchFamily="34" charset="0"/>
                <a:cs typeface="Arial" pitchFamily="34" charset="0"/>
              </a:rPr>
              <a:t>25%</a:t>
            </a:r>
            <a:r>
              <a:rPr lang="pt-BR" sz="2000" b="1" dirty="0">
                <a:effectLst>
                  <a:outerShdw blurRad="38100" dist="38100" dir="2700000" algn="tl">
                    <a:srgbClr val="000000">
                      <a:alpha val="43137"/>
                    </a:srgbClr>
                  </a:outerShdw>
                </a:effectLst>
                <a:latin typeface="Arial" pitchFamily="34" charset="0"/>
                <a:cs typeface="Arial" pitchFamily="34" charset="0"/>
              </a:rPr>
              <a:t> </a:t>
            </a:r>
            <a:r>
              <a:rPr lang="pt-BR" sz="2000" b="1" dirty="0">
                <a:latin typeface="Arial" pitchFamily="34" charset="0"/>
                <a:cs typeface="Arial" pitchFamily="34" charset="0"/>
              </a:rPr>
              <a:t>(vinte e cinco por cento) dos demais impostos e transferências, nos termos do caput do art. 212 da Constituição Federal;</a:t>
            </a:r>
          </a:p>
          <a:p>
            <a:pPr marL="342748" lvl="0" indent="-342748" algn="just">
              <a:lnSpc>
                <a:spcPts val="1000"/>
              </a:lnSpc>
              <a:buFont typeface="Wingdings" pitchFamily="2" charset="2"/>
              <a:buChar char="§"/>
            </a:pPr>
            <a:endParaRPr lang="pt-BR" sz="2000" dirty="0">
              <a:latin typeface="Arial" pitchFamily="34" charset="0"/>
              <a:cs typeface="Arial" pitchFamily="34" charset="0"/>
            </a:endParaRPr>
          </a:p>
          <a:p>
            <a:pPr marL="342748" lvl="0" indent="-342748" algn="just">
              <a:buFont typeface="Wingdings" pitchFamily="2" charset="2"/>
              <a:buChar char="§"/>
            </a:pPr>
            <a:r>
              <a:rPr lang="pt-BR" sz="2000" b="1" dirty="0">
                <a:latin typeface="Arial" pitchFamily="34" charset="0"/>
                <a:cs typeface="Arial" pitchFamily="34" charset="0"/>
              </a:rPr>
              <a:t>III - cotas estaduais </a:t>
            </a:r>
            <a:r>
              <a:rPr lang="pt-BR" sz="2000" dirty="0">
                <a:latin typeface="Arial" pitchFamily="34" charset="0"/>
                <a:cs typeface="Arial" pitchFamily="34" charset="0"/>
              </a:rPr>
              <a:t>e municipais da arrecadação do </a:t>
            </a:r>
            <a:r>
              <a:rPr lang="pt-BR" sz="2000" b="1" dirty="0">
                <a:latin typeface="Arial" pitchFamily="34" charset="0"/>
                <a:cs typeface="Arial" pitchFamily="34" charset="0"/>
              </a:rPr>
              <a:t>salário-educação</a:t>
            </a:r>
            <a:r>
              <a:rPr lang="pt-BR" sz="2000" dirty="0">
                <a:latin typeface="Arial" pitchFamily="34" charset="0"/>
                <a:cs typeface="Arial" pitchFamily="34" charset="0"/>
              </a:rPr>
              <a:t> de que trata o § 6º do art. 212 da Constituição Federal;</a:t>
            </a:r>
          </a:p>
          <a:p>
            <a:pPr marL="342748" lvl="0" indent="-342748" algn="just">
              <a:lnSpc>
                <a:spcPts val="1300"/>
              </a:lnSpc>
              <a:buFont typeface="Wingdings" pitchFamily="2" charset="2"/>
              <a:buChar char="§"/>
            </a:pPr>
            <a:endParaRPr lang="pt-BR" sz="2000" dirty="0">
              <a:latin typeface="Arial" pitchFamily="34" charset="0"/>
              <a:cs typeface="Arial" pitchFamily="34" charset="0"/>
            </a:endParaRPr>
          </a:p>
          <a:p>
            <a:pPr marL="342748" lvl="0" indent="-342748" algn="just">
              <a:buFont typeface="Wingdings" pitchFamily="2" charset="2"/>
              <a:buChar char="§"/>
            </a:pPr>
            <a:r>
              <a:rPr lang="pt-BR" sz="2000" b="1" dirty="0">
                <a:latin typeface="Arial" pitchFamily="34" charset="0"/>
                <a:cs typeface="Arial" pitchFamily="34" charset="0"/>
              </a:rPr>
              <a:t>IV</a:t>
            </a:r>
            <a:r>
              <a:rPr lang="pt-BR" sz="2000" dirty="0">
                <a:latin typeface="Arial" pitchFamily="34" charset="0"/>
                <a:cs typeface="Arial" pitchFamily="34" charset="0"/>
              </a:rPr>
              <a:t> - parcela da participação pela exploração de </a:t>
            </a:r>
            <a:r>
              <a:rPr lang="pt-BR" sz="2000" b="1" dirty="0">
                <a:latin typeface="Arial" pitchFamily="34" charset="0"/>
                <a:cs typeface="Arial" pitchFamily="34" charset="0"/>
              </a:rPr>
              <a:t>petróleo e gás natural </a:t>
            </a:r>
            <a:r>
              <a:rPr lang="pt-BR" sz="2000" dirty="0">
                <a:latin typeface="Arial" pitchFamily="34" charset="0"/>
                <a:cs typeface="Arial" pitchFamily="34" charset="0"/>
              </a:rPr>
              <a:t>vinculada à educação, nos termos da legislação federal;</a:t>
            </a:r>
          </a:p>
          <a:p>
            <a:pPr marL="342748" lvl="0" indent="-342748" algn="just">
              <a:lnSpc>
                <a:spcPts val="1400"/>
              </a:lnSpc>
              <a:buFont typeface="Wingdings" pitchFamily="2" charset="2"/>
              <a:buChar char="§"/>
            </a:pPr>
            <a:endParaRPr lang="pt-BR" sz="2000" dirty="0">
              <a:latin typeface="Arial" pitchFamily="34" charset="0"/>
              <a:cs typeface="Arial" pitchFamily="34" charset="0"/>
            </a:endParaRPr>
          </a:p>
          <a:p>
            <a:pPr marL="342748" lvl="0" indent="-342748" algn="just">
              <a:buFont typeface="Wingdings" pitchFamily="2" charset="2"/>
              <a:buChar char="§"/>
            </a:pPr>
            <a:r>
              <a:rPr lang="pt-BR" sz="2000" b="1" dirty="0">
                <a:latin typeface="Arial" pitchFamily="34" charset="0"/>
                <a:cs typeface="Arial" pitchFamily="34" charset="0"/>
              </a:rPr>
              <a:t>V </a:t>
            </a:r>
            <a:r>
              <a:rPr lang="pt-BR" sz="2000" dirty="0">
                <a:latin typeface="Arial" pitchFamily="34" charset="0"/>
                <a:cs typeface="Arial" pitchFamily="34" charset="0"/>
              </a:rPr>
              <a:t>- transferências decorrentes dos </a:t>
            </a:r>
            <a:r>
              <a:rPr lang="pt-BR" sz="2000" b="1" dirty="0">
                <a:latin typeface="Arial" pitchFamily="34" charset="0"/>
                <a:cs typeface="Arial" pitchFamily="34" charset="0"/>
              </a:rPr>
              <a:t>programas de distribuição universal </a:t>
            </a:r>
            <a:r>
              <a:rPr lang="pt-BR" sz="2000" dirty="0">
                <a:latin typeface="Arial" pitchFamily="34" charset="0"/>
                <a:cs typeface="Arial" pitchFamily="34" charset="0"/>
              </a:rPr>
              <a:t>geridos pelo Ministério da Educação.</a:t>
            </a:r>
          </a:p>
        </p:txBody>
      </p:sp>
      <p:sp>
        <p:nvSpPr>
          <p:cNvPr id="3" name="Retângulo 2"/>
          <p:cNvSpPr/>
          <p:nvPr/>
        </p:nvSpPr>
        <p:spPr>
          <a:xfrm>
            <a:off x="0" y="22385"/>
            <a:ext cx="9144000" cy="584775"/>
          </a:xfrm>
          <a:prstGeom prst="rect">
            <a:avLst/>
          </a:prstGeom>
          <a:solidFill>
            <a:schemeClr val="accent3">
              <a:lumMod val="60000"/>
              <a:lumOff val="40000"/>
            </a:schemeClr>
          </a:solidFill>
        </p:spPr>
        <p:txBody>
          <a:bodyPr wrap="square">
            <a:spAutoFit/>
          </a:bodyPr>
          <a:lstStyle/>
          <a:p>
            <a:pPr lvl="0" algn="ctr"/>
            <a:r>
              <a:rPr lang="pt-BR" sz="3200" b="1" u="sng" dirty="0">
                <a:solidFill>
                  <a:prstClr val="black"/>
                </a:solidFill>
                <a:effectLst>
                  <a:outerShdw blurRad="38100" dist="38100" dir="2700000" algn="tl">
                    <a:srgbClr val="000000">
                      <a:alpha val="43137"/>
                    </a:srgbClr>
                  </a:outerShdw>
                </a:effectLst>
                <a:latin typeface="Arial" pitchFamily="34" charset="0"/>
                <a:cs typeface="Arial" pitchFamily="34" charset="0"/>
              </a:rPr>
              <a:t>Receitas Para Cálculo do VAAT</a:t>
            </a:r>
            <a:endParaRPr lang="pt-BR" sz="3200" b="1" u="sng"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90042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448" y="1196752"/>
            <a:ext cx="9144000" cy="4539704"/>
          </a:xfrm>
          <a:prstGeom prst="rect">
            <a:avLst/>
          </a:prstGeom>
          <a:solidFill>
            <a:schemeClr val="bg1"/>
          </a:solidFill>
        </p:spPr>
        <p:txBody>
          <a:bodyPr wrap="square">
            <a:spAutoFit/>
          </a:bodyPr>
          <a:lstStyle/>
          <a:p>
            <a:pPr algn="just"/>
            <a:r>
              <a:rPr lang="pt-BR" sz="2200" b="1" dirty="0">
                <a:solidFill>
                  <a:srgbClr val="C00000"/>
                </a:solidFill>
                <a:effectLst>
                  <a:outerShdw blurRad="38100" dist="38100" dir="2700000" algn="tl">
                    <a:srgbClr val="000000">
                      <a:alpha val="43137"/>
                    </a:srgbClr>
                  </a:outerShdw>
                </a:effectLst>
                <a:latin typeface="Arial" pitchFamily="34" charset="0"/>
                <a:cs typeface="Arial" pitchFamily="34" charset="0"/>
              </a:rPr>
              <a:t>§ 4º </a:t>
            </a:r>
            <a:r>
              <a:rPr lang="pt-BR" sz="2200" b="1" dirty="0">
                <a:solidFill>
                  <a:srgbClr val="C00000"/>
                </a:solidFill>
                <a:latin typeface="Arial" pitchFamily="34" charset="0"/>
                <a:cs typeface="Arial" pitchFamily="34" charset="0"/>
              </a:rPr>
              <a:t>Somente são habilitados a receber a complementação-VAAT os entes que  disponibilizarem as informações e os dados contábeis, orçamentários e fiscais, nos termos do art. 163-A da Constituição Federal e do art. 38 desta Lei.</a:t>
            </a:r>
          </a:p>
          <a:p>
            <a:pPr algn="just">
              <a:lnSpc>
                <a:spcPts val="1500"/>
              </a:lnSpc>
            </a:pPr>
            <a:endParaRPr lang="pt-BR" sz="2200" dirty="0">
              <a:solidFill>
                <a:srgbClr val="C00000"/>
              </a:solidFill>
              <a:latin typeface="Arial" pitchFamily="34" charset="0"/>
              <a:cs typeface="Arial" pitchFamily="34" charset="0"/>
            </a:endParaRPr>
          </a:p>
          <a:p>
            <a:pPr algn="just"/>
            <a:r>
              <a:rPr lang="pt-BR" sz="2200" b="1" dirty="0">
                <a:effectLst>
                  <a:outerShdw blurRad="38100" dist="38100" dir="2700000" algn="tl">
                    <a:srgbClr val="000000">
                      <a:alpha val="43137"/>
                    </a:srgbClr>
                  </a:outerShdw>
                </a:effectLst>
                <a:latin typeface="Arial" pitchFamily="34" charset="0"/>
                <a:cs typeface="Arial" pitchFamily="34" charset="0"/>
              </a:rPr>
              <a:t>§ 5º </a:t>
            </a:r>
            <a:r>
              <a:rPr lang="pt-BR" sz="2200" dirty="0">
                <a:latin typeface="Arial" pitchFamily="34" charset="0"/>
                <a:cs typeface="Arial" pitchFamily="34" charset="0"/>
              </a:rPr>
              <a:t>Para fins de apuração dos valores descritos no inciso II do caput do art. 15 desta Lei, serão consideradas as informações e os dados contábeis, orçamentários e fiscais, de que trata o § 4º deste artigo, </a:t>
            </a:r>
            <a:r>
              <a:rPr lang="pt-BR" sz="2200" b="1" dirty="0">
                <a:latin typeface="Arial" pitchFamily="34" charset="0"/>
                <a:cs typeface="Arial" pitchFamily="34" charset="0"/>
              </a:rPr>
              <a:t>que forem encaminhadas pelos entes até o dia 30 de abril do exercício posterior ao exercício a que se referem os dados enviados.</a:t>
            </a:r>
          </a:p>
          <a:p>
            <a:pPr algn="just">
              <a:lnSpc>
                <a:spcPts val="1500"/>
              </a:lnSpc>
            </a:pPr>
            <a:endParaRPr lang="pt-BR" sz="2200" dirty="0">
              <a:latin typeface="Arial" pitchFamily="34" charset="0"/>
              <a:cs typeface="Arial" pitchFamily="34" charset="0"/>
            </a:endParaRPr>
          </a:p>
          <a:p>
            <a:pPr algn="just"/>
            <a:r>
              <a:rPr lang="pt-BR" sz="2200" b="1" dirty="0">
                <a:effectLst>
                  <a:outerShdw blurRad="38100" dist="38100" dir="2700000" algn="tl">
                    <a:srgbClr val="000000">
                      <a:alpha val="43137"/>
                    </a:srgbClr>
                  </a:outerShdw>
                </a:effectLst>
                <a:latin typeface="Arial" pitchFamily="34" charset="0"/>
                <a:cs typeface="Arial" pitchFamily="34" charset="0"/>
              </a:rPr>
              <a:t>§ 6º </a:t>
            </a:r>
            <a:r>
              <a:rPr lang="pt-BR" sz="2200" b="1" dirty="0">
                <a:latin typeface="Arial" pitchFamily="34" charset="0"/>
                <a:cs typeface="Arial" pitchFamily="34" charset="0"/>
              </a:rPr>
              <a:t>Os programas a serem considerados na distribuição, nos termos do inciso V do § 3º deste artigo, serão definidos em regulamento.</a:t>
            </a:r>
          </a:p>
        </p:txBody>
      </p:sp>
      <p:sp>
        <p:nvSpPr>
          <p:cNvPr id="3" name="Retângulo 2"/>
          <p:cNvSpPr/>
          <p:nvPr/>
        </p:nvSpPr>
        <p:spPr>
          <a:xfrm>
            <a:off x="0" y="0"/>
            <a:ext cx="9144000" cy="1077218"/>
          </a:xfrm>
          <a:prstGeom prst="rect">
            <a:avLst/>
          </a:prstGeom>
          <a:solidFill>
            <a:schemeClr val="accent3">
              <a:lumMod val="60000"/>
              <a:lumOff val="40000"/>
            </a:schemeClr>
          </a:solidFill>
        </p:spPr>
        <p:txBody>
          <a:bodyPr wrap="square">
            <a:spAutoFit/>
          </a:bodyPr>
          <a:lstStyle/>
          <a:p>
            <a:pPr algn="ctr"/>
            <a:r>
              <a:rPr lang="pt-BR" sz="3600" b="1" u="sng" dirty="0">
                <a:solidFill>
                  <a:prstClr val="black"/>
                </a:solidFill>
                <a:effectLst>
                  <a:outerShdw blurRad="38100" dist="38100" dir="2700000" algn="tl">
                    <a:srgbClr val="000000">
                      <a:alpha val="43137"/>
                    </a:srgbClr>
                  </a:outerShdw>
                </a:effectLst>
                <a:latin typeface="Arial" pitchFamily="34" charset="0"/>
                <a:cs typeface="Arial" pitchFamily="34" charset="0"/>
              </a:rPr>
              <a:t>Receitas Para Cálculo do VAAT</a:t>
            </a:r>
          </a:p>
          <a:p>
            <a:pPr algn="ctr"/>
            <a:endParaRPr lang="pt-BR" sz="2800" b="1" u="sng"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8222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764704"/>
            <a:ext cx="9177001" cy="5709215"/>
          </a:xfrm>
          <a:prstGeom prst="rect">
            <a:avLst/>
          </a:prstGeom>
          <a:solidFill>
            <a:schemeClr val="bg1"/>
          </a:solidFill>
        </p:spPr>
        <p:txBody>
          <a:bodyPr wrap="square" lIns="91399" tIns="45700" rIns="91399" bIns="45700">
            <a:spAutoFit/>
          </a:bodyPr>
          <a:lstStyle/>
          <a:p>
            <a:pPr algn="just"/>
            <a:r>
              <a:rPr lang="pt-BR" sz="2000" b="1" dirty="0">
                <a:latin typeface="Arial" pitchFamily="34" charset="0"/>
                <a:cs typeface="Arial" pitchFamily="34" charset="0"/>
              </a:rPr>
              <a:t>Art. 14</a:t>
            </a:r>
            <a:r>
              <a:rPr lang="pt-BR" sz="2000" dirty="0">
                <a:latin typeface="Arial" pitchFamily="34" charset="0"/>
                <a:cs typeface="Arial" pitchFamily="34" charset="0"/>
              </a:rPr>
              <a:t>. A complementação-VAAR será distribuída às redes públicas de ensino que cumprirem as condicionalidades e apresentarem melhoria dos indicadores referidos no inciso III do </a:t>
            </a:r>
            <a:r>
              <a:rPr lang="pt-BR" sz="2000" b="1" dirty="0">
                <a:latin typeface="Arial" pitchFamily="34" charset="0"/>
                <a:cs typeface="Arial" pitchFamily="34" charset="0"/>
              </a:rPr>
              <a:t>caput </a:t>
            </a:r>
            <a:r>
              <a:rPr lang="pt-BR" sz="2000" dirty="0">
                <a:latin typeface="Arial" pitchFamily="34" charset="0"/>
                <a:cs typeface="Arial" pitchFamily="34" charset="0"/>
              </a:rPr>
              <a:t>do art. 5º desta Lei.</a:t>
            </a:r>
          </a:p>
          <a:p>
            <a:pPr algn="just"/>
            <a:r>
              <a:rPr lang="pt-BR" sz="2000" b="1" dirty="0">
                <a:latin typeface="Arial" pitchFamily="34" charset="0"/>
                <a:cs typeface="Arial" pitchFamily="34" charset="0"/>
              </a:rPr>
              <a:t>§ 1º</a:t>
            </a:r>
            <a:r>
              <a:rPr lang="pt-BR" sz="2000" dirty="0">
                <a:latin typeface="Arial" pitchFamily="34" charset="0"/>
                <a:cs typeface="Arial" pitchFamily="34" charset="0"/>
              </a:rPr>
              <a:t>................</a:t>
            </a:r>
          </a:p>
          <a:p>
            <a:pPr algn="just">
              <a:lnSpc>
                <a:spcPts val="1000"/>
              </a:lnSpc>
            </a:pPr>
            <a:endParaRPr lang="pt-BR" sz="2000" u="sng" dirty="0">
              <a:latin typeface="Arial" pitchFamily="34" charset="0"/>
              <a:cs typeface="Arial" pitchFamily="34" charset="0"/>
            </a:endParaRPr>
          </a:p>
          <a:p>
            <a:r>
              <a:rPr lang="pt-BR" sz="2000" b="1" dirty="0">
                <a:latin typeface="Arial" pitchFamily="34" charset="0"/>
                <a:cs typeface="Arial" pitchFamily="34" charset="0"/>
              </a:rPr>
              <a:t>§ 2º A metodologia de cálculo dos indicadores referidos no caput deste artigo considerará obrigatoriamente</a:t>
            </a:r>
          </a:p>
          <a:p>
            <a:pPr>
              <a:lnSpc>
                <a:spcPts val="1300"/>
              </a:lnSpc>
            </a:pPr>
            <a:endParaRPr lang="pt-BR" sz="2000" b="1" dirty="0">
              <a:latin typeface="Arial" pitchFamily="34" charset="0"/>
              <a:cs typeface="Arial" pitchFamily="34" charset="0"/>
            </a:endParaRPr>
          </a:p>
          <a:p>
            <a:pPr algn="just"/>
            <a:r>
              <a:rPr lang="pt-BR" sz="2000" b="1" dirty="0">
                <a:latin typeface="Arial" pitchFamily="34" charset="0"/>
                <a:cs typeface="Arial" pitchFamily="34" charset="0"/>
              </a:rPr>
              <a:t>I. o nível e o avanço</a:t>
            </a:r>
            <a:r>
              <a:rPr lang="pt-BR" sz="2000" dirty="0">
                <a:latin typeface="Arial" pitchFamily="34" charset="0"/>
                <a:cs typeface="Arial" pitchFamily="34" charset="0"/>
              </a:rPr>
              <a:t>, com maior peso para o avanço, dos resultados médios dos estudantes de cada rede pública estadual e municipal </a:t>
            </a:r>
            <a:r>
              <a:rPr lang="pt-BR" sz="2000" b="1" dirty="0">
                <a:latin typeface="Arial" pitchFamily="34" charset="0"/>
                <a:cs typeface="Arial" pitchFamily="34" charset="0"/>
              </a:rPr>
              <a:t>nos exames nacionais </a:t>
            </a:r>
            <a:r>
              <a:rPr lang="pt-BR" sz="2000" b="1" i="1" dirty="0">
                <a:latin typeface="Arial" pitchFamily="34" charset="0"/>
                <a:cs typeface="Arial" pitchFamily="34" charset="0"/>
              </a:rPr>
              <a:t>anuais </a:t>
            </a:r>
            <a:r>
              <a:rPr lang="pt-BR" sz="2000" b="1" dirty="0">
                <a:latin typeface="Arial" pitchFamily="34" charset="0"/>
                <a:cs typeface="Arial" pitchFamily="34" charset="0"/>
              </a:rPr>
              <a:t>do sistema nacional de avaliação da educação básica</a:t>
            </a:r>
            <a:r>
              <a:rPr lang="pt-BR" sz="2000" dirty="0">
                <a:latin typeface="Arial" pitchFamily="34" charset="0"/>
                <a:cs typeface="Arial" pitchFamily="34" charset="0"/>
              </a:rPr>
              <a:t>, ponderados pela taxa de participação nesses exames e por medida de equidade de aprendizagem; </a:t>
            </a:r>
          </a:p>
          <a:p>
            <a:pPr algn="just">
              <a:lnSpc>
                <a:spcPts val="1000"/>
              </a:lnSpc>
            </a:pPr>
            <a:endParaRPr lang="pt-BR" sz="2000" dirty="0">
              <a:latin typeface="Arial" pitchFamily="34" charset="0"/>
              <a:cs typeface="Arial" pitchFamily="34" charset="0"/>
            </a:endParaRPr>
          </a:p>
          <a:p>
            <a:pPr algn="just"/>
            <a:r>
              <a:rPr lang="pt-BR" sz="2000" b="1" dirty="0">
                <a:latin typeface="Arial" pitchFamily="34" charset="0"/>
                <a:cs typeface="Arial" pitchFamily="34" charset="0"/>
              </a:rPr>
              <a:t>II. </a:t>
            </a:r>
            <a:r>
              <a:rPr lang="pt-BR" sz="2000" dirty="0">
                <a:latin typeface="Arial" pitchFamily="34" charset="0"/>
                <a:cs typeface="Arial" pitchFamily="34" charset="0"/>
              </a:rPr>
              <a:t>as </a:t>
            </a:r>
            <a:r>
              <a:rPr lang="pt-BR" sz="2000" b="1" dirty="0">
                <a:latin typeface="Arial" pitchFamily="34" charset="0"/>
                <a:cs typeface="Arial" pitchFamily="34" charset="0"/>
              </a:rPr>
              <a:t>taxas de aprovação </a:t>
            </a:r>
            <a:r>
              <a:rPr lang="pt-BR" sz="2000" dirty="0">
                <a:latin typeface="Arial" pitchFamily="34" charset="0"/>
                <a:cs typeface="Arial" pitchFamily="34" charset="0"/>
              </a:rPr>
              <a:t>no ensino fundamental e médio em cada rede estadual e municipal; </a:t>
            </a:r>
          </a:p>
          <a:p>
            <a:pPr algn="just">
              <a:lnSpc>
                <a:spcPts val="1000"/>
              </a:lnSpc>
            </a:pPr>
            <a:endParaRPr lang="pt-BR" sz="2000" dirty="0">
              <a:latin typeface="Arial" pitchFamily="34" charset="0"/>
              <a:cs typeface="Arial" pitchFamily="34" charset="0"/>
            </a:endParaRPr>
          </a:p>
          <a:p>
            <a:pPr algn="just"/>
            <a:r>
              <a:rPr lang="pt-BR" sz="2000" b="1" dirty="0">
                <a:latin typeface="Arial" pitchFamily="34" charset="0"/>
                <a:cs typeface="Arial" pitchFamily="34" charset="0"/>
              </a:rPr>
              <a:t>III. as taxas de atendimento escolar das crianças e jovens na educação básica presencial em cada ente federado, definido de modo a captar, direta ou indiretamente, a evasão no ensino fundamental e médio. </a:t>
            </a:r>
          </a:p>
        </p:txBody>
      </p:sp>
      <p:sp>
        <p:nvSpPr>
          <p:cNvPr id="3" name="Retângulo 2"/>
          <p:cNvSpPr/>
          <p:nvPr/>
        </p:nvSpPr>
        <p:spPr>
          <a:xfrm>
            <a:off x="0" y="0"/>
            <a:ext cx="9144000" cy="754053"/>
          </a:xfrm>
          <a:prstGeom prst="rect">
            <a:avLst/>
          </a:prstGeom>
          <a:solidFill>
            <a:schemeClr val="accent3">
              <a:lumMod val="60000"/>
              <a:lumOff val="40000"/>
            </a:schemeClr>
          </a:solidFill>
        </p:spPr>
        <p:txBody>
          <a:bodyPr wrap="square">
            <a:spAutoFit/>
          </a:bodyPr>
          <a:lstStyle/>
          <a:p>
            <a:pPr algn="ctr"/>
            <a:r>
              <a:rPr lang="pt-BR" sz="2800" b="1" u="sng" dirty="0">
                <a:solidFill>
                  <a:prstClr val="black"/>
                </a:solidFill>
                <a:latin typeface="Arial"/>
              </a:rPr>
              <a:t>Regulamentação complementação-VAAR </a:t>
            </a:r>
          </a:p>
          <a:p>
            <a:pPr algn="ctr">
              <a:lnSpc>
                <a:spcPts val="1800"/>
              </a:lnSpc>
            </a:pPr>
            <a:endParaRPr lang="pt-BR" sz="2800" b="1" u="sng" dirty="0">
              <a:solidFill>
                <a:prstClr val="black"/>
              </a:solidFill>
              <a:latin typeface="Arial"/>
            </a:endParaRPr>
          </a:p>
        </p:txBody>
      </p:sp>
    </p:spTree>
    <p:extLst>
      <p:ext uri="{BB962C8B-B14F-4D97-AF65-F5344CB8AC3E}">
        <p14:creationId xmlns:p14="http://schemas.microsoft.com/office/powerpoint/2010/main" val="1568614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268760"/>
            <a:ext cx="9144000" cy="2308324"/>
          </a:xfrm>
          <a:prstGeom prst="rect">
            <a:avLst/>
          </a:prstGeom>
        </p:spPr>
        <p:txBody>
          <a:bodyPr wrap="square">
            <a:spAutoFit/>
          </a:bodyPr>
          <a:lstStyle/>
          <a:p>
            <a:pPr algn="just"/>
            <a:r>
              <a:rPr lang="pt-BR" sz="2400" b="1" dirty="0">
                <a:solidFill>
                  <a:srgbClr val="000000"/>
                </a:solidFill>
                <a:latin typeface="Arial" pitchFamily="34" charset="0"/>
                <a:cs typeface="Arial" pitchFamily="34" charset="0"/>
              </a:rPr>
              <a:t>Os percentuais da nova Lei do </a:t>
            </a:r>
            <a:r>
              <a:rPr lang="pt-BR" sz="2400" b="1" dirty="0" err="1">
                <a:solidFill>
                  <a:srgbClr val="000000"/>
                </a:solidFill>
                <a:latin typeface="Arial" pitchFamily="34" charset="0"/>
                <a:cs typeface="Arial" pitchFamily="34" charset="0"/>
              </a:rPr>
              <a:t>Fundeb</a:t>
            </a:r>
            <a:r>
              <a:rPr lang="pt-BR" sz="2400" b="1" dirty="0">
                <a:solidFill>
                  <a:srgbClr val="000000"/>
                </a:solidFill>
                <a:latin typeface="Arial" pitchFamily="34" charset="0"/>
                <a:cs typeface="Arial" pitchFamily="34" charset="0"/>
              </a:rPr>
              <a:t> serão aplicados de maneira progressiva, entre 2021 a 2026.</a:t>
            </a:r>
          </a:p>
          <a:p>
            <a:pPr algn="just"/>
            <a:endParaRPr lang="pt-BR" sz="2400" b="1" dirty="0">
              <a:solidFill>
                <a:srgbClr val="000000"/>
              </a:solidFill>
              <a:latin typeface="Arial" pitchFamily="34" charset="0"/>
              <a:cs typeface="Arial" pitchFamily="34" charset="0"/>
            </a:endParaRPr>
          </a:p>
          <a:p>
            <a:pPr algn="just"/>
            <a:r>
              <a:rPr lang="pt-BR" sz="2400" b="1" dirty="0">
                <a:solidFill>
                  <a:srgbClr val="000000"/>
                </a:solidFill>
                <a:latin typeface="Arial" pitchFamily="34" charset="0"/>
                <a:cs typeface="Arial" pitchFamily="34" charset="0"/>
              </a:rPr>
              <a:t>A parcela específica da complementação VAAR, começa a partir do </a:t>
            </a:r>
            <a:r>
              <a:rPr lang="pt-BR" sz="2400" b="1" dirty="0">
                <a:solidFill>
                  <a:srgbClr val="C00000"/>
                </a:solidFill>
                <a:latin typeface="Arial" pitchFamily="34" charset="0"/>
                <a:cs typeface="Arial" pitchFamily="34" charset="0"/>
              </a:rPr>
              <a:t>3º ano </a:t>
            </a:r>
            <a:r>
              <a:rPr lang="pt-BR" sz="2400" b="1" dirty="0">
                <a:solidFill>
                  <a:srgbClr val="000000"/>
                </a:solidFill>
                <a:latin typeface="Arial" pitchFamily="34" charset="0"/>
                <a:cs typeface="Arial" pitchFamily="34" charset="0"/>
              </a:rPr>
              <a:t>subsequente ao ano de vigência da lei, respeitando a seguinte regra de transição:</a:t>
            </a:r>
            <a:endParaRPr lang="pt-BR" sz="2400" b="1" u="sng" dirty="0">
              <a:solidFill>
                <a:srgbClr val="F0B216"/>
              </a:solidFill>
              <a:latin typeface="Arial" pitchFamily="34" charset="0"/>
              <a:cs typeface="Arial" pitchFamily="34" charset="0"/>
            </a:endParaRPr>
          </a:p>
        </p:txBody>
      </p:sp>
      <p:graphicFrame>
        <p:nvGraphicFramePr>
          <p:cNvPr id="3" name="Tabela 2"/>
          <p:cNvGraphicFramePr>
            <a:graphicFrameLocks noGrp="1"/>
          </p:cNvGraphicFramePr>
          <p:nvPr>
            <p:extLst>
              <p:ext uri="{D42A27DB-BD31-4B8C-83A1-F6EECF244321}">
                <p14:modId xmlns:p14="http://schemas.microsoft.com/office/powerpoint/2010/main" val="134407153"/>
              </p:ext>
            </p:extLst>
          </p:nvPr>
        </p:nvGraphicFramePr>
        <p:xfrm>
          <a:off x="0" y="4077072"/>
          <a:ext cx="9144000" cy="91440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70840">
                <a:tc>
                  <a:txBody>
                    <a:bodyPr/>
                    <a:lstStyle/>
                    <a:p>
                      <a:pPr algn="ctr"/>
                      <a:r>
                        <a:rPr lang="pt-BR" sz="2400" b="1" dirty="0">
                          <a:effectLst>
                            <a:outerShdw blurRad="38100" dist="38100" dir="2700000" algn="tl">
                              <a:srgbClr val="000000">
                                <a:alpha val="43137"/>
                              </a:srgbClr>
                            </a:outerShdw>
                          </a:effectLst>
                          <a:latin typeface="Arial" pitchFamily="34" charset="0"/>
                          <a:cs typeface="Arial" pitchFamily="34" charset="0"/>
                        </a:rPr>
                        <a:t>2023</a:t>
                      </a:r>
                    </a:p>
                  </a:txBody>
                  <a:tcPr>
                    <a:solidFill>
                      <a:schemeClr val="accent2"/>
                    </a:solidFill>
                  </a:tcPr>
                </a:tc>
                <a:tc>
                  <a:txBody>
                    <a:bodyPr/>
                    <a:lstStyle/>
                    <a:p>
                      <a:pPr algn="ctr"/>
                      <a:r>
                        <a:rPr lang="pt-BR" sz="2400" b="1" dirty="0">
                          <a:effectLst>
                            <a:outerShdw blurRad="38100" dist="38100" dir="2700000" algn="tl">
                              <a:srgbClr val="000000">
                                <a:alpha val="43137"/>
                              </a:srgbClr>
                            </a:outerShdw>
                          </a:effectLst>
                          <a:latin typeface="Arial" pitchFamily="34" charset="0"/>
                          <a:cs typeface="Arial" pitchFamily="34" charset="0"/>
                        </a:rPr>
                        <a:t>2024</a:t>
                      </a:r>
                    </a:p>
                  </a:txBody>
                  <a:tcPr>
                    <a:solidFill>
                      <a:schemeClr val="accent2"/>
                    </a:solidFill>
                  </a:tcPr>
                </a:tc>
                <a:tc>
                  <a:txBody>
                    <a:bodyPr/>
                    <a:lstStyle/>
                    <a:p>
                      <a:pPr algn="ctr"/>
                      <a:r>
                        <a:rPr lang="pt-BR" sz="2400" b="1" dirty="0">
                          <a:effectLst>
                            <a:outerShdw blurRad="38100" dist="38100" dir="2700000" algn="tl">
                              <a:srgbClr val="000000">
                                <a:alpha val="43137"/>
                              </a:srgbClr>
                            </a:outerShdw>
                          </a:effectLst>
                          <a:latin typeface="Arial" pitchFamily="34" charset="0"/>
                          <a:cs typeface="Arial" pitchFamily="34" charset="0"/>
                        </a:rPr>
                        <a:t>2025</a:t>
                      </a:r>
                    </a:p>
                  </a:txBody>
                  <a:tcPr>
                    <a:solidFill>
                      <a:schemeClr val="accent2"/>
                    </a:solidFill>
                  </a:tcPr>
                </a:tc>
                <a:tc>
                  <a:txBody>
                    <a:bodyPr/>
                    <a:lstStyle/>
                    <a:p>
                      <a:pPr algn="ctr"/>
                      <a:r>
                        <a:rPr lang="pt-BR" sz="2400" b="1" dirty="0">
                          <a:effectLst>
                            <a:outerShdw blurRad="38100" dist="38100" dir="2700000" algn="tl">
                              <a:srgbClr val="000000">
                                <a:alpha val="43137"/>
                              </a:srgbClr>
                            </a:outerShdw>
                          </a:effectLst>
                          <a:latin typeface="Arial" pitchFamily="34" charset="0"/>
                          <a:cs typeface="Arial" pitchFamily="34" charset="0"/>
                        </a:rPr>
                        <a:t>2026</a:t>
                      </a:r>
                    </a:p>
                  </a:txBody>
                  <a:tcPr>
                    <a:solidFill>
                      <a:schemeClr val="accent2"/>
                    </a:solidFill>
                  </a:tcPr>
                </a:tc>
                <a:extLst>
                  <a:ext uri="{0D108BD9-81ED-4DB2-BD59-A6C34878D82A}">
                    <a16:rowId xmlns:a16="http://schemas.microsoft.com/office/drawing/2014/main" val="10000"/>
                  </a:ext>
                </a:extLst>
              </a:tr>
              <a:tr h="370840">
                <a:tc>
                  <a:txBody>
                    <a:bodyPr/>
                    <a:lstStyle/>
                    <a:p>
                      <a:pPr algn="ctr"/>
                      <a:r>
                        <a:rPr lang="pt-BR" sz="2400" b="1" dirty="0">
                          <a:latin typeface="Arial" pitchFamily="34" charset="0"/>
                          <a:cs typeface="Arial" pitchFamily="34" charset="0"/>
                        </a:rPr>
                        <a:t>0,75%</a:t>
                      </a:r>
                    </a:p>
                  </a:txBody>
                  <a:tcPr>
                    <a:solidFill>
                      <a:schemeClr val="accent3">
                        <a:lumMod val="20000"/>
                        <a:lumOff val="80000"/>
                      </a:schemeClr>
                    </a:solidFill>
                  </a:tcPr>
                </a:tc>
                <a:tc>
                  <a:txBody>
                    <a:bodyPr/>
                    <a:lstStyle/>
                    <a:p>
                      <a:pPr algn="ctr"/>
                      <a:r>
                        <a:rPr lang="pt-BR" sz="2400" b="1" dirty="0">
                          <a:latin typeface="Arial" pitchFamily="34" charset="0"/>
                          <a:cs typeface="Arial" pitchFamily="34" charset="0"/>
                        </a:rPr>
                        <a:t>1,5%</a:t>
                      </a:r>
                    </a:p>
                  </a:txBody>
                  <a:tcPr>
                    <a:solidFill>
                      <a:schemeClr val="accent3">
                        <a:lumMod val="20000"/>
                        <a:lumOff val="80000"/>
                      </a:schemeClr>
                    </a:solidFill>
                  </a:tcPr>
                </a:tc>
                <a:tc>
                  <a:txBody>
                    <a:bodyPr/>
                    <a:lstStyle/>
                    <a:p>
                      <a:pPr algn="ctr"/>
                      <a:r>
                        <a:rPr lang="pt-BR" sz="2400" b="1" dirty="0">
                          <a:latin typeface="Arial" pitchFamily="34" charset="0"/>
                          <a:cs typeface="Arial" pitchFamily="34" charset="0"/>
                        </a:rPr>
                        <a:t>2%</a:t>
                      </a:r>
                    </a:p>
                  </a:txBody>
                  <a:tcPr>
                    <a:solidFill>
                      <a:schemeClr val="accent3">
                        <a:lumMod val="20000"/>
                        <a:lumOff val="80000"/>
                      </a:schemeClr>
                    </a:solidFill>
                  </a:tcPr>
                </a:tc>
                <a:tc>
                  <a:txBody>
                    <a:bodyPr/>
                    <a:lstStyle/>
                    <a:p>
                      <a:pPr algn="ctr"/>
                      <a:r>
                        <a:rPr lang="pt-BR" sz="2400" b="1" dirty="0">
                          <a:latin typeface="Arial" pitchFamily="34" charset="0"/>
                          <a:cs typeface="Arial" pitchFamily="34" charset="0"/>
                        </a:rPr>
                        <a:t>2,5%</a:t>
                      </a:r>
                    </a:p>
                  </a:txBody>
                  <a:tcP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1782306654"/>
              </p:ext>
            </p:extLst>
          </p:nvPr>
        </p:nvGraphicFramePr>
        <p:xfrm>
          <a:off x="0" y="32970"/>
          <a:ext cx="9144000" cy="1124744"/>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1124744">
                <a:tc>
                  <a:txBody>
                    <a:bodyPr/>
                    <a:lstStyle/>
                    <a:p>
                      <a:pPr algn="ctr"/>
                      <a:r>
                        <a:rPr lang="pt-BR" sz="4000" dirty="0">
                          <a:solidFill>
                            <a:schemeClr val="tx1"/>
                          </a:solidFill>
                          <a:effectLst>
                            <a:outerShdw blurRad="38100" dist="38100" dir="2700000" algn="tl">
                              <a:srgbClr val="000000">
                                <a:alpha val="43137"/>
                              </a:srgbClr>
                            </a:outerShdw>
                          </a:effectLst>
                          <a:latin typeface="Arial" pitchFamily="34" charset="0"/>
                          <a:cs typeface="Arial" pitchFamily="34" charset="0"/>
                        </a:rPr>
                        <a:t>Complementação - VAAR</a:t>
                      </a:r>
                    </a:p>
                  </a:txBody>
                  <a:tcPr>
                    <a:solidFill>
                      <a:schemeClr val="accent3"/>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70193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986" y="757372"/>
            <a:ext cx="9144000" cy="5719514"/>
          </a:xfrm>
          <a:prstGeom prst="rect">
            <a:avLst/>
          </a:prstGeom>
          <a:solidFill>
            <a:schemeClr val="bg1"/>
          </a:solidFill>
        </p:spPr>
        <p:txBody>
          <a:bodyPr wrap="square">
            <a:spAutoFit/>
          </a:bodyPr>
          <a:lstStyle/>
          <a:p>
            <a:pPr algn="just"/>
            <a:r>
              <a:rPr lang="pt-BR" b="1" dirty="0">
                <a:solidFill>
                  <a:srgbClr val="000000"/>
                </a:solidFill>
                <a:latin typeface="Arial" pitchFamily="34" charset="0"/>
                <a:cs typeface="Arial" pitchFamily="34" charset="0"/>
              </a:rPr>
              <a:t>A complementação VAAR será distribuída às redes públicas de ensino que cumprirem as condicionalidades e apresentarem melhoria dos indicadores referidos da Lei nº 14.113/2020 (Lei do Novo </a:t>
            </a:r>
            <a:r>
              <a:rPr lang="pt-BR" b="1" dirty="0" err="1">
                <a:solidFill>
                  <a:srgbClr val="000000"/>
                </a:solidFill>
                <a:latin typeface="Arial" pitchFamily="34" charset="0"/>
                <a:cs typeface="Arial" pitchFamily="34" charset="0"/>
              </a:rPr>
              <a:t>Fundeb</a:t>
            </a:r>
            <a:r>
              <a:rPr lang="pt-BR" b="1" dirty="0">
                <a:solidFill>
                  <a:srgbClr val="000000"/>
                </a:solidFill>
                <a:latin typeface="Arial" pitchFamily="34" charset="0"/>
                <a:cs typeface="Arial" pitchFamily="34" charset="0"/>
              </a:rPr>
              <a:t>).</a:t>
            </a:r>
          </a:p>
          <a:p>
            <a:pPr>
              <a:lnSpc>
                <a:spcPts val="1200"/>
              </a:lnSpc>
            </a:pPr>
            <a:endParaRPr lang="pt-BR" b="1" dirty="0">
              <a:solidFill>
                <a:srgbClr val="000000"/>
              </a:solidFill>
              <a:latin typeface="Arial" pitchFamily="34" charset="0"/>
              <a:cs typeface="Arial" pitchFamily="34" charset="0"/>
            </a:endParaRPr>
          </a:p>
          <a:p>
            <a:pPr>
              <a:lnSpc>
                <a:spcPts val="3000"/>
              </a:lnSpc>
            </a:pPr>
            <a:r>
              <a:rPr lang="pt-BR" sz="2000" dirty="0">
                <a:solidFill>
                  <a:srgbClr val="000000"/>
                </a:solidFill>
                <a:latin typeface="Arial" pitchFamily="34" charset="0"/>
                <a:cs typeface="Arial" pitchFamily="34" charset="0"/>
              </a:rPr>
              <a:t> </a:t>
            </a:r>
            <a:r>
              <a:rPr lang="pt-BR" sz="2200" b="1" u="sng" dirty="0">
                <a:solidFill>
                  <a:srgbClr val="000000"/>
                </a:solidFill>
                <a:latin typeface="Arial" pitchFamily="34" charset="0"/>
                <a:cs typeface="Arial" pitchFamily="34" charset="0"/>
              </a:rPr>
              <a:t>As condicionalidades referidas contemplarão:</a:t>
            </a:r>
            <a:r>
              <a:rPr lang="pt-BR" sz="2200" b="1" u="sng" dirty="0">
                <a:solidFill>
                  <a:srgbClr val="FFFFFF"/>
                </a:solidFill>
                <a:latin typeface="Arial" pitchFamily="34" charset="0"/>
                <a:cs typeface="Arial" pitchFamily="34" charset="0"/>
              </a:rPr>
              <a:t>2,5</a:t>
            </a:r>
            <a:r>
              <a:rPr lang="pt-BR" sz="4400" b="1" dirty="0">
                <a:solidFill>
                  <a:srgbClr val="FFFFFF"/>
                </a:solidFill>
                <a:latin typeface="Arial" pitchFamily="34" charset="0"/>
                <a:cs typeface="Arial" pitchFamily="34" charset="0"/>
              </a:rPr>
              <a:t>%</a:t>
            </a:r>
          </a:p>
          <a:p>
            <a:pPr>
              <a:lnSpc>
                <a:spcPts val="1300"/>
              </a:lnSpc>
            </a:pPr>
            <a:endParaRPr lang="pt-BR" sz="1600" b="1" dirty="0">
              <a:solidFill>
                <a:srgbClr val="000000"/>
              </a:solidFill>
              <a:latin typeface="Arial" pitchFamily="34" charset="0"/>
              <a:cs typeface="Arial" pitchFamily="34" charset="0"/>
            </a:endParaRPr>
          </a:p>
          <a:p>
            <a:r>
              <a:rPr lang="pt-BR" sz="1600" b="1" dirty="0">
                <a:solidFill>
                  <a:srgbClr val="000000"/>
                </a:solidFill>
                <a:latin typeface="Arial" pitchFamily="34" charset="0"/>
                <a:cs typeface="Arial" pitchFamily="34" charset="0"/>
              </a:rPr>
              <a:t>I </a:t>
            </a:r>
            <a:r>
              <a:rPr lang="pt-BR" sz="1600" b="1" dirty="0">
                <a:latin typeface="Arial" pitchFamily="34" charset="0"/>
                <a:cs typeface="Arial" pitchFamily="34" charset="0"/>
              </a:rPr>
              <a:t>- </a:t>
            </a:r>
            <a:r>
              <a:rPr lang="pt-BR" sz="1600" dirty="0">
                <a:latin typeface="Arial" pitchFamily="34" charset="0"/>
                <a:cs typeface="Arial" pitchFamily="34" charset="0"/>
              </a:rPr>
              <a:t>provimento do cargo ou função de gestor escolar de acordo com critérios técnicos de mérito e desempenho, ou a partir de escolha realizada com a participação da comunidade escolar dentre candidatos aprovados previamente em avaliação de mérito e desempenho;</a:t>
            </a:r>
          </a:p>
          <a:p>
            <a:pPr>
              <a:lnSpc>
                <a:spcPts val="1000"/>
              </a:lnSpc>
            </a:pPr>
            <a:endParaRPr lang="pt-BR" sz="1600" dirty="0">
              <a:latin typeface="Arial" pitchFamily="34" charset="0"/>
              <a:cs typeface="Arial" pitchFamily="34" charset="0"/>
            </a:endParaRPr>
          </a:p>
          <a:p>
            <a:r>
              <a:rPr lang="pt-BR" sz="1600" b="1" dirty="0">
                <a:latin typeface="Arial" pitchFamily="34" charset="0"/>
                <a:cs typeface="Arial" pitchFamily="34" charset="0"/>
              </a:rPr>
              <a:t>II </a:t>
            </a:r>
            <a:r>
              <a:rPr lang="pt-BR" sz="1600" dirty="0">
                <a:latin typeface="Arial" pitchFamily="34" charset="0"/>
                <a:cs typeface="Arial" pitchFamily="34" charset="0"/>
              </a:rPr>
              <a:t>- participação de pelo menos 80% dos estudantes de cada ano escolar periodicamente avaliado em cada rede de ensino por meio dos exames nacionais do sistema nacional de avaliação da Educação Básica;</a:t>
            </a:r>
          </a:p>
          <a:p>
            <a:pPr>
              <a:lnSpc>
                <a:spcPts val="1300"/>
              </a:lnSpc>
            </a:pPr>
            <a:endParaRPr lang="pt-BR" sz="1600" dirty="0">
              <a:latin typeface="Arial" pitchFamily="34" charset="0"/>
              <a:cs typeface="Arial" pitchFamily="34" charset="0"/>
            </a:endParaRPr>
          </a:p>
          <a:p>
            <a:r>
              <a:rPr lang="pt-BR" sz="1600" b="1" dirty="0">
                <a:latin typeface="Arial" pitchFamily="34" charset="0"/>
                <a:cs typeface="Arial" pitchFamily="34" charset="0"/>
              </a:rPr>
              <a:t>III - </a:t>
            </a:r>
            <a:r>
              <a:rPr lang="pt-BR" sz="1600" dirty="0">
                <a:latin typeface="Arial" pitchFamily="34" charset="0"/>
                <a:cs typeface="Arial" pitchFamily="34" charset="0"/>
              </a:rPr>
              <a:t>redução das desigualdades educacionais socioeconômicas e raciais medidas nos exames nacionais do Sistema Nacional de Avaliação da Educação Básica (Saeb), respeitadas as especificidades da educação escolar indígena e suas realidades;</a:t>
            </a:r>
          </a:p>
          <a:p>
            <a:pPr>
              <a:lnSpc>
                <a:spcPts val="1000"/>
              </a:lnSpc>
            </a:pPr>
            <a:endParaRPr lang="pt-BR" sz="1600" b="1" dirty="0">
              <a:latin typeface="Arial" pitchFamily="34" charset="0"/>
              <a:cs typeface="Arial" pitchFamily="34" charset="0"/>
            </a:endParaRPr>
          </a:p>
          <a:p>
            <a:r>
              <a:rPr lang="pt-BR" sz="1600" b="1" dirty="0">
                <a:latin typeface="Arial" pitchFamily="34" charset="0"/>
                <a:cs typeface="Arial" pitchFamily="34" charset="0"/>
              </a:rPr>
              <a:t>IV - </a:t>
            </a:r>
            <a:r>
              <a:rPr lang="pt-BR" sz="1600" dirty="0">
                <a:latin typeface="Arial" pitchFamily="34" charset="0"/>
                <a:cs typeface="Arial" pitchFamily="34" charset="0"/>
              </a:rPr>
              <a:t>regime de colaboração entre Estado e Município formalizado na legislação estadual e em execução, nos termos do inciso II do parágrafo único do art. 158 da Constituição Federal e do art. 3º da Emenda Constitucional nº 108, de 26 de agosto de 2020;</a:t>
            </a:r>
          </a:p>
          <a:p>
            <a:pPr>
              <a:lnSpc>
                <a:spcPts val="1000"/>
              </a:lnSpc>
            </a:pPr>
            <a:endParaRPr lang="pt-BR" sz="1600" b="1" dirty="0">
              <a:latin typeface="Arial" pitchFamily="34" charset="0"/>
              <a:cs typeface="Arial" pitchFamily="34" charset="0"/>
            </a:endParaRPr>
          </a:p>
          <a:p>
            <a:r>
              <a:rPr lang="pt-BR" sz="1600" b="1" dirty="0">
                <a:latin typeface="Arial" pitchFamily="34" charset="0"/>
                <a:cs typeface="Arial" pitchFamily="34" charset="0"/>
              </a:rPr>
              <a:t>V </a:t>
            </a:r>
            <a:r>
              <a:rPr lang="pt-BR" sz="1600" dirty="0">
                <a:latin typeface="Arial" pitchFamily="34" charset="0"/>
                <a:cs typeface="Arial" pitchFamily="34" charset="0"/>
              </a:rPr>
              <a:t>- referenciais curriculares alinhados à Base Nacional Comum Curricular, aprovados nos termos do respectivo sistema de ensino.  </a:t>
            </a:r>
          </a:p>
        </p:txBody>
      </p:sp>
      <p:sp>
        <p:nvSpPr>
          <p:cNvPr id="3" name="Retângulo 2"/>
          <p:cNvSpPr/>
          <p:nvPr/>
        </p:nvSpPr>
        <p:spPr>
          <a:xfrm>
            <a:off x="3626" y="0"/>
            <a:ext cx="9144000" cy="718145"/>
          </a:xfrm>
          <a:prstGeom prst="rect">
            <a:avLst/>
          </a:prstGeom>
          <a:solidFill>
            <a:schemeClr val="accent3">
              <a:lumMod val="60000"/>
              <a:lumOff val="40000"/>
            </a:schemeClr>
          </a:solidFill>
        </p:spPr>
        <p:txBody>
          <a:bodyPr wrap="square">
            <a:spAutoFit/>
          </a:bodyPr>
          <a:lstStyle/>
          <a:p>
            <a:pPr algn="ctr"/>
            <a:r>
              <a:rPr lang="pt-BR" sz="2400" b="1" u="sng" dirty="0">
                <a:solidFill>
                  <a:prstClr val="black"/>
                </a:solidFill>
                <a:effectLst>
                  <a:outerShdw blurRad="38100" dist="38100" dir="2700000" algn="tl">
                    <a:srgbClr val="000000">
                      <a:alpha val="43137"/>
                    </a:srgbClr>
                  </a:outerShdw>
                </a:effectLst>
                <a:latin typeface="Arial" pitchFamily="34" charset="0"/>
                <a:cs typeface="Arial" pitchFamily="34" charset="0"/>
              </a:rPr>
              <a:t>AS EXIGÊNCIAS DA COMPLEMENTAÇÃO VAAR</a:t>
            </a:r>
          </a:p>
          <a:p>
            <a:pPr algn="ctr">
              <a:lnSpc>
                <a:spcPts val="2000"/>
              </a:lnSpc>
            </a:pPr>
            <a:endParaRPr lang="pt-BR" sz="2400" b="1" u="sng"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56241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077314"/>
            <a:ext cx="9144000" cy="4847440"/>
          </a:xfrm>
          <a:prstGeom prst="rect">
            <a:avLst/>
          </a:prstGeom>
          <a:solidFill>
            <a:schemeClr val="bg1"/>
          </a:solidFill>
        </p:spPr>
        <p:txBody>
          <a:bodyPr wrap="square" lIns="91399" tIns="45700" rIns="91399" bIns="45700">
            <a:spAutoFit/>
          </a:bodyPr>
          <a:lstStyle/>
          <a:p>
            <a:pPr algn="just">
              <a:lnSpc>
                <a:spcPts val="1100"/>
              </a:lnSpc>
            </a:pPr>
            <a:endParaRPr lang="pt-BR" dirty="0">
              <a:solidFill>
                <a:prstClr val="black"/>
              </a:solidFill>
            </a:endParaRPr>
          </a:p>
          <a:p>
            <a:pPr algn="just"/>
            <a:r>
              <a:rPr lang="pt-BR" dirty="0">
                <a:solidFill>
                  <a:prstClr val="black"/>
                </a:solidFill>
              </a:rPr>
              <a:t>•</a:t>
            </a:r>
            <a:r>
              <a:rPr lang="pt-BR" sz="2400" b="1" dirty="0">
                <a:solidFill>
                  <a:prstClr val="black"/>
                </a:solidFill>
                <a:latin typeface="Arial" pitchFamily="34" charset="0"/>
                <a:cs typeface="Arial" pitchFamily="34" charset="0"/>
              </a:rPr>
              <a:t>Lei 14.113 de 25/12/20 regulamentação para 2021 e atualização da lei até 31/10/2021 para 2022 em diante </a:t>
            </a:r>
          </a:p>
          <a:p>
            <a:pPr algn="just">
              <a:lnSpc>
                <a:spcPts val="1500"/>
              </a:lnSpc>
            </a:pPr>
            <a:endParaRPr lang="pt-BR" sz="2400" b="1" dirty="0">
              <a:solidFill>
                <a:prstClr val="black"/>
              </a:solidFill>
              <a:latin typeface="Arial" pitchFamily="34" charset="0"/>
              <a:cs typeface="Arial" pitchFamily="34" charset="0"/>
            </a:endParaRPr>
          </a:p>
          <a:p>
            <a:pPr algn="just"/>
            <a:r>
              <a:rPr lang="pt-BR" sz="2400" dirty="0">
                <a:solidFill>
                  <a:prstClr val="black"/>
                </a:solidFill>
                <a:latin typeface="Arial" pitchFamily="34" charset="0"/>
                <a:cs typeface="Arial" pitchFamily="34" charset="0"/>
              </a:rPr>
              <a:t>•Ponderações por etapas, modalidades, duração de jornada e tipos de estabelecimentos vigentes em 2020 mantidas em 2021 (e mais ponderação de 1,30 para formação técnica e profissional no EM) </a:t>
            </a:r>
          </a:p>
          <a:p>
            <a:pPr algn="just">
              <a:lnSpc>
                <a:spcPts val="1500"/>
              </a:lnSpc>
            </a:pPr>
            <a:endParaRPr lang="pt-BR" sz="2400" dirty="0">
              <a:solidFill>
                <a:prstClr val="black"/>
              </a:solidFill>
              <a:latin typeface="Arial" pitchFamily="34" charset="0"/>
              <a:cs typeface="Arial" pitchFamily="34" charset="0"/>
            </a:endParaRPr>
          </a:p>
          <a:p>
            <a:pPr algn="just"/>
            <a:r>
              <a:rPr lang="pt-BR" sz="2400" dirty="0">
                <a:solidFill>
                  <a:prstClr val="black"/>
                </a:solidFill>
                <a:latin typeface="Arial" pitchFamily="34" charset="0"/>
                <a:cs typeface="Arial" pitchFamily="34" charset="0"/>
              </a:rPr>
              <a:t>•</a:t>
            </a:r>
            <a:r>
              <a:rPr lang="pt-BR" sz="2400" b="1" dirty="0">
                <a:solidFill>
                  <a:prstClr val="black"/>
                </a:solidFill>
                <a:latin typeface="Arial" pitchFamily="34" charset="0"/>
                <a:cs typeface="Arial" pitchFamily="34" charset="0"/>
              </a:rPr>
              <a:t>Publicação das estimativas do </a:t>
            </a:r>
            <a:r>
              <a:rPr lang="pt-BR" sz="2400" b="1" dirty="0" err="1">
                <a:solidFill>
                  <a:prstClr val="black"/>
                </a:solidFill>
                <a:latin typeface="Arial" pitchFamily="34" charset="0"/>
                <a:cs typeface="Arial" pitchFamily="34" charset="0"/>
              </a:rPr>
              <a:t>Fundeb</a:t>
            </a:r>
            <a:r>
              <a:rPr lang="pt-BR" sz="2400" b="1" dirty="0">
                <a:solidFill>
                  <a:prstClr val="black"/>
                </a:solidFill>
                <a:latin typeface="Arial" pitchFamily="34" charset="0"/>
                <a:cs typeface="Arial" pitchFamily="34" charset="0"/>
              </a:rPr>
              <a:t> até 31/12 e atualização das estimativas a cada 4 meses </a:t>
            </a:r>
          </a:p>
          <a:p>
            <a:pPr algn="just">
              <a:lnSpc>
                <a:spcPts val="1300"/>
              </a:lnSpc>
            </a:pPr>
            <a:endParaRPr lang="pt-BR" sz="2400" dirty="0">
              <a:solidFill>
                <a:prstClr val="black"/>
              </a:solidFill>
              <a:latin typeface="Arial" pitchFamily="34" charset="0"/>
              <a:cs typeface="Arial" pitchFamily="34" charset="0"/>
            </a:endParaRPr>
          </a:p>
          <a:p>
            <a:pPr algn="just"/>
            <a:r>
              <a:rPr lang="pt-BR" sz="2400" dirty="0">
                <a:latin typeface="Arial" pitchFamily="34" charset="0"/>
                <a:cs typeface="Arial" pitchFamily="34" charset="0"/>
              </a:rPr>
              <a:t>• </a:t>
            </a:r>
            <a:r>
              <a:rPr lang="pt-BR" sz="2400" b="1" dirty="0">
                <a:latin typeface="Arial" pitchFamily="34" charset="0"/>
                <a:cs typeface="Arial" pitchFamily="34" charset="0"/>
              </a:rPr>
              <a:t>CACS</a:t>
            </a:r>
            <a:r>
              <a:rPr lang="pt-BR" sz="2400" dirty="0">
                <a:latin typeface="Arial" pitchFamily="34" charset="0"/>
                <a:cs typeface="Arial" pitchFamily="34" charset="0"/>
              </a:rPr>
              <a:t> com mandato de </a:t>
            </a:r>
            <a:r>
              <a:rPr lang="pt-BR" sz="2400" b="1" dirty="0">
                <a:latin typeface="Arial" pitchFamily="34" charset="0"/>
                <a:cs typeface="Arial" pitchFamily="34" charset="0"/>
              </a:rPr>
              <a:t>4 anos</a:t>
            </a:r>
            <a:r>
              <a:rPr lang="pt-BR" sz="2400" dirty="0">
                <a:latin typeface="Arial" pitchFamily="34" charset="0"/>
                <a:cs typeface="Arial" pitchFamily="34" charset="0"/>
              </a:rPr>
              <a:t>, sem recondução, com início em janeiro do 3º ano do mandato do executivo e, no Município, alternativa de câmara do CME </a:t>
            </a:r>
          </a:p>
        </p:txBody>
      </p:sp>
      <p:sp>
        <p:nvSpPr>
          <p:cNvPr id="3" name="Retângulo 2"/>
          <p:cNvSpPr/>
          <p:nvPr/>
        </p:nvSpPr>
        <p:spPr>
          <a:xfrm>
            <a:off x="0" y="44799"/>
            <a:ext cx="9170221" cy="953041"/>
          </a:xfrm>
          <a:prstGeom prst="rect">
            <a:avLst/>
          </a:prstGeom>
          <a:solidFill>
            <a:schemeClr val="accent3">
              <a:lumMod val="60000"/>
              <a:lumOff val="40000"/>
            </a:schemeClr>
          </a:solidFill>
        </p:spPr>
        <p:txBody>
          <a:bodyPr wrap="square" lIns="91399" tIns="45700" rIns="91399" bIns="45700">
            <a:spAutoFit/>
          </a:bodyPr>
          <a:lstStyle/>
          <a:p>
            <a:pPr algn="ctr">
              <a:lnSpc>
                <a:spcPts val="1500"/>
              </a:lnSpc>
              <a:spcBef>
                <a:spcPct val="20000"/>
              </a:spcBef>
              <a:buClr>
                <a:srgbClr val="0BD0D9"/>
              </a:buClr>
              <a:buSzPct val="95000"/>
            </a:pPr>
            <a:endParaRPr lang="pt-BR" sz="4400" b="1" u="sng" dirty="0">
              <a:solidFill>
                <a:srgbClr val="A5C249">
                  <a:lumMod val="50000"/>
                </a:srgbClr>
              </a:solidFill>
              <a:effectLst>
                <a:outerShdw blurRad="38100" dist="38100" dir="2700000" algn="tl">
                  <a:srgbClr val="000000">
                    <a:alpha val="43137"/>
                  </a:srgbClr>
                </a:outerShdw>
              </a:effectLst>
              <a:latin typeface="Arial" pitchFamily="34" charset="0"/>
              <a:cs typeface="Arial" pitchFamily="34" charset="0"/>
            </a:endParaRPr>
          </a:p>
          <a:p>
            <a:pPr algn="ctr">
              <a:lnSpc>
                <a:spcPts val="1500"/>
              </a:lnSpc>
              <a:spcBef>
                <a:spcPct val="20000"/>
              </a:spcBef>
              <a:buClr>
                <a:srgbClr val="0BD0D9"/>
              </a:buClr>
              <a:buSzPct val="95000"/>
            </a:pPr>
            <a:r>
              <a:rPr lang="pt-BR" sz="4400" b="1" u="sng" dirty="0">
                <a:solidFill>
                  <a:srgbClr val="A5C249">
                    <a:lumMod val="50000"/>
                  </a:srgbClr>
                </a:solidFill>
                <a:effectLst>
                  <a:outerShdw blurRad="38100" dist="38100" dir="2700000" algn="tl">
                    <a:srgbClr val="000000">
                      <a:alpha val="43137"/>
                    </a:srgbClr>
                  </a:outerShdw>
                </a:effectLst>
                <a:latin typeface="Arial" pitchFamily="34" charset="0"/>
                <a:cs typeface="Arial" pitchFamily="34" charset="0"/>
              </a:rPr>
              <a:t>NOVO FUNDEB</a:t>
            </a:r>
          </a:p>
          <a:p>
            <a:pPr algn="ctr">
              <a:lnSpc>
                <a:spcPts val="1600"/>
              </a:lnSpc>
              <a:spcBef>
                <a:spcPct val="20000"/>
              </a:spcBef>
              <a:buClr>
                <a:srgbClr val="0BD0D9"/>
              </a:buClr>
              <a:buSzPct val="95000"/>
            </a:pPr>
            <a:endParaRPr lang="pt-BR" sz="44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89261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p:cNvGraphicFramePr>
          <p:nvPr>
            <p:extLst>
              <p:ext uri="{D42A27DB-BD31-4B8C-83A1-F6EECF244321}">
                <p14:modId xmlns:p14="http://schemas.microsoft.com/office/powerpoint/2010/main" val="1089690153"/>
              </p:ext>
            </p:extLst>
          </p:nvPr>
        </p:nvGraphicFramePr>
        <p:xfrm>
          <a:off x="26221" y="878356"/>
          <a:ext cx="9117779" cy="5660681"/>
        </p:xfrm>
        <a:graphic>
          <a:graphicData uri="http://schemas.openxmlformats.org/drawingml/2006/table">
            <a:tbl>
              <a:tblPr firstRow="1" bandRow="1"/>
              <a:tblGrid>
                <a:gridCol w="9117779">
                  <a:extLst>
                    <a:ext uri="{9D8B030D-6E8A-4147-A177-3AD203B41FA5}">
                      <a16:colId xmlns:a16="http://schemas.microsoft.com/office/drawing/2014/main" val="20000"/>
                    </a:ext>
                  </a:extLst>
                </a:gridCol>
              </a:tblGrid>
              <a:tr h="2221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55"/>
                        </a:spcBef>
                      </a:pPr>
                      <a:r>
                        <a:rPr sz="2000" b="1" spc="270" dirty="0">
                          <a:latin typeface="Arial" pitchFamily="34" charset="0"/>
                          <a:cs typeface="Arial" pitchFamily="34" charset="0"/>
                        </a:rPr>
                        <a:t>Ponderações</a:t>
                      </a:r>
                      <a:r>
                        <a:rPr sz="2000" b="1" spc="75" dirty="0">
                          <a:latin typeface="Arial" pitchFamily="34" charset="0"/>
                          <a:cs typeface="Arial" pitchFamily="34" charset="0"/>
                        </a:rPr>
                        <a:t> </a:t>
                      </a:r>
                      <a:r>
                        <a:rPr sz="2000" b="1" spc="229" dirty="0">
                          <a:latin typeface="Arial" pitchFamily="34" charset="0"/>
                          <a:cs typeface="Arial" pitchFamily="34" charset="0"/>
                        </a:rPr>
                        <a:t>2020</a:t>
                      </a:r>
                      <a:r>
                        <a:rPr sz="2000" b="1" spc="5" dirty="0">
                          <a:latin typeface="Arial" pitchFamily="34" charset="0"/>
                          <a:cs typeface="Arial" pitchFamily="34" charset="0"/>
                        </a:rPr>
                        <a:t> </a:t>
                      </a:r>
                      <a:r>
                        <a:rPr sz="2000" b="1" spc="240" dirty="0">
                          <a:latin typeface="Arial" pitchFamily="34" charset="0"/>
                          <a:cs typeface="Arial" pitchFamily="34" charset="0"/>
                        </a:rPr>
                        <a:t>(Res.</a:t>
                      </a:r>
                      <a:r>
                        <a:rPr sz="2000" b="1" spc="75" dirty="0">
                          <a:latin typeface="Arial" pitchFamily="34" charset="0"/>
                          <a:cs typeface="Arial" pitchFamily="34" charset="0"/>
                        </a:rPr>
                        <a:t> </a:t>
                      </a:r>
                      <a:r>
                        <a:rPr sz="2000" b="1" spc="180" dirty="0">
                          <a:latin typeface="Arial" pitchFamily="34" charset="0"/>
                          <a:cs typeface="Arial" pitchFamily="34" charset="0"/>
                        </a:rPr>
                        <a:t>1,</a:t>
                      </a:r>
                      <a:r>
                        <a:rPr sz="2000" b="1" spc="95" dirty="0">
                          <a:latin typeface="Arial" pitchFamily="34" charset="0"/>
                          <a:cs typeface="Arial" pitchFamily="34" charset="0"/>
                        </a:rPr>
                        <a:t> </a:t>
                      </a:r>
                      <a:r>
                        <a:rPr sz="2000" b="1" spc="295" dirty="0">
                          <a:latin typeface="Arial" pitchFamily="34" charset="0"/>
                          <a:cs typeface="Arial" pitchFamily="34" charset="0"/>
                        </a:rPr>
                        <a:t>de</a:t>
                      </a:r>
                      <a:r>
                        <a:rPr sz="2000" b="1" spc="125" dirty="0">
                          <a:latin typeface="Arial" pitchFamily="34" charset="0"/>
                          <a:cs typeface="Arial" pitchFamily="34" charset="0"/>
                        </a:rPr>
                        <a:t> </a:t>
                      </a:r>
                      <a:r>
                        <a:rPr sz="2000" b="1" spc="204" dirty="0">
                          <a:latin typeface="Arial" pitchFamily="34" charset="0"/>
                          <a:cs typeface="Arial" pitchFamily="34" charset="0"/>
                        </a:rPr>
                        <a:t>11/12/2019)</a:t>
                      </a:r>
                      <a:endParaRPr sz="2000"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2221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spc="145" dirty="0">
                          <a:latin typeface="Arial" pitchFamily="34" charset="0"/>
                          <a:cs typeface="Arial" pitchFamily="34" charset="0"/>
                        </a:rPr>
                        <a:t>I</a:t>
                      </a:r>
                      <a:r>
                        <a:rPr sz="1400" spc="90" dirty="0">
                          <a:latin typeface="Arial" pitchFamily="34" charset="0"/>
                          <a:cs typeface="Arial" pitchFamily="34" charset="0"/>
                        </a:rPr>
                        <a:t> </a:t>
                      </a:r>
                      <a:r>
                        <a:rPr sz="1400" spc="175" dirty="0">
                          <a:latin typeface="Arial" pitchFamily="34" charset="0"/>
                          <a:cs typeface="Arial" pitchFamily="34" charset="0"/>
                        </a:rPr>
                        <a:t>-</a:t>
                      </a:r>
                      <a:r>
                        <a:rPr sz="1400" spc="120" dirty="0">
                          <a:latin typeface="Arial" pitchFamily="34" charset="0"/>
                          <a:cs typeface="Arial" pitchFamily="34" charset="0"/>
                        </a:rPr>
                        <a:t> </a:t>
                      </a:r>
                      <a:r>
                        <a:rPr sz="1400" spc="270" dirty="0">
                          <a:latin typeface="Arial" pitchFamily="34" charset="0"/>
                          <a:cs typeface="Arial" pitchFamily="34" charset="0"/>
                        </a:rPr>
                        <a:t>Creche</a:t>
                      </a:r>
                      <a:r>
                        <a:rPr sz="1400" spc="125" dirty="0">
                          <a:latin typeface="Arial" pitchFamily="34" charset="0"/>
                          <a:cs typeface="Arial" pitchFamily="34" charset="0"/>
                        </a:rPr>
                        <a:t> </a:t>
                      </a:r>
                      <a:r>
                        <a:rPr sz="1400" spc="405" dirty="0">
                          <a:latin typeface="Arial" pitchFamily="34" charset="0"/>
                          <a:cs typeface="Arial" pitchFamily="34" charset="0"/>
                        </a:rPr>
                        <a:t>em</a:t>
                      </a:r>
                      <a:r>
                        <a:rPr sz="1400" spc="70" dirty="0">
                          <a:latin typeface="Arial" pitchFamily="34" charset="0"/>
                          <a:cs typeface="Arial" pitchFamily="34" charset="0"/>
                        </a:rPr>
                        <a:t> </a:t>
                      </a:r>
                      <a:r>
                        <a:rPr sz="1400" spc="325" dirty="0">
                          <a:latin typeface="Arial" pitchFamily="34" charset="0"/>
                          <a:cs typeface="Arial" pitchFamily="34" charset="0"/>
                        </a:rPr>
                        <a:t>tempo</a:t>
                      </a:r>
                      <a:r>
                        <a:rPr sz="1400" spc="75" dirty="0">
                          <a:latin typeface="Arial" pitchFamily="34" charset="0"/>
                          <a:cs typeface="Arial" pitchFamily="34" charset="0"/>
                        </a:rPr>
                        <a:t> </a:t>
                      </a:r>
                      <a:r>
                        <a:rPr sz="1400" spc="229" dirty="0">
                          <a:latin typeface="Arial" pitchFamily="34" charset="0"/>
                          <a:cs typeface="Arial" pitchFamily="34" charset="0"/>
                        </a:rPr>
                        <a:t>integral:</a:t>
                      </a:r>
                      <a:endParaRPr sz="1400"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225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b="1" spc="210" dirty="0">
                          <a:latin typeface="Arial" pitchFamily="34" charset="0"/>
                          <a:cs typeface="Arial" pitchFamily="34" charset="0"/>
                        </a:rPr>
                        <a:t>a)</a:t>
                      </a:r>
                      <a:r>
                        <a:rPr sz="1400" b="1" spc="120" dirty="0">
                          <a:latin typeface="Arial" pitchFamily="34" charset="0"/>
                          <a:cs typeface="Arial" pitchFamily="34" charset="0"/>
                        </a:rPr>
                        <a:t> </a:t>
                      </a:r>
                      <a:r>
                        <a:rPr sz="1400" b="1" spc="240" dirty="0">
                          <a:latin typeface="Arial" pitchFamily="34" charset="0"/>
                          <a:cs typeface="Arial" pitchFamily="34" charset="0"/>
                        </a:rPr>
                        <a:t>pública:</a:t>
                      </a:r>
                      <a:r>
                        <a:rPr sz="1400" b="1" spc="65" dirty="0">
                          <a:latin typeface="Arial" pitchFamily="34" charset="0"/>
                          <a:cs typeface="Arial" pitchFamily="34" charset="0"/>
                        </a:rPr>
                        <a:t> </a:t>
                      </a:r>
                      <a:r>
                        <a:rPr sz="1400" b="1" spc="190" dirty="0">
                          <a:latin typeface="Arial" pitchFamily="34" charset="0"/>
                          <a:cs typeface="Arial" pitchFamily="34" charset="0"/>
                        </a:rPr>
                        <a:t>1,30;</a:t>
                      </a:r>
                      <a:r>
                        <a:rPr sz="1400" b="1" spc="65" dirty="0">
                          <a:latin typeface="Arial" pitchFamily="34" charset="0"/>
                          <a:cs typeface="Arial" pitchFamily="34" charset="0"/>
                        </a:rPr>
                        <a:t> </a:t>
                      </a:r>
                      <a:r>
                        <a:rPr sz="1400" b="1" spc="285" dirty="0">
                          <a:latin typeface="Arial" pitchFamily="34" charset="0"/>
                          <a:cs typeface="Arial" pitchFamily="34" charset="0"/>
                        </a:rPr>
                        <a:t>e</a:t>
                      </a:r>
                      <a:endParaRPr sz="1400" b="1"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221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spc="245" dirty="0">
                          <a:latin typeface="Arial" pitchFamily="34" charset="0"/>
                          <a:cs typeface="Arial" pitchFamily="34" charset="0"/>
                        </a:rPr>
                        <a:t>b)</a:t>
                      </a:r>
                      <a:r>
                        <a:rPr sz="1400" spc="114" dirty="0">
                          <a:latin typeface="Arial" pitchFamily="34" charset="0"/>
                          <a:cs typeface="Arial" pitchFamily="34" charset="0"/>
                        </a:rPr>
                        <a:t> </a:t>
                      </a:r>
                      <a:r>
                        <a:rPr sz="1400" spc="265" dirty="0">
                          <a:latin typeface="Arial" pitchFamily="34" charset="0"/>
                          <a:cs typeface="Arial" pitchFamily="34" charset="0"/>
                        </a:rPr>
                        <a:t>conveniada:</a:t>
                      </a:r>
                      <a:r>
                        <a:rPr sz="1400" spc="60" dirty="0">
                          <a:latin typeface="Arial" pitchFamily="34" charset="0"/>
                          <a:cs typeface="Arial" pitchFamily="34" charset="0"/>
                        </a:rPr>
                        <a:t> </a:t>
                      </a:r>
                      <a:r>
                        <a:rPr sz="1400" spc="190" dirty="0">
                          <a:latin typeface="Arial" pitchFamily="34" charset="0"/>
                          <a:cs typeface="Arial" pitchFamily="34" charset="0"/>
                        </a:rPr>
                        <a:t>1,10;</a:t>
                      </a:r>
                      <a:endParaRPr sz="1400"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221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b="1" spc="155" dirty="0">
                          <a:latin typeface="Arial" pitchFamily="34" charset="0"/>
                          <a:cs typeface="Arial" pitchFamily="34" charset="0"/>
                        </a:rPr>
                        <a:t>II</a:t>
                      </a:r>
                      <a:r>
                        <a:rPr sz="1400" b="1" spc="90" dirty="0">
                          <a:latin typeface="Arial" pitchFamily="34" charset="0"/>
                          <a:cs typeface="Arial" pitchFamily="34" charset="0"/>
                        </a:rPr>
                        <a:t> </a:t>
                      </a:r>
                      <a:r>
                        <a:rPr sz="1400" b="1" spc="175" dirty="0">
                          <a:latin typeface="Arial" pitchFamily="34" charset="0"/>
                          <a:cs typeface="Arial" pitchFamily="34" charset="0"/>
                        </a:rPr>
                        <a:t>-</a:t>
                      </a:r>
                      <a:r>
                        <a:rPr sz="1400" b="1" spc="120" dirty="0">
                          <a:latin typeface="Arial" pitchFamily="34" charset="0"/>
                          <a:cs typeface="Arial" pitchFamily="34" charset="0"/>
                        </a:rPr>
                        <a:t> </a:t>
                      </a:r>
                      <a:r>
                        <a:rPr sz="1400" b="1" spc="270" dirty="0">
                          <a:latin typeface="Arial" pitchFamily="34" charset="0"/>
                          <a:cs typeface="Arial" pitchFamily="34" charset="0"/>
                        </a:rPr>
                        <a:t>Creche</a:t>
                      </a:r>
                      <a:r>
                        <a:rPr sz="1400" b="1" spc="130" dirty="0">
                          <a:latin typeface="Arial" pitchFamily="34" charset="0"/>
                          <a:cs typeface="Arial" pitchFamily="34" charset="0"/>
                        </a:rPr>
                        <a:t> </a:t>
                      </a:r>
                      <a:r>
                        <a:rPr sz="1400" b="1" spc="405" dirty="0">
                          <a:latin typeface="Arial" pitchFamily="34" charset="0"/>
                          <a:cs typeface="Arial" pitchFamily="34" charset="0"/>
                        </a:rPr>
                        <a:t>em</a:t>
                      </a:r>
                      <a:r>
                        <a:rPr sz="1400" b="1" spc="70" dirty="0">
                          <a:latin typeface="Arial" pitchFamily="34" charset="0"/>
                          <a:cs typeface="Arial" pitchFamily="34" charset="0"/>
                        </a:rPr>
                        <a:t> </a:t>
                      </a:r>
                      <a:r>
                        <a:rPr sz="1400" b="1" spc="325" dirty="0">
                          <a:latin typeface="Arial" pitchFamily="34" charset="0"/>
                          <a:cs typeface="Arial" pitchFamily="34" charset="0"/>
                        </a:rPr>
                        <a:t>tempo</a:t>
                      </a:r>
                      <a:r>
                        <a:rPr sz="1400" b="1" spc="75" dirty="0">
                          <a:latin typeface="Arial" pitchFamily="34" charset="0"/>
                          <a:cs typeface="Arial" pitchFamily="34" charset="0"/>
                        </a:rPr>
                        <a:t> </a:t>
                      </a:r>
                      <a:r>
                        <a:rPr sz="1400" b="1" spc="215" dirty="0">
                          <a:latin typeface="Arial" pitchFamily="34" charset="0"/>
                          <a:cs typeface="Arial" pitchFamily="34" charset="0"/>
                        </a:rPr>
                        <a:t>parcial:</a:t>
                      </a:r>
                      <a:endParaRPr sz="1400" b="1"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221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spc="210" dirty="0">
                          <a:latin typeface="Arial" pitchFamily="34" charset="0"/>
                          <a:cs typeface="Arial" pitchFamily="34" charset="0"/>
                        </a:rPr>
                        <a:t>a)</a:t>
                      </a:r>
                      <a:r>
                        <a:rPr sz="1400" spc="120" dirty="0">
                          <a:latin typeface="Arial" pitchFamily="34" charset="0"/>
                          <a:cs typeface="Arial" pitchFamily="34" charset="0"/>
                        </a:rPr>
                        <a:t> </a:t>
                      </a:r>
                      <a:r>
                        <a:rPr sz="1400" spc="240" dirty="0">
                          <a:latin typeface="Arial" pitchFamily="34" charset="0"/>
                          <a:cs typeface="Arial" pitchFamily="34" charset="0"/>
                        </a:rPr>
                        <a:t>pública:</a:t>
                      </a:r>
                      <a:r>
                        <a:rPr sz="1400" spc="65" dirty="0">
                          <a:latin typeface="Arial" pitchFamily="34" charset="0"/>
                          <a:cs typeface="Arial" pitchFamily="34" charset="0"/>
                        </a:rPr>
                        <a:t> </a:t>
                      </a:r>
                      <a:r>
                        <a:rPr sz="1400" spc="190" dirty="0">
                          <a:latin typeface="Arial" pitchFamily="34" charset="0"/>
                          <a:cs typeface="Arial" pitchFamily="34" charset="0"/>
                        </a:rPr>
                        <a:t>1,20;</a:t>
                      </a:r>
                      <a:r>
                        <a:rPr sz="1400" spc="65" dirty="0">
                          <a:latin typeface="Arial" pitchFamily="34" charset="0"/>
                          <a:cs typeface="Arial" pitchFamily="34" charset="0"/>
                        </a:rPr>
                        <a:t> </a:t>
                      </a:r>
                      <a:r>
                        <a:rPr sz="1400" spc="285" dirty="0">
                          <a:latin typeface="Arial" pitchFamily="34" charset="0"/>
                          <a:cs typeface="Arial" pitchFamily="34" charset="0"/>
                        </a:rPr>
                        <a:t>e</a:t>
                      </a:r>
                      <a:endParaRPr sz="1400"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223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spc="245" dirty="0">
                          <a:latin typeface="Arial" pitchFamily="34" charset="0"/>
                          <a:cs typeface="Arial" pitchFamily="34" charset="0"/>
                        </a:rPr>
                        <a:t>b</a:t>
                      </a:r>
                      <a:r>
                        <a:rPr sz="1400" b="1" spc="245" dirty="0">
                          <a:latin typeface="Arial" pitchFamily="34" charset="0"/>
                          <a:cs typeface="Arial" pitchFamily="34" charset="0"/>
                        </a:rPr>
                        <a:t>)</a:t>
                      </a:r>
                      <a:r>
                        <a:rPr sz="1400" b="1" spc="114" dirty="0">
                          <a:latin typeface="Arial" pitchFamily="34" charset="0"/>
                          <a:cs typeface="Arial" pitchFamily="34" charset="0"/>
                        </a:rPr>
                        <a:t> </a:t>
                      </a:r>
                      <a:r>
                        <a:rPr sz="1400" b="1" spc="265" dirty="0">
                          <a:latin typeface="Arial" pitchFamily="34" charset="0"/>
                          <a:cs typeface="Arial" pitchFamily="34" charset="0"/>
                        </a:rPr>
                        <a:t>conveniada:</a:t>
                      </a:r>
                      <a:r>
                        <a:rPr sz="1400" b="1" spc="60" dirty="0">
                          <a:latin typeface="Arial" pitchFamily="34" charset="0"/>
                          <a:cs typeface="Arial" pitchFamily="34" charset="0"/>
                        </a:rPr>
                        <a:t> </a:t>
                      </a:r>
                      <a:r>
                        <a:rPr sz="1400" b="1" spc="190" dirty="0">
                          <a:latin typeface="Arial" pitchFamily="34" charset="0"/>
                          <a:cs typeface="Arial" pitchFamily="34" charset="0"/>
                        </a:rPr>
                        <a:t>0,80</a:t>
                      </a:r>
                      <a:r>
                        <a:rPr sz="1400" spc="190" dirty="0">
                          <a:latin typeface="Arial" pitchFamily="34" charset="0"/>
                          <a:cs typeface="Arial" pitchFamily="34" charset="0"/>
                        </a:rPr>
                        <a:t>;</a:t>
                      </a:r>
                      <a:endParaRPr sz="1400"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224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spc="155" dirty="0">
                          <a:latin typeface="Arial" pitchFamily="34" charset="0"/>
                          <a:cs typeface="Arial" pitchFamily="34" charset="0"/>
                        </a:rPr>
                        <a:t>III</a:t>
                      </a:r>
                      <a:r>
                        <a:rPr sz="1400" spc="100" dirty="0">
                          <a:latin typeface="Arial" pitchFamily="34" charset="0"/>
                          <a:cs typeface="Arial" pitchFamily="34" charset="0"/>
                        </a:rPr>
                        <a:t> </a:t>
                      </a:r>
                      <a:r>
                        <a:rPr sz="1400" spc="175" dirty="0">
                          <a:latin typeface="Arial" pitchFamily="34" charset="0"/>
                          <a:cs typeface="Arial" pitchFamily="34" charset="0"/>
                        </a:rPr>
                        <a:t>-</a:t>
                      </a:r>
                      <a:r>
                        <a:rPr sz="1400" spc="130" dirty="0">
                          <a:latin typeface="Arial" pitchFamily="34" charset="0"/>
                          <a:cs typeface="Arial" pitchFamily="34" charset="0"/>
                        </a:rPr>
                        <a:t> </a:t>
                      </a:r>
                      <a:r>
                        <a:rPr sz="1400" spc="260" dirty="0">
                          <a:latin typeface="Arial" pitchFamily="34" charset="0"/>
                          <a:cs typeface="Arial" pitchFamily="34" charset="0"/>
                        </a:rPr>
                        <a:t>pré-escola</a:t>
                      </a:r>
                      <a:r>
                        <a:rPr sz="1400" spc="50" dirty="0">
                          <a:latin typeface="Arial" pitchFamily="34" charset="0"/>
                          <a:cs typeface="Arial" pitchFamily="34" charset="0"/>
                        </a:rPr>
                        <a:t> </a:t>
                      </a:r>
                      <a:r>
                        <a:rPr sz="1400" spc="405" dirty="0">
                          <a:latin typeface="Arial" pitchFamily="34" charset="0"/>
                          <a:cs typeface="Arial" pitchFamily="34" charset="0"/>
                        </a:rPr>
                        <a:t>em</a:t>
                      </a:r>
                      <a:r>
                        <a:rPr sz="1400" spc="80" dirty="0">
                          <a:latin typeface="Arial" pitchFamily="34" charset="0"/>
                          <a:cs typeface="Arial" pitchFamily="34" charset="0"/>
                        </a:rPr>
                        <a:t> </a:t>
                      </a:r>
                      <a:r>
                        <a:rPr sz="1400" spc="325" dirty="0">
                          <a:latin typeface="Arial" pitchFamily="34" charset="0"/>
                          <a:cs typeface="Arial" pitchFamily="34" charset="0"/>
                        </a:rPr>
                        <a:t>tempo</a:t>
                      </a:r>
                      <a:r>
                        <a:rPr sz="1400" spc="85" dirty="0">
                          <a:latin typeface="Arial" pitchFamily="34" charset="0"/>
                          <a:cs typeface="Arial" pitchFamily="34" charset="0"/>
                        </a:rPr>
                        <a:t> </a:t>
                      </a:r>
                      <a:r>
                        <a:rPr sz="1400" spc="229" dirty="0">
                          <a:latin typeface="Arial" pitchFamily="34" charset="0"/>
                          <a:cs typeface="Arial" pitchFamily="34" charset="0"/>
                        </a:rPr>
                        <a:t>integral:</a:t>
                      </a:r>
                      <a:r>
                        <a:rPr sz="1400" spc="70" dirty="0">
                          <a:latin typeface="Arial" pitchFamily="34" charset="0"/>
                          <a:cs typeface="Arial" pitchFamily="34" charset="0"/>
                        </a:rPr>
                        <a:t> </a:t>
                      </a:r>
                      <a:r>
                        <a:rPr sz="1400" spc="190" dirty="0">
                          <a:latin typeface="Arial" pitchFamily="34" charset="0"/>
                          <a:cs typeface="Arial" pitchFamily="34" charset="0"/>
                        </a:rPr>
                        <a:t>1,30;</a:t>
                      </a:r>
                      <a:endParaRPr sz="1400"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2221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b="1" spc="245" dirty="0">
                          <a:latin typeface="Arial" pitchFamily="34" charset="0"/>
                          <a:cs typeface="Arial" pitchFamily="34" charset="0"/>
                        </a:rPr>
                        <a:t>IV</a:t>
                      </a:r>
                      <a:r>
                        <a:rPr sz="1400" b="1" spc="135" dirty="0">
                          <a:latin typeface="Arial" pitchFamily="34" charset="0"/>
                          <a:cs typeface="Arial" pitchFamily="34" charset="0"/>
                        </a:rPr>
                        <a:t> </a:t>
                      </a:r>
                      <a:r>
                        <a:rPr sz="1400" b="1" spc="175" dirty="0">
                          <a:latin typeface="Arial" pitchFamily="34" charset="0"/>
                          <a:cs typeface="Arial" pitchFamily="34" charset="0"/>
                        </a:rPr>
                        <a:t>-</a:t>
                      </a:r>
                      <a:r>
                        <a:rPr sz="1400" b="1" spc="125" dirty="0">
                          <a:latin typeface="Arial" pitchFamily="34" charset="0"/>
                          <a:cs typeface="Arial" pitchFamily="34" charset="0"/>
                        </a:rPr>
                        <a:t> </a:t>
                      </a:r>
                      <a:r>
                        <a:rPr sz="1400" b="1" spc="260" dirty="0">
                          <a:latin typeface="Arial" pitchFamily="34" charset="0"/>
                          <a:cs typeface="Arial" pitchFamily="34" charset="0"/>
                        </a:rPr>
                        <a:t>pré-escola</a:t>
                      </a:r>
                      <a:r>
                        <a:rPr sz="1400" b="1" spc="55" dirty="0">
                          <a:latin typeface="Arial" pitchFamily="34" charset="0"/>
                          <a:cs typeface="Arial" pitchFamily="34" charset="0"/>
                        </a:rPr>
                        <a:t> </a:t>
                      </a:r>
                      <a:r>
                        <a:rPr sz="1400" b="1" spc="405" dirty="0">
                          <a:latin typeface="Arial" pitchFamily="34" charset="0"/>
                          <a:cs typeface="Arial" pitchFamily="34" charset="0"/>
                        </a:rPr>
                        <a:t>em</a:t>
                      </a:r>
                      <a:r>
                        <a:rPr sz="1400" b="1" spc="75" dirty="0">
                          <a:latin typeface="Arial" pitchFamily="34" charset="0"/>
                          <a:cs typeface="Arial" pitchFamily="34" charset="0"/>
                        </a:rPr>
                        <a:t> </a:t>
                      </a:r>
                      <a:r>
                        <a:rPr sz="1400" b="1" spc="325" dirty="0">
                          <a:latin typeface="Arial" pitchFamily="34" charset="0"/>
                          <a:cs typeface="Arial" pitchFamily="34" charset="0"/>
                        </a:rPr>
                        <a:t>tempo</a:t>
                      </a:r>
                      <a:r>
                        <a:rPr sz="1400" b="1" spc="85" dirty="0">
                          <a:latin typeface="Arial" pitchFamily="34" charset="0"/>
                          <a:cs typeface="Arial" pitchFamily="34" charset="0"/>
                        </a:rPr>
                        <a:t> </a:t>
                      </a:r>
                      <a:r>
                        <a:rPr sz="1400" b="1" spc="215" dirty="0">
                          <a:latin typeface="Arial" pitchFamily="34" charset="0"/>
                          <a:cs typeface="Arial" pitchFamily="34" charset="0"/>
                        </a:rPr>
                        <a:t>parcial:</a:t>
                      </a:r>
                      <a:r>
                        <a:rPr sz="1400" b="1" spc="70" dirty="0">
                          <a:latin typeface="Arial" pitchFamily="34" charset="0"/>
                          <a:cs typeface="Arial" pitchFamily="34" charset="0"/>
                        </a:rPr>
                        <a:t> </a:t>
                      </a:r>
                      <a:r>
                        <a:rPr sz="1400" b="1" spc="190" dirty="0">
                          <a:latin typeface="Arial" pitchFamily="34" charset="0"/>
                          <a:cs typeface="Arial" pitchFamily="34" charset="0"/>
                        </a:rPr>
                        <a:t>1,10;</a:t>
                      </a:r>
                      <a:endParaRPr sz="1400" b="1"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221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spc="325" dirty="0">
                          <a:latin typeface="Arial" pitchFamily="34" charset="0"/>
                          <a:cs typeface="Arial" pitchFamily="34" charset="0"/>
                        </a:rPr>
                        <a:t>V</a:t>
                      </a:r>
                      <a:r>
                        <a:rPr sz="1400" spc="140" dirty="0">
                          <a:latin typeface="Arial" pitchFamily="34" charset="0"/>
                          <a:cs typeface="Arial" pitchFamily="34" charset="0"/>
                        </a:rPr>
                        <a:t> </a:t>
                      </a:r>
                      <a:r>
                        <a:rPr sz="1400" spc="175" dirty="0">
                          <a:latin typeface="Arial" pitchFamily="34" charset="0"/>
                          <a:cs typeface="Arial" pitchFamily="34" charset="0"/>
                        </a:rPr>
                        <a:t>-</a:t>
                      </a:r>
                      <a:r>
                        <a:rPr sz="1400" spc="135" dirty="0">
                          <a:latin typeface="Arial" pitchFamily="34" charset="0"/>
                          <a:cs typeface="Arial" pitchFamily="34" charset="0"/>
                        </a:rPr>
                        <a:t> </a:t>
                      </a:r>
                      <a:r>
                        <a:rPr sz="1400" spc="275" dirty="0">
                          <a:latin typeface="Arial" pitchFamily="34" charset="0"/>
                          <a:cs typeface="Arial" pitchFamily="34" charset="0"/>
                        </a:rPr>
                        <a:t>anos</a:t>
                      </a:r>
                      <a:r>
                        <a:rPr sz="1400" spc="95" dirty="0">
                          <a:latin typeface="Arial" pitchFamily="34" charset="0"/>
                          <a:cs typeface="Arial" pitchFamily="34" charset="0"/>
                        </a:rPr>
                        <a:t> </a:t>
                      </a:r>
                      <a:r>
                        <a:rPr sz="1400" spc="220" dirty="0">
                          <a:latin typeface="Arial" pitchFamily="34" charset="0"/>
                          <a:cs typeface="Arial" pitchFamily="34" charset="0"/>
                        </a:rPr>
                        <a:t>iniciais</a:t>
                      </a:r>
                      <a:r>
                        <a:rPr sz="1400" spc="100" dirty="0">
                          <a:latin typeface="Arial" pitchFamily="34" charset="0"/>
                          <a:cs typeface="Arial" pitchFamily="34" charset="0"/>
                        </a:rPr>
                        <a:t> </a:t>
                      </a:r>
                      <a:r>
                        <a:rPr sz="1400" spc="310" dirty="0">
                          <a:latin typeface="Arial" pitchFamily="34" charset="0"/>
                          <a:cs typeface="Arial" pitchFamily="34" charset="0"/>
                        </a:rPr>
                        <a:t>do</a:t>
                      </a:r>
                      <a:r>
                        <a:rPr sz="1400" spc="90" dirty="0">
                          <a:latin typeface="Arial" pitchFamily="34" charset="0"/>
                          <a:cs typeface="Arial" pitchFamily="34" charset="0"/>
                        </a:rPr>
                        <a:t> </a:t>
                      </a:r>
                      <a:r>
                        <a:rPr sz="1400" spc="285" dirty="0">
                          <a:latin typeface="Arial" pitchFamily="34" charset="0"/>
                          <a:cs typeface="Arial" pitchFamily="34" charset="0"/>
                        </a:rPr>
                        <a:t>ensino</a:t>
                      </a:r>
                      <a:r>
                        <a:rPr sz="1400" spc="85" dirty="0">
                          <a:latin typeface="Arial" pitchFamily="34" charset="0"/>
                          <a:cs typeface="Arial" pitchFamily="34" charset="0"/>
                        </a:rPr>
                        <a:t> </a:t>
                      </a:r>
                      <a:r>
                        <a:rPr sz="1400" spc="280" dirty="0">
                          <a:latin typeface="Arial" pitchFamily="34" charset="0"/>
                          <a:cs typeface="Arial" pitchFamily="34" charset="0"/>
                        </a:rPr>
                        <a:t>fundamental</a:t>
                      </a:r>
                      <a:r>
                        <a:rPr sz="1400" spc="150" dirty="0">
                          <a:latin typeface="Arial" pitchFamily="34" charset="0"/>
                          <a:cs typeface="Arial" pitchFamily="34" charset="0"/>
                        </a:rPr>
                        <a:t> </a:t>
                      </a:r>
                      <a:r>
                        <a:rPr sz="1400" spc="260" dirty="0">
                          <a:latin typeface="Arial" pitchFamily="34" charset="0"/>
                          <a:cs typeface="Arial" pitchFamily="34" charset="0"/>
                        </a:rPr>
                        <a:t>urbano:</a:t>
                      </a:r>
                      <a:r>
                        <a:rPr sz="1400" spc="75" dirty="0">
                          <a:latin typeface="Arial" pitchFamily="34" charset="0"/>
                          <a:cs typeface="Arial" pitchFamily="34" charset="0"/>
                        </a:rPr>
                        <a:t> </a:t>
                      </a:r>
                      <a:r>
                        <a:rPr sz="1400" spc="190" dirty="0">
                          <a:latin typeface="Arial" pitchFamily="34" charset="0"/>
                          <a:cs typeface="Arial" pitchFamily="34" charset="0"/>
                        </a:rPr>
                        <a:t>1,00;</a:t>
                      </a:r>
                      <a:endParaRPr sz="1400"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221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spc="265" dirty="0">
                          <a:latin typeface="Arial" pitchFamily="34" charset="0"/>
                          <a:cs typeface="Arial" pitchFamily="34" charset="0"/>
                        </a:rPr>
                        <a:t>VI</a:t>
                      </a:r>
                      <a:r>
                        <a:rPr sz="1400" b="1" spc="105" dirty="0">
                          <a:latin typeface="Arial" pitchFamily="34" charset="0"/>
                          <a:cs typeface="Arial" pitchFamily="34" charset="0"/>
                        </a:rPr>
                        <a:t> </a:t>
                      </a:r>
                      <a:r>
                        <a:rPr sz="1400" b="1" spc="175" dirty="0">
                          <a:latin typeface="Arial" pitchFamily="34" charset="0"/>
                          <a:cs typeface="Arial" pitchFamily="34" charset="0"/>
                        </a:rPr>
                        <a:t>-</a:t>
                      </a:r>
                      <a:r>
                        <a:rPr sz="1400" b="1" spc="135" dirty="0">
                          <a:latin typeface="Arial" pitchFamily="34" charset="0"/>
                          <a:cs typeface="Arial" pitchFamily="34" charset="0"/>
                        </a:rPr>
                        <a:t> </a:t>
                      </a:r>
                      <a:r>
                        <a:rPr sz="1400" b="1" spc="275" dirty="0">
                          <a:latin typeface="Arial" pitchFamily="34" charset="0"/>
                          <a:cs typeface="Arial" pitchFamily="34" charset="0"/>
                        </a:rPr>
                        <a:t>anos</a:t>
                      </a:r>
                      <a:r>
                        <a:rPr sz="1400" b="1" spc="100" dirty="0">
                          <a:latin typeface="Arial" pitchFamily="34" charset="0"/>
                          <a:cs typeface="Arial" pitchFamily="34" charset="0"/>
                        </a:rPr>
                        <a:t> </a:t>
                      </a:r>
                      <a:r>
                        <a:rPr sz="1400" b="1" spc="220" dirty="0">
                          <a:latin typeface="Arial" pitchFamily="34" charset="0"/>
                          <a:cs typeface="Arial" pitchFamily="34" charset="0"/>
                        </a:rPr>
                        <a:t>iniciais</a:t>
                      </a:r>
                      <a:r>
                        <a:rPr sz="1400" b="1" spc="95" dirty="0">
                          <a:latin typeface="Arial" pitchFamily="34" charset="0"/>
                          <a:cs typeface="Arial" pitchFamily="34" charset="0"/>
                        </a:rPr>
                        <a:t> </a:t>
                      </a:r>
                      <a:r>
                        <a:rPr sz="1400" b="1" spc="310" dirty="0">
                          <a:latin typeface="Arial" pitchFamily="34" charset="0"/>
                          <a:cs typeface="Arial" pitchFamily="34" charset="0"/>
                        </a:rPr>
                        <a:t>do</a:t>
                      </a:r>
                      <a:r>
                        <a:rPr sz="1400" b="1" spc="90" dirty="0">
                          <a:latin typeface="Arial" pitchFamily="34" charset="0"/>
                          <a:cs typeface="Arial" pitchFamily="34" charset="0"/>
                        </a:rPr>
                        <a:t> </a:t>
                      </a:r>
                      <a:r>
                        <a:rPr sz="1400" b="1" spc="285" dirty="0">
                          <a:latin typeface="Arial" pitchFamily="34" charset="0"/>
                          <a:cs typeface="Arial" pitchFamily="34" charset="0"/>
                        </a:rPr>
                        <a:t>ensino</a:t>
                      </a:r>
                      <a:r>
                        <a:rPr sz="1400" b="1" spc="90" dirty="0">
                          <a:latin typeface="Arial" pitchFamily="34" charset="0"/>
                          <a:cs typeface="Arial" pitchFamily="34" charset="0"/>
                        </a:rPr>
                        <a:t> </a:t>
                      </a:r>
                      <a:r>
                        <a:rPr sz="1400" b="1" spc="280" dirty="0">
                          <a:latin typeface="Arial" pitchFamily="34" charset="0"/>
                          <a:cs typeface="Arial" pitchFamily="34" charset="0"/>
                        </a:rPr>
                        <a:t>fundamental</a:t>
                      </a:r>
                      <a:r>
                        <a:rPr sz="1400" b="1" spc="145" dirty="0">
                          <a:latin typeface="Arial" pitchFamily="34" charset="0"/>
                          <a:cs typeface="Arial" pitchFamily="34" charset="0"/>
                        </a:rPr>
                        <a:t> </a:t>
                      </a:r>
                      <a:r>
                        <a:rPr sz="1400" b="1" spc="310" dirty="0">
                          <a:latin typeface="Arial" pitchFamily="34" charset="0"/>
                          <a:cs typeface="Arial" pitchFamily="34" charset="0"/>
                        </a:rPr>
                        <a:t>no</a:t>
                      </a:r>
                      <a:r>
                        <a:rPr sz="1400" b="1" spc="90" dirty="0">
                          <a:latin typeface="Arial" pitchFamily="34" charset="0"/>
                          <a:cs typeface="Arial" pitchFamily="34" charset="0"/>
                        </a:rPr>
                        <a:t> </a:t>
                      </a:r>
                      <a:r>
                        <a:rPr sz="1400" b="1" spc="280" dirty="0">
                          <a:latin typeface="Arial" pitchFamily="34" charset="0"/>
                          <a:cs typeface="Arial" pitchFamily="34" charset="0"/>
                        </a:rPr>
                        <a:t>campo:</a:t>
                      </a:r>
                      <a:r>
                        <a:rPr sz="1400" b="1" spc="80" dirty="0">
                          <a:latin typeface="Arial" pitchFamily="34" charset="0"/>
                          <a:cs typeface="Arial" pitchFamily="34" charset="0"/>
                        </a:rPr>
                        <a:t> </a:t>
                      </a:r>
                      <a:r>
                        <a:rPr sz="1400" b="1" spc="190" dirty="0">
                          <a:latin typeface="Arial" pitchFamily="34" charset="0"/>
                          <a:cs typeface="Arial" pitchFamily="34" charset="0"/>
                        </a:rPr>
                        <a:t>1,15;</a:t>
                      </a:r>
                      <a:endParaRPr sz="1400" b="1"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2232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spc="229" dirty="0">
                          <a:latin typeface="Arial" pitchFamily="34" charset="0"/>
                          <a:cs typeface="Arial" pitchFamily="34" charset="0"/>
                        </a:rPr>
                        <a:t>VII</a:t>
                      </a:r>
                      <a:r>
                        <a:rPr sz="1400" spc="105" dirty="0">
                          <a:latin typeface="Arial" pitchFamily="34" charset="0"/>
                          <a:cs typeface="Arial" pitchFamily="34" charset="0"/>
                        </a:rPr>
                        <a:t> </a:t>
                      </a:r>
                      <a:r>
                        <a:rPr sz="1400" spc="175" dirty="0">
                          <a:latin typeface="Arial" pitchFamily="34" charset="0"/>
                          <a:cs typeface="Arial" pitchFamily="34" charset="0"/>
                        </a:rPr>
                        <a:t>-</a:t>
                      </a:r>
                      <a:r>
                        <a:rPr sz="1400" spc="130" dirty="0">
                          <a:latin typeface="Arial" pitchFamily="34" charset="0"/>
                          <a:cs typeface="Arial" pitchFamily="34" charset="0"/>
                        </a:rPr>
                        <a:t> </a:t>
                      </a:r>
                      <a:r>
                        <a:rPr sz="1400" spc="275" dirty="0">
                          <a:latin typeface="Arial" pitchFamily="34" charset="0"/>
                          <a:cs typeface="Arial" pitchFamily="34" charset="0"/>
                        </a:rPr>
                        <a:t>anos</a:t>
                      </a:r>
                      <a:r>
                        <a:rPr sz="1400" spc="100" dirty="0">
                          <a:latin typeface="Arial" pitchFamily="34" charset="0"/>
                          <a:cs typeface="Arial" pitchFamily="34" charset="0"/>
                        </a:rPr>
                        <a:t> </a:t>
                      </a:r>
                      <a:r>
                        <a:rPr sz="1400" spc="235" dirty="0">
                          <a:latin typeface="Arial" pitchFamily="34" charset="0"/>
                          <a:cs typeface="Arial" pitchFamily="34" charset="0"/>
                        </a:rPr>
                        <a:t>finais</a:t>
                      </a:r>
                      <a:r>
                        <a:rPr sz="1400" spc="95" dirty="0">
                          <a:latin typeface="Arial" pitchFamily="34" charset="0"/>
                          <a:cs typeface="Arial" pitchFamily="34" charset="0"/>
                        </a:rPr>
                        <a:t> </a:t>
                      </a:r>
                      <a:r>
                        <a:rPr sz="1400" spc="310" dirty="0">
                          <a:latin typeface="Arial" pitchFamily="34" charset="0"/>
                          <a:cs typeface="Arial" pitchFamily="34" charset="0"/>
                        </a:rPr>
                        <a:t>do</a:t>
                      </a:r>
                      <a:r>
                        <a:rPr sz="1400" spc="85" dirty="0">
                          <a:latin typeface="Arial" pitchFamily="34" charset="0"/>
                          <a:cs typeface="Arial" pitchFamily="34" charset="0"/>
                        </a:rPr>
                        <a:t> </a:t>
                      </a:r>
                      <a:r>
                        <a:rPr sz="1400" spc="285" dirty="0">
                          <a:latin typeface="Arial" pitchFamily="34" charset="0"/>
                          <a:cs typeface="Arial" pitchFamily="34" charset="0"/>
                        </a:rPr>
                        <a:t>ensino</a:t>
                      </a:r>
                      <a:r>
                        <a:rPr sz="1400" spc="90" dirty="0">
                          <a:latin typeface="Arial" pitchFamily="34" charset="0"/>
                          <a:cs typeface="Arial" pitchFamily="34" charset="0"/>
                        </a:rPr>
                        <a:t> </a:t>
                      </a:r>
                      <a:r>
                        <a:rPr sz="1400" spc="280" dirty="0">
                          <a:latin typeface="Arial" pitchFamily="34" charset="0"/>
                          <a:cs typeface="Arial" pitchFamily="34" charset="0"/>
                        </a:rPr>
                        <a:t>fundamental</a:t>
                      </a:r>
                      <a:r>
                        <a:rPr sz="1400" spc="145" dirty="0">
                          <a:latin typeface="Arial" pitchFamily="34" charset="0"/>
                          <a:cs typeface="Arial" pitchFamily="34" charset="0"/>
                        </a:rPr>
                        <a:t> </a:t>
                      </a:r>
                      <a:r>
                        <a:rPr sz="1400" spc="260" dirty="0">
                          <a:latin typeface="Arial" pitchFamily="34" charset="0"/>
                          <a:cs typeface="Arial" pitchFamily="34" charset="0"/>
                        </a:rPr>
                        <a:t>urbano:</a:t>
                      </a:r>
                      <a:r>
                        <a:rPr sz="1400" spc="75" dirty="0">
                          <a:latin typeface="Arial" pitchFamily="34" charset="0"/>
                          <a:cs typeface="Arial" pitchFamily="34" charset="0"/>
                        </a:rPr>
                        <a:t> </a:t>
                      </a:r>
                      <a:r>
                        <a:rPr sz="1400" spc="190" dirty="0">
                          <a:latin typeface="Arial" pitchFamily="34" charset="0"/>
                          <a:cs typeface="Arial" pitchFamily="34" charset="0"/>
                        </a:rPr>
                        <a:t>1,10;</a:t>
                      </a:r>
                      <a:endParaRPr sz="1400"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2240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b="1" spc="215" dirty="0">
                          <a:latin typeface="Arial" pitchFamily="34" charset="0"/>
                          <a:cs typeface="Arial" pitchFamily="34" charset="0"/>
                        </a:rPr>
                        <a:t>VIII</a:t>
                      </a:r>
                      <a:r>
                        <a:rPr sz="1400" b="1" spc="105" dirty="0">
                          <a:latin typeface="Arial" pitchFamily="34" charset="0"/>
                          <a:cs typeface="Arial" pitchFamily="34" charset="0"/>
                        </a:rPr>
                        <a:t> </a:t>
                      </a:r>
                      <a:r>
                        <a:rPr sz="1400" b="1" spc="175" dirty="0">
                          <a:latin typeface="Arial" pitchFamily="34" charset="0"/>
                          <a:cs typeface="Arial" pitchFamily="34" charset="0"/>
                        </a:rPr>
                        <a:t>-</a:t>
                      </a:r>
                      <a:r>
                        <a:rPr sz="1400" b="1" spc="130" dirty="0">
                          <a:latin typeface="Arial" pitchFamily="34" charset="0"/>
                          <a:cs typeface="Arial" pitchFamily="34" charset="0"/>
                        </a:rPr>
                        <a:t> </a:t>
                      </a:r>
                      <a:r>
                        <a:rPr sz="1400" b="1" spc="275" dirty="0">
                          <a:latin typeface="Arial" pitchFamily="34" charset="0"/>
                          <a:cs typeface="Arial" pitchFamily="34" charset="0"/>
                        </a:rPr>
                        <a:t>anos</a:t>
                      </a:r>
                      <a:r>
                        <a:rPr sz="1400" b="1" spc="100" dirty="0">
                          <a:latin typeface="Arial" pitchFamily="34" charset="0"/>
                          <a:cs typeface="Arial" pitchFamily="34" charset="0"/>
                        </a:rPr>
                        <a:t> </a:t>
                      </a:r>
                      <a:r>
                        <a:rPr sz="1400" b="1" spc="235" dirty="0">
                          <a:latin typeface="Arial" pitchFamily="34" charset="0"/>
                          <a:cs typeface="Arial" pitchFamily="34" charset="0"/>
                        </a:rPr>
                        <a:t>finais</a:t>
                      </a:r>
                      <a:r>
                        <a:rPr sz="1400" b="1" spc="95" dirty="0">
                          <a:latin typeface="Arial" pitchFamily="34" charset="0"/>
                          <a:cs typeface="Arial" pitchFamily="34" charset="0"/>
                        </a:rPr>
                        <a:t> </a:t>
                      </a:r>
                      <a:r>
                        <a:rPr sz="1400" b="1" spc="310" dirty="0">
                          <a:latin typeface="Arial" pitchFamily="34" charset="0"/>
                          <a:cs typeface="Arial" pitchFamily="34" charset="0"/>
                        </a:rPr>
                        <a:t>do</a:t>
                      </a:r>
                      <a:r>
                        <a:rPr sz="1400" b="1" spc="85" dirty="0">
                          <a:latin typeface="Arial" pitchFamily="34" charset="0"/>
                          <a:cs typeface="Arial" pitchFamily="34" charset="0"/>
                        </a:rPr>
                        <a:t> </a:t>
                      </a:r>
                      <a:r>
                        <a:rPr sz="1400" b="1" spc="285" dirty="0">
                          <a:latin typeface="Arial" pitchFamily="34" charset="0"/>
                          <a:cs typeface="Arial" pitchFamily="34" charset="0"/>
                        </a:rPr>
                        <a:t>ensino</a:t>
                      </a:r>
                      <a:r>
                        <a:rPr sz="1400" b="1" spc="90" dirty="0">
                          <a:latin typeface="Arial" pitchFamily="34" charset="0"/>
                          <a:cs typeface="Arial" pitchFamily="34" charset="0"/>
                        </a:rPr>
                        <a:t> </a:t>
                      </a:r>
                      <a:r>
                        <a:rPr sz="1400" b="1" spc="280" dirty="0">
                          <a:latin typeface="Arial" pitchFamily="34" charset="0"/>
                          <a:cs typeface="Arial" pitchFamily="34" charset="0"/>
                        </a:rPr>
                        <a:t>fundamental</a:t>
                      </a:r>
                      <a:r>
                        <a:rPr sz="1400" b="1" spc="145" dirty="0">
                          <a:latin typeface="Arial" pitchFamily="34" charset="0"/>
                          <a:cs typeface="Arial" pitchFamily="34" charset="0"/>
                        </a:rPr>
                        <a:t> </a:t>
                      </a:r>
                      <a:r>
                        <a:rPr sz="1400" b="1" spc="310" dirty="0">
                          <a:latin typeface="Arial" pitchFamily="34" charset="0"/>
                          <a:cs typeface="Arial" pitchFamily="34" charset="0"/>
                        </a:rPr>
                        <a:t>no</a:t>
                      </a:r>
                      <a:r>
                        <a:rPr sz="1400" b="1" spc="85" dirty="0">
                          <a:latin typeface="Arial" pitchFamily="34" charset="0"/>
                          <a:cs typeface="Arial" pitchFamily="34" charset="0"/>
                        </a:rPr>
                        <a:t> </a:t>
                      </a:r>
                      <a:r>
                        <a:rPr sz="1400" b="1" spc="280" dirty="0">
                          <a:latin typeface="Arial" pitchFamily="34" charset="0"/>
                          <a:cs typeface="Arial" pitchFamily="34" charset="0"/>
                        </a:rPr>
                        <a:t>campo:</a:t>
                      </a:r>
                      <a:r>
                        <a:rPr sz="1400" b="1" spc="80" dirty="0">
                          <a:latin typeface="Arial" pitchFamily="34" charset="0"/>
                          <a:cs typeface="Arial" pitchFamily="34" charset="0"/>
                        </a:rPr>
                        <a:t> </a:t>
                      </a:r>
                      <a:r>
                        <a:rPr sz="1400" b="1" spc="190" dirty="0">
                          <a:latin typeface="Arial" pitchFamily="34" charset="0"/>
                          <a:cs typeface="Arial" pitchFamily="34" charset="0"/>
                        </a:rPr>
                        <a:t>1,20</a:t>
                      </a:r>
                      <a:r>
                        <a:rPr sz="1400" spc="190" dirty="0">
                          <a:latin typeface="Arial" pitchFamily="34" charset="0"/>
                          <a:cs typeface="Arial" pitchFamily="34" charset="0"/>
                        </a:rPr>
                        <a:t>;</a:t>
                      </a:r>
                      <a:endParaRPr sz="1400"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2221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spc="229" dirty="0">
                          <a:latin typeface="Arial" pitchFamily="34" charset="0"/>
                          <a:cs typeface="Arial" pitchFamily="34" charset="0"/>
                        </a:rPr>
                        <a:t>IX</a:t>
                      </a:r>
                      <a:r>
                        <a:rPr sz="1400" spc="100" dirty="0">
                          <a:latin typeface="Arial" pitchFamily="34" charset="0"/>
                          <a:cs typeface="Arial" pitchFamily="34" charset="0"/>
                        </a:rPr>
                        <a:t> </a:t>
                      </a:r>
                      <a:r>
                        <a:rPr sz="1400" spc="175" dirty="0">
                          <a:latin typeface="Arial" pitchFamily="34" charset="0"/>
                          <a:cs typeface="Arial" pitchFamily="34" charset="0"/>
                        </a:rPr>
                        <a:t>-</a:t>
                      </a:r>
                      <a:r>
                        <a:rPr sz="1400" spc="130" dirty="0">
                          <a:latin typeface="Arial" pitchFamily="34" charset="0"/>
                          <a:cs typeface="Arial" pitchFamily="34" charset="0"/>
                        </a:rPr>
                        <a:t> </a:t>
                      </a:r>
                      <a:r>
                        <a:rPr sz="1400" spc="285" dirty="0">
                          <a:latin typeface="Arial" pitchFamily="34" charset="0"/>
                          <a:cs typeface="Arial" pitchFamily="34" charset="0"/>
                        </a:rPr>
                        <a:t>ensino</a:t>
                      </a:r>
                      <a:r>
                        <a:rPr sz="1400" spc="85" dirty="0">
                          <a:latin typeface="Arial" pitchFamily="34" charset="0"/>
                          <a:cs typeface="Arial" pitchFamily="34" charset="0"/>
                        </a:rPr>
                        <a:t> </a:t>
                      </a:r>
                      <a:r>
                        <a:rPr sz="1400" spc="280" dirty="0">
                          <a:latin typeface="Arial" pitchFamily="34" charset="0"/>
                          <a:cs typeface="Arial" pitchFamily="34" charset="0"/>
                        </a:rPr>
                        <a:t>fundamental</a:t>
                      </a:r>
                      <a:r>
                        <a:rPr sz="1400" spc="145" dirty="0">
                          <a:latin typeface="Arial" pitchFamily="34" charset="0"/>
                          <a:cs typeface="Arial" pitchFamily="34" charset="0"/>
                        </a:rPr>
                        <a:t> </a:t>
                      </a:r>
                      <a:r>
                        <a:rPr sz="1400" spc="405" dirty="0">
                          <a:latin typeface="Arial" pitchFamily="34" charset="0"/>
                          <a:cs typeface="Arial" pitchFamily="34" charset="0"/>
                        </a:rPr>
                        <a:t>em</a:t>
                      </a:r>
                      <a:r>
                        <a:rPr sz="1400" spc="80" dirty="0">
                          <a:latin typeface="Arial" pitchFamily="34" charset="0"/>
                          <a:cs typeface="Arial" pitchFamily="34" charset="0"/>
                        </a:rPr>
                        <a:t> </a:t>
                      </a:r>
                      <a:r>
                        <a:rPr sz="1400" spc="325" dirty="0">
                          <a:latin typeface="Arial" pitchFamily="34" charset="0"/>
                          <a:cs typeface="Arial" pitchFamily="34" charset="0"/>
                        </a:rPr>
                        <a:t>tempo</a:t>
                      </a:r>
                      <a:r>
                        <a:rPr sz="1400" spc="90" dirty="0">
                          <a:latin typeface="Arial" pitchFamily="34" charset="0"/>
                          <a:cs typeface="Arial" pitchFamily="34" charset="0"/>
                        </a:rPr>
                        <a:t> </a:t>
                      </a:r>
                      <a:r>
                        <a:rPr sz="1400" spc="229" dirty="0">
                          <a:latin typeface="Arial" pitchFamily="34" charset="0"/>
                          <a:cs typeface="Arial" pitchFamily="34" charset="0"/>
                        </a:rPr>
                        <a:t>integral:</a:t>
                      </a:r>
                      <a:r>
                        <a:rPr sz="1400" spc="75" dirty="0">
                          <a:latin typeface="Arial" pitchFamily="34" charset="0"/>
                          <a:cs typeface="Arial" pitchFamily="34" charset="0"/>
                        </a:rPr>
                        <a:t> </a:t>
                      </a:r>
                      <a:r>
                        <a:rPr sz="1400" spc="190" dirty="0">
                          <a:latin typeface="Arial" pitchFamily="34" charset="0"/>
                          <a:cs typeface="Arial" pitchFamily="34" charset="0"/>
                        </a:rPr>
                        <a:t>1,30;</a:t>
                      </a:r>
                      <a:endParaRPr sz="1400"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2221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spc="300" dirty="0">
                          <a:latin typeface="Arial" pitchFamily="34" charset="0"/>
                          <a:cs typeface="Arial" pitchFamily="34" charset="0"/>
                        </a:rPr>
                        <a:t>X</a:t>
                      </a:r>
                      <a:r>
                        <a:rPr sz="1400" spc="90" dirty="0">
                          <a:latin typeface="Arial" pitchFamily="34" charset="0"/>
                          <a:cs typeface="Arial" pitchFamily="34" charset="0"/>
                        </a:rPr>
                        <a:t> </a:t>
                      </a:r>
                      <a:r>
                        <a:rPr sz="1400" spc="175" dirty="0">
                          <a:latin typeface="Arial" pitchFamily="34" charset="0"/>
                          <a:cs typeface="Arial" pitchFamily="34" charset="0"/>
                        </a:rPr>
                        <a:t>-</a:t>
                      </a:r>
                      <a:r>
                        <a:rPr sz="1400" spc="120" dirty="0">
                          <a:latin typeface="Arial" pitchFamily="34" charset="0"/>
                          <a:cs typeface="Arial" pitchFamily="34" charset="0"/>
                        </a:rPr>
                        <a:t> </a:t>
                      </a:r>
                      <a:r>
                        <a:rPr sz="1400" b="1" spc="285" dirty="0">
                          <a:latin typeface="Arial" pitchFamily="34" charset="0"/>
                          <a:cs typeface="Arial" pitchFamily="34" charset="0"/>
                        </a:rPr>
                        <a:t>ensino</a:t>
                      </a:r>
                      <a:r>
                        <a:rPr sz="1400" b="1" spc="80" dirty="0">
                          <a:latin typeface="Arial" pitchFamily="34" charset="0"/>
                          <a:cs typeface="Arial" pitchFamily="34" charset="0"/>
                        </a:rPr>
                        <a:t> </a:t>
                      </a:r>
                      <a:r>
                        <a:rPr sz="1400" b="1" spc="325" dirty="0">
                          <a:latin typeface="Arial" pitchFamily="34" charset="0"/>
                          <a:cs typeface="Arial" pitchFamily="34" charset="0"/>
                        </a:rPr>
                        <a:t>médio</a:t>
                      </a:r>
                      <a:r>
                        <a:rPr sz="1400" b="1" spc="75" dirty="0">
                          <a:latin typeface="Arial" pitchFamily="34" charset="0"/>
                          <a:cs typeface="Arial" pitchFamily="34" charset="0"/>
                        </a:rPr>
                        <a:t> </a:t>
                      </a:r>
                      <a:r>
                        <a:rPr sz="1400" b="1" spc="260" dirty="0">
                          <a:latin typeface="Arial" pitchFamily="34" charset="0"/>
                          <a:cs typeface="Arial" pitchFamily="34" charset="0"/>
                        </a:rPr>
                        <a:t>urbano:</a:t>
                      </a:r>
                      <a:r>
                        <a:rPr sz="1400" b="1" spc="70" dirty="0">
                          <a:latin typeface="Arial" pitchFamily="34" charset="0"/>
                          <a:cs typeface="Arial" pitchFamily="34" charset="0"/>
                        </a:rPr>
                        <a:t> </a:t>
                      </a:r>
                      <a:r>
                        <a:rPr sz="1400" b="1" spc="190" dirty="0">
                          <a:latin typeface="Arial" pitchFamily="34" charset="0"/>
                          <a:cs typeface="Arial" pitchFamily="34" charset="0"/>
                        </a:rPr>
                        <a:t>1,25;</a:t>
                      </a:r>
                      <a:endParaRPr sz="1400" b="1"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2221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spc="229" dirty="0">
                          <a:latin typeface="Arial" pitchFamily="34" charset="0"/>
                          <a:cs typeface="Arial" pitchFamily="34" charset="0"/>
                        </a:rPr>
                        <a:t>XI</a:t>
                      </a:r>
                      <a:r>
                        <a:rPr sz="1400" spc="100" dirty="0">
                          <a:latin typeface="Arial" pitchFamily="34" charset="0"/>
                          <a:cs typeface="Arial" pitchFamily="34" charset="0"/>
                        </a:rPr>
                        <a:t> </a:t>
                      </a:r>
                      <a:r>
                        <a:rPr sz="1400" spc="175" dirty="0">
                          <a:latin typeface="Arial" pitchFamily="34" charset="0"/>
                          <a:cs typeface="Arial" pitchFamily="34" charset="0"/>
                        </a:rPr>
                        <a:t>-</a:t>
                      </a:r>
                      <a:r>
                        <a:rPr sz="1400" spc="125" dirty="0">
                          <a:latin typeface="Arial" pitchFamily="34" charset="0"/>
                          <a:cs typeface="Arial" pitchFamily="34" charset="0"/>
                        </a:rPr>
                        <a:t> </a:t>
                      </a:r>
                      <a:r>
                        <a:rPr sz="1400" spc="285" dirty="0">
                          <a:latin typeface="Arial" pitchFamily="34" charset="0"/>
                          <a:cs typeface="Arial" pitchFamily="34" charset="0"/>
                        </a:rPr>
                        <a:t>ensino</a:t>
                      </a:r>
                      <a:r>
                        <a:rPr sz="1400" spc="80" dirty="0">
                          <a:latin typeface="Arial" pitchFamily="34" charset="0"/>
                          <a:cs typeface="Arial" pitchFamily="34" charset="0"/>
                        </a:rPr>
                        <a:t> </a:t>
                      </a:r>
                      <a:r>
                        <a:rPr sz="1400" spc="325" dirty="0">
                          <a:latin typeface="Arial" pitchFamily="34" charset="0"/>
                          <a:cs typeface="Arial" pitchFamily="34" charset="0"/>
                        </a:rPr>
                        <a:t>médio</a:t>
                      </a:r>
                      <a:r>
                        <a:rPr sz="1400" spc="80" dirty="0">
                          <a:latin typeface="Arial" pitchFamily="34" charset="0"/>
                          <a:cs typeface="Arial" pitchFamily="34" charset="0"/>
                        </a:rPr>
                        <a:t> </a:t>
                      </a:r>
                      <a:r>
                        <a:rPr sz="1400" spc="310" dirty="0">
                          <a:latin typeface="Arial" pitchFamily="34" charset="0"/>
                          <a:cs typeface="Arial" pitchFamily="34" charset="0"/>
                        </a:rPr>
                        <a:t>no</a:t>
                      </a:r>
                      <a:r>
                        <a:rPr sz="1400" spc="80" dirty="0">
                          <a:latin typeface="Arial" pitchFamily="34" charset="0"/>
                          <a:cs typeface="Arial" pitchFamily="34" charset="0"/>
                        </a:rPr>
                        <a:t> </a:t>
                      </a:r>
                      <a:r>
                        <a:rPr sz="1400" spc="280" dirty="0">
                          <a:latin typeface="Arial" pitchFamily="34" charset="0"/>
                          <a:cs typeface="Arial" pitchFamily="34" charset="0"/>
                        </a:rPr>
                        <a:t>campo:</a:t>
                      </a:r>
                      <a:r>
                        <a:rPr sz="1400" spc="70" dirty="0">
                          <a:latin typeface="Arial" pitchFamily="34" charset="0"/>
                          <a:cs typeface="Arial" pitchFamily="34" charset="0"/>
                        </a:rPr>
                        <a:t> </a:t>
                      </a:r>
                      <a:r>
                        <a:rPr sz="1400" spc="190" dirty="0">
                          <a:latin typeface="Arial" pitchFamily="34" charset="0"/>
                          <a:cs typeface="Arial" pitchFamily="34" charset="0"/>
                        </a:rPr>
                        <a:t>1,30;</a:t>
                      </a:r>
                      <a:endParaRPr sz="1400"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22255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b="1" spc="210" dirty="0">
                          <a:latin typeface="Arial" pitchFamily="34" charset="0"/>
                          <a:cs typeface="Arial" pitchFamily="34" charset="0"/>
                        </a:rPr>
                        <a:t>XII</a:t>
                      </a:r>
                      <a:r>
                        <a:rPr sz="1400" b="1" spc="100" dirty="0">
                          <a:latin typeface="Arial" pitchFamily="34" charset="0"/>
                          <a:cs typeface="Arial" pitchFamily="34" charset="0"/>
                        </a:rPr>
                        <a:t> </a:t>
                      </a:r>
                      <a:r>
                        <a:rPr sz="1400" b="1" spc="175" dirty="0">
                          <a:latin typeface="Arial" pitchFamily="34" charset="0"/>
                          <a:cs typeface="Arial" pitchFamily="34" charset="0"/>
                        </a:rPr>
                        <a:t>-</a:t>
                      </a:r>
                      <a:r>
                        <a:rPr sz="1400" b="1" spc="125" dirty="0">
                          <a:latin typeface="Arial" pitchFamily="34" charset="0"/>
                          <a:cs typeface="Arial" pitchFamily="34" charset="0"/>
                        </a:rPr>
                        <a:t> </a:t>
                      </a:r>
                      <a:r>
                        <a:rPr sz="1400" b="1" spc="285" dirty="0">
                          <a:latin typeface="Arial" pitchFamily="34" charset="0"/>
                          <a:cs typeface="Arial" pitchFamily="34" charset="0"/>
                        </a:rPr>
                        <a:t>ensino</a:t>
                      </a:r>
                      <a:r>
                        <a:rPr sz="1400" b="1" spc="80" dirty="0">
                          <a:latin typeface="Arial" pitchFamily="34" charset="0"/>
                          <a:cs typeface="Arial" pitchFamily="34" charset="0"/>
                        </a:rPr>
                        <a:t> </a:t>
                      </a:r>
                      <a:r>
                        <a:rPr sz="1400" b="1" spc="325" dirty="0">
                          <a:latin typeface="Arial" pitchFamily="34" charset="0"/>
                          <a:cs typeface="Arial" pitchFamily="34" charset="0"/>
                        </a:rPr>
                        <a:t>médio</a:t>
                      </a:r>
                      <a:r>
                        <a:rPr sz="1400" b="1" spc="80" dirty="0">
                          <a:latin typeface="Arial" pitchFamily="34" charset="0"/>
                          <a:cs typeface="Arial" pitchFamily="34" charset="0"/>
                        </a:rPr>
                        <a:t> </a:t>
                      </a:r>
                      <a:r>
                        <a:rPr sz="1400" b="1" spc="405" dirty="0">
                          <a:latin typeface="Arial" pitchFamily="34" charset="0"/>
                          <a:cs typeface="Arial" pitchFamily="34" charset="0"/>
                        </a:rPr>
                        <a:t>em</a:t>
                      </a:r>
                      <a:r>
                        <a:rPr sz="1400" b="1" spc="75" dirty="0">
                          <a:latin typeface="Arial" pitchFamily="34" charset="0"/>
                          <a:cs typeface="Arial" pitchFamily="34" charset="0"/>
                        </a:rPr>
                        <a:t> </a:t>
                      </a:r>
                      <a:r>
                        <a:rPr sz="1400" b="1" spc="325" dirty="0">
                          <a:latin typeface="Arial" pitchFamily="34" charset="0"/>
                          <a:cs typeface="Arial" pitchFamily="34" charset="0"/>
                        </a:rPr>
                        <a:t>tempo</a:t>
                      </a:r>
                      <a:r>
                        <a:rPr sz="1400" b="1" spc="80" dirty="0">
                          <a:latin typeface="Arial" pitchFamily="34" charset="0"/>
                          <a:cs typeface="Arial" pitchFamily="34" charset="0"/>
                        </a:rPr>
                        <a:t> </a:t>
                      </a:r>
                      <a:r>
                        <a:rPr sz="1400" b="1" spc="229" dirty="0">
                          <a:latin typeface="Arial" pitchFamily="34" charset="0"/>
                          <a:cs typeface="Arial" pitchFamily="34" charset="0"/>
                        </a:rPr>
                        <a:t>integral:</a:t>
                      </a:r>
                      <a:r>
                        <a:rPr sz="1400" b="1" spc="75" dirty="0">
                          <a:latin typeface="Arial" pitchFamily="34" charset="0"/>
                          <a:cs typeface="Arial" pitchFamily="34" charset="0"/>
                        </a:rPr>
                        <a:t> </a:t>
                      </a:r>
                      <a:r>
                        <a:rPr sz="1400" b="1" spc="190" dirty="0">
                          <a:latin typeface="Arial" pitchFamily="34" charset="0"/>
                          <a:cs typeface="Arial" pitchFamily="34" charset="0"/>
                        </a:rPr>
                        <a:t>1,30</a:t>
                      </a:r>
                      <a:r>
                        <a:rPr sz="1400" spc="190" dirty="0">
                          <a:latin typeface="Arial" pitchFamily="34" charset="0"/>
                          <a:cs typeface="Arial" pitchFamily="34" charset="0"/>
                        </a:rPr>
                        <a:t>;</a:t>
                      </a:r>
                      <a:endParaRPr sz="1400"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2221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0"/>
                        </a:spcBef>
                      </a:pPr>
                      <a:r>
                        <a:rPr sz="1400" spc="195" dirty="0">
                          <a:latin typeface="Arial" pitchFamily="34" charset="0"/>
                          <a:cs typeface="Arial" pitchFamily="34" charset="0"/>
                        </a:rPr>
                        <a:t>XIII</a:t>
                      </a:r>
                      <a:r>
                        <a:rPr sz="1400" spc="105" dirty="0">
                          <a:latin typeface="Arial" pitchFamily="34" charset="0"/>
                          <a:cs typeface="Arial" pitchFamily="34" charset="0"/>
                        </a:rPr>
                        <a:t> </a:t>
                      </a:r>
                      <a:r>
                        <a:rPr sz="1400" spc="175" dirty="0">
                          <a:latin typeface="Arial" pitchFamily="34" charset="0"/>
                          <a:cs typeface="Arial" pitchFamily="34" charset="0"/>
                        </a:rPr>
                        <a:t>-</a:t>
                      </a:r>
                      <a:r>
                        <a:rPr sz="1400" spc="130" dirty="0">
                          <a:latin typeface="Arial" pitchFamily="34" charset="0"/>
                          <a:cs typeface="Arial" pitchFamily="34" charset="0"/>
                        </a:rPr>
                        <a:t> </a:t>
                      </a:r>
                      <a:r>
                        <a:rPr sz="1400" spc="285" dirty="0">
                          <a:latin typeface="Arial" pitchFamily="34" charset="0"/>
                          <a:cs typeface="Arial" pitchFamily="34" charset="0"/>
                        </a:rPr>
                        <a:t>ensino</a:t>
                      </a:r>
                      <a:r>
                        <a:rPr sz="1400" spc="85" dirty="0">
                          <a:latin typeface="Arial" pitchFamily="34" charset="0"/>
                          <a:cs typeface="Arial" pitchFamily="34" charset="0"/>
                        </a:rPr>
                        <a:t> </a:t>
                      </a:r>
                      <a:r>
                        <a:rPr sz="1400" spc="325" dirty="0">
                          <a:latin typeface="Arial" pitchFamily="34" charset="0"/>
                          <a:cs typeface="Arial" pitchFamily="34" charset="0"/>
                        </a:rPr>
                        <a:t>médio</a:t>
                      </a:r>
                      <a:r>
                        <a:rPr sz="1400" spc="90" dirty="0">
                          <a:latin typeface="Arial" pitchFamily="34" charset="0"/>
                          <a:cs typeface="Arial" pitchFamily="34" charset="0"/>
                        </a:rPr>
                        <a:t> </a:t>
                      </a:r>
                      <a:r>
                        <a:rPr sz="1400" spc="260" dirty="0">
                          <a:latin typeface="Arial" pitchFamily="34" charset="0"/>
                          <a:cs typeface="Arial" pitchFamily="34" charset="0"/>
                        </a:rPr>
                        <a:t>integrado</a:t>
                      </a:r>
                      <a:r>
                        <a:rPr sz="1400" spc="85" dirty="0">
                          <a:latin typeface="Arial" pitchFamily="34" charset="0"/>
                          <a:cs typeface="Arial" pitchFamily="34" charset="0"/>
                        </a:rPr>
                        <a:t> </a:t>
                      </a:r>
                      <a:r>
                        <a:rPr sz="1400" spc="275" dirty="0">
                          <a:latin typeface="Arial" pitchFamily="34" charset="0"/>
                          <a:cs typeface="Arial" pitchFamily="34" charset="0"/>
                        </a:rPr>
                        <a:t>à</a:t>
                      </a:r>
                      <a:r>
                        <a:rPr sz="1400" spc="55" dirty="0">
                          <a:latin typeface="Arial" pitchFamily="34" charset="0"/>
                          <a:cs typeface="Arial" pitchFamily="34" charset="0"/>
                        </a:rPr>
                        <a:t> </a:t>
                      </a:r>
                      <a:r>
                        <a:rPr sz="1400" spc="270" dirty="0">
                          <a:latin typeface="Arial" pitchFamily="34" charset="0"/>
                          <a:cs typeface="Arial" pitchFamily="34" charset="0"/>
                        </a:rPr>
                        <a:t>educação</a:t>
                      </a:r>
                      <a:r>
                        <a:rPr sz="1400" spc="90" dirty="0">
                          <a:latin typeface="Arial" pitchFamily="34" charset="0"/>
                          <a:cs typeface="Arial" pitchFamily="34" charset="0"/>
                        </a:rPr>
                        <a:t> </a:t>
                      </a:r>
                      <a:r>
                        <a:rPr sz="1400" spc="240" dirty="0">
                          <a:latin typeface="Arial" pitchFamily="34" charset="0"/>
                          <a:cs typeface="Arial" pitchFamily="34" charset="0"/>
                        </a:rPr>
                        <a:t>profissional:</a:t>
                      </a:r>
                      <a:r>
                        <a:rPr sz="1400" spc="75" dirty="0">
                          <a:latin typeface="Arial" pitchFamily="34" charset="0"/>
                          <a:cs typeface="Arial" pitchFamily="34" charset="0"/>
                        </a:rPr>
                        <a:t> </a:t>
                      </a:r>
                      <a:r>
                        <a:rPr sz="1400" spc="190" dirty="0">
                          <a:latin typeface="Arial" pitchFamily="34" charset="0"/>
                          <a:cs typeface="Arial" pitchFamily="34" charset="0"/>
                        </a:rPr>
                        <a:t>1,30;</a:t>
                      </a:r>
                      <a:endParaRPr sz="1400" dirty="0">
                        <a:latin typeface="Arial" pitchFamily="34" charset="0"/>
                        <a:cs typeface="Arial" pitchFamily="34" charset="0"/>
                      </a:endParaRPr>
                    </a:p>
                  </a:txBody>
                  <a:tcPr marL="0" marR="0" marT="6350"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22214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b="1" spc="270" dirty="0">
                          <a:latin typeface="Arial" pitchFamily="34" charset="0"/>
                          <a:cs typeface="Arial" pitchFamily="34" charset="0"/>
                        </a:rPr>
                        <a:t>XIV</a:t>
                      </a:r>
                      <a:r>
                        <a:rPr sz="1400" b="1" spc="130" dirty="0">
                          <a:latin typeface="Arial" pitchFamily="34" charset="0"/>
                          <a:cs typeface="Arial" pitchFamily="34" charset="0"/>
                        </a:rPr>
                        <a:t> </a:t>
                      </a:r>
                      <a:r>
                        <a:rPr sz="1400" b="1" spc="175" dirty="0">
                          <a:latin typeface="Arial" pitchFamily="34" charset="0"/>
                          <a:cs typeface="Arial" pitchFamily="34" charset="0"/>
                        </a:rPr>
                        <a:t>-</a:t>
                      </a:r>
                      <a:r>
                        <a:rPr sz="1400" b="1" spc="120" dirty="0">
                          <a:latin typeface="Arial" pitchFamily="34" charset="0"/>
                          <a:cs typeface="Arial" pitchFamily="34" charset="0"/>
                        </a:rPr>
                        <a:t> </a:t>
                      </a:r>
                      <a:r>
                        <a:rPr sz="1400" b="1" spc="270" dirty="0">
                          <a:latin typeface="Arial" pitchFamily="34" charset="0"/>
                          <a:cs typeface="Arial" pitchFamily="34" charset="0"/>
                        </a:rPr>
                        <a:t>educação</a:t>
                      </a:r>
                      <a:r>
                        <a:rPr sz="1400" b="1" spc="75" dirty="0">
                          <a:latin typeface="Arial" pitchFamily="34" charset="0"/>
                          <a:cs typeface="Arial" pitchFamily="34" charset="0"/>
                        </a:rPr>
                        <a:t> </a:t>
                      </a:r>
                      <a:r>
                        <a:rPr sz="1400" b="1" spc="250" dirty="0">
                          <a:latin typeface="Arial" pitchFamily="34" charset="0"/>
                          <a:cs typeface="Arial" pitchFamily="34" charset="0"/>
                        </a:rPr>
                        <a:t>especial:</a:t>
                      </a:r>
                      <a:r>
                        <a:rPr sz="1400" b="1" spc="70" dirty="0">
                          <a:latin typeface="Arial" pitchFamily="34" charset="0"/>
                          <a:cs typeface="Arial" pitchFamily="34" charset="0"/>
                        </a:rPr>
                        <a:t> </a:t>
                      </a:r>
                      <a:r>
                        <a:rPr sz="1400" b="1" spc="190" dirty="0">
                          <a:latin typeface="Arial" pitchFamily="34" charset="0"/>
                          <a:cs typeface="Arial" pitchFamily="34" charset="0"/>
                        </a:rPr>
                        <a:t>1,20</a:t>
                      </a:r>
                      <a:r>
                        <a:rPr sz="1400" spc="190" dirty="0">
                          <a:latin typeface="Arial" pitchFamily="34" charset="0"/>
                          <a:cs typeface="Arial" pitchFamily="34" charset="0"/>
                        </a:rPr>
                        <a:t>;</a:t>
                      </a:r>
                      <a:endParaRPr sz="1400"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2221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spc="325" dirty="0">
                          <a:latin typeface="Arial" pitchFamily="34" charset="0"/>
                          <a:cs typeface="Arial" pitchFamily="34" charset="0"/>
                        </a:rPr>
                        <a:t>XV</a:t>
                      </a:r>
                      <a:r>
                        <a:rPr sz="1400" spc="135" dirty="0">
                          <a:latin typeface="Arial" pitchFamily="34" charset="0"/>
                          <a:cs typeface="Arial" pitchFamily="34" charset="0"/>
                        </a:rPr>
                        <a:t> </a:t>
                      </a:r>
                      <a:r>
                        <a:rPr sz="1400" spc="175" dirty="0">
                          <a:latin typeface="Arial" pitchFamily="34" charset="0"/>
                          <a:cs typeface="Arial" pitchFamily="34" charset="0"/>
                        </a:rPr>
                        <a:t>-</a:t>
                      </a:r>
                      <a:r>
                        <a:rPr sz="1400" spc="130" dirty="0">
                          <a:latin typeface="Arial" pitchFamily="34" charset="0"/>
                          <a:cs typeface="Arial" pitchFamily="34" charset="0"/>
                        </a:rPr>
                        <a:t> </a:t>
                      </a:r>
                      <a:r>
                        <a:rPr sz="1400" spc="270" dirty="0">
                          <a:latin typeface="Arial" pitchFamily="34" charset="0"/>
                          <a:cs typeface="Arial" pitchFamily="34" charset="0"/>
                        </a:rPr>
                        <a:t>educação</a:t>
                      </a:r>
                      <a:r>
                        <a:rPr sz="1400" spc="80" dirty="0">
                          <a:latin typeface="Arial" pitchFamily="34" charset="0"/>
                          <a:cs typeface="Arial" pitchFamily="34" charset="0"/>
                        </a:rPr>
                        <a:t> </a:t>
                      </a:r>
                      <a:r>
                        <a:rPr sz="1400" spc="260" dirty="0">
                          <a:latin typeface="Arial" pitchFamily="34" charset="0"/>
                          <a:cs typeface="Arial" pitchFamily="34" charset="0"/>
                        </a:rPr>
                        <a:t>indígena</a:t>
                      </a:r>
                      <a:r>
                        <a:rPr sz="1400" spc="55" dirty="0">
                          <a:latin typeface="Arial" pitchFamily="34" charset="0"/>
                          <a:cs typeface="Arial" pitchFamily="34" charset="0"/>
                        </a:rPr>
                        <a:t> </a:t>
                      </a:r>
                      <a:r>
                        <a:rPr sz="1400" spc="285" dirty="0">
                          <a:latin typeface="Arial" pitchFamily="34" charset="0"/>
                          <a:cs typeface="Arial" pitchFamily="34" charset="0"/>
                        </a:rPr>
                        <a:t>e</a:t>
                      </a:r>
                      <a:r>
                        <a:rPr sz="1400" spc="140" dirty="0">
                          <a:latin typeface="Arial" pitchFamily="34" charset="0"/>
                          <a:cs typeface="Arial" pitchFamily="34" charset="0"/>
                        </a:rPr>
                        <a:t> </a:t>
                      </a:r>
                      <a:r>
                        <a:rPr sz="1400" spc="275" dirty="0">
                          <a:latin typeface="Arial" pitchFamily="34" charset="0"/>
                          <a:cs typeface="Arial" pitchFamily="34" charset="0"/>
                        </a:rPr>
                        <a:t>quilombola:</a:t>
                      </a:r>
                      <a:r>
                        <a:rPr sz="1400" spc="70" dirty="0">
                          <a:latin typeface="Arial" pitchFamily="34" charset="0"/>
                          <a:cs typeface="Arial" pitchFamily="34" charset="0"/>
                        </a:rPr>
                        <a:t> </a:t>
                      </a:r>
                      <a:r>
                        <a:rPr sz="1400" spc="190" dirty="0">
                          <a:latin typeface="Arial" pitchFamily="34" charset="0"/>
                          <a:cs typeface="Arial" pitchFamily="34" charset="0"/>
                        </a:rPr>
                        <a:t>1,20;</a:t>
                      </a:r>
                      <a:endParaRPr sz="1400"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2221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spc="285" dirty="0">
                          <a:latin typeface="Arial" pitchFamily="34" charset="0"/>
                          <a:cs typeface="Arial" pitchFamily="34" charset="0"/>
                        </a:rPr>
                        <a:t>XVI</a:t>
                      </a:r>
                      <a:r>
                        <a:rPr sz="1400" spc="110" dirty="0">
                          <a:latin typeface="Arial" pitchFamily="34" charset="0"/>
                          <a:cs typeface="Arial" pitchFamily="34" charset="0"/>
                        </a:rPr>
                        <a:t> </a:t>
                      </a:r>
                      <a:r>
                        <a:rPr sz="1400" spc="175" dirty="0">
                          <a:latin typeface="Arial" pitchFamily="34" charset="0"/>
                          <a:cs typeface="Arial" pitchFamily="34" charset="0"/>
                        </a:rPr>
                        <a:t>-</a:t>
                      </a:r>
                      <a:r>
                        <a:rPr sz="1400" spc="135" dirty="0">
                          <a:latin typeface="Arial" pitchFamily="34" charset="0"/>
                          <a:cs typeface="Arial" pitchFamily="34" charset="0"/>
                        </a:rPr>
                        <a:t> </a:t>
                      </a:r>
                      <a:r>
                        <a:rPr sz="1400" spc="270" dirty="0">
                          <a:latin typeface="Arial" pitchFamily="34" charset="0"/>
                          <a:cs typeface="Arial" pitchFamily="34" charset="0"/>
                        </a:rPr>
                        <a:t>educação</a:t>
                      </a:r>
                      <a:r>
                        <a:rPr sz="1400" spc="95" dirty="0">
                          <a:latin typeface="Arial" pitchFamily="34" charset="0"/>
                          <a:cs typeface="Arial" pitchFamily="34" charset="0"/>
                        </a:rPr>
                        <a:t> </a:t>
                      </a:r>
                      <a:r>
                        <a:rPr sz="1400" spc="300" dirty="0">
                          <a:latin typeface="Arial" pitchFamily="34" charset="0"/>
                          <a:cs typeface="Arial" pitchFamily="34" charset="0"/>
                        </a:rPr>
                        <a:t>de</a:t>
                      </a:r>
                      <a:r>
                        <a:rPr sz="1400" spc="145" dirty="0">
                          <a:latin typeface="Arial" pitchFamily="34" charset="0"/>
                          <a:cs typeface="Arial" pitchFamily="34" charset="0"/>
                        </a:rPr>
                        <a:t> </a:t>
                      </a:r>
                      <a:r>
                        <a:rPr sz="1400" spc="275" dirty="0">
                          <a:latin typeface="Arial" pitchFamily="34" charset="0"/>
                          <a:cs typeface="Arial" pitchFamily="34" charset="0"/>
                        </a:rPr>
                        <a:t>jovens</a:t>
                      </a:r>
                      <a:r>
                        <a:rPr sz="1400" spc="105" dirty="0">
                          <a:latin typeface="Arial" pitchFamily="34" charset="0"/>
                          <a:cs typeface="Arial" pitchFamily="34" charset="0"/>
                        </a:rPr>
                        <a:t> </a:t>
                      </a:r>
                      <a:r>
                        <a:rPr sz="1400" spc="285" dirty="0">
                          <a:latin typeface="Arial" pitchFamily="34" charset="0"/>
                          <a:cs typeface="Arial" pitchFamily="34" charset="0"/>
                        </a:rPr>
                        <a:t>e</a:t>
                      </a:r>
                      <a:r>
                        <a:rPr sz="1400" spc="145" dirty="0">
                          <a:latin typeface="Arial" pitchFamily="34" charset="0"/>
                          <a:cs typeface="Arial" pitchFamily="34" charset="0"/>
                        </a:rPr>
                        <a:t> </a:t>
                      </a:r>
                      <a:r>
                        <a:rPr sz="1400" spc="254" dirty="0">
                          <a:latin typeface="Arial" pitchFamily="34" charset="0"/>
                          <a:cs typeface="Arial" pitchFamily="34" charset="0"/>
                        </a:rPr>
                        <a:t>adultos</a:t>
                      </a:r>
                      <a:r>
                        <a:rPr sz="1400" spc="110" dirty="0">
                          <a:latin typeface="Arial" pitchFamily="34" charset="0"/>
                          <a:cs typeface="Arial" pitchFamily="34" charset="0"/>
                        </a:rPr>
                        <a:t> </a:t>
                      </a:r>
                      <a:r>
                        <a:rPr sz="1400" spc="320" dirty="0">
                          <a:latin typeface="Arial" pitchFamily="34" charset="0"/>
                          <a:cs typeface="Arial" pitchFamily="34" charset="0"/>
                        </a:rPr>
                        <a:t>com</a:t>
                      </a:r>
                      <a:r>
                        <a:rPr sz="1400" spc="85" dirty="0">
                          <a:latin typeface="Arial" pitchFamily="34" charset="0"/>
                          <a:cs typeface="Arial" pitchFamily="34" charset="0"/>
                        </a:rPr>
                        <a:t> </a:t>
                      </a:r>
                      <a:r>
                        <a:rPr sz="1400" spc="240" dirty="0">
                          <a:latin typeface="Arial" pitchFamily="34" charset="0"/>
                          <a:cs typeface="Arial" pitchFamily="34" charset="0"/>
                        </a:rPr>
                        <a:t>avaliação</a:t>
                      </a:r>
                      <a:r>
                        <a:rPr sz="1400" spc="95" dirty="0">
                          <a:latin typeface="Arial" pitchFamily="34" charset="0"/>
                          <a:cs typeface="Arial" pitchFamily="34" charset="0"/>
                        </a:rPr>
                        <a:t> </a:t>
                      </a:r>
                      <a:r>
                        <a:rPr sz="1400" spc="310" dirty="0">
                          <a:latin typeface="Arial" pitchFamily="34" charset="0"/>
                          <a:cs typeface="Arial" pitchFamily="34" charset="0"/>
                        </a:rPr>
                        <a:t>no</a:t>
                      </a:r>
                      <a:r>
                        <a:rPr sz="1400" spc="90" dirty="0">
                          <a:latin typeface="Arial" pitchFamily="34" charset="0"/>
                          <a:cs typeface="Arial" pitchFamily="34" charset="0"/>
                        </a:rPr>
                        <a:t> </a:t>
                      </a:r>
                      <a:r>
                        <a:rPr sz="1400" spc="250" dirty="0">
                          <a:latin typeface="Arial" pitchFamily="34" charset="0"/>
                          <a:cs typeface="Arial" pitchFamily="34" charset="0"/>
                        </a:rPr>
                        <a:t>processo:</a:t>
                      </a:r>
                      <a:r>
                        <a:rPr sz="1400" spc="80" dirty="0">
                          <a:latin typeface="Arial" pitchFamily="34" charset="0"/>
                          <a:cs typeface="Arial" pitchFamily="34" charset="0"/>
                        </a:rPr>
                        <a:t> </a:t>
                      </a:r>
                      <a:r>
                        <a:rPr sz="1400" spc="190" dirty="0">
                          <a:latin typeface="Arial" pitchFamily="34" charset="0"/>
                          <a:cs typeface="Arial" pitchFamily="34" charset="0"/>
                        </a:rPr>
                        <a:t>0,80;</a:t>
                      </a:r>
                      <a:r>
                        <a:rPr sz="1400" spc="85" dirty="0">
                          <a:latin typeface="Arial" pitchFamily="34" charset="0"/>
                          <a:cs typeface="Arial" pitchFamily="34" charset="0"/>
                        </a:rPr>
                        <a:t> </a:t>
                      </a:r>
                      <a:r>
                        <a:rPr sz="1400" spc="285" dirty="0">
                          <a:latin typeface="Arial" pitchFamily="34" charset="0"/>
                          <a:cs typeface="Arial" pitchFamily="34" charset="0"/>
                        </a:rPr>
                        <a:t>e</a:t>
                      </a:r>
                      <a:endParaRPr sz="1400"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4447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b="1" spc="254" dirty="0">
                          <a:latin typeface="Arial" pitchFamily="34" charset="0"/>
                          <a:cs typeface="Arial" pitchFamily="34" charset="0"/>
                        </a:rPr>
                        <a:t>XVII</a:t>
                      </a:r>
                      <a:r>
                        <a:rPr sz="1400" b="1" spc="245" dirty="0">
                          <a:latin typeface="Arial" pitchFamily="34" charset="0"/>
                          <a:cs typeface="Arial" pitchFamily="34" charset="0"/>
                        </a:rPr>
                        <a:t> </a:t>
                      </a:r>
                      <a:r>
                        <a:rPr sz="1400" b="1" spc="175" dirty="0">
                          <a:latin typeface="Arial" pitchFamily="34" charset="0"/>
                          <a:cs typeface="Arial" pitchFamily="34" charset="0"/>
                        </a:rPr>
                        <a:t>-</a:t>
                      </a:r>
                      <a:r>
                        <a:rPr sz="1400" b="1" spc="260" dirty="0">
                          <a:latin typeface="Arial" pitchFamily="34" charset="0"/>
                          <a:cs typeface="Arial" pitchFamily="34" charset="0"/>
                        </a:rPr>
                        <a:t> </a:t>
                      </a:r>
                      <a:r>
                        <a:rPr sz="1400" b="1" spc="270" dirty="0">
                          <a:latin typeface="Arial" pitchFamily="34" charset="0"/>
                          <a:cs typeface="Arial" pitchFamily="34" charset="0"/>
                        </a:rPr>
                        <a:t>educação</a:t>
                      </a:r>
                      <a:r>
                        <a:rPr sz="1400" b="1" spc="240" dirty="0">
                          <a:latin typeface="Arial" pitchFamily="34" charset="0"/>
                          <a:cs typeface="Arial" pitchFamily="34" charset="0"/>
                        </a:rPr>
                        <a:t> </a:t>
                      </a:r>
                      <a:r>
                        <a:rPr sz="1400" b="1" spc="300" dirty="0">
                          <a:latin typeface="Arial" pitchFamily="34" charset="0"/>
                          <a:cs typeface="Arial" pitchFamily="34" charset="0"/>
                        </a:rPr>
                        <a:t>de</a:t>
                      </a:r>
                      <a:r>
                        <a:rPr sz="1400" b="1" spc="280" dirty="0">
                          <a:latin typeface="Arial" pitchFamily="34" charset="0"/>
                          <a:cs typeface="Arial" pitchFamily="34" charset="0"/>
                        </a:rPr>
                        <a:t> </a:t>
                      </a:r>
                      <a:r>
                        <a:rPr sz="1400" b="1" spc="275" dirty="0">
                          <a:latin typeface="Arial" pitchFamily="34" charset="0"/>
                          <a:cs typeface="Arial" pitchFamily="34" charset="0"/>
                        </a:rPr>
                        <a:t>jovens</a:t>
                      </a:r>
                      <a:r>
                        <a:rPr sz="1400" b="1" spc="245" dirty="0">
                          <a:latin typeface="Arial" pitchFamily="34" charset="0"/>
                          <a:cs typeface="Arial" pitchFamily="34" charset="0"/>
                        </a:rPr>
                        <a:t> </a:t>
                      </a:r>
                      <a:r>
                        <a:rPr sz="1400" b="1" spc="285" dirty="0">
                          <a:latin typeface="Arial" pitchFamily="34" charset="0"/>
                          <a:cs typeface="Arial" pitchFamily="34" charset="0"/>
                        </a:rPr>
                        <a:t>e </a:t>
                      </a:r>
                      <a:r>
                        <a:rPr sz="1400" b="1" spc="254" dirty="0">
                          <a:latin typeface="Arial" pitchFamily="34" charset="0"/>
                          <a:cs typeface="Arial" pitchFamily="34" charset="0"/>
                        </a:rPr>
                        <a:t>adultos</a:t>
                      </a:r>
                      <a:r>
                        <a:rPr sz="1400" b="1" spc="250" dirty="0">
                          <a:latin typeface="Arial" pitchFamily="34" charset="0"/>
                          <a:cs typeface="Arial" pitchFamily="34" charset="0"/>
                        </a:rPr>
                        <a:t> </a:t>
                      </a:r>
                      <a:r>
                        <a:rPr sz="1400" b="1" spc="254" dirty="0">
                          <a:latin typeface="Arial" pitchFamily="34" charset="0"/>
                          <a:cs typeface="Arial" pitchFamily="34" charset="0"/>
                        </a:rPr>
                        <a:t>integrada</a:t>
                      </a:r>
                      <a:r>
                        <a:rPr sz="1400" b="1" spc="210" dirty="0">
                          <a:latin typeface="Arial" pitchFamily="34" charset="0"/>
                          <a:cs typeface="Arial" pitchFamily="34" charset="0"/>
                        </a:rPr>
                        <a:t> </a:t>
                      </a:r>
                      <a:r>
                        <a:rPr sz="1400" b="1" spc="275" dirty="0">
                          <a:latin typeface="Arial" pitchFamily="34" charset="0"/>
                          <a:cs typeface="Arial" pitchFamily="34" charset="0"/>
                        </a:rPr>
                        <a:t>à</a:t>
                      </a:r>
                      <a:r>
                        <a:rPr sz="1400" b="1" spc="185" dirty="0">
                          <a:latin typeface="Arial" pitchFamily="34" charset="0"/>
                          <a:cs typeface="Arial" pitchFamily="34" charset="0"/>
                        </a:rPr>
                        <a:t> </a:t>
                      </a:r>
                      <a:r>
                        <a:rPr sz="1400" b="1" spc="270" dirty="0">
                          <a:latin typeface="Arial" pitchFamily="34" charset="0"/>
                          <a:cs typeface="Arial" pitchFamily="34" charset="0"/>
                        </a:rPr>
                        <a:t>educação</a:t>
                      </a:r>
                      <a:r>
                        <a:rPr sz="1400" b="1" spc="240" dirty="0">
                          <a:latin typeface="Arial" pitchFamily="34" charset="0"/>
                          <a:cs typeface="Arial" pitchFamily="34" charset="0"/>
                        </a:rPr>
                        <a:t> profissional</a:t>
                      </a:r>
                      <a:r>
                        <a:rPr sz="1400" b="1" spc="315" dirty="0">
                          <a:latin typeface="Arial" pitchFamily="34" charset="0"/>
                          <a:cs typeface="Arial" pitchFamily="34" charset="0"/>
                        </a:rPr>
                        <a:t> </a:t>
                      </a:r>
                      <a:r>
                        <a:rPr sz="1400" b="1" spc="300" dirty="0">
                          <a:latin typeface="Arial" pitchFamily="34" charset="0"/>
                          <a:cs typeface="Arial" pitchFamily="34" charset="0"/>
                        </a:rPr>
                        <a:t>de</a:t>
                      </a:r>
                      <a:r>
                        <a:rPr sz="1400" b="1" spc="155" dirty="0">
                          <a:latin typeface="Arial" pitchFamily="34" charset="0"/>
                          <a:cs typeface="Arial" pitchFamily="34" charset="0"/>
                        </a:rPr>
                        <a:t> </a:t>
                      </a:r>
                      <a:r>
                        <a:rPr sz="1400" b="1" spc="229" dirty="0" err="1">
                          <a:latin typeface="Arial" pitchFamily="34" charset="0"/>
                          <a:cs typeface="Arial" pitchFamily="34" charset="0"/>
                        </a:rPr>
                        <a:t>nível</a:t>
                      </a:r>
                      <a:r>
                        <a:rPr lang="pt-BR" sz="1400" b="1" spc="229">
                          <a:latin typeface="Arial" pitchFamily="34" charset="0"/>
                          <a:cs typeface="Arial" pitchFamily="34" charset="0"/>
                        </a:rPr>
                        <a:t> </a:t>
                      </a:r>
                      <a:r>
                        <a:rPr sz="1400" b="1" spc="295">
                          <a:latin typeface="Arial" pitchFamily="34" charset="0"/>
                          <a:cs typeface="Arial" pitchFamily="34" charset="0"/>
                        </a:rPr>
                        <a:t>médio</a:t>
                      </a:r>
                      <a:r>
                        <a:rPr sz="1400" b="1" spc="295" dirty="0">
                          <a:latin typeface="Arial" pitchFamily="34" charset="0"/>
                          <a:cs typeface="Arial" pitchFamily="34" charset="0"/>
                        </a:rPr>
                        <a:t>,</a:t>
                      </a:r>
                      <a:r>
                        <a:rPr sz="1400" b="1" spc="110" dirty="0">
                          <a:latin typeface="Arial" pitchFamily="34" charset="0"/>
                          <a:cs typeface="Arial" pitchFamily="34" charset="0"/>
                        </a:rPr>
                        <a:t> </a:t>
                      </a:r>
                      <a:r>
                        <a:rPr sz="1400" b="1" spc="320" dirty="0">
                          <a:latin typeface="Arial" pitchFamily="34" charset="0"/>
                          <a:cs typeface="Arial" pitchFamily="34" charset="0"/>
                        </a:rPr>
                        <a:t>com</a:t>
                      </a:r>
                      <a:r>
                        <a:rPr sz="1400" b="1" spc="80" dirty="0">
                          <a:latin typeface="Arial" pitchFamily="34" charset="0"/>
                          <a:cs typeface="Arial" pitchFamily="34" charset="0"/>
                        </a:rPr>
                        <a:t> </a:t>
                      </a:r>
                      <a:r>
                        <a:rPr sz="1400" b="1" spc="240" dirty="0">
                          <a:latin typeface="Arial" pitchFamily="34" charset="0"/>
                          <a:cs typeface="Arial" pitchFamily="34" charset="0"/>
                        </a:rPr>
                        <a:t>avaliação</a:t>
                      </a:r>
                      <a:r>
                        <a:rPr sz="1400" b="1" spc="90" dirty="0">
                          <a:latin typeface="Arial" pitchFamily="34" charset="0"/>
                          <a:cs typeface="Arial" pitchFamily="34" charset="0"/>
                        </a:rPr>
                        <a:t> </a:t>
                      </a:r>
                      <a:r>
                        <a:rPr sz="1400" b="1" spc="310" dirty="0">
                          <a:latin typeface="Arial" pitchFamily="34" charset="0"/>
                          <a:cs typeface="Arial" pitchFamily="34" charset="0"/>
                        </a:rPr>
                        <a:t>no</a:t>
                      </a:r>
                      <a:r>
                        <a:rPr sz="1400" b="1" spc="85" dirty="0">
                          <a:latin typeface="Arial" pitchFamily="34" charset="0"/>
                          <a:cs typeface="Arial" pitchFamily="34" charset="0"/>
                        </a:rPr>
                        <a:t> </a:t>
                      </a:r>
                      <a:r>
                        <a:rPr sz="1400" b="1" spc="250" dirty="0">
                          <a:latin typeface="Arial" pitchFamily="34" charset="0"/>
                          <a:cs typeface="Arial" pitchFamily="34" charset="0"/>
                        </a:rPr>
                        <a:t>processo:</a:t>
                      </a:r>
                      <a:r>
                        <a:rPr sz="1400" b="1" spc="80" dirty="0">
                          <a:latin typeface="Arial" pitchFamily="34" charset="0"/>
                          <a:cs typeface="Arial" pitchFamily="34" charset="0"/>
                        </a:rPr>
                        <a:t> </a:t>
                      </a:r>
                      <a:r>
                        <a:rPr sz="1400" b="1" spc="190" dirty="0">
                          <a:latin typeface="Arial" pitchFamily="34" charset="0"/>
                          <a:cs typeface="Arial" pitchFamily="34" charset="0"/>
                        </a:rPr>
                        <a:t>1,20.</a:t>
                      </a:r>
                      <a:endParaRPr sz="1400" b="1"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44436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9370">
                        <a:lnSpc>
                          <a:spcPct val="100000"/>
                        </a:lnSpc>
                        <a:spcBef>
                          <a:spcPts val="55"/>
                        </a:spcBef>
                      </a:pPr>
                      <a:r>
                        <a:rPr sz="1400" spc="170" dirty="0">
                          <a:solidFill>
                            <a:srgbClr val="FF0000"/>
                          </a:solidFill>
                          <a:latin typeface="Arial" pitchFamily="34" charset="0"/>
                          <a:cs typeface="Arial" pitchFamily="34" charset="0"/>
                        </a:rPr>
                        <a:t>r)</a:t>
                      </a:r>
                      <a:r>
                        <a:rPr sz="1400" spc="140" dirty="0">
                          <a:solidFill>
                            <a:srgbClr val="FF0000"/>
                          </a:solidFill>
                          <a:latin typeface="Arial" pitchFamily="34" charset="0"/>
                          <a:cs typeface="Arial" pitchFamily="34" charset="0"/>
                        </a:rPr>
                        <a:t> </a:t>
                      </a:r>
                      <a:r>
                        <a:rPr sz="1400" spc="270" dirty="0">
                          <a:solidFill>
                            <a:srgbClr val="FF0000"/>
                          </a:solidFill>
                          <a:latin typeface="Arial" pitchFamily="34" charset="0"/>
                          <a:cs typeface="Arial" pitchFamily="34" charset="0"/>
                        </a:rPr>
                        <a:t>formação</a:t>
                      </a:r>
                      <a:r>
                        <a:rPr sz="1400" spc="90" dirty="0">
                          <a:solidFill>
                            <a:srgbClr val="FF0000"/>
                          </a:solidFill>
                          <a:latin typeface="Arial" pitchFamily="34" charset="0"/>
                          <a:cs typeface="Arial" pitchFamily="34" charset="0"/>
                        </a:rPr>
                        <a:t> </a:t>
                      </a:r>
                      <a:r>
                        <a:rPr sz="1400" spc="245" dirty="0">
                          <a:solidFill>
                            <a:srgbClr val="FF0000"/>
                          </a:solidFill>
                          <a:latin typeface="Arial" pitchFamily="34" charset="0"/>
                          <a:cs typeface="Arial" pitchFamily="34" charset="0"/>
                        </a:rPr>
                        <a:t>técnica</a:t>
                      </a:r>
                      <a:r>
                        <a:rPr sz="1400" spc="55" dirty="0">
                          <a:solidFill>
                            <a:srgbClr val="FF0000"/>
                          </a:solidFill>
                          <a:latin typeface="Arial" pitchFamily="34" charset="0"/>
                          <a:cs typeface="Arial" pitchFamily="34" charset="0"/>
                        </a:rPr>
                        <a:t> </a:t>
                      </a:r>
                      <a:r>
                        <a:rPr sz="1400" spc="285" dirty="0">
                          <a:solidFill>
                            <a:srgbClr val="FF0000"/>
                          </a:solidFill>
                          <a:latin typeface="Arial" pitchFamily="34" charset="0"/>
                          <a:cs typeface="Arial" pitchFamily="34" charset="0"/>
                        </a:rPr>
                        <a:t>e</a:t>
                      </a:r>
                      <a:r>
                        <a:rPr sz="1400" spc="150" dirty="0">
                          <a:solidFill>
                            <a:srgbClr val="FF0000"/>
                          </a:solidFill>
                          <a:latin typeface="Arial" pitchFamily="34" charset="0"/>
                          <a:cs typeface="Arial" pitchFamily="34" charset="0"/>
                        </a:rPr>
                        <a:t> </a:t>
                      </a:r>
                      <a:r>
                        <a:rPr sz="1400" spc="240" dirty="0">
                          <a:solidFill>
                            <a:srgbClr val="FF0000"/>
                          </a:solidFill>
                          <a:latin typeface="Arial" pitchFamily="34" charset="0"/>
                          <a:cs typeface="Arial" pitchFamily="34" charset="0"/>
                        </a:rPr>
                        <a:t>profissional</a:t>
                      </a:r>
                      <a:r>
                        <a:rPr sz="1400" spc="145" dirty="0">
                          <a:solidFill>
                            <a:srgbClr val="FF0000"/>
                          </a:solidFill>
                          <a:latin typeface="Arial" pitchFamily="34" charset="0"/>
                          <a:cs typeface="Arial" pitchFamily="34" charset="0"/>
                        </a:rPr>
                        <a:t> </a:t>
                      </a:r>
                      <a:r>
                        <a:rPr sz="1400" spc="250" dirty="0">
                          <a:solidFill>
                            <a:srgbClr val="FF0000"/>
                          </a:solidFill>
                          <a:latin typeface="Arial" pitchFamily="34" charset="0"/>
                          <a:cs typeface="Arial" pitchFamily="34" charset="0"/>
                        </a:rPr>
                        <a:t>prevista</a:t>
                      </a:r>
                      <a:r>
                        <a:rPr sz="1400" spc="55" dirty="0">
                          <a:solidFill>
                            <a:srgbClr val="FF0000"/>
                          </a:solidFill>
                          <a:latin typeface="Arial" pitchFamily="34" charset="0"/>
                          <a:cs typeface="Arial" pitchFamily="34" charset="0"/>
                        </a:rPr>
                        <a:t> </a:t>
                      </a:r>
                      <a:r>
                        <a:rPr sz="1400" spc="310" dirty="0">
                          <a:solidFill>
                            <a:srgbClr val="FF0000"/>
                          </a:solidFill>
                          <a:latin typeface="Arial" pitchFamily="34" charset="0"/>
                          <a:cs typeface="Arial" pitchFamily="34" charset="0"/>
                        </a:rPr>
                        <a:t>no</a:t>
                      </a:r>
                      <a:r>
                        <a:rPr sz="1400" spc="90" dirty="0">
                          <a:solidFill>
                            <a:srgbClr val="FF0000"/>
                          </a:solidFill>
                          <a:latin typeface="Arial" pitchFamily="34" charset="0"/>
                          <a:cs typeface="Arial" pitchFamily="34" charset="0"/>
                        </a:rPr>
                        <a:t> </a:t>
                      </a:r>
                      <a:r>
                        <a:rPr sz="1400" spc="190" dirty="0">
                          <a:solidFill>
                            <a:srgbClr val="FF0000"/>
                          </a:solidFill>
                          <a:latin typeface="Arial" pitchFamily="34" charset="0"/>
                          <a:cs typeface="Arial" pitchFamily="34" charset="0"/>
                        </a:rPr>
                        <a:t>art.</a:t>
                      </a:r>
                      <a:r>
                        <a:rPr sz="1400" spc="105" dirty="0">
                          <a:solidFill>
                            <a:srgbClr val="FF0000"/>
                          </a:solidFill>
                          <a:latin typeface="Arial" pitchFamily="34" charset="0"/>
                          <a:cs typeface="Arial" pitchFamily="34" charset="0"/>
                        </a:rPr>
                        <a:t> </a:t>
                      </a:r>
                      <a:r>
                        <a:rPr sz="1400" spc="190" dirty="0">
                          <a:solidFill>
                            <a:srgbClr val="FF0000"/>
                          </a:solidFill>
                          <a:latin typeface="Arial" pitchFamily="34" charset="0"/>
                          <a:cs typeface="Arial" pitchFamily="34" charset="0"/>
                        </a:rPr>
                        <a:t>36,</a:t>
                      </a:r>
                      <a:r>
                        <a:rPr sz="1400" spc="114" dirty="0">
                          <a:solidFill>
                            <a:srgbClr val="FF0000"/>
                          </a:solidFill>
                          <a:latin typeface="Arial" pitchFamily="34" charset="0"/>
                          <a:cs typeface="Arial" pitchFamily="34" charset="0"/>
                        </a:rPr>
                        <a:t> </a:t>
                      </a:r>
                      <a:r>
                        <a:rPr sz="1400" spc="240" dirty="0">
                          <a:solidFill>
                            <a:srgbClr val="FF0000"/>
                          </a:solidFill>
                          <a:latin typeface="Arial" pitchFamily="34" charset="0"/>
                          <a:cs typeface="Arial" pitchFamily="34" charset="0"/>
                        </a:rPr>
                        <a:t>inciso</a:t>
                      </a:r>
                      <a:r>
                        <a:rPr sz="1400" spc="90" dirty="0">
                          <a:solidFill>
                            <a:srgbClr val="FF0000"/>
                          </a:solidFill>
                          <a:latin typeface="Arial" pitchFamily="34" charset="0"/>
                          <a:cs typeface="Arial" pitchFamily="34" charset="0"/>
                        </a:rPr>
                        <a:t> </a:t>
                      </a:r>
                      <a:r>
                        <a:rPr sz="1400" spc="265" dirty="0">
                          <a:solidFill>
                            <a:srgbClr val="FF0000"/>
                          </a:solidFill>
                          <a:latin typeface="Arial" pitchFamily="34" charset="0"/>
                          <a:cs typeface="Arial" pitchFamily="34" charset="0"/>
                        </a:rPr>
                        <a:t>V,</a:t>
                      </a:r>
                      <a:r>
                        <a:rPr sz="1400" spc="114" dirty="0">
                          <a:solidFill>
                            <a:srgbClr val="FF0000"/>
                          </a:solidFill>
                          <a:latin typeface="Arial" pitchFamily="34" charset="0"/>
                          <a:cs typeface="Arial" pitchFamily="34" charset="0"/>
                        </a:rPr>
                        <a:t> </a:t>
                      </a:r>
                      <a:r>
                        <a:rPr sz="1400" spc="295" dirty="0">
                          <a:solidFill>
                            <a:srgbClr val="FF0000"/>
                          </a:solidFill>
                          <a:latin typeface="Arial" pitchFamily="34" charset="0"/>
                          <a:cs typeface="Arial" pitchFamily="34" charset="0"/>
                        </a:rPr>
                        <a:t>da</a:t>
                      </a:r>
                      <a:r>
                        <a:rPr sz="1400" spc="60" dirty="0">
                          <a:solidFill>
                            <a:srgbClr val="FF0000"/>
                          </a:solidFill>
                          <a:latin typeface="Arial" pitchFamily="34" charset="0"/>
                          <a:cs typeface="Arial" pitchFamily="34" charset="0"/>
                        </a:rPr>
                        <a:t> </a:t>
                      </a:r>
                      <a:r>
                        <a:rPr sz="1400" spc="225" dirty="0">
                          <a:solidFill>
                            <a:srgbClr val="FF0000"/>
                          </a:solidFill>
                          <a:latin typeface="Arial" pitchFamily="34" charset="0"/>
                          <a:cs typeface="Arial" pitchFamily="34" charset="0"/>
                        </a:rPr>
                        <a:t>Lei</a:t>
                      </a:r>
                      <a:r>
                        <a:rPr sz="1400" spc="150" dirty="0">
                          <a:solidFill>
                            <a:srgbClr val="FF0000"/>
                          </a:solidFill>
                          <a:latin typeface="Arial" pitchFamily="34" charset="0"/>
                          <a:cs typeface="Arial" pitchFamily="34" charset="0"/>
                        </a:rPr>
                        <a:t> </a:t>
                      </a:r>
                      <a:r>
                        <a:rPr sz="1400" spc="275" dirty="0">
                          <a:solidFill>
                            <a:srgbClr val="FF0000"/>
                          </a:solidFill>
                          <a:latin typeface="Arial" pitchFamily="34" charset="0"/>
                          <a:cs typeface="Arial" pitchFamily="34" charset="0"/>
                        </a:rPr>
                        <a:t>nº</a:t>
                      </a:r>
                      <a:r>
                        <a:rPr sz="1400" spc="40" dirty="0">
                          <a:solidFill>
                            <a:srgbClr val="FF0000"/>
                          </a:solidFill>
                          <a:latin typeface="Arial" pitchFamily="34" charset="0"/>
                          <a:cs typeface="Arial" pitchFamily="34" charset="0"/>
                        </a:rPr>
                        <a:t> </a:t>
                      </a:r>
                      <a:r>
                        <a:rPr sz="1400" spc="190" dirty="0">
                          <a:solidFill>
                            <a:srgbClr val="FF0000"/>
                          </a:solidFill>
                          <a:latin typeface="Arial" pitchFamily="34" charset="0"/>
                          <a:cs typeface="Arial" pitchFamily="34" charset="0"/>
                        </a:rPr>
                        <a:t>9.394,</a:t>
                      </a:r>
                      <a:endParaRPr sz="1400" dirty="0">
                        <a:latin typeface="Arial" pitchFamily="34" charset="0"/>
                        <a:cs typeface="Arial" pitchFamily="34" charset="0"/>
                      </a:endParaRPr>
                    </a:p>
                    <a:p>
                      <a:pPr marL="39370">
                        <a:lnSpc>
                          <a:spcPct val="100000"/>
                        </a:lnSpc>
                        <a:spcBef>
                          <a:spcPts val="190"/>
                        </a:spcBef>
                      </a:pPr>
                      <a:r>
                        <a:rPr sz="1400" spc="300" dirty="0">
                          <a:solidFill>
                            <a:srgbClr val="FF0000"/>
                          </a:solidFill>
                          <a:latin typeface="Arial" pitchFamily="34" charset="0"/>
                          <a:cs typeface="Arial" pitchFamily="34" charset="0"/>
                        </a:rPr>
                        <a:t>de</a:t>
                      </a:r>
                      <a:r>
                        <a:rPr sz="1400" spc="140" dirty="0">
                          <a:solidFill>
                            <a:srgbClr val="FF0000"/>
                          </a:solidFill>
                          <a:latin typeface="Arial" pitchFamily="34" charset="0"/>
                          <a:cs typeface="Arial" pitchFamily="34" charset="0"/>
                        </a:rPr>
                        <a:t> </a:t>
                      </a:r>
                      <a:r>
                        <a:rPr sz="1400" spc="250" dirty="0">
                          <a:solidFill>
                            <a:srgbClr val="FF0000"/>
                          </a:solidFill>
                          <a:latin typeface="Arial" pitchFamily="34" charset="0"/>
                          <a:cs typeface="Arial" pitchFamily="34" charset="0"/>
                        </a:rPr>
                        <a:t>20</a:t>
                      </a:r>
                      <a:r>
                        <a:rPr sz="1400" spc="5" dirty="0">
                          <a:solidFill>
                            <a:srgbClr val="FF0000"/>
                          </a:solidFill>
                          <a:latin typeface="Arial" pitchFamily="34" charset="0"/>
                          <a:cs typeface="Arial" pitchFamily="34" charset="0"/>
                        </a:rPr>
                        <a:t> </a:t>
                      </a:r>
                      <a:r>
                        <a:rPr sz="1400" spc="300" dirty="0">
                          <a:solidFill>
                            <a:srgbClr val="FF0000"/>
                          </a:solidFill>
                          <a:latin typeface="Arial" pitchFamily="34" charset="0"/>
                          <a:cs typeface="Arial" pitchFamily="34" charset="0"/>
                        </a:rPr>
                        <a:t>de</a:t>
                      </a:r>
                      <a:r>
                        <a:rPr sz="1400" spc="140" dirty="0">
                          <a:solidFill>
                            <a:srgbClr val="FF0000"/>
                          </a:solidFill>
                          <a:latin typeface="Arial" pitchFamily="34" charset="0"/>
                          <a:cs typeface="Arial" pitchFamily="34" charset="0"/>
                        </a:rPr>
                        <a:t> </a:t>
                      </a:r>
                      <a:r>
                        <a:rPr sz="1400" spc="310" dirty="0">
                          <a:solidFill>
                            <a:srgbClr val="FF0000"/>
                          </a:solidFill>
                          <a:latin typeface="Arial" pitchFamily="34" charset="0"/>
                          <a:cs typeface="Arial" pitchFamily="34" charset="0"/>
                        </a:rPr>
                        <a:t>dezembro</a:t>
                      </a:r>
                      <a:r>
                        <a:rPr sz="1400" spc="85" dirty="0">
                          <a:solidFill>
                            <a:srgbClr val="FF0000"/>
                          </a:solidFill>
                          <a:latin typeface="Arial" pitchFamily="34" charset="0"/>
                          <a:cs typeface="Arial" pitchFamily="34" charset="0"/>
                        </a:rPr>
                        <a:t> </a:t>
                      </a:r>
                      <a:r>
                        <a:rPr sz="1400" spc="300" dirty="0">
                          <a:solidFill>
                            <a:srgbClr val="FF0000"/>
                          </a:solidFill>
                          <a:latin typeface="Arial" pitchFamily="34" charset="0"/>
                          <a:cs typeface="Arial" pitchFamily="34" charset="0"/>
                        </a:rPr>
                        <a:t>de</a:t>
                      </a:r>
                      <a:r>
                        <a:rPr sz="1400" spc="140" dirty="0">
                          <a:solidFill>
                            <a:srgbClr val="FF0000"/>
                          </a:solidFill>
                          <a:latin typeface="Arial" pitchFamily="34" charset="0"/>
                          <a:cs typeface="Arial" pitchFamily="34" charset="0"/>
                        </a:rPr>
                        <a:t> </a:t>
                      </a:r>
                      <a:r>
                        <a:rPr sz="1400" spc="200" dirty="0">
                          <a:solidFill>
                            <a:srgbClr val="FF0000"/>
                          </a:solidFill>
                          <a:latin typeface="Arial" pitchFamily="34" charset="0"/>
                          <a:cs typeface="Arial" pitchFamily="34" charset="0"/>
                        </a:rPr>
                        <a:t>1996:</a:t>
                      </a:r>
                      <a:r>
                        <a:rPr sz="1400" spc="75" dirty="0">
                          <a:solidFill>
                            <a:srgbClr val="FF0000"/>
                          </a:solidFill>
                          <a:latin typeface="Arial" pitchFamily="34" charset="0"/>
                          <a:cs typeface="Arial" pitchFamily="34" charset="0"/>
                        </a:rPr>
                        <a:t> </a:t>
                      </a:r>
                      <a:r>
                        <a:rPr sz="1400" spc="190" dirty="0">
                          <a:solidFill>
                            <a:srgbClr val="FF0000"/>
                          </a:solidFill>
                          <a:latin typeface="Arial" pitchFamily="34" charset="0"/>
                          <a:cs typeface="Arial" pitchFamily="34" charset="0"/>
                        </a:rPr>
                        <a:t>1,30.</a:t>
                      </a:r>
                      <a:r>
                        <a:rPr sz="1400" spc="105" dirty="0">
                          <a:solidFill>
                            <a:srgbClr val="FF0000"/>
                          </a:solidFill>
                          <a:latin typeface="Arial" pitchFamily="34" charset="0"/>
                          <a:cs typeface="Arial" pitchFamily="34" charset="0"/>
                        </a:rPr>
                        <a:t> </a:t>
                      </a:r>
                      <a:r>
                        <a:rPr sz="1400" spc="235" dirty="0">
                          <a:solidFill>
                            <a:srgbClr val="FF0000"/>
                          </a:solidFill>
                          <a:latin typeface="Arial" pitchFamily="34" charset="0"/>
                          <a:cs typeface="Arial" pitchFamily="34" charset="0"/>
                        </a:rPr>
                        <a:t>(incluída</a:t>
                      </a:r>
                      <a:r>
                        <a:rPr sz="1400" spc="55" dirty="0">
                          <a:solidFill>
                            <a:srgbClr val="FF0000"/>
                          </a:solidFill>
                          <a:latin typeface="Arial" pitchFamily="34" charset="0"/>
                          <a:cs typeface="Arial" pitchFamily="34" charset="0"/>
                        </a:rPr>
                        <a:t> </a:t>
                      </a:r>
                      <a:r>
                        <a:rPr sz="1400" spc="310" dirty="0">
                          <a:solidFill>
                            <a:srgbClr val="FF0000"/>
                          </a:solidFill>
                          <a:latin typeface="Arial" pitchFamily="34" charset="0"/>
                          <a:cs typeface="Arial" pitchFamily="34" charset="0"/>
                        </a:rPr>
                        <a:t>no</a:t>
                      </a:r>
                      <a:r>
                        <a:rPr sz="1400" spc="85" dirty="0">
                          <a:solidFill>
                            <a:srgbClr val="FF0000"/>
                          </a:solidFill>
                          <a:latin typeface="Arial" pitchFamily="34" charset="0"/>
                          <a:cs typeface="Arial" pitchFamily="34" charset="0"/>
                        </a:rPr>
                        <a:t> </a:t>
                      </a:r>
                      <a:r>
                        <a:rPr sz="1400" spc="280" dirty="0">
                          <a:solidFill>
                            <a:srgbClr val="FF0000"/>
                          </a:solidFill>
                          <a:latin typeface="Arial" pitchFamily="34" charset="0"/>
                          <a:cs typeface="Arial" pitchFamily="34" charset="0"/>
                        </a:rPr>
                        <a:t>PL</a:t>
                      </a:r>
                      <a:r>
                        <a:rPr sz="1400" spc="40" dirty="0">
                          <a:solidFill>
                            <a:srgbClr val="FF0000"/>
                          </a:solidFill>
                          <a:latin typeface="Arial" pitchFamily="34" charset="0"/>
                          <a:cs typeface="Arial" pitchFamily="34" charset="0"/>
                        </a:rPr>
                        <a:t> </a:t>
                      </a:r>
                      <a:r>
                        <a:rPr sz="1400" spc="210" dirty="0">
                          <a:solidFill>
                            <a:srgbClr val="FF0000"/>
                          </a:solidFill>
                          <a:latin typeface="Arial" pitchFamily="34" charset="0"/>
                          <a:cs typeface="Arial" pitchFamily="34" charset="0"/>
                        </a:rPr>
                        <a:t>4372/2020)</a:t>
                      </a:r>
                      <a:endParaRPr sz="1400" dirty="0">
                        <a:latin typeface="Arial" pitchFamily="34" charset="0"/>
                        <a:cs typeface="Arial" pitchFamily="34" charset="0"/>
                      </a:endParaRPr>
                    </a:p>
                  </a:txBody>
                  <a:tcPr marL="0" marR="0" marT="6985" marB="0">
                    <a:lnL w="19050">
                      <a:solidFill>
                        <a:srgbClr val="000000"/>
                      </a:solidFill>
                      <a:prstDash val="solid"/>
                    </a:lnL>
                    <a:lnR w="1905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bl>
          </a:graphicData>
        </a:graphic>
      </p:graphicFrame>
      <p:sp>
        <p:nvSpPr>
          <p:cNvPr id="3" name="Retângulo 2"/>
          <p:cNvSpPr/>
          <p:nvPr/>
        </p:nvSpPr>
        <p:spPr>
          <a:xfrm>
            <a:off x="26221" y="47359"/>
            <a:ext cx="9144000" cy="830997"/>
          </a:xfrm>
          <a:prstGeom prst="rect">
            <a:avLst/>
          </a:prstGeom>
          <a:solidFill>
            <a:schemeClr val="accent3">
              <a:lumMod val="40000"/>
              <a:lumOff val="60000"/>
            </a:schemeClr>
          </a:solidFill>
        </p:spPr>
        <p:txBody>
          <a:bodyPr wrap="square">
            <a:spAutoFit/>
          </a:bodyPr>
          <a:lstStyle/>
          <a:p>
            <a:pPr algn="ctr"/>
            <a:r>
              <a:rPr lang="pt-BR" sz="4800" b="1" spc="50" dirty="0">
                <a:ln w="11430"/>
                <a:solidFill>
                  <a:srgbClr val="4F81BD">
                    <a:lumMod val="75000"/>
                  </a:srgbClr>
                </a:solidFill>
                <a:effectLst>
                  <a:outerShdw blurRad="76200" dist="50800" dir="5400000" algn="tl" rotWithShape="0">
                    <a:srgbClr val="000000">
                      <a:alpha val="65000"/>
                    </a:srgbClr>
                  </a:outerShdw>
                </a:effectLst>
                <a:latin typeface="Arial" pitchFamily="34" charset="0"/>
                <a:cs typeface="Arial" pitchFamily="34" charset="0"/>
              </a:rPr>
              <a:t>NOVO FUNDEB </a:t>
            </a:r>
          </a:p>
        </p:txBody>
      </p:sp>
    </p:spTree>
    <p:extLst>
      <p:ext uri="{BB962C8B-B14F-4D97-AF65-F5344CB8AC3E}">
        <p14:creationId xmlns:p14="http://schemas.microsoft.com/office/powerpoint/2010/main" val="1453601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 y="1916832"/>
            <a:ext cx="9143998" cy="3437864"/>
          </a:xfrm>
          <a:prstGeom prst="rect">
            <a:avLst/>
          </a:prstGeom>
          <a:solidFill>
            <a:schemeClr val="bg1"/>
          </a:solidFill>
        </p:spPr>
        <p:txBody>
          <a:bodyPr wrap="square">
            <a:spAutoFit/>
          </a:bodyPr>
          <a:lstStyle/>
          <a:p>
            <a:pPr marL="393017" indent="-457200" algn="just">
              <a:spcBef>
                <a:spcPct val="20000"/>
              </a:spcBef>
              <a:buClr>
                <a:srgbClr val="0F6FC6"/>
              </a:buClr>
              <a:buSzPct val="85000"/>
              <a:buFont typeface="Wingdings" pitchFamily="2" charset="2"/>
              <a:buChar char="q"/>
            </a:pPr>
            <a:r>
              <a:rPr lang="pt-BR" sz="3200" b="1" u="sng" dirty="0">
                <a:solidFill>
                  <a:prstClr val="black"/>
                </a:solidFill>
                <a:effectLst>
                  <a:outerShdw blurRad="38100" dist="38100" dir="2700000" algn="tl">
                    <a:srgbClr val="000000">
                      <a:alpha val="43137"/>
                    </a:srgbClr>
                  </a:outerShdw>
                </a:effectLst>
                <a:latin typeface="Arial" pitchFamily="34" charset="0"/>
                <a:cs typeface="Arial" pitchFamily="34" charset="0"/>
              </a:rPr>
              <a:t>Mínimo de 70% para Profissionais da Educação </a:t>
            </a:r>
          </a:p>
          <a:p>
            <a:pPr marL="850217" lvl="1" indent="-457200" algn="just">
              <a:lnSpc>
                <a:spcPts val="2100"/>
              </a:lnSpc>
              <a:buClr>
                <a:srgbClr val="0F6FC6"/>
              </a:buClr>
              <a:buSzPct val="85000"/>
              <a:buFont typeface="Wingdings" pitchFamily="2" charset="2"/>
              <a:buChar char="q"/>
            </a:pPr>
            <a:endParaRPr lang="pt-BR" sz="3600" b="1" u="sng"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marL="735917" lvl="1" indent="-342900" algn="just">
              <a:spcBef>
                <a:spcPct val="20000"/>
              </a:spcBef>
              <a:buClr>
                <a:srgbClr val="0F6FC6"/>
              </a:buClr>
              <a:buSzPct val="85000"/>
              <a:buFont typeface="Wingdings" pitchFamily="2" charset="2"/>
              <a:buChar char="v"/>
            </a:pPr>
            <a:r>
              <a:rPr lang="pt-BR" sz="2400" dirty="0">
                <a:solidFill>
                  <a:prstClr val="black"/>
                </a:solidFill>
                <a:latin typeface="Arial" pitchFamily="34" charset="0"/>
                <a:cs typeface="Arial" pitchFamily="34" charset="0"/>
              </a:rPr>
              <a:t>       (Inciso XI do </a:t>
            </a:r>
            <a:r>
              <a:rPr lang="pt-BR" sz="2400" dirty="0" err="1">
                <a:solidFill>
                  <a:prstClr val="black"/>
                </a:solidFill>
                <a:latin typeface="Arial" pitchFamily="34" charset="0"/>
                <a:cs typeface="Arial" pitchFamily="34" charset="0"/>
              </a:rPr>
              <a:t>Art</a:t>
            </a:r>
            <a:r>
              <a:rPr lang="pt-BR" sz="2400" dirty="0">
                <a:solidFill>
                  <a:prstClr val="black"/>
                </a:solidFill>
                <a:latin typeface="Arial" pitchFamily="34" charset="0"/>
                <a:cs typeface="Arial" pitchFamily="34" charset="0"/>
              </a:rPr>
              <a:t> 212-A,  EC - 108)</a:t>
            </a:r>
          </a:p>
          <a:p>
            <a:pPr marL="735917" lvl="1" indent="-342900" algn="just">
              <a:lnSpc>
                <a:spcPts val="2100"/>
              </a:lnSpc>
              <a:buClr>
                <a:srgbClr val="0F6FC6"/>
              </a:buClr>
              <a:buSzPct val="85000"/>
              <a:buFont typeface="Wingdings" pitchFamily="2" charset="2"/>
              <a:buChar char="v"/>
            </a:pPr>
            <a:endParaRPr lang="pt-BR" sz="2400" dirty="0">
              <a:solidFill>
                <a:prstClr val="black"/>
              </a:solidFill>
              <a:latin typeface="Arial" pitchFamily="34" charset="0"/>
              <a:cs typeface="Arial" pitchFamily="34" charset="0"/>
            </a:endParaRPr>
          </a:p>
          <a:p>
            <a:pPr marL="735917" lvl="1" indent="-342900" algn="just">
              <a:spcBef>
                <a:spcPct val="20000"/>
              </a:spcBef>
              <a:buClr>
                <a:srgbClr val="0F6FC6"/>
              </a:buClr>
              <a:buSzPct val="85000"/>
              <a:buFont typeface="Wingdings" pitchFamily="2" charset="2"/>
              <a:buChar char="v"/>
            </a:pPr>
            <a:r>
              <a:rPr lang="pt-BR" sz="2400" dirty="0">
                <a:solidFill>
                  <a:prstClr val="black"/>
                </a:solidFill>
                <a:latin typeface="Arial" pitchFamily="34" charset="0"/>
                <a:cs typeface="Arial" pitchFamily="34" charset="0"/>
              </a:rPr>
              <a:t> </a:t>
            </a:r>
            <a:r>
              <a:rPr lang="pt-BR" sz="2800" b="1" dirty="0">
                <a:solidFill>
                  <a:prstClr val="black"/>
                </a:solidFill>
                <a:latin typeface="Arial" pitchFamily="34" charset="0"/>
                <a:cs typeface="Arial" pitchFamily="34" charset="0"/>
              </a:rPr>
              <a:t>Profissionais da Educação em conformidade com o Art. 61da LDB.  </a:t>
            </a:r>
          </a:p>
          <a:p>
            <a:pPr marL="393017" lvl="1" algn="just">
              <a:spcBef>
                <a:spcPct val="20000"/>
              </a:spcBef>
              <a:buClr>
                <a:srgbClr val="0F6FC6"/>
              </a:buClr>
              <a:buSzPct val="85000"/>
            </a:pPr>
            <a:r>
              <a:rPr lang="pt-BR" sz="2400" dirty="0">
                <a:solidFill>
                  <a:prstClr val="black"/>
                </a:solidFill>
                <a:latin typeface="Arial" pitchFamily="34" charset="0"/>
                <a:cs typeface="Arial" pitchFamily="34" charset="0"/>
              </a:rPr>
              <a:t>           (Inciso II do Art. 26 da Lei 14.113)</a:t>
            </a:r>
          </a:p>
        </p:txBody>
      </p:sp>
      <p:sp>
        <p:nvSpPr>
          <p:cNvPr id="5" name="Retângulo 4"/>
          <p:cNvSpPr/>
          <p:nvPr/>
        </p:nvSpPr>
        <p:spPr>
          <a:xfrm>
            <a:off x="1" y="147"/>
            <a:ext cx="9137220" cy="1205458"/>
          </a:xfrm>
          <a:prstGeom prst="rect">
            <a:avLst/>
          </a:prstGeom>
          <a:solidFill>
            <a:schemeClr val="accent3">
              <a:lumMod val="60000"/>
              <a:lumOff val="40000"/>
            </a:schemeClr>
          </a:solidFill>
        </p:spPr>
        <p:txBody>
          <a:bodyPr wrap="square">
            <a:spAutoFit/>
          </a:bodyPr>
          <a:lstStyle/>
          <a:p>
            <a:pPr algn="ctr"/>
            <a:r>
              <a:rPr lang="pt-BR" sz="5400" b="1" u="sng" spc="50" dirty="0">
                <a:ln w="11430"/>
                <a:solidFill>
                  <a:srgbClr val="4F81BD">
                    <a:lumMod val="75000"/>
                  </a:srgbClr>
                </a:solidFill>
                <a:effectLst>
                  <a:outerShdw blurRad="76200" dist="50800" dir="5400000" algn="tl" rotWithShape="0">
                    <a:srgbClr val="000000">
                      <a:alpha val="65000"/>
                    </a:srgbClr>
                  </a:outerShdw>
                </a:effectLst>
                <a:latin typeface="Arial" pitchFamily="34" charset="0"/>
                <a:cs typeface="Arial" pitchFamily="34" charset="0"/>
              </a:rPr>
              <a:t>NOVO FUNDEB</a:t>
            </a:r>
          </a:p>
          <a:p>
            <a:pPr algn="ctr">
              <a:lnSpc>
                <a:spcPts val="2200"/>
              </a:lnSpc>
            </a:pPr>
            <a:r>
              <a:rPr lang="pt-BR" sz="5400" b="1" u="sng" spc="50" dirty="0">
                <a:ln w="11430"/>
                <a:solidFill>
                  <a:srgbClr val="4F81BD">
                    <a:lumMod val="75000"/>
                  </a:srgbClr>
                </a:solidFill>
                <a:effectLst>
                  <a:outerShdw blurRad="76200" dist="50800" dir="5400000" algn="tl" rotWithShape="0">
                    <a:srgbClr val="000000">
                      <a:alpha val="65000"/>
                    </a:srgbClr>
                  </a:outerShdw>
                </a:effectLst>
                <a:latin typeface="Arial" pitchFamily="34" charset="0"/>
                <a:cs typeface="Arial" pitchFamily="34" charset="0"/>
              </a:rPr>
              <a:t> </a:t>
            </a:r>
          </a:p>
        </p:txBody>
      </p:sp>
    </p:spTree>
    <p:extLst>
      <p:ext uri="{BB962C8B-B14F-4D97-AF65-F5344CB8AC3E}">
        <p14:creationId xmlns:p14="http://schemas.microsoft.com/office/powerpoint/2010/main" val="3126953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908720"/>
            <a:ext cx="9137221" cy="5432256"/>
          </a:xfrm>
          <a:prstGeom prst="rect">
            <a:avLst/>
          </a:prstGeom>
          <a:solidFill>
            <a:schemeClr val="bg1"/>
          </a:solidFill>
        </p:spPr>
        <p:txBody>
          <a:bodyPr wrap="square">
            <a:spAutoFit/>
          </a:bodyPr>
          <a:lstStyle/>
          <a:p>
            <a:pPr algn="just"/>
            <a:r>
              <a:rPr lang="pt-BR" sz="2200" b="1" u="sng" dirty="0">
                <a:solidFill>
                  <a:prstClr val="black"/>
                </a:solidFill>
                <a:latin typeface="Arial" pitchFamily="34" charset="0"/>
                <a:cs typeface="Arial" pitchFamily="34" charset="0"/>
              </a:rPr>
              <a:t>EMENDA CONSTITUCIONAL Nº 108, DE 26 DE AGOSTO DE 2020</a:t>
            </a:r>
          </a:p>
          <a:p>
            <a:pPr algn="just">
              <a:lnSpc>
                <a:spcPts val="1200"/>
              </a:lnSpc>
            </a:pPr>
            <a:endParaRPr lang="pt-BR" b="1" dirty="0">
              <a:solidFill>
                <a:prstClr val="black"/>
              </a:solidFill>
            </a:endParaRPr>
          </a:p>
          <a:p>
            <a:pPr algn="just"/>
            <a:r>
              <a:rPr lang="pt-BR" b="1" dirty="0">
                <a:solidFill>
                  <a:prstClr val="black"/>
                </a:solidFill>
              </a:rPr>
              <a:t>"</a:t>
            </a:r>
            <a:r>
              <a:rPr lang="pt-BR" sz="2000" b="1" dirty="0">
                <a:solidFill>
                  <a:prstClr val="black"/>
                </a:solidFill>
                <a:latin typeface="Arial" pitchFamily="34" charset="0"/>
                <a:cs typeface="Arial" pitchFamily="34" charset="0"/>
              </a:rPr>
              <a:t>Art. 212-A</a:t>
            </a:r>
            <a:r>
              <a:rPr lang="pt-BR" dirty="0">
                <a:solidFill>
                  <a:prstClr val="black"/>
                </a:solidFill>
                <a:latin typeface="Arial" pitchFamily="34" charset="0"/>
                <a:cs typeface="Arial" pitchFamily="34" charset="0"/>
              </a:rPr>
              <a:t>. Os Estados, o Distrito Federal e os Municípios destinarão parte dos recursos a que se refere o caput do art. 212 desta Constituição à manutenção e ao desenvolvimento do ensino na educação básica e à remuneração condigna de seus profissionais, respeitadas as seguintes disposições:</a:t>
            </a:r>
          </a:p>
          <a:p>
            <a:pPr algn="just">
              <a:lnSpc>
                <a:spcPts val="1200"/>
              </a:lnSpc>
            </a:pPr>
            <a:endParaRPr lang="pt-BR" b="1" dirty="0">
              <a:solidFill>
                <a:prstClr val="black"/>
              </a:solidFill>
              <a:latin typeface="Arial" pitchFamily="34" charset="0"/>
              <a:cs typeface="Arial" pitchFamily="34" charset="0"/>
            </a:endParaRPr>
          </a:p>
          <a:p>
            <a:pPr algn="just"/>
            <a:r>
              <a:rPr lang="pt-BR" b="1" dirty="0">
                <a:solidFill>
                  <a:prstClr val="black"/>
                </a:solidFill>
                <a:latin typeface="Arial" pitchFamily="34" charset="0"/>
                <a:cs typeface="Arial" pitchFamily="34" charset="0"/>
              </a:rPr>
              <a:t>I </a:t>
            </a:r>
            <a:r>
              <a:rPr lang="pt-BR" dirty="0">
                <a:solidFill>
                  <a:prstClr val="black"/>
                </a:solidFill>
                <a:latin typeface="Arial" pitchFamily="34" charset="0"/>
                <a:cs typeface="Arial" pitchFamily="34" charset="0"/>
              </a:rPr>
              <a:t>- a distribuição dos recursos e de responsabilidades entre o Distrito Federal, os Estados e seus Municípios é assegurada mediante a instituição, no âmbito de cada Estado e do Distrito Federal, de um Fundo de Manutenção e Desenvolvimento da Educação Básica e de Valorização dos Profissionais da Educação (</a:t>
            </a:r>
            <a:r>
              <a:rPr lang="pt-BR" dirty="0" err="1">
                <a:solidFill>
                  <a:prstClr val="black"/>
                </a:solidFill>
                <a:latin typeface="Arial" pitchFamily="34" charset="0"/>
                <a:cs typeface="Arial" pitchFamily="34" charset="0"/>
              </a:rPr>
              <a:t>Fundeb</a:t>
            </a:r>
            <a:r>
              <a:rPr lang="pt-BR" dirty="0">
                <a:solidFill>
                  <a:prstClr val="black"/>
                </a:solidFill>
                <a:latin typeface="Arial" pitchFamily="34" charset="0"/>
                <a:cs typeface="Arial" pitchFamily="34" charset="0"/>
              </a:rPr>
              <a:t>), de </a:t>
            </a:r>
            <a:r>
              <a:rPr lang="pt-BR" b="1" dirty="0">
                <a:solidFill>
                  <a:prstClr val="black"/>
                </a:solidFill>
                <a:latin typeface="Arial" pitchFamily="34" charset="0"/>
                <a:cs typeface="Arial" pitchFamily="34" charset="0"/>
              </a:rPr>
              <a:t>natureza contábil;</a:t>
            </a:r>
          </a:p>
          <a:p>
            <a:pPr algn="just"/>
            <a:r>
              <a:rPr lang="pt-BR" b="1" dirty="0">
                <a:solidFill>
                  <a:prstClr val="black"/>
                </a:solidFill>
                <a:latin typeface="Arial" pitchFamily="34" charset="0"/>
                <a:cs typeface="Arial" pitchFamily="34" charset="0"/>
              </a:rPr>
              <a:t>II - ..................................</a:t>
            </a:r>
          </a:p>
          <a:p>
            <a:pPr algn="just">
              <a:lnSpc>
                <a:spcPts val="1200"/>
              </a:lnSpc>
            </a:pPr>
            <a:endParaRPr lang="pt-BR" b="1" dirty="0">
              <a:solidFill>
                <a:prstClr val="black"/>
              </a:solidFill>
              <a:latin typeface="Arial" pitchFamily="34" charset="0"/>
              <a:cs typeface="Arial" pitchFamily="34" charset="0"/>
            </a:endParaRPr>
          </a:p>
          <a:p>
            <a:pPr algn="just"/>
            <a:r>
              <a:rPr lang="pt-BR" sz="2000" b="1" dirty="0">
                <a:solidFill>
                  <a:prstClr val="black"/>
                </a:solidFill>
                <a:latin typeface="Arial" pitchFamily="34" charset="0"/>
                <a:cs typeface="Arial" pitchFamily="34" charset="0"/>
              </a:rPr>
              <a:t>XI - </a:t>
            </a:r>
            <a:r>
              <a:rPr lang="pt-BR" sz="1900" b="1" dirty="0">
                <a:solidFill>
                  <a:prstClr val="black"/>
                </a:solidFill>
                <a:latin typeface="Arial" pitchFamily="34" charset="0"/>
                <a:cs typeface="Arial" pitchFamily="34" charset="0"/>
              </a:rPr>
              <a:t>proporção não inferior a </a:t>
            </a:r>
            <a:r>
              <a:rPr lang="pt-BR" sz="1900" b="1" dirty="0">
                <a:solidFill>
                  <a:srgbClr val="C00000"/>
                </a:solidFill>
                <a:effectLst>
                  <a:outerShdw blurRad="38100" dist="38100" dir="2700000" algn="tl">
                    <a:srgbClr val="000000">
                      <a:alpha val="43137"/>
                    </a:srgbClr>
                  </a:outerShdw>
                </a:effectLst>
                <a:latin typeface="Arial" pitchFamily="34" charset="0"/>
                <a:cs typeface="Arial" pitchFamily="34" charset="0"/>
              </a:rPr>
              <a:t>70% (setenta por cento) </a:t>
            </a:r>
            <a:r>
              <a:rPr lang="pt-BR" sz="1900" b="1" dirty="0">
                <a:solidFill>
                  <a:prstClr val="black"/>
                </a:solidFill>
                <a:latin typeface="Arial" pitchFamily="34" charset="0"/>
                <a:cs typeface="Arial" pitchFamily="34" charset="0"/>
              </a:rPr>
              <a:t>de cada fundo referido no inciso I do caput deste artigo</a:t>
            </a:r>
            <a:r>
              <a:rPr lang="pt-BR" b="1" dirty="0">
                <a:solidFill>
                  <a:prstClr val="black"/>
                </a:solidFill>
                <a:latin typeface="Arial" pitchFamily="34" charset="0"/>
                <a:cs typeface="Arial" pitchFamily="34" charset="0"/>
              </a:rPr>
              <a:t>, excluídos os recursos de que trata a alínea "c" do inciso V do caput deste artigo, </a:t>
            </a:r>
            <a:r>
              <a:rPr lang="pt-BR" sz="1900" b="1" dirty="0">
                <a:solidFill>
                  <a:prstClr val="black"/>
                </a:solidFill>
                <a:latin typeface="Arial" pitchFamily="34" charset="0"/>
                <a:cs typeface="Arial" pitchFamily="34" charset="0"/>
              </a:rPr>
              <a:t>será destinada ao pagamento dos profissionais da educação básica em efetivo exercício</a:t>
            </a:r>
            <a:r>
              <a:rPr lang="pt-BR" b="1" dirty="0">
                <a:solidFill>
                  <a:prstClr val="black"/>
                </a:solidFill>
                <a:latin typeface="Arial" pitchFamily="34" charset="0"/>
                <a:cs typeface="Arial" pitchFamily="34" charset="0"/>
              </a:rPr>
              <a:t>, observado, em relação aos recursos previstos na alínea "b" do inciso V do caput deste artigo, o percentual mínimo de 15% (quinze por cento) para despesas de capital;</a:t>
            </a:r>
          </a:p>
        </p:txBody>
      </p:sp>
      <p:sp>
        <p:nvSpPr>
          <p:cNvPr id="5" name="Retângulo 4"/>
          <p:cNvSpPr/>
          <p:nvPr/>
        </p:nvSpPr>
        <p:spPr>
          <a:xfrm>
            <a:off x="1" y="147"/>
            <a:ext cx="9137220" cy="769441"/>
          </a:xfrm>
          <a:prstGeom prst="rect">
            <a:avLst/>
          </a:prstGeom>
          <a:solidFill>
            <a:schemeClr val="accent3">
              <a:lumMod val="60000"/>
              <a:lumOff val="40000"/>
            </a:schemeClr>
          </a:solidFill>
        </p:spPr>
        <p:txBody>
          <a:bodyPr wrap="square">
            <a:spAutoFit/>
          </a:bodyPr>
          <a:lstStyle/>
          <a:p>
            <a:pPr algn="ctr"/>
            <a:r>
              <a:rPr lang="pt-BR" sz="4400" b="1" u="sng" spc="50" dirty="0">
                <a:ln w="11430"/>
                <a:solidFill>
                  <a:srgbClr val="4F81BD">
                    <a:lumMod val="75000"/>
                  </a:srgbClr>
                </a:solidFill>
                <a:effectLst>
                  <a:outerShdw blurRad="76200" dist="50800" dir="5400000" algn="tl" rotWithShape="0">
                    <a:srgbClr val="000000">
                      <a:alpha val="65000"/>
                    </a:srgbClr>
                  </a:outerShdw>
                </a:effectLst>
                <a:latin typeface="Arial" pitchFamily="34" charset="0"/>
                <a:cs typeface="Arial" pitchFamily="34" charset="0"/>
              </a:rPr>
              <a:t>NOVO FUNDEB </a:t>
            </a:r>
          </a:p>
        </p:txBody>
      </p:sp>
    </p:spTree>
    <p:extLst>
      <p:ext uri="{BB962C8B-B14F-4D97-AF65-F5344CB8AC3E}">
        <p14:creationId xmlns:p14="http://schemas.microsoft.com/office/powerpoint/2010/main" val="4252357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671697"/>
            <a:ext cx="9144000" cy="5955436"/>
          </a:xfrm>
          <a:prstGeom prst="rect">
            <a:avLst/>
          </a:prstGeom>
          <a:solidFill>
            <a:schemeClr val="bg1"/>
          </a:solidFill>
        </p:spPr>
        <p:txBody>
          <a:bodyPr wrap="square" lIns="91399" tIns="45700" rIns="91399" bIns="45700">
            <a:spAutoFit/>
          </a:bodyPr>
          <a:lstStyle/>
          <a:p>
            <a:pPr algn="just"/>
            <a:r>
              <a:rPr lang="pt-BR" b="1" dirty="0">
                <a:solidFill>
                  <a:srgbClr val="162937"/>
                </a:solidFill>
                <a:latin typeface="Arial" pitchFamily="34" charset="0"/>
                <a:cs typeface="Arial" pitchFamily="34" charset="0"/>
              </a:rPr>
              <a:t>Art. 26</a:t>
            </a:r>
            <a:r>
              <a:rPr lang="pt-BR" dirty="0">
                <a:solidFill>
                  <a:srgbClr val="162937"/>
                </a:solidFill>
                <a:latin typeface="Arial" pitchFamily="34" charset="0"/>
                <a:cs typeface="Arial" pitchFamily="34" charset="0"/>
              </a:rPr>
              <a:t>. Excluídos os recursos de que trata o inciso III do </a:t>
            </a:r>
            <a:r>
              <a:rPr lang="pt-BR" b="1" dirty="0">
                <a:solidFill>
                  <a:srgbClr val="162937"/>
                </a:solidFill>
                <a:latin typeface="Arial" pitchFamily="34" charset="0"/>
                <a:cs typeface="Arial" pitchFamily="34" charset="0"/>
              </a:rPr>
              <a:t>caput </a:t>
            </a:r>
            <a:r>
              <a:rPr lang="pt-BR" dirty="0">
                <a:solidFill>
                  <a:srgbClr val="162937"/>
                </a:solidFill>
                <a:latin typeface="Arial" pitchFamily="34" charset="0"/>
                <a:cs typeface="Arial" pitchFamily="34" charset="0"/>
              </a:rPr>
              <a:t>do art. 5º desta Lei, proporção </a:t>
            </a:r>
            <a:r>
              <a:rPr lang="pt-BR" sz="2000" b="1" dirty="0">
                <a:solidFill>
                  <a:srgbClr val="C00000"/>
                </a:solidFill>
                <a:latin typeface="Arial" pitchFamily="34" charset="0"/>
                <a:cs typeface="Arial" pitchFamily="34" charset="0"/>
              </a:rPr>
              <a:t>não inferior a 70% </a:t>
            </a:r>
            <a:r>
              <a:rPr lang="pt-BR" dirty="0">
                <a:solidFill>
                  <a:srgbClr val="162937"/>
                </a:solidFill>
                <a:latin typeface="Arial" pitchFamily="34" charset="0"/>
                <a:cs typeface="Arial" pitchFamily="34" charset="0"/>
              </a:rPr>
              <a:t>(setenta por cento) dos recursos anuais totais dos fundos referidos no art. 1º desta Lei será destinada ao pagamento, em cada rede de ensino, </a:t>
            </a:r>
            <a:r>
              <a:rPr lang="pt-BR" b="1" dirty="0">
                <a:solidFill>
                  <a:srgbClr val="C00000"/>
                </a:solidFill>
                <a:latin typeface="Arial" pitchFamily="34" charset="0"/>
                <a:cs typeface="Arial" pitchFamily="34" charset="0"/>
              </a:rPr>
              <a:t>da remuneração dos profissionais da educação básica em efetivo exercício.</a:t>
            </a:r>
          </a:p>
          <a:p>
            <a:pPr algn="just">
              <a:lnSpc>
                <a:spcPts val="1200"/>
              </a:lnSpc>
            </a:pPr>
            <a:endParaRPr lang="pt-BR" dirty="0">
              <a:solidFill>
                <a:srgbClr val="C00000"/>
              </a:solidFill>
              <a:latin typeface="Arial" pitchFamily="34" charset="0"/>
              <a:cs typeface="Arial" pitchFamily="34" charset="0"/>
            </a:endParaRPr>
          </a:p>
          <a:p>
            <a:pPr algn="just"/>
            <a:r>
              <a:rPr lang="pt-BR" b="1" dirty="0">
                <a:solidFill>
                  <a:srgbClr val="162937"/>
                </a:solidFill>
                <a:latin typeface="Arial" pitchFamily="34" charset="0"/>
                <a:cs typeface="Arial" pitchFamily="34" charset="0"/>
              </a:rPr>
              <a:t>Parágrafo único</a:t>
            </a:r>
            <a:r>
              <a:rPr lang="pt-BR" dirty="0">
                <a:solidFill>
                  <a:srgbClr val="162937"/>
                </a:solidFill>
                <a:latin typeface="Arial" pitchFamily="34" charset="0"/>
                <a:cs typeface="Arial" pitchFamily="34" charset="0"/>
              </a:rPr>
              <a:t>. </a:t>
            </a:r>
            <a:r>
              <a:rPr lang="pt-BR" b="1" dirty="0">
                <a:solidFill>
                  <a:srgbClr val="162937"/>
                </a:solidFill>
                <a:latin typeface="Arial" pitchFamily="34" charset="0"/>
                <a:cs typeface="Arial" pitchFamily="34" charset="0"/>
              </a:rPr>
              <a:t>Para os fins do disposto no caput deste artigo, considera-se:</a:t>
            </a:r>
          </a:p>
          <a:p>
            <a:pPr algn="just">
              <a:lnSpc>
                <a:spcPts val="1000"/>
              </a:lnSpc>
            </a:pPr>
            <a:endParaRPr lang="pt-BR" b="1" dirty="0">
              <a:solidFill>
                <a:srgbClr val="162937"/>
              </a:solidFill>
              <a:latin typeface="Arial" pitchFamily="34" charset="0"/>
              <a:cs typeface="Arial" pitchFamily="34" charset="0"/>
            </a:endParaRPr>
          </a:p>
          <a:p>
            <a:pPr algn="just"/>
            <a:r>
              <a:rPr lang="pt-BR" b="1" dirty="0">
                <a:solidFill>
                  <a:srgbClr val="162937"/>
                </a:solidFill>
                <a:latin typeface="Arial" pitchFamily="34" charset="0"/>
                <a:cs typeface="Arial" pitchFamily="34" charset="0"/>
              </a:rPr>
              <a:t>I </a:t>
            </a:r>
            <a:r>
              <a:rPr lang="pt-BR" dirty="0">
                <a:solidFill>
                  <a:srgbClr val="162937"/>
                </a:solidFill>
                <a:latin typeface="Arial" pitchFamily="34" charset="0"/>
                <a:cs typeface="Arial" pitchFamily="34" charset="0"/>
              </a:rPr>
              <a:t>- remuneração: o total de pagamentos devidos aos profissionais da educação básica em decorrência do efetivo exercício em cargo, emprego ou função, integrantes da estrutura, quadro ou tabela de servidores do Estado, do Distrito Federal ou do Município, conforme o caso, inclusive os encargos sociais incidentes;</a:t>
            </a:r>
          </a:p>
          <a:p>
            <a:pPr algn="just">
              <a:lnSpc>
                <a:spcPts val="1000"/>
              </a:lnSpc>
            </a:pPr>
            <a:endParaRPr lang="pt-BR" dirty="0">
              <a:solidFill>
                <a:srgbClr val="162937"/>
              </a:solidFill>
              <a:latin typeface="Arial" pitchFamily="34" charset="0"/>
              <a:cs typeface="Arial" pitchFamily="34" charset="0"/>
            </a:endParaRPr>
          </a:p>
          <a:p>
            <a:pPr algn="just"/>
            <a:r>
              <a:rPr lang="pt-BR" b="1" dirty="0">
                <a:solidFill>
                  <a:srgbClr val="162937"/>
                </a:solidFill>
                <a:latin typeface="Arial" pitchFamily="34" charset="0"/>
                <a:cs typeface="Arial" pitchFamily="34" charset="0"/>
              </a:rPr>
              <a:t>II </a:t>
            </a:r>
            <a:r>
              <a:rPr lang="pt-BR" dirty="0">
                <a:solidFill>
                  <a:srgbClr val="162937"/>
                </a:solidFill>
                <a:latin typeface="Arial" pitchFamily="34" charset="0"/>
                <a:cs typeface="Arial" pitchFamily="34" charset="0"/>
              </a:rPr>
              <a:t>- </a:t>
            </a:r>
            <a:r>
              <a:rPr lang="pt-BR" b="1" dirty="0">
                <a:solidFill>
                  <a:srgbClr val="162937"/>
                </a:solidFill>
                <a:latin typeface="Arial" pitchFamily="34" charset="0"/>
                <a:cs typeface="Arial" pitchFamily="34" charset="0"/>
              </a:rPr>
              <a:t>profissionais da educação básica</a:t>
            </a:r>
            <a:r>
              <a:rPr lang="pt-BR" dirty="0">
                <a:solidFill>
                  <a:srgbClr val="162937"/>
                </a:solidFill>
                <a:latin typeface="Arial" pitchFamily="34" charset="0"/>
                <a:cs typeface="Arial" pitchFamily="34" charset="0"/>
              </a:rPr>
              <a:t>: aqueles definidos nos termos do </a:t>
            </a:r>
            <a:r>
              <a:rPr lang="pt-BR" b="1" dirty="0">
                <a:solidFill>
                  <a:srgbClr val="C00000"/>
                </a:solidFill>
                <a:latin typeface="Arial" pitchFamily="34" charset="0"/>
                <a:cs typeface="Arial" pitchFamily="34" charset="0"/>
              </a:rPr>
              <a:t>art. 61 da Lei nº 9.394, de 20 de dezembro de 1996,</a:t>
            </a:r>
            <a:r>
              <a:rPr lang="pt-BR" dirty="0">
                <a:solidFill>
                  <a:srgbClr val="162937"/>
                </a:solidFill>
                <a:latin typeface="Arial" pitchFamily="34" charset="0"/>
                <a:cs typeface="Arial" pitchFamily="34" charset="0"/>
              </a:rPr>
              <a:t> bem como aqueles profissionais referidos no </a:t>
            </a:r>
            <a:r>
              <a:rPr lang="pt-BR" sz="2000" b="1" u="sng" dirty="0">
                <a:solidFill>
                  <a:srgbClr val="162937"/>
                </a:solidFill>
                <a:latin typeface="Arial" pitchFamily="34" charset="0"/>
                <a:cs typeface="Arial" pitchFamily="34" charset="0"/>
              </a:rPr>
              <a:t>art. 1º da Lei nº 13.935,</a:t>
            </a:r>
            <a:r>
              <a:rPr lang="pt-BR" dirty="0">
                <a:solidFill>
                  <a:srgbClr val="162937"/>
                </a:solidFill>
                <a:latin typeface="Arial" pitchFamily="34" charset="0"/>
                <a:cs typeface="Arial" pitchFamily="34" charset="0"/>
              </a:rPr>
              <a:t> de 11 de dezembro de 2019, em efetivo exercício nas redes escolares de educação básica;</a:t>
            </a:r>
          </a:p>
          <a:p>
            <a:pPr algn="just">
              <a:lnSpc>
                <a:spcPts val="1000"/>
              </a:lnSpc>
            </a:pPr>
            <a:endParaRPr lang="pt-BR" b="1" dirty="0">
              <a:solidFill>
                <a:srgbClr val="162937"/>
              </a:solidFill>
              <a:latin typeface="Arial" pitchFamily="34" charset="0"/>
              <a:cs typeface="Arial" pitchFamily="34" charset="0"/>
            </a:endParaRPr>
          </a:p>
          <a:p>
            <a:pPr algn="just"/>
            <a:r>
              <a:rPr lang="pt-BR" b="1" dirty="0">
                <a:solidFill>
                  <a:srgbClr val="162937"/>
                </a:solidFill>
                <a:latin typeface="Arial" pitchFamily="34" charset="0"/>
                <a:cs typeface="Arial" pitchFamily="34" charset="0"/>
              </a:rPr>
              <a:t>III - efetivo exercício</a:t>
            </a:r>
            <a:r>
              <a:rPr lang="pt-BR" dirty="0">
                <a:solidFill>
                  <a:srgbClr val="162937"/>
                </a:solidFill>
                <a:latin typeface="Arial" pitchFamily="34" charset="0"/>
                <a:cs typeface="Arial" pitchFamily="34" charset="0"/>
              </a:rPr>
              <a:t>: a atuação efetiva no desempenho das atividades dos profissionais referidos no inciso II deste parágrafo associada à regular vinculação </a:t>
            </a:r>
            <a:r>
              <a:rPr lang="pt-BR" b="1" dirty="0">
                <a:solidFill>
                  <a:srgbClr val="162937"/>
                </a:solidFill>
                <a:latin typeface="Arial" pitchFamily="34" charset="0"/>
                <a:cs typeface="Arial" pitchFamily="34" charset="0"/>
              </a:rPr>
              <a:t>contratual, temporária ou estatutária</a:t>
            </a:r>
            <a:r>
              <a:rPr lang="pt-BR" dirty="0">
                <a:solidFill>
                  <a:srgbClr val="162937"/>
                </a:solidFill>
                <a:latin typeface="Arial" pitchFamily="34" charset="0"/>
                <a:cs typeface="Arial" pitchFamily="34" charset="0"/>
              </a:rPr>
              <a:t> com o ente governamental que o remunera, não descaracterizada por eventuais afastamentos temporários previstos em lei com ônus para o empregador que não impliquem rompimento da relação jurídica existente</a:t>
            </a:r>
            <a:r>
              <a:rPr lang="pt-BR" dirty="0">
                <a:solidFill>
                  <a:srgbClr val="162937"/>
                </a:solidFill>
                <a:latin typeface="Rawline-Medium"/>
              </a:rPr>
              <a:t>.</a:t>
            </a:r>
            <a:endParaRPr lang="pt-BR" dirty="0">
              <a:solidFill>
                <a:prstClr val="black"/>
              </a:solidFill>
            </a:endParaRPr>
          </a:p>
        </p:txBody>
      </p:sp>
      <p:sp>
        <p:nvSpPr>
          <p:cNvPr id="4" name="Retângulo 3"/>
          <p:cNvSpPr/>
          <p:nvPr/>
        </p:nvSpPr>
        <p:spPr>
          <a:xfrm>
            <a:off x="0" y="27647"/>
            <a:ext cx="9144000" cy="523180"/>
          </a:xfrm>
          <a:prstGeom prst="rect">
            <a:avLst/>
          </a:prstGeom>
          <a:solidFill>
            <a:schemeClr val="accent3">
              <a:lumMod val="40000"/>
              <a:lumOff val="60000"/>
            </a:schemeClr>
          </a:solidFill>
        </p:spPr>
        <p:txBody>
          <a:bodyPr wrap="square" lIns="91399" tIns="45700" rIns="91399" bIns="45700">
            <a:spAutoFit/>
          </a:bodyPr>
          <a:lstStyle/>
          <a:p>
            <a:pPr algn="ctr"/>
            <a:r>
              <a:rPr lang="pt-BR" sz="2800" b="1" u="sng" dirty="0">
                <a:solidFill>
                  <a:prstClr val="black"/>
                </a:solidFill>
                <a:effectLst>
                  <a:outerShdw blurRad="38100" dist="38100" dir="2700000" algn="tl">
                    <a:srgbClr val="000000">
                      <a:alpha val="43137"/>
                    </a:srgbClr>
                  </a:outerShdw>
                </a:effectLst>
                <a:latin typeface="Arial" pitchFamily="34" charset="0"/>
                <a:cs typeface="Arial" pitchFamily="34" charset="0"/>
              </a:rPr>
              <a:t>LEI Nº 14.113, DE 25 DE DEZEMBRO DE 2020</a:t>
            </a:r>
          </a:p>
        </p:txBody>
      </p:sp>
    </p:spTree>
    <p:extLst>
      <p:ext uri="{BB962C8B-B14F-4D97-AF65-F5344CB8AC3E}">
        <p14:creationId xmlns:p14="http://schemas.microsoft.com/office/powerpoint/2010/main" val="369169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846" y="1248664"/>
            <a:ext cx="9142154" cy="4826922"/>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lIns="91399" tIns="45700" rIns="91399" bIns="45700">
            <a:spAutoFit/>
          </a:bodyPr>
          <a:lstStyle/>
          <a:p>
            <a:pPr marL="457200" indent="-457200" algn="just">
              <a:buFont typeface="Wingdings" pitchFamily="2" charset="2"/>
              <a:buChar char="q"/>
            </a:pPr>
            <a:r>
              <a:rPr lang="pt-BR" sz="2600" b="1" dirty="0">
                <a:solidFill>
                  <a:prstClr val="black"/>
                </a:solidFill>
                <a:latin typeface="Arial" pitchFamily="34" charset="0"/>
                <a:cs typeface="Arial" pitchFamily="34" charset="0"/>
              </a:rPr>
              <a:t>EMENDA CONSTITUCIONAL Nº 108 DE   26/08/2020</a:t>
            </a:r>
            <a:r>
              <a:rPr lang="pt-BR" sz="2800" b="1" dirty="0">
                <a:solidFill>
                  <a:prstClr val="black"/>
                </a:solidFill>
                <a:latin typeface="Arial" pitchFamily="34" charset="0"/>
                <a:cs typeface="Arial" pitchFamily="34" charset="0"/>
              </a:rPr>
              <a:t>;</a:t>
            </a:r>
          </a:p>
          <a:p>
            <a:pPr algn="just">
              <a:lnSpc>
                <a:spcPts val="1300"/>
              </a:lnSpc>
            </a:pPr>
            <a:endParaRPr lang="pt-BR" sz="3200" b="1" dirty="0">
              <a:solidFill>
                <a:prstClr val="black"/>
              </a:solidFill>
              <a:latin typeface="Arial" pitchFamily="34" charset="0"/>
              <a:cs typeface="Arial" pitchFamily="34" charset="0"/>
            </a:endParaRPr>
          </a:p>
          <a:p>
            <a:pPr lvl="1" algn="just"/>
            <a:r>
              <a:rPr lang="pt-BR" sz="1600" b="1" dirty="0">
                <a:solidFill>
                  <a:srgbClr val="0F6FC6">
                    <a:lumMod val="75000"/>
                  </a:srgbClr>
                </a:solidFill>
                <a:latin typeface="Arial" pitchFamily="34" charset="0"/>
                <a:cs typeface="Arial" pitchFamily="34" charset="0"/>
              </a:rPr>
              <a:t>(FUNDEB- EMENDA CONSTITUCIONAL Nº 53, DE 19 DE  DEZEMBRO DE 2006)</a:t>
            </a:r>
          </a:p>
          <a:p>
            <a:pPr lvl="1" algn="just"/>
            <a:endParaRPr lang="pt-BR" sz="1600" b="1" dirty="0">
              <a:solidFill>
                <a:srgbClr val="0F6FC6">
                  <a:lumMod val="75000"/>
                </a:srgbClr>
              </a:solidFill>
              <a:latin typeface="Arial" pitchFamily="34" charset="0"/>
              <a:cs typeface="Arial" pitchFamily="34" charset="0"/>
            </a:endParaRPr>
          </a:p>
          <a:p>
            <a:pPr marL="285625" indent="-285625" algn="just">
              <a:buFont typeface="Wingdings" pitchFamily="2" charset="2"/>
              <a:buChar char="q"/>
            </a:pPr>
            <a:r>
              <a:rPr lang="pt-BR" sz="2600" b="1" dirty="0">
                <a:solidFill>
                  <a:prstClr val="black"/>
                </a:solidFill>
                <a:latin typeface="Arial" pitchFamily="34" charset="0"/>
                <a:cs typeface="Arial" pitchFamily="34" charset="0"/>
              </a:rPr>
              <a:t> LEI Nº 14.113 DE 25 DE DEZEMBRO 2020;</a:t>
            </a:r>
          </a:p>
          <a:p>
            <a:pPr marL="285625" indent="-285625" algn="just">
              <a:lnSpc>
                <a:spcPts val="1300"/>
              </a:lnSpc>
              <a:buFont typeface="Wingdings" pitchFamily="2" charset="2"/>
              <a:buChar char="q"/>
            </a:pPr>
            <a:endParaRPr lang="pt-BR" sz="3200" b="1" dirty="0">
              <a:solidFill>
                <a:prstClr val="black"/>
              </a:solidFill>
              <a:latin typeface="Arial" pitchFamily="34" charset="0"/>
              <a:cs typeface="Arial" pitchFamily="34" charset="0"/>
            </a:endParaRPr>
          </a:p>
          <a:p>
            <a:pPr lvl="1" algn="just"/>
            <a:r>
              <a:rPr lang="pt-BR" sz="1600" b="1" dirty="0">
                <a:solidFill>
                  <a:srgbClr val="0F6FC6">
                    <a:lumMod val="75000"/>
                  </a:srgbClr>
                </a:solidFill>
                <a:latin typeface="Arial" pitchFamily="34" charset="0"/>
                <a:cs typeface="Arial" pitchFamily="34" charset="0"/>
              </a:rPr>
              <a:t>(FUNDEB - Medida Provisória nº 339, de 28 de dezembro 2006)</a:t>
            </a:r>
          </a:p>
          <a:p>
            <a:pPr lvl="1" algn="just"/>
            <a:endParaRPr lang="pt-BR" sz="1600" b="1" dirty="0">
              <a:solidFill>
                <a:srgbClr val="0F6FC6">
                  <a:lumMod val="75000"/>
                </a:srgbClr>
              </a:solidFill>
              <a:latin typeface="Arial" pitchFamily="34" charset="0"/>
              <a:cs typeface="Arial" pitchFamily="34" charset="0"/>
            </a:endParaRPr>
          </a:p>
          <a:p>
            <a:pPr lvl="1" algn="just"/>
            <a:r>
              <a:rPr lang="pt-BR" sz="1600" b="1" dirty="0">
                <a:solidFill>
                  <a:srgbClr val="0F6FC6">
                    <a:lumMod val="75000"/>
                  </a:srgbClr>
                </a:solidFill>
                <a:latin typeface="Arial" pitchFamily="34" charset="0"/>
                <a:cs typeface="Arial" pitchFamily="34" charset="0"/>
              </a:rPr>
              <a:t>(FUNDEB - LEI nº 11.494, de 20 de junho de 2007)</a:t>
            </a:r>
          </a:p>
          <a:p>
            <a:pPr lvl="1" algn="just"/>
            <a:endParaRPr lang="pt-BR" sz="1600" b="1" dirty="0">
              <a:solidFill>
                <a:srgbClr val="0F6FC6">
                  <a:lumMod val="75000"/>
                </a:srgbClr>
              </a:solidFill>
              <a:latin typeface="Arial" pitchFamily="34" charset="0"/>
              <a:cs typeface="Arial" pitchFamily="34" charset="0"/>
            </a:endParaRPr>
          </a:p>
          <a:p>
            <a:pPr marL="342900" indent="-342900" algn="just">
              <a:buFont typeface="Wingdings" pitchFamily="2" charset="2"/>
              <a:buChar char="q"/>
            </a:pPr>
            <a:r>
              <a:rPr lang="pt-BR" sz="2400" b="1" dirty="0">
                <a:solidFill>
                  <a:schemeClr val="tx1"/>
                </a:solidFill>
                <a:latin typeface="Arial" pitchFamily="34" charset="0"/>
                <a:cs typeface="Arial" pitchFamily="34" charset="0"/>
              </a:rPr>
              <a:t>Decreto 10.656/2021 (março);</a:t>
            </a:r>
          </a:p>
          <a:p>
            <a:pPr algn="just"/>
            <a:r>
              <a:rPr lang="pt-BR" sz="2400" b="1" dirty="0">
                <a:solidFill>
                  <a:schemeClr val="tx1"/>
                </a:solidFill>
                <a:latin typeface="Arial" pitchFamily="34" charset="0"/>
                <a:cs typeface="Arial" pitchFamily="34" charset="0"/>
              </a:rPr>
              <a:t>    </a:t>
            </a:r>
            <a:r>
              <a:rPr lang="pt-BR" sz="1600" b="1" dirty="0">
                <a:solidFill>
                  <a:srgbClr val="0070C0"/>
                </a:solidFill>
                <a:latin typeface="Arial" pitchFamily="34" charset="0"/>
                <a:cs typeface="Arial" pitchFamily="34" charset="0"/>
              </a:rPr>
              <a:t>(Regulamenta a Lei nº 14.113, de 25 de dezembro de 2020)</a:t>
            </a:r>
          </a:p>
          <a:p>
            <a:pPr algn="just"/>
            <a:endParaRPr lang="pt-BR" sz="1600" b="1" dirty="0">
              <a:solidFill>
                <a:srgbClr val="0070C0"/>
              </a:solidFill>
              <a:latin typeface="Arial" pitchFamily="34" charset="0"/>
              <a:cs typeface="Arial" pitchFamily="34" charset="0"/>
            </a:endParaRPr>
          </a:p>
          <a:p>
            <a:pPr marL="342900" indent="-342900" algn="just">
              <a:buFont typeface="Wingdings" pitchFamily="2" charset="2"/>
              <a:buChar char="q"/>
            </a:pPr>
            <a:r>
              <a:rPr lang="pt-BR" sz="2400" b="1" dirty="0">
                <a:solidFill>
                  <a:schemeClr val="tx1"/>
                </a:solidFill>
                <a:latin typeface="Arial" pitchFamily="34" charset="0"/>
                <a:cs typeface="Arial" pitchFamily="34" charset="0"/>
              </a:rPr>
              <a:t>Novas Portarias que disciplinam a matéria;</a:t>
            </a:r>
          </a:p>
          <a:p>
            <a:pPr marL="342900" indent="-342900" algn="just">
              <a:buFont typeface="Wingdings" pitchFamily="2" charset="2"/>
              <a:buChar char="q"/>
            </a:pPr>
            <a:endParaRPr lang="pt-BR" sz="2400" b="1" dirty="0">
              <a:solidFill>
                <a:schemeClr val="tx1"/>
              </a:solidFill>
              <a:latin typeface="Arial" pitchFamily="34" charset="0"/>
              <a:cs typeface="Arial" pitchFamily="34" charset="0"/>
            </a:endParaRPr>
          </a:p>
          <a:p>
            <a:pPr marL="342900" indent="-342900" algn="just">
              <a:buFont typeface="Wingdings" pitchFamily="2" charset="2"/>
              <a:buChar char="q"/>
            </a:pPr>
            <a:r>
              <a:rPr lang="pt-BR" sz="2400" b="1" u="sng" dirty="0">
                <a:solidFill>
                  <a:srgbClr val="002060"/>
                </a:solidFill>
                <a:latin typeface="Arial" pitchFamily="34" charset="0"/>
                <a:cs typeface="Arial" pitchFamily="34" charset="0"/>
              </a:rPr>
              <a:t>LEI Nº 9.394, DE 20 DE DEZEMBRO DE 1996 – LDB</a:t>
            </a:r>
            <a:r>
              <a:rPr lang="pt-BR" sz="2400" b="1" dirty="0">
                <a:solidFill>
                  <a:srgbClr val="002060"/>
                </a:solidFill>
                <a:latin typeface="Arial" pitchFamily="34" charset="0"/>
                <a:cs typeface="Arial" pitchFamily="34" charset="0"/>
              </a:rPr>
              <a:t>.</a:t>
            </a:r>
            <a:endParaRPr lang="pt-BR" sz="1600" b="1" dirty="0">
              <a:solidFill>
                <a:srgbClr val="002060"/>
              </a:solidFill>
              <a:latin typeface="Arial" pitchFamily="34" charset="0"/>
              <a:cs typeface="Arial" pitchFamily="34" charset="0"/>
            </a:endParaRPr>
          </a:p>
        </p:txBody>
      </p:sp>
      <p:sp>
        <p:nvSpPr>
          <p:cNvPr id="3" name="Retângulo 2"/>
          <p:cNvSpPr/>
          <p:nvPr/>
        </p:nvSpPr>
        <p:spPr>
          <a:xfrm>
            <a:off x="1" y="5796"/>
            <a:ext cx="9143999" cy="1218282"/>
          </a:xfrm>
          <a:prstGeom prst="rect">
            <a:avLst/>
          </a:prstGeom>
          <a:solidFill>
            <a:schemeClr val="accent3">
              <a:lumMod val="60000"/>
              <a:lumOff val="40000"/>
            </a:schemeClr>
          </a:solidFill>
        </p:spPr>
        <p:txBody>
          <a:bodyPr wrap="square">
            <a:spAutoFit/>
          </a:bodyPr>
          <a:lstStyle/>
          <a:p>
            <a:pPr algn="ctr"/>
            <a:r>
              <a:rPr lang="pt-BR" sz="4400" b="1" u="sng" spc="50" dirty="0">
                <a:ln w="11430"/>
                <a:solidFill>
                  <a:srgbClr val="002060"/>
                </a:solidFill>
                <a:effectLst>
                  <a:outerShdw blurRad="76200" dist="50800" dir="5400000" algn="tl" rotWithShape="0">
                    <a:srgbClr val="000000">
                      <a:alpha val="65000"/>
                    </a:srgbClr>
                  </a:outerShdw>
                </a:effectLst>
                <a:latin typeface="Arial" pitchFamily="34" charset="0"/>
                <a:cs typeface="Arial" pitchFamily="34" charset="0"/>
              </a:rPr>
              <a:t>FUNDEB - NOVA BASE</a:t>
            </a:r>
          </a:p>
          <a:p>
            <a:pPr algn="ctr">
              <a:lnSpc>
                <a:spcPts val="3500"/>
              </a:lnSpc>
            </a:pPr>
            <a:endParaRPr lang="pt-BR" sz="4400" b="1" u="sng" spc="50" dirty="0">
              <a:ln w="11430"/>
              <a:solidFill>
                <a:srgbClr val="002060"/>
              </a:soli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val="1604395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286000" y="3121239"/>
            <a:ext cx="4572000" cy="461624"/>
          </a:xfrm>
          <a:prstGeom prst="rect">
            <a:avLst/>
          </a:prstGeom>
        </p:spPr>
        <p:txBody>
          <a:bodyPr lIns="91399" tIns="45700" rIns="91399" bIns="45700">
            <a:spAutoFit/>
          </a:bodyPr>
          <a:lstStyle/>
          <a:p>
            <a:endParaRPr lang="pt-BR" sz="800" dirty="0">
              <a:solidFill>
                <a:srgbClr val="000000"/>
              </a:solidFill>
            </a:endParaRPr>
          </a:p>
          <a:p>
            <a:endParaRPr lang="pt-BR" sz="800" dirty="0">
              <a:solidFill>
                <a:prstClr val="black"/>
              </a:solidFill>
            </a:endParaRPr>
          </a:p>
          <a:p>
            <a:r>
              <a:rPr lang="pt-BR" sz="800" dirty="0">
                <a:solidFill>
                  <a:prstClr val="black"/>
                </a:solidFill>
              </a:rPr>
              <a:t> </a:t>
            </a:r>
            <a:endParaRPr lang="pt-BR" dirty="0">
              <a:solidFill>
                <a:prstClr val="black"/>
              </a:solidFill>
            </a:endParaRPr>
          </a:p>
        </p:txBody>
      </p:sp>
      <p:sp>
        <p:nvSpPr>
          <p:cNvPr id="3" name="Retângulo 2"/>
          <p:cNvSpPr/>
          <p:nvPr/>
        </p:nvSpPr>
        <p:spPr>
          <a:xfrm>
            <a:off x="33536" y="1051421"/>
            <a:ext cx="9110464" cy="5124439"/>
          </a:xfrm>
          <a:prstGeom prst="rect">
            <a:avLst/>
          </a:prstGeom>
          <a:solidFill>
            <a:schemeClr val="bg1"/>
          </a:solidFill>
          <a:effectLst>
            <a:glow rad="101600">
              <a:schemeClr val="accent5">
                <a:satMod val="175000"/>
                <a:alpha val="40000"/>
              </a:schemeClr>
            </a:glow>
          </a:effectLst>
        </p:spPr>
        <p:txBody>
          <a:bodyPr wrap="square" lIns="91399" tIns="45700" rIns="91399" bIns="45700">
            <a:spAutoFit/>
          </a:bodyPr>
          <a:lstStyle/>
          <a:p>
            <a:pPr algn="just"/>
            <a:r>
              <a:rPr lang="pt-BR" b="1" dirty="0">
                <a:solidFill>
                  <a:srgbClr val="F79646">
                    <a:lumMod val="50000"/>
                  </a:srgbClr>
                </a:solidFill>
                <a:effectLst>
                  <a:outerShdw blurRad="38100" dist="38100" dir="2700000" algn="tl">
                    <a:srgbClr val="000000">
                      <a:alpha val="43137"/>
                    </a:srgbClr>
                  </a:outerShdw>
                </a:effectLst>
                <a:latin typeface="Arial" pitchFamily="34" charset="0"/>
                <a:cs typeface="Arial" pitchFamily="34" charset="0"/>
              </a:rPr>
              <a:t>Art. 61. </a:t>
            </a:r>
            <a:r>
              <a:rPr lang="pt-BR" b="1" dirty="0">
                <a:solidFill>
                  <a:prstClr val="black"/>
                </a:solidFill>
                <a:effectLst>
                  <a:outerShdw blurRad="38100" dist="38100" dir="2700000" algn="tl">
                    <a:srgbClr val="000000">
                      <a:alpha val="43137"/>
                    </a:srgbClr>
                  </a:outerShdw>
                </a:effectLst>
                <a:latin typeface="Arial" pitchFamily="34" charset="0"/>
                <a:cs typeface="Arial" pitchFamily="34" charset="0"/>
              </a:rPr>
              <a:t>Consideram-se profissionais da educação escolar básica os que, nela estando em efetivo exercício e tendo sido formados em cursos reconhecidos,</a:t>
            </a:r>
          </a:p>
          <a:p>
            <a:pPr algn="just"/>
            <a:r>
              <a:rPr lang="pt-BR" b="1" dirty="0">
                <a:solidFill>
                  <a:prstClr val="black"/>
                </a:solidFill>
                <a:effectLst>
                  <a:outerShdw blurRad="38100" dist="38100" dir="2700000" algn="tl">
                    <a:srgbClr val="000000">
                      <a:alpha val="43137"/>
                    </a:srgbClr>
                  </a:outerShdw>
                </a:effectLst>
                <a:latin typeface="Arial" pitchFamily="34" charset="0"/>
                <a:cs typeface="Arial" pitchFamily="34" charset="0"/>
              </a:rPr>
              <a:t>são:</a:t>
            </a:r>
          </a:p>
          <a:p>
            <a:pPr algn="just"/>
            <a:r>
              <a:rPr lang="pt-BR" b="1" dirty="0">
                <a:solidFill>
                  <a:prstClr val="black"/>
                </a:solidFill>
                <a:latin typeface="Arial" pitchFamily="34" charset="0"/>
                <a:cs typeface="Arial" pitchFamily="34" charset="0"/>
              </a:rPr>
              <a:t>I  – professores habilitados em nível médio ou superior para a docência na educação infantil e nos ensinos fundamental e médio;</a:t>
            </a:r>
          </a:p>
          <a:p>
            <a:pPr algn="just">
              <a:lnSpc>
                <a:spcPts val="1400"/>
              </a:lnSpc>
            </a:pPr>
            <a:endParaRPr lang="pt-BR" b="1" dirty="0">
              <a:solidFill>
                <a:srgbClr val="FF0000"/>
              </a:solidFill>
              <a:latin typeface="Arial" pitchFamily="34" charset="0"/>
              <a:cs typeface="Arial" pitchFamily="34" charset="0"/>
            </a:endParaRPr>
          </a:p>
          <a:p>
            <a:pPr algn="just"/>
            <a:r>
              <a:rPr lang="pt-BR" b="1" dirty="0">
                <a:solidFill>
                  <a:prstClr val="black"/>
                </a:solidFill>
                <a:latin typeface="Arial" pitchFamily="34" charset="0"/>
                <a:cs typeface="Arial" pitchFamily="34" charset="0"/>
              </a:rPr>
              <a:t>II – trabalhadores em educação portadores de diploma de pedagogia, com habilitação em administração, planejamento, supervisão, inspeção e orientação educacional, bem como com títulos de mestrado ou doutorado nas mesmas áreas;</a:t>
            </a:r>
          </a:p>
          <a:p>
            <a:pPr algn="just">
              <a:lnSpc>
                <a:spcPts val="1400"/>
              </a:lnSpc>
            </a:pPr>
            <a:endParaRPr lang="pt-BR" b="1" dirty="0">
              <a:solidFill>
                <a:prstClr val="black"/>
              </a:solidFill>
              <a:latin typeface="Arial" pitchFamily="34" charset="0"/>
              <a:cs typeface="Arial" pitchFamily="34" charset="0"/>
            </a:endParaRPr>
          </a:p>
          <a:p>
            <a:pPr algn="just"/>
            <a:r>
              <a:rPr lang="pt-BR" sz="2000" b="1" dirty="0">
                <a:solidFill>
                  <a:srgbClr val="FF0000"/>
                </a:solidFill>
                <a:effectLst>
                  <a:outerShdw blurRad="38100" dist="38100" dir="2700000" algn="tl">
                    <a:srgbClr val="000000">
                      <a:alpha val="43137"/>
                    </a:srgbClr>
                  </a:outerShdw>
                </a:effectLst>
                <a:latin typeface="Arial" pitchFamily="34" charset="0"/>
                <a:cs typeface="Arial" pitchFamily="34" charset="0"/>
              </a:rPr>
              <a:t>III – trabalhadores em educação, portadores de diploma de curso técnico ou superior em área pedagógica ou afim;</a:t>
            </a:r>
          </a:p>
          <a:p>
            <a:pPr algn="just">
              <a:lnSpc>
                <a:spcPts val="1400"/>
              </a:lnSpc>
            </a:pPr>
            <a:endParaRPr lang="pt-BR" b="1" dirty="0">
              <a:solidFill>
                <a:srgbClr val="FF0000"/>
              </a:solidFill>
              <a:latin typeface="Arial" pitchFamily="34" charset="0"/>
              <a:cs typeface="Arial" pitchFamily="34" charset="0"/>
            </a:endParaRPr>
          </a:p>
          <a:p>
            <a:pPr algn="just"/>
            <a:r>
              <a:rPr lang="pt-BR" b="1" dirty="0">
                <a:solidFill>
                  <a:prstClr val="black"/>
                </a:solidFill>
                <a:latin typeface="Arial" pitchFamily="34" charset="0"/>
                <a:cs typeface="Arial" pitchFamily="34" charset="0"/>
              </a:rPr>
              <a:t>IV – profissionais com notório saber reconhecido pelos respectivos sistemas de ensino, para ministrar conteúdos de áreas afins à sua formação ou experiência profissional, atestados por titulação específica ou prática de ensino em unidades educacionais da rede pública ou privada ou das corporações privadas em que tenham atuado, exclusivamente para atender ao inciso V do </a:t>
            </a:r>
            <a:r>
              <a:rPr lang="pt-BR" b="1" i="1" dirty="0">
                <a:solidFill>
                  <a:prstClr val="black"/>
                </a:solidFill>
                <a:latin typeface="Arial" pitchFamily="34" charset="0"/>
                <a:cs typeface="Arial" pitchFamily="34" charset="0"/>
              </a:rPr>
              <a:t>caput </a:t>
            </a:r>
            <a:r>
              <a:rPr lang="pt-BR" b="1" dirty="0">
                <a:solidFill>
                  <a:prstClr val="black"/>
                </a:solidFill>
                <a:latin typeface="Arial" pitchFamily="34" charset="0"/>
                <a:cs typeface="Arial" pitchFamily="34" charset="0"/>
              </a:rPr>
              <a:t>do art. 36;</a:t>
            </a:r>
          </a:p>
        </p:txBody>
      </p:sp>
      <p:sp>
        <p:nvSpPr>
          <p:cNvPr id="4" name="Retângulo 3"/>
          <p:cNvSpPr/>
          <p:nvPr/>
        </p:nvSpPr>
        <p:spPr>
          <a:xfrm>
            <a:off x="0" y="59384"/>
            <a:ext cx="9144000" cy="954107"/>
          </a:xfrm>
          <a:prstGeom prst="rect">
            <a:avLst/>
          </a:prstGeom>
          <a:solidFill>
            <a:schemeClr val="accent3">
              <a:lumMod val="60000"/>
              <a:lumOff val="40000"/>
            </a:schemeClr>
          </a:solidFill>
        </p:spPr>
        <p:txBody>
          <a:bodyPr wrap="square">
            <a:spAutoFit/>
          </a:bodyPr>
          <a:lstStyle/>
          <a:p>
            <a:pPr algn="ctr"/>
            <a:r>
              <a:rPr lang="pt-BR" sz="2800" b="1" u="sng" dirty="0">
                <a:solidFill>
                  <a:prstClr val="black"/>
                </a:solidFill>
                <a:effectLst>
                  <a:outerShdw blurRad="38100" dist="38100" dir="2700000" algn="tl">
                    <a:srgbClr val="000000">
                      <a:alpha val="43137"/>
                    </a:srgbClr>
                  </a:outerShdw>
                </a:effectLst>
                <a:latin typeface="Arial" pitchFamily="34" charset="0"/>
                <a:cs typeface="Arial" pitchFamily="34" charset="0"/>
              </a:rPr>
              <a:t>TÍTULO VI – Dos Profissionais da Educação LDB</a:t>
            </a:r>
          </a:p>
          <a:p>
            <a:pPr algn="ctr"/>
            <a:endParaRPr lang="pt-BR" sz="2800" b="1" u="sng"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52595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0038" y="547563"/>
            <a:ext cx="9123962" cy="5958041"/>
          </a:xfrm>
          <a:prstGeom prst="rect">
            <a:avLst/>
          </a:prstGeom>
          <a:solidFill>
            <a:schemeClr val="bg1"/>
          </a:solidFill>
        </p:spPr>
        <p:txBody>
          <a:bodyPr wrap="square">
            <a:spAutoFit/>
          </a:bodyPr>
          <a:lstStyle/>
          <a:p>
            <a:pPr>
              <a:lnSpc>
                <a:spcPts val="1000"/>
              </a:lnSpc>
            </a:pPr>
            <a:endParaRPr lang="pt-BR" b="1" u="sng"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marL="3028950" lvl="6" indent="-285750">
              <a:buFont typeface="Arial" pitchFamily="34" charset="0"/>
              <a:buChar char="•"/>
            </a:pPr>
            <a:r>
              <a:rPr lang="pt-BR" dirty="0">
                <a:solidFill>
                  <a:prstClr val="black"/>
                </a:solidFill>
                <a:latin typeface="Arial" pitchFamily="34" charset="0"/>
                <a:cs typeface="Arial" pitchFamily="34" charset="0"/>
              </a:rPr>
              <a:t>Dispõe sobre a prestação de serviços de psicologia e de serviço social nas redes públicas de educação básica.</a:t>
            </a:r>
          </a:p>
          <a:p>
            <a:pPr>
              <a:lnSpc>
                <a:spcPts val="1500"/>
              </a:lnSpc>
            </a:pPr>
            <a:endParaRPr lang="pt-BR" dirty="0">
              <a:solidFill>
                <a:prstClr val="black"/>
              </a:solidFill>
              <a:latin typeface="Arial" pitchFamily="34" charset="0"/>
              <a:cs typeface="Arial" pitchFamily="34" charset="0"/>
            </a:endParaRPr>
          </a:p>
          <a:p>
            <a:pPr algn="just"/>
            <a:r>
              <a:rPr lang="pt-BR" b="1" dirty="0">
                <a:solidFill>
                  <a:prstClr val="black"/>
                </a:solidFill>
                <a:latin typeface="Arial" pitchFamily="34" charset="0"/>
                <a:cs typeface="Arial" pitchFamily="34" charset="0"/>
              </a:rPr>
              <a:t>                   O  P R E S I D E N T E  D A  R E P Ú B L I C A</a:t>
            </a:r>
          </a:p>
          <a:p>
            <a:pPr marL="1200150" lvl="2" indent="-285750" algn="just">
              <a:buFont typeface="Arial" pitchFamily="34" charset="0"/>
              <a:buChar char="•"/>
            </a:pPr>
            <a:r>
              <a:rPr lang="pt-BR" dirty="0">
                <a:solidFill>
                  <a:prstClr val="black"/>
                </a:solidFill>
                <a:latin typeface="Arial" pitchFamily="34" charset="0"/>
                <a:cs typeface="Arial" pitchFamily="34" charset="0"/>
              </a:rPr>
              <a:t>Faço saber que o Congresso Nacional decreta e eu promulgo, nos termos do parágrafo 5º do art. 66 da Constituição Federal, a seguinte Lei:</a:t>
            </a:r>
          </a:p>
          <a:p>
            <a:pPr algn="just"/>
            <a:endParaRPr lang="pt-BR" dirty="0">
              <a:solidFill>
                <a:prstClr val="black"/>
              </a:solidFill>
              <a:latin typeface="Arial" pitchFamily="34" charset="0"/>
              <a:cs typeface="Arial" pitchFamily="34" charset="0"/>
            </a:endParaRPr>
          </a:p>
          <a:p>
            <a:pPr algn="just"/>
            <a:r>
              <a:rPr lang="pt-BR" sz="1600" b="1" dirty="0">
                <a:solidFill>
                  <a:prstClr val="black"/>
                </a:solidFill>
                <a:latin typeface="Arial" pitchFamily="34" charset="0"/>
                <a:cs typeface="Arial" pitchFamily="34" charset="0"/>
              </a:rPr>
              <a:t>Art. 1º </a:t>
            </a:r>
            <a:r>
              <a:rPr lang="pt-BR" sz="1600" dirty="0">
                <a:solidFill>
                  <a:prstClr val="black"/>
                </a:solidFill>
                <a:latin typeface="Arial" pitchFamily="34" charset="0"/>
                <a:cs typeface="Arial" pitchFamily="34" charset="0"/>
              </a:rPr>
              <a:t>As redes públicas de educação básica contarão com </a:t>
            </a:r>
            <a:r>
              <a:rPr lang="pt-BR" sz="1600" b="1" dirty="0">
                <a:solidFill>
                  <a:prstClr val="black"/>
                </a:solidFill>
                <a:latin typeface="Arial" pitchFamily="34" charset="0"/>
                <a:cs typeface="Arial" pitchFamily="34" charset="0"/>
              </a:rPr>
              <a:t>serviços de psicologia e de serviço social </a:t>
            </a:r>
            <a:r>
              <a:rPr lang="pt-BR" sz="1600" dirty="0">
                <a:solidFill>
                  <a:prstClr val="black"/>
                </a:solidFill>
                <a:latin typeface="Arial" pitchFamily="34" charset="0"/>
                <a:cs typeface="Arial" pitchFamily="34" charset="0"/>
              </a:rPr>
              <a:t>para atender às necessidades e prioridades definidas pelas políticas de educação, por meio de equipes multiprofissionais.</a:t>
            </a:r>
          </a:p>
          <a:p>
            <a:pPr algn="just">
              <a:lnSpc>
                <a:spcPts val="1000"/>
              </a:lnSpc>
            </a:pPr>
            <a:endParaRPr lang="pt-BR" sz="1600" dirty="0">
              <a:solidFill>
                <a:prstClr val="black"/>
              </a:solidFill>
              <a:latin typeface="Arial" pitchFamily="34" charset="0"/>
              <a:cs typeface="Arial" pitchFamily="34" charset="0"/>
            </a:endParaRPr>
          </a:p>
          <a:p>
            <a:pPr algn="just"/>
            <a:r>
              <a:rPr lang="pt-BR" sz="1600" b="1" dirty="0">
                <a:solidFill>
                  <a:prstClr val="black"/>
                </a:solidFill>
                <a:latin typeface="Arial" pitchFamily="34" charset="0"/>
                <a:cs typeface="Arial" pitchFamily="34" charset="0"/>
              </a:rPr>
              <a:t>§ 1º </a:t>
            </a:r>
            <a:r>
              <a:rPr lang="pt-BR" sz="1600" dirty="0">
                <a:solidFill>
                  <a:prstClr val="black"/>
                </a:solidFill>
                <a:latin typeface="Arial" pitchFamily="34" charset="0"/>
                <a:cs typeface="Arial" pitchFamily="34" charset="0"/>
              </a:rPr>
              <a:t>As equipes multiprofissionais deverão desenvolver ações para a melhoria da qualidade do processo de ensino-aprendizagem, com a participação da comunidade escolar, atuando na mediação das relações sociais e institucionais.</a:t>
            </a:r>
          </a:p>
          <a:p>
            <a:pPr algn="just"/>
            <a:r>
              <a:rPr lang="pt-BR" sz="1600" b="1" dirty="0">
                <a:solidFill>
                  <a:prstClr val="black"/>
                </a:solidFill>
                <a:latin typeface="Arial" pitchFamily="34" charset="0"/>
                <a:cs typeface="Arial" pitchFamily="34" charset="0"/>
              </a:rPr>
              <a:t>§ 2º </a:t>
            </a:r>
            <a:r>
              <a:rPr lang="pt-BR" sz="1600" dirty="0">
                <a:solidFill>
                  <a:prstClr val="black"/>
                </a:solidFill>
                <a:latin typeface="Arial" pitchFamily="34" charset="0"/>
                <a:cs typeface="Arial" pitchFamily="34" charset="0"/>
              </a:rPr>
              <a:t>O trabalho da equipe multiprofissional deverá considerar o projeto político pedagógico das redes públicas de educação básica e dos seus estabelecimentos de ensino.</a:t>
            </a:r>
          </a:p>
          <a:p>
            <a:pPr algn="just"/>
            <a:endParaRPr lang="pt-BR" sz="1600" dirty="0">
              <a:solidFill>
                <a:prstClr val="black"/>
              </a:solidFill>
              <a:latin typeface="Arial" pitchFamily="34" charset="0"/>
              <a:cs typeface="Arial" pitchFamily="34" charset="0"/>
            </a:endParaRPr>
          </a:p>
          <a:p>
            <a:pPr algn="just"/>
            <a:r>
              <a:rPr lang="pt-BR" sz="1600" b="1" dirty="0">
                <a:solidFill>
                  <a:prstClr val="black"/>
                </a:solidFill>
                <a:latin typeface="Arial" pitchFamily="34" charset="0"/>
                <a:cs typeface="Arial" pitchFamily="34" charset="0"/>
              </a:rPr>
              <a:t>Art. 2º </a:t>
            </a:r>
            <a:r>
              <a:rPr lang="pt-BR" sz="1600" dirty="0">
                <a:solidFill>
                  <a:prstClr val="black"/>
                </a:solidFill>
                <a:effectLst>
                  <a:outerShdw blurRad="38100" dist="38100" dir="2700000" algn="tl">
                    <a:srgbClr val="000000">
                      <a:alpha val="43137"/>
                    </a:srgbClr>
                  </a:outerShdw>
                </a:effectLst>
                <a:latin typeface="Arial" pitchFamily="34" charset="0"/>
                <a:cs typeface="Arial" pitchFamily="34" charset="0"/>
              </a:rPr>
              <a:t>Os sistemas de ensino disporão de 1 (um) ano, a partir da data de publicação desta Lei, para tomar as providências necessárias ao cumprimento de suas disposições.</a:t>
            </a:r>
          </a:p>
          <a:p>
            <a:pPr algn="just"/>
            <a:endParaRPr lang="pt-BR" sz="1600" dirty="0">
              <a:solidFill>
                <a:prstClr val="black"/>
              </a:solidFill>
              <a:latin typeface="Arial" pitchFamily="34" charset="0"/>
              <a:cs typeface="Arial" pitchFamily="34" charset="0"/>
            </a:endParaRPr>
          </a:p>
          <a:p>
            <a:pPr algn="just"/>
            <a:r>
              <a:rPr lang="pt-BR" sz="1600" b="1" dirty="0">
                <a:solidFill>
                  <a:prstClr val="black"/>
                </a:solidFill>
                <a:latin typeface="Arial" pitchFamily="34" charset="0"/>
                <a:cs typeface="Arial" pitchFamily="34" charset="0"/>
              </a:rPr>
              <a:t>Art. </a:t>
            </a:r>
            <a:r>
              <a:rPr lang="pt-BR" sz="1600" b="1" dirty="0">
                <a:solidFill>
                  <a:prstClr val="black"/>
                </a:solidFill>
                <a:effectLst>
                  <a:outerShdw blurRad="38100" dist="38100" dir="2700000" algn="tl">
                    <a:srgbClr val="000000">
                      <a:alpha val="43137"/>
                    </a:srgbClr>
                  </a:outerShdw>
                </a:effectLst>
                <a:latin typeface="Arial" pitchFamily="34" charset="0"/>
                <a:cs typeface="Arial" pitchFamily="34" charset="0"/>
              </a:rPr>
              <a:t>3º </a:t>
            </a:r>
            <a:r>
              <a:rPr lang="pt-BR" sz="1600" dirty="0">
                <a:solidFill>
                  <a:prstClr val="black"/>
                </a:solidFill>
                <a:effectLst>
                  <a:outerShdw blurRad="38100" dist="38100" dir="2700000" algn="tl">
                    <a:srgbClr val="000000">
                      <a:alpha val="43137"/>
                    </a:srgbClr>
                  </a:outerShdw>
                </a:effectLst>
                <a:latin typeface="Arial" pitchFamily="34" charset="0"/>
                <a:cs typeface="Arial" pitchFamily="34" charset="0"/>
              </a:rPr>
              <a:t>Esta Lei entra em vigor na data de sua publicação.</a:t>
            </a:r>
          </a:p>
          <a:p>
            <a:pPr algn="ctr"/>
            <a:r>
              <a:rPr lang="pt-BR" sz="1600" dirty="0">
                <a:solidFill>
                  <a:prstClr val="black"/>
                </a:solidFill>
                <a:latin typeface="Arial" pitchFamily="34" charset="0"/>
                <a:cs typeface="Arial" pitchFamily="34" charset="0"/>
              </a:rPr>
              <a:t>Brasília, 11 de dezembro de 2019; 198º da Independência e 131º da República</a:t>
            </a:r>
            <a:r>
              <a:rPr lang="pt-BR" dirty="0">
                <a:solidFill>
                  <a:prstClr val="black"/>
                </a:solidFill>
                <a:latin typeface="Arial" pitchFamily="34" charset="0"/>
                <a:cs typeface="Arial" pitchFamily="34" charset="0"/>
              </a:rPr>
              <a:t> </a:t>
            </a:r>
          </a:p>
          <a:p>
            <a:pPr algn="ctr"/>
            <a:r>
              <a:rPr lang="pt-BR" b="1" dirty="0">
                <a:solidFill>
                  <a:prstClr val="black"/>
                </a:solidFill>
                <a:latin typeface="Arial" pitchFamily="34" charset="0"/>
                <a:cs typeface="Arial" pitchFamily="34" charset="0"/>
              </a:rPr>
              <a:t>       </a:t>
            </a:r>
            <a:r>
              <a:rPr lang="pt-BR" sz="1400" b="1" dirty="0">
                <a:solidFill>
                  <a:prstClr val="black"/>
                </a:solidFill>
                <a:latin typeface="Arial" pitchFamily="34" charset="0"/>
                <a:cs typeface="Arial" pitchFamily="34" charset="0"/>
              </a:rPr>
              <a:t>JAIR MESSIAS BOLSONARO </a:t>
            </a:r>
          </a:p>
        </p:txBody>
      </p:sp>
      <p:sp>
        <p:nvSpPr>
          <p:cNvPr id="3" name="Retângulo 2"/>
          <p:cNvSpPr/>
          <p:nvPr/>
        </p:nvSpPr>
        <p:spPr>
          <a:xfrm>
            <a:off x="0" y="77723"/>
            <a:ext cx="9144000" cy="461665"/>
          </a:xfrm>
          <a:prstGeom prst="rect">
            <a:avLst/>
          </a:prstGeom>
          <a:solidFill>
            <a:schemeClr val="accent3">
              <a:lumMod val="60000"/>
              <a:lumOff val="40000"/>
            </a:schemeClr>
          </a:solidFill>
        </p:spPr>
        <p:txBody>
          <a:bodyPr wrap="square">
            <a:spAutoFit/>
          </a:bodyPr>
          <a:lstStyle/>
          <a:p>
            <a:pPr lvl="0" algn="ctr"/>
            <a:r>
              <a:rPr lang="pt-BR" sz="2400" b="1" u="sng" dirty="0">
                <a:solidFill>
                  <a:prstClr val="black"/>
                </a:solidFill>
                <a:effectLst>
                  <a:outerShdw blurRad="38100" dist="38100" dir="2700000" algn="tl">
                    <a:srgbClr val="000000">
                      <a:alpha val="43137"/>
                    </a:srgbClr>
                  </a:outerShdw>
                </a:effectLst>
                <a:latin typeface="Arial" pitchFamily="34" charset="0"/>
                <a:cs typeface="Arial" pitchFamily="34" charset="0"/>
              </a:rPr>
              <a:t>LEI Nº 13.935, DE 11 DE DEZEMBRO DE 2019</a:t>
            </a:r>
          </a:p>
        </p:txBody>
      </p:sp>
    </p:spTree>
    <p:extLst>
      <p:ext uri="{BB962C8B-B14F-4D97-AF65-F5344CB8AC3E}">
        <p14:creationId xmlns:p14="http://schemas.microsoft.com/office/powerpoint/2010/main" val="1477015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0" y="46166"/>
            <a:ext cx="9144000" cy="830997"/>
          </a:xfrm>
          <a:prstGeom prst="rect">
            <a:avLst/>
          </a:prstGeom>
          <a:solidFill>
            <a:schemeClr val="accent3">
              <a:lumMod val="60000"/>
              <a:lumOff val="40000"/>
            </a:schemeClr>
          </a:solidFill>
        </p:spPr>
        <p:txBody>
          <a:bodyPr wrap="square">
            <a:spAutoFit/>
          </a:bodyPr>
          <a:lstStyle/>
          <a:p>
            <a:pPr lvl="0" algn="ctr"/>
            <a:r>
              <a:rPr lang="pt-BR" sz="4800" b="1" u="sng" spc="50" dirty="0">
                <a:ln w="11430"/>
                <a:solidFill>
                  <a:srgbClr val="4F81BD">
                    <a:lumMod val="75000"/>
                  </a:srgbClr>
                </a:solidFill>
                <a:effectLst>
                  <a:outerShdw blurRad="76200" dist="50800" dir="5400000" algn="tl" rotWithShape="0">
                    <a:srgbClr val="000000">
                      <a:alpha val="65000"/>
                    </a:srgbClr>
                  </a:outerShdw>
                </a:effectLst>
                <a:latin typeface="Arial" pitchFamily="34" charset="0"/>
                <a:cs typeface="Arial" pitchFamily="34" charset="0"/>
              </a:rPr>
              <a:t>PORTARIAS DO FUNDO</a:t>
            </a:r>
          </a:p>
        </p:txBody>
      </p:sp>
      <p:pic>
        <p:nvPicPr>
          <p:cNvPr id="3" name="Espaço Reservado para Conteúdo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08720"/>
            <a:ext cx="9144000" cy="5832648"/>
          </a:xfrm>
        </p:spPr>
      </p:pic>
    </p:spTree>
    <p:extLst>
      <p:ext uri="{BB962C8B-B14F-4D97-AF65-F5344CB8AC3E}">
        <p14:creationId xmlns:p14="http://schemas.microsoft.com/office/powerpoint/2010/main" val="2555659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 y="147"/>
            <a:ext cx="9137220" cy="646331"/>
          </a:xfrm>
          <a:prstGeom prst="rect">
            <a:avLst/>
          </a:prstGeom>
          <a:solidFill>
            <a:schemeClr val="accent3">
              <a:lumMod val="60000"/>
              <a:lumOff val="40000"/>
            </a:schemeClr>
          </a:solidFill>
        </p:spPr>
        <p:txBody>
          <a:bodyPr wrap="square">
            <a:spAutoFit/>
          </a:bodyPr>
          <a:lstStyle/>
          <a:p>
            <a:pPr algn="ctr"/>
            <a:r>
              <a:rPr lang="pt-BR" sz="3600" b="1" u="sng" spc="50" dirty="0">
                <a:ln w="11430"/>
                <a:solidFill>
                  <a:srgbClr val="4F81BD">
                    <a:lumMod val="75000"/>
                  </a:srgbClr>
                </a:solidFill>
                <a:effectLst>
                  <a:outerShdw blurRad="76200" dist="50800" dir="5400000" algn="tl" rotWithShape="0">
                    <a:srgbClr val="000000">
                      <a:alpha val="65000"/>
                    </a:srgbClr>
                  </a:outerShdw>
                </a:effectLst>
                <a:latin typeface="Arial" pitchFamily="34" charset="0"/>
                <a:cs typeface="Arial" pitchFamily="34" charset="0"/>
              </a:rPr>
              <a:t>FUNDEB -  PORTARIAS</a:t>
            </a:r>
            <a:endParaRPr lang="pt-BR" sz="4400" b="1" u="sng" spc="50" dirty="0">
              <a:ln w="11430"/>
              <a:solidFill>
                <a:srgbClr val="4F81BD">
                  <a:lumMod val="75000"/>
                </a:srgbClr>
              </a:soli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5" name="Retângulo 4"/>
          <p:cNvSpPr/>
          <p:nvPr/>
        </p:nvSpPr>
        <p:spPr>
          <a:xfrm>
            <a:off x="1" y="769588"/>
            <a:ext cx="9143999" cy="5714385"/>
          </a:xfrm>
          <a:prstGeom prst="rect">
            <a:avLst/>
          </a:prstGeom>
          <a:solidFill>
            <a:schemeClr val="bg1"/>
          </a:solidFill>
        </p:spPr>
        <p:txBody>
          <a:bodyPr wrap="square">
            <a:spAutoFit/>
          </a:bodyPr>
          <a:lstStyle/>
          <a:p>
            <a:pPr marL="457200" indent="-457200">
              <a:buFont typeface="Wingdings" pitchFamily="2" charset="2"/>
              <a:buChar char="q"/>
            </a:pPr>
            <a:r>
              <a:rPr lang="pt-BR" b="1" u="sng" dirty="0">
                <a:solidFill>
                  <a:prstClr val="black"/>
                </a:solidFill>
                <a:latin typeface="Arial" pitchFamily="34" charset="0"/>
                <a:cs typeface="Arial" pitchFamily="34" charset="0"/>
              </a:rPr>
              <a:t>PORTARIA INTERMINISTERIAL Nº 4, DE 30 DE DEZEMBRO DE 2020</a:t>
            </a:r>
          </a:p>
          <a:p>
            <a:pPr marL="742950" lvl="1" indent="-285750" algn="just">
              <a:buFont typeface="Arial" pitchFamily="34" charset="0"/>
              <a:buChar char="•"/>
            </a:pPr>
            <a:r>
              <a:rPr lang="pt-BR" sz="1400" dirty="0">
                <a:solidFill>
                  <a:prstClr val="black"/>
                </a:solidFill>
                <a:latin typeface="Arial" pitchFamily="34" charset="0"/>
                <a:cs typeface="Arial" pitchFamily="34" charset="0"/>
              </a:rPr>
              <a:t>Estabelece os parâmetros operacionais do Fundo de Manutenção e Desenvolvimento da Educação Básica e de Valorização dos Profissionais da Educação - </a:t>
            </a:r>
            <a:r>
              <a:rPr lang="pt-BR" sz="1400" dirty="0" err="1">
                <a:solidFill>
                  <a:prstClr val="black"/>
                </a:solidFill>
                <a:latin typeface="Arial" pitchFamily="34" charset="0"/>
                <a:cs typeface="Arial" pitchFamily="34" charset="0"/>
              </a:rPr>
              <a:t>Fundeb</a:t>
            </a:r>
            <a:r>
              <a:rPr lang="pt-BR" sz="1400" dirty="0">
                <a:solidFill>
                  <a:prstClr val="black"/>
                </a:solidFill>
                <a:latin typeface="Arial" pitchFamily="34" charset="0"/>
                <a:cs typeface="Arial" pitchFamily="34" charset="0"/>
              </a:rPr>
              <a:t>, para o </a:t>
            </a:r>
            <a:r>
              <a:rPr lang="pt-BR" sz="1400" dirty="0">
                <a:solidFill>
                  <a:srgbClr val="C00000"/>
                </a:solidFill>
                <a:latin typeface="Arial" pitchFamily="34" charset="0"/>
                <a:cs typeface="Arial" pitchFamily="34" charset="0"/>
              </a:rPr>
              <a:t>1º trimestre do exercício de 2021.</a:t>
            </a:r>
            <a:endParaRPr lang="pt-BR" sz="1400" b="1" u="sng" dirty="0">
              <a:solidFill>
                <a:srgbClr val="C00000"/>
              </a:solidFill>
              <a:latin typeface="Arial" pitchFamily="34" charset="0"/>
              <a:cs typeface="Arial" pitchFamily="34" charset="0"/>
            </a:endParaRPr>
          </a:p>
          <a:p>
            <a:pPr marL="342900" indent="-342900">
              <a:buFont typeface="Wingdings" pitchFamily="2" charset="2"/>
              <a:buChar char="q"/>
            </a:pPr>
            <a:r>
              <a:rPr lang="pt-BR" b="1" u="sng" dirty="0">
                <a:solidFill>
                  <a:srgbClr val="162937"/>
                </a:solidFill>
                <a:latin typeface="Arial" pitchFamily="34" charset="0"/>
                <a:cs typeface="Arial" pitchFamily="34" charset="0"/>
              </a:rPr>
              <a:t>PORTARIA INTERMINISTERIAL Nº 1, DE 31 DE MARÇO DE 2021</a:t>
            </a:r>
          </a:p>
          <a:p>
            <a:pPr marL="742950" lvl="1" indent="-285750" algn="just">
              <a:buFont typeface="Arial" pitchFamily="34" charset="0"/>
              <a:buChar char="•"/>
            </a:pPr>
            <a:r>
              <a:rPr lang="pt-BR" sz="1400" dirty="0">
                <a:solidFill>
                  <a:prstClr val="black"/>
                </a:solidFill>
                <a:latin typeface="Arial" pitchFamily="34" charset="0"/>
                <a:cs typeface="Arial" pitchFamily="34" charset="0"/>
              </a:rPr>
              <a:t>Estabelece os parâmetros referenciais anuais do Fundo de Manutenção e Desenvolvimento da Educação Básica e de Valorização dos Profissionais da Educação - </a:t>
            </a:r>
            <a:r>
              <a:rPr lang="pt-BR" sz="1400" dirty="0" err="1">
                <a:solidFill>
                  <a:prstClr val="black"/>
                </a:solidFill>
                <a:latin typeface="Arial" pitchFamily="34" charset="0"/>
                <a:cs typeface="Arial" pitchFamily="34" charset="0"/>
              </a:rPr>
              <a:t>Fundeb</a:t>
            </a:r>
            <a:r>
              <a:rPr lang="pt-BR" sz="1400" dirty="0">
                <a:solidFill>
                  <a:prstClr val="black"/>
                </a:solidFill>
                <a:latin typeface="Arial" pitchFamily="34" charset="0"/>
                <a:cs typeface="Arial" pitchFamily="34" charset="0"/>
              </a:rPr>
              <a:t> para o exercício de 2021.</a:t>
            </a:r>
          </a:p>
          <a:p>
            <a:pPr lvl="1" algn="just"/>
            <a:endParaRPr lang="pt-BR" sz="1400" b="1" u="sng" dirty="0">
              <a:solidFill>
                <a:prstClr val="black"/>
              </a:solidFill>
              <a:latin typeface="Arial" pitchFamily="34" charset="0"/>
              <a:cs typeface="Arial" pitchFamily="34" charset="0"/>
            </a:endParaRPr>
          </a:p>
          <a:p>
            <a:pPr marL="342900" indent="-342900">
              <a:buFont typeface="Wingdings" pitchFamily="2" charset="2"/>
              <a:buChar char="q"/>
            </a:pPr>
            <a:r>
              <a:rPr lang="pt-BR" b="1" u="sng" dirty="0">
                <a:solidFill>
                  <a:prstClr val="black"/>
                </a:solidFill>
                <a:latin typeface="Arial" pitchFamily="34" charset="0"/>
                <a:cs typeface="Arial" pitchFamily="34" charset="0"/>
              </a:rPr>
              <a:t>PORTARIA INTERMINISTERIAL MEC/ME Nº 2, DE 22 DE ABRIL DE 2021</a:t>
            </a:r>
          </a:p>
          <a:p>
            <a:pPr marL="742950" lvl="1" indent="-285750" algn="just">
              <a:buFont typeface="Arial" pitchFamily="34" charset="0"/>
              <a:buChar char="•"/>
            </a:pPr>
            <a:r>
              <a:rPr lang="pt-BR" sz="1400" dirty="0">
                <a:solidFill>
                  <a:prstClr val="black"/>
                </a:solidFill>
                <a:latin typeface="Arial" pitchFamily="34" charset="0"/>
                <a:cs typeface="Arial" pitchFamily="34" charset="0"/>
              </a:rPr>
              <a:t>Divulga o Demonstrativo de Ajuste Anual da Distribuição dos Recursos do Fundo de Manutenção e Desenvolvimento da Educação Básica e de Valorização dos Profissionais da Educação - </a:t>
            </a:r>
            <a:r>
              <a:rPr lang="pt-BR" sz="1400" dirty="0" err="1">
                <a:solidFill>
                  <a:prstClr val="black"/>
                </a:solidFill>
                <a:latin typeface="Arial" pitchFamily="34" charset="0"/>
                <a:cs typeface="Arial" pitchFamily="34" charset="0"/>
              </a:rPr>
              <a:t>Fundeb</a:t>
            </a:r>
            <a:r>
              <a:rPr lang="pt-BR" sz="1400" dirty="0">
                <a:solidFill>
                  <a:prstClr val="black"/>
                </a:solidFill>
                <a:latin typeface="Arial" pitchFamily="34" charset="0"/>
                <a:cs typeface="Arial" pitchFamily="34" charset="0"/>
              </a:rPr>
              <a:t> do exercício de 2020.</a:t>
            </a:r>
          </a:p>
          <a:p>
            <a:pPr>
              <a:lnSpc>
                <a:spcPts val="1500"/>
              </a:lnSpc>
            </a:pPr>
            <a:endParaRPr lang="pt-BR" b="1" dirty="0">
              <a:solidFill>
                <a:prstClr val="black"/>
              </a:solidFill>
              <a:latin typeface="Arial" pitchFamily="34" charset="0"/>
              <a:cs typeface="Arial" pitchFamily="34" charset="0"/>
            </a:endParaRPr>
          </a:p>
          <a:p>
            <a:pPr marL="342900" indent="-342900">
              <a:buFont typeface="Wingdings" pitchFamily="2" charset="2"/>
              <a:buChar char="q"/>
            </a:pPr>
            <a:r>
              <a:rPr lang="pt-BR" b="1" u="sng" dirty="0">
                <a:solidFill>
                  <a:prstClr val="black"/>
                </a:solidFill>
                <a:latin typeface="Arial" pitchFamily="34" charset="0"/>
                <a:cs typeface="Arial" pitchFamily="34" charset="0"/>
              </a:rPr>
              <a:t>PORTARIA INTERMINISTERIAL Nº 3 DE 24 DE MAIO DE 2021</a:t>
            </a:r>
          </a:p>
          <a:p>
            <a:pPr marL="742950" lvl="1" indent="-285750" algn="just">
              <a:buFont typeface="Arial" pitchFamily="34" charset="0"/>
              <a:buChar char="•"/>
            </a:pPr>
            <a:r>
              <a:rPr lang="pt-BR" sz="1400" dirty="0">
                <a:solidFill>
                  <a:prstClr val="black"/>
                </a:solidFill>
                <a:latin typeface="Arial" pitchFamily="34" charset="0"/>
                <a:cs typeface="Arial" pitchFamily="34" charset="0"/>
              </a:rPr>
              <a:t>Altera a Portaria Interministerial MEC/ME nº 1, de 31 de março de 2021, que dispõe sobre os parâmetros referenciais anuais do Fundo de Manutenção e  Desenvolvimento da Educação Básica e de Valorização dos Profissionais da Educação - </a:t>
            </a:r>
            <a:r>
              <a:rPr lang="pt-BR" sz="1400" dirty="0" err="1">
                <a:solidFill>
                  <a:prstClr val="black"/>
                </a:solidFill>
                <a:latin typeface="Arial" pitchFamily="34" charset="0"/>
                <a:cs typeface="Arial" pitchFamily="34" charset="0"/>
              </a:rPr>
              <a:t>Fundeb</a:t>
            </a:r>
            <a:r>
              <a:rPr lang="pt-BR" sz="1400" dirty="0">
                <a:solidFill>
                  <a:prstClr val="black"/>
                </a:solidFill>
                <a:latin typeface="Arial" pitchFamily="34" charset="0"/>
                <a:cs typeface="Arial" pitchFamily="34" charset="0"/>
              </a:rPr>
              <a:t> para o exercício de 2021.</a:t>
            </a:r>
          </a:p>
          <a:p>
            <a:pPr marL="742950" lvl="1" indent="-285750" algn="just">
              <a:buFont typeface="Arial" pitchFamily="34" charset="0"/>
              <a:buChar char="•"/>
            </a:pPr>
            <a:endParaRPr lang="pt-BR" sz="1400" dirty="0">
              <a:solidFill>
                <a:prstClr val="black"/>
              </a:solidFill>
              <a:latin typeface="Arial" pitchFamily="34" charset="0"/>
              <a:cs typeface="Arial" pitchFamily="34" charset="0"/>
            </a:endParaRPr>
          </a:p>
          <a:p>
            <a:pPr marL="285750" indent="-285750" algn="just">
              <a:buFont typeface="Wingdings" pitchFamily="2" charset="2"/>
              <a:buChar char="q"/>
            </a:pPr>
            <a:r>
              <a:rPr lang="pt-BR" b="1" dirty="0">
                <a:solidFill>
                  <a:prstClr val="black"/>
                </a:solidFill>
                <a:latin typeface="Arial" pitchFamily="34" charset="0"/>
                <a:cs typeface="Arial" pitchFamily="34" charset="0"/>
              </a:rPr>
              <a:t> </a:t>
            </a:r>
            <a:r>
              <a:rPr lang="pt-BR" b="1" u="sng" dirty="0">
                <a:solidFill>
                  <a:prstClr val="black"/>
                </a:solidFill>
                <a:latin typeface="Arial" pitchFamily="34" charset="0"/>
                <a:cs typeface="Arial" pitchFamily="34" charset="0"/>
              </a:rPr>
              <a:t>PORTARIA INTERMINISTERIAL MEC/ME Nº 4, DE 29 DE JUNHO DE 2021</a:t>
            </a:r>
          </a:p>
          <a:p>
            <a:pPr marL="742950" lvl="1" indent="-285750" algn="just">
              <a:buFont typeface="Arial" pitchFamily="34" charset="0"/>
              <a:buChar char="•"/>
            </a:pPr>
            <a:r>
              <a:rPr lang="pt-BR" b="1" dirty="0">
                <a:solidFill>
                  <a:prstClr val="black"/>
                </a:solidFill>
                <a:latin typeface="Arial" pitchFamily="34" charset="0"/>
                <a:cs typeface="Arial" pitchFamily="34" charset="0"/>
              </a:rPr>
              <a:t>  </a:t>
            </a:r>
            <a:r>
              <a:rPr lang="pt-BR" sz="1400" dirty="0">
                <a:solidFill>
                  <a:prstClr val="black"/>
                </a:solidFill>
                <a:latin typeface="Arial" pitchFamily="34" charset="0"/>
                <a:cs typeface="Arial" pitchFamily="34" charset="0"/>
              </a:rPr>
              <a:t>Valor Anual Total por Aluno -VAAT.     </a:t>
            </a:r>
          </a:p>
          <a:p>
            <a:pPr marL="1200150" lvl="2" indent="-285750" algn="just">
              <a:lnSpc>
                <a:spcPts val="1200"/>
              </a:lnSpc>
              <a:buFont typeface="Arial" pitchFamily="34" charset="0"/>
              <a:buChar char="•"/>
            </a:pPr>
            <a:endParaRPr lang="pt-BR" sz="1400" dirty="0">
              <a:solidFill>
                <a:prstClr val="black"/>
              </a:solidFill>
              <a:latin typeface="Arial" pitchFamily="34" charset="0"/>
              <a:cs typeface="Arial" pitchFamily="34" charset="0"/>
            </a:endParaRPr>
          </a:p>
          <a:p>
            <a:pPr marL="285750" indent="-285750">
              <a:buFont typeface="Wingdings" pitchFamily="2" charset="2"/>
              <a:buChar char="q"/>
            </a:pPr>
            <a:r>
              <a:rPr lang="pt-BR" b="1" u="sng" dirty="0">
                <a:solidFill>
                  <a:srgbClr val="C00000"/>
                </a:solidFill>
                <a:effectLst>
                  <a:outerShdw blurRad="38100" dist="38100" dir="2700000" algn="tl">
                    <a:srgbClr val="000000">
                      <a:alpha val="43137"/>
                    </a:srgbClr>
                  </a:outerShdw>
                </a:effectLst>
              </a:rPr>
              <a:t> </a:t>
            </a:r>
            <a:r>
              <a:rPr lang="pt-BR" sz="2000" b="1" u="sng" dirty="0">
                <a:solidFill>
                  <a:srgbClr val="C00000"/>
                </a:solidFill>
                <a:effectLst>
                  <a:outerShdw blurRad="38100" dist="38100" dir="2700000" algn="tl">
                    <a:srgbClr val="000000">
                      <a:alpha val="43137"/>
                    </a:srgbClr>
                  </a:outerShdw>
                </a:effectLst>
              </a:rPr>
              <a:t>PORTARIA INTERMINISTERIAL MEC/ME Nº 8, DE 24 DE SETEMBRO DE 2021</a:t>
            </a:r>
          </a:p>
          <a:p>
            <a:pPr marL="742950" lvl="1" indent="-285750">
              <a:buFont typeface="Arial" pitchFamily="34" charset="0"/>
              <a:buChar char="•"/>
            </a:pPr>
            <a:r>
              <a:rPr lang="pt-BR" sz="1200" dirty="0"/>
              <a:t>Altera a Portaria Interministerial </a:t>
            </a:r>
            <a:r>
              <a:rPr lang="pt-BR" sz="1200" b="1" dirty="0"/>
              <a:t>nº 1, de 31 de março de 2021</a:t>
            </a:r>
            <a:r>
              <a:rPr lang="pt-BR" sz="1200" dirty="0"/>
              <a:t>, que estabelece os parâmetros referenciais anuais do Fundo de Manutenção e Desenvolvimento da Educação Básica e de Valorização dos Profissionais da Educação - </a:t>
            </a:r>
            <a:r>
              <a:rPr lang="pt-BR" sz="1200" dirty="0" err="1"/>
              <a:t>Fundeb</a:t>
            </a:r>
            <a:endParaRPr lang="pt-BR" sz="1200" b="1" u="sng"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111609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0168" y="573756"/>
            <a:ext cx="9143998" cy="6001603"/>
          </a:xfrm>
          <a:prstGeom prst="rect">
            <a:avLst/>
          </a:prstGeom>
          <a:solidFill>
            <a:schemeClr val="bg1"/>
          </a:solidFill>
          <a:ln>
            <a:noFill/>
          </a:ln>
          <a:effectLst/>
        </p:spPr>
        <p:txBody>
          <a:bodyPr vert="horz" wrap="square" lIns="91399" tIns="45700" rIns="91399" bIns="45700" numCol="1" anchor="ctr" anchorCtr="0" compatLnSpc="1">
            <a:prstTxWarp prst="textNoShape">
              <a:avLst/>
            </a:prstTxWarp>
            <a:spAutoFit/>
          </a:bodyPr>
          <a:lstStyle/>
          <a:p>
            <a:pPr indent="761663" algn="just" eaLnBrk="0" fontAlgn="base" hangingPunct="0">
              <a:spcBef>
                <a:spcPct val="0"/>
              </a:spcBef>
              <a:spcAft>
                <a:spcPct val="0"/>
              </a:spcAft>
            </a:pPr>
            <a:r>
              <a:rPr lang="pt-BR" sz="1400" b="1" dirty="0">
                <a:solidFill>
                  <a:srgbClr val="162937"/>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Estabelece os parâmetros operacionais do Fundo de Manutenção e Desenvolvimento da Educação Básica e de Valorização dos Profissionais da Educação - </a:t>
            </a:r>
            <a:r>
              <a:rPr lang="pt-BR" sz="1400" b="1" dirty="0" err="1">
                <a:solidFill>
                  <a:srgbClr val="162937"/>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Fundeb</a:t>
            </a:r>
            <a:r>
              <a:rPr lang="pt-BR" sz="1400" b="1" dirty="0">
                <a:solidFill>
                  <a:srgbClr val="162937"/>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para o 1º trimestre do exercício de 2021.</a:t>
            </a:r>
          </a:p>
          <a:p>
            <a:pPr indent="761663" algn="just" eaLnBrk="0" fontAlgn="base" hangingPunct="0">
              <a:lnSpc>
                <a:spcPts val="1000"/>
              </a:lnSpc>
              <a:spcBef>
                <a:spcPct val="0"/>
              </a:spcBef>
              <a:spcAft>
                <a:spcPct val="0"/>
              </a:spcAft>
            </a:pPr>
            <a:endParaRPr lang="pt-BR" sz="1400" dirty="0">
              <a:solidFill>
                <a:prstClr val="black"/>
              </a:solidFill>
              <a:latin typeface="Arial" pitchFamily="34" charset="0"/>
              <a:cs typeface="Arial" pitchFamily="34" charset="0"/>
            </a:endParaRPr>
          </a:p>
          <a:p>
            <a:pPr indent="761663" algn="just" eaLnBrk="0" fontAlgn="base" hangingPunct="0">
              <a:spcBef>
                <a:spcPct val="0"/>
              </a:spcBef>
              <a:spcAft>
                <a:spcPct val="0"/>
              </a:spcAft>
            </a:pPr>
            <a:r>
              <a:rPr lang="pt-BR" sz="1400" dirty="0">
                <a:solidFill>
                  <a:prstClr val="black"/>
                </a:solidFill>
                <a:latin typeface="Arial" pitchFamily="34" charset="0"/>
                <a:ea typeface="Times New Roman" pitchFamily="18" charset="0"/>
                <a:cs typeface="Arial" pitchFamily="34" charset="0"/>
              </a:rPr>
              <a:t>O MINISTRO DE ESTADO DA EDUCAÇÃO e o MINISTRO DE ESTADO DA ECONOMIA, SUBSTITUTO, no uso das atribuições que lhes confere o art. 87, parágrafo único, incisos II e IV, da Constituição da República, </a:t>
            </a:r>
            <a:r>
              <a:rPr lang="pt-BR" sz="1400" dirty="0">
                <a:solidFill>
                  <a:srgbClr val="C00000"/>
                </a:solidFill>
                <a:latin typeface="Arial" pitchFamily="34" charset="0"/>
                <a:ea typeface="Times New Roman" pitchFamily="18" charset="0"/>
                <a:cs typeface="Arial" pitchFamily="34" charset="0"/>
              </a:rPr>
              <a:t>e tendo em vista o disposto nos </a:t>
            </a:r>
            <a:r>
              <a:rPr lang="pt-BR" sz="1400" dirty="0" err="1">
                <a:solidFill>
                  <a:srgbClr val="C00000"/>
                </a:solidFill>
                <a:latin typeface="Arial" pitchFamily="34" charset="0"/>
                <a:ea typeface="Times New Roman" pitchFamily="18" charset="0"/>
                <a:cs typeface="Arial" pitchFamily="34" charset="0"/>
              </a:rPr>
              <a:t>arts</a:t>
            </a:r>
            <a:r>
              <a:rPr lang="pt-BR" sz="1400" dirty="0">
                <a:solidFill>
                  <a:srgbClr val="C00000"/>
                </a:solidFill>
                <a:latin typeface="Arial" pitchFamily="34" charset="0"/>
                <a:ea typeface="Times New Roman" pitchFamily="18" charset="0"/>
                <a:cs typeface="Arial" pitchFamily="34" charset="0"/>
              </a:rPr>
              <a:t>. 44 e 46 </a:t>
            </a:r>
            <a:r>
              <a:rPr lang="pt-BR" sz="1400" dirty="0">
                <a:solidFill>
                  <a:prstClr val="black"/>
                </a:solidFill>
                <a:latin typeface="Arial" pitchFamily="34" charset="0"/>
                <a:ea typeface="Times New Roman" pitchFamily="18" charset="0"/>
                <a:cs typeface="Arial" pitchFamily="34" charset="0"/>
              </a:rPr>
              <a:t>da Lei nº 14.113, de 25 de dezembro de 2020, e no art. 7º do Decreto nº 6.253, de 13 de novembro de 2007, resolvem:</a:t>
            </a:r>
          </a:p>
          <a:p>
            <a:pPr indent="761663" algn="just" eaLnBrk="0" fontAlgn="base" hangingPunct="0">
              <a:lnSpc>
                <a:spcPts val="1000"/>
              </a:lnSpc>
              <a:spcBef>
                <a:spcPct val="0"/>
              </a:spcBef>
              <a:spcAft>
                <a:spcPct val="0"/>
              </a:spcAft>
            </a:pPr>
            <a:endParaRPr lang="pt-BR" sz="1400" dirty="0">
              <a:solidFill>
                <a:prstClr val="black"/>
              </a:solidFill>
              <a:latin typeface="Arial" pitchFamily="34" charset="0"/>
              <a:cs typeface="Arial" pitchFamily="34" charset="0"/>
            </a:endParaRPr>
          </a:p>
          <a:p>
            <a:pPr indent="761663" algn="just" eaLnBrk="0" fontAlgn="base" hangingPunct="0">
              <a:spcBef>
                <a:spcPct val="0"/>
              </a:spcBef>
              <a:spcAft>
                <a:spcPct val="0"/>
              </a:spcAft>
            </a:pPr>
            <a:r>
              <a:rPr lang="pt-BR" sz="1400" b="1" dirty="0">
                <a:solidFill>
                  <a:prstClr val="black"/>
                </a:solidFill>
                <a:latin typeface="Arial" pitchFamily="34" charset="0"/>
                <a:ea typeface="Times New Roman" pitchFamily="18" charset="0"/>
                <a:cs typeface="Arial" pitchFamily="34" charset="0"/>
              </a:rPr>
              <a:t>Art. 1º </a:t>
            </a:r>
            <a:r>
              <a:rPr lang="pt-BR" sz="1400" dirty="0">
                <a:solidFill>
                  <a:prstClr val="black"/>
                </a:solidFill>
                <a:latin typeface="Arial" pitchFamily="34" charset="0"/>
                <a:ea typeface="Times New Roman" pitchFamily="18" charset="0"/>
                <a:cs typeface="Arial" pitchFamily="34" charset="0"/>
              </a:rPr>
              <a:t>A operacionalização do Fundo de Manutenção e Desenvolvimento da Educação Básica e de Valorização dos </a:t>
            </a:r>
            <a:r>
              <a:rPr lang="pt-BR" sz="1400" dirty="0">
                <a:solidFill>
                  <a:srgbClr val="162937"/>
                </a:solidFill>
                <a:latin typeface="Arial" pitchFamily="34" charset="0"/>
                <a:ea typeface="Times New Roman" pitchFamily="18" charset="0"/>
                <a:cs typeface="Arial" pitchFamily="34" charset="0"/>
              </a:rPr>
              <a:t>Profissionais da Educação - </a:t>
            </a:r>
            <a:r>
              <a:rPr lang="pt-BR" sz="1400" b="1" dirty="0" err="1">
                <a:solidFill>
                  <a:srgbClr val="C00000"/>
                </a:solidFill>
                <a:latin typeface="Arial" pitchFamily="34" charset="0"/>
                <a:ea typeface="Times New Roman" pitchFamily="18" charset="0"/>
                <a:cs typeface="Arial" pitchFamily="34" charset="0"/>
              </a:rPr>
              <a:t>Fundeb</a:t>
            </a:r>
            <a:r>
              <a:rPr lang="pt-BR" sz="1400" b="1" dirty="0">
                <a:solidFill>
                  <a:srgbClr val="C00000"/>
                </a:solidFill>
                <a:latin typeface="Arial" pitchFamily="34" charset="0"/>
                <a:ea typeface="Times New Roman" pitchFamily="18" charset="0"/>
                <a:cs typeface="Arial" pitchFamily="34" charset="0"/>
              </a:rPr>
              <a:t> do 1º trimestre do exercício de 2021 manterá os mesmos coeficientes de participação da Portaria Interministerial MEC/ME nº 3, de 25 de novembro de 2020, do Ministério da Educação </a:t>
            </a:r>
            <a:r>
              <a:rPr lang="pt-BR" sz="1400" dirty="0">
                <a:solidFill>
                  <a:srgbClr val="162937"/>
                </a:solidFill>
                <a:latin typeface="Arial" pitchFamily="34" charset="0"/>
                <a:ea typeface="Times New Roman" pitchFamily="18" charset="0"/>
                <a:cs typeface="Arial" pitchFamily="34" charset="0"/>
              </a:rPr>
              <a:t>- MEC e do Ministério da Economia - ME, na distribuição dos recursos do Distrito Federal, dos estados e dos municípios.</a:t>
            </a:r>
          </a:p>
          <a:p>
            <a:pPr indent="761663" algn="just" eaLnBrk="0" fontAlgn="base" hangingPunct="0">
              <a:lnSpc>
                <a:spcPts val="1000"/>
              </a:lnSpc>
              <a:spcBef>
                <a:spcPct val="0"/>
              </a:spcBef>
              <a:spcAft>
                <a:spcPct val="0"/>
              </a:spcAft>
            </a:pPr>
            <a:endParaRPr lang="pt-BR" sz="1400" dirty="0">
              <a:solidFill>
                <a:prstClr val="black"/>
              </a:solidFill>
              <a:latin typeface="Arial" pitchFamily="34" charset="0"/>
              <a:cs typeface="Arial" pitchFamily="34" charset="0"/>
            </a:endParaRPr>
          </a:p>
          <a:p>
            <a:pPr indent="761663" algn="just" eaLnBrk="0" fontAlgn="base" hangingPunct="0">
              <a:spcBef>
                <a:spcPct val="0"/>
              </a:spcBef>
              <a:spcAft>
                <a:spcPct val="0"/>
              </a:spcAft>
            </a:pPr>
            <a:r>
              <a:rPr lang="pt-BR" sz="1400" b="1" dirty="0">
                <a:solidFill>
                  <a:prstClr val="black"/>
                </a:solidFill>
                <a:latin typeface="Arial" pitchFamily="34" charset="0"/>
                <a:ea typeface="Times New Roman" pitchFamily="18" charset="0"/>
                <a:cs typeface="Arial" pitchFamily="34" charset="0"/>
              </a:rPr>
              <a:t>Art. 2º </a:t>
            </a:r>
            <a:r>
              <a:rPr lang="pt-BR" sz="1400" dirty="0">
                <a:solidFill>
                  <a:prstClr val="black"/>
                </a:solidFill>
                <a:latin typeface="Arial" pitchFamily="34" charset="0"/>
                <a:ea typeface="Times New Roman" pitchFamily="18" charset="0"/>
                <a:cs typeface="Arial" pitchFamily="34" charset="0"/>
              </a:rPr>
              <a:t>Para fins da complementação da União</a:t>
            </a:r>
            <a:r>
              <a:rPr lang="pt-BR" sz="1400" dirty="0">
                <a:solidFill>
                  <a:srgbClr val="162937"/>
                </a:solidFill>
                <a:latin typeface="Arial" pitchFamily="34" charset="0"/>
                <a:ea typeface="Times New Roman" pitchFamily="18" charset="0"/>
                <a:cs typeface="Arial" pitchFamily="34" charset="0"/>
              </a:rPr>
              <a:t>, </a:t>
            </a:r>
            <a:r>
              <a:rPr lang="pt-BR" sz="1400" b="1" dirty="0">
                <a:solidFill>
                  <a:srgbClr val="C00000"/>
                </a:solidFill>
                <a:latin typeface="Arial" pitchFamily="34" charset="0"/>
                <a:ea typeface="Times New Roman" pitchFamily="18" charset="0"/>
                <a:cs typeface="Arial" pitchFamily="34" charset="0"/>
              </a:rPr>
              <a:t>será adotado o cronograma de repasses mensais do 1º trimestre de 2020, publicado pela Portaria Interministerial MEC/ME nº 3, de 2020, </a:t>
            </a:r>
            <a:r>
              <a:rPr lang="pt-BR" sz="1400" dirty="0">
                <a:solidFill>
                  <a:prstClr val="black"/>
                </a:solidFill>
                <a:latin typeface="Arial" pitchFamily="34" charset="0"/>
                <a:ea typeface="Times New Roman" pitchFamily="18" charset="0"/>
                <a:cs typeface="Arial" pitchFamily="34" charset="0"/>
              </a:rPr>
              <a:t>sem os efeitos da vinculação da parcela de que trata o art. 7º da Lei nº 11.494, de 20 de junho de 2007, c/c o art. 4º da Lei nº 11.738, de 16 de julho de 2008, na forma do Anexo desta Portaria.</a:t>
            </a:r>
          </a:p>
          <a:p>
            <a:pPr indent="761663" algn="just" eaLnBrk="0" fontAlgn="base" hangingPunct="0">
              <a:lnSpc>
                <a:spcPts val="1000"/>
              </a:lnSpc>
              <a:spcBef>
                <a:spcPct val="0"/>
              </a:spcBef>
              <a:spcAft>
                <a:spcPct val="0"/>
              </a:spcAft>
            </a:pPr>
            <a:endParaRPr lang="pt-BR" sz="1400" dirty="0">
              <a:solidFill>
                <a:prstClr val="black"/>
              </a:solidFill>
              <a:latin typeface="Arial" pitchFamily="34" charset="0"/>
              <a:cs typeface="Arial" pitchFamily="34" charset="0"/>
            </a:endParaRPr>
          </a:p>
          <a:p>
            <a:pPr indent="761663" algn="just" eaLnBrk="0" fontAlgn="base" hangingPunct="0">
              <a:spcBef>
                <a:spcPct val="0"/>
              </a:spcBef>
              <a:spcAft>
                <a:spcPct val="0"/>
              </a:spcAft>
            </a:pPr>
            <a:r>
              <a:rPr lang="pt-BR" sz="1400" b="1" dirty="0">
                <a:solidFill>
                  <a:srgbClr val="162937"/>
                </a:solidFill>
                <a:latin typeface="Arial" pitchFamily="34" charset="0"/>
                <a:ea typeface="Times New Roman" pitchFamily="18" charset="0"/>
                <a:cs typeface="Arial" pitchFamily="34" charset="0"/>
              </a:rPr>
              <a:t>Art. 3º </a:t>
            </a:r>
            <a:r>
              <a:rPr lang="pt-BR" sz="1400" b="1" dirty="0">
                <a:solidFill>
                  <a:srgbClr val="C00000"/>
                </a:solidFill>
                <a:latin typeface="Arial" pitchFamily="34" charset="0"/>
                <a:ea typeface="Times New Roman" pitchFamily="18" charset="0"/>
                <a:cs typeface="Arial" pitchFamily="34" charset="0"/>
              </a:rPr>
              <a:t>O ajuste da diferença </a:t>
            </a:r>
            <a:r>
              <a:rPr lang="pt-BR" sz="1400" b="1" dirty="0">
                <a:solidFill>
                  <a:srgbClr val="162937"/>
                </a:solidFill>
                <a:latin typeface="Arial" pitchFamily="34" charset="0"/>
                <a:ea typeface="Times New Roman" pitchFamily="18" charset="0"/>
                <a:cs typeface="Arial" pitchFamily="34" charset="0"/>
              </a:rPr>
              <a:t>observada entre a distribuição dos recurso</a:t>
            </a:r>
            <a:r>
              <a:rPr lang="pt-BR" sz="1400" dirty="0">
                <a:solidFill>
                  <a:srgbClr val="162937"/>
                </a:solidFill>
                <a:latin typeface="Arial" pitchFamily="34" charset="0"/>
                <a:ea typeface="Times New Roman" pitchFamily="18" charset="0"/>
                <a:cs typeface="Arial" pitchFamily="34" charset="0"/>
              </a:rPr>
              <a:t>s </a:t>
            </a:r>
            <a:r>
              <a:rPr lang="pt-BR" sz="1400" b="1" dirty="0">
                <a:solidFill>
                  <a:srgbClr val="C00000"/>
                </a:solidFill>
                <a:latin typeface="Arial" pitchFamily="34" charset="0"/>
                <a:ea typeface="Times New Roman" pitchFamily="18" charset="0"/>
                <a:cs typeface="Arial" pitchFamily="34" charset="0"/>
              </a:rPr>
              <a:t>realizada no 1º trimestre de 2021 </a:t>
            </a:r>
            <a:r>
              <a:rPr lang="pt-BR" sz="1400" dirty="0">
                <a:solidFill>
                  <a:srgbClr val="162937"/>
                </a:solidFill>
                <a:latin typeface="Arial" pitchFamily="34" charset="0"/>
                <a:ea typeface="Times New Roman" pitchFamily="18" charset="0"/>
                <a:cs typeface="Arial" pitchFamily="34" charset="0"/>
              </a:rPr>
              <a:t>e a </a:t>
            </a:r>
            <a:r>
              <a:rPr lang="pt-BR" sz="1400" b="1" dirty="0">
                <a:solidFill>
                  <a:srgbClr val="162937"/>
                </a:solidFill>
                <a:latin typeface="Arial" pitchFamily="34" charset="0"/>
                <a:ea typeface="Times New Roman" pitchFamily="18" charset="0"/>
                <a:cs typeface="Arial" pitchFamily="34" charset="0"/>
              </a:rPr>
              <a:t>sistemática de distribuição estabelecida na Lei nº 14.113, de 25 de dezembro de 2020</a:t>
            </a:r>
            <a:r>
              <a:rPr lang="pt-BR" sz="1400" dirty="0">
                <a:solidFill>
                  <a:srgbClr val="162937"/>
                </a:solidFill>
                <a:latin typeface="Arial" pitchFamily="34" charset="0"/>
                <a:ea typeface="Times New Roman" pitchFamily="18" charset="0"/>
                <a:cs typeface="Arial" pitchFamily="34" charset="0"/>
              </a:rPr>
              <a:t>, </a:t>
            </a:r>
            <a:r>
              <a:rPr lang="pt-BR" sz="1400" b="1" dirty="0">
                <a:solidFill>
                  <a:srgbClr val="C00000"/>
                </a:solidFill>
                <a:latin typeface="Arial" pitchFamily="34" charset="0"/>
                <a:ea typeface="Times New Roman" pitchFamily="18" charset="0"/>
                <a:cs typeface="Arial" pitchFamily="34" charset="0"/>
              </a:rPr>
              <a:t>será realizado no mês de maio de 2021</a:t>
            </a:r>
            <a:r>
              <a:rPr lang="pt-BR" sz="1400" dirty="0">
                <a:solidFill>
                  <a:srgbClr val="162937"/>
                </a:solidFill>
                <a:latin typeface="Arial" pitchFamily="34" charset="0"/>
                <a:ea typeface="Times New Roman" pitchFamily="18" charset="0"/>
                <a:cs typeface="Arial" pitchFamily="34" charset="0"/>
              </a:rPr>
              <a:t>.</a:t>
            </a:r>
          </a:p>
          <a:p>
            <a:pPr indent="761663" algn="just" eaLnBrk="0" fontAlgn="base" hangingPunct="0">
              <a:lnSpc>
                <a:spcPts val="1000"/>
              </a:lnSpc>
              <a:spcBef>
                <a:spcPct val="0"/>
              </a:spcBef>
              <a:spcAft>
                <a:spcPct val="0"/>
              </a:spcAft>
            </a:pPr>
            <a:endParaRPr lang="pt-BR" sz="1400" dirty="0">
              <a:solidFill>
                <a:prstClr val="black"/>
              </a:solidFill>
              <a:latin typeface="Arial" pitchFamily="34" charset="0"/>
              <a:cs typeface="Arial" pitchFamily="34" charset="0"/>
            </a:endParaRPr>
          </a:p>
          <a:p>
            <a:pPr indent="761663" algn="just" eaLnBrk="0" fontAlgn="base" hangingPunct="0">
              <a:spcBef>
                <a:spcPct val="0"/>
              </a:spcBef>
              <a:spcAft>
                <a:spcPct val="0"/>
              </a:spcAft>
            </a:pPr>
            <a:r>
              <a:rPr lang="pt-BR" sz="1400" b="1" dirty="0">
                <a:solidFill>
                  <a:srgbClr val="162937"/>
                </a:solidFill>
                <a:latin typeface="Arial" pitchFamily="34" charset="0"/>
                <a:ea typeface="Times New Roman" pitchFamily="18" charset="0"/>
                <a:cs typeface="Arial" pitchFamily="34" charset="0"/>
              </a:rPr>
              <a:t>Art. 4º </a:t>
            </a:r>
            <a:r>
              <a:rPr lang="pt-BR" sz="1400" dirty="0">
                <a:solidFill>
                  <a:srgbClr val="162937"/>
                </a:solidFill>
                <a:latin typeface="Arial" pitchFamily="34" charset="0"/>
                <a:ea typeface="Times New Roman" pitchFamily="18" charset="0"/>
                <a:cs typeface="Arial" pitchFamily="34" charset="0"/>
              </a:rPr>
              <a:t>Esta Portaria entra em vigor na data de sua publicação, com efeitos financeiros a partir de 1º de janeiro de 2021.</a:t>
            </a:r>
          </a:p>
          <a:p>
            <a:pPr indent="761663" algn="ctr" eaLnBrk="0" fontAlgn="base" hangingPunct="0">
              <a:spcBef>
                <a:spcPct val="0"/>
              </a:spcBef>
              <a:spcAft>
                <a:spcPct val="0"/>
              </a:spcAft>
            </a:pPr>
            <a:r>
              <a:rPr lang="pt-BR" sz="1200" dirty="0">
                <a:solidFill>
                  <a:srgbClr val="162937"/>
                </a:solidFill>
                <a:latin typeface="Arial" pitchFamily="34" charset="0"/>
                <a:ea typeface="Times New Roman" pitchFamily="18" charset="0"/>
                <a:cs typeface="Arial" pitchFamily="34" charset="0"/>
              </a:rPr>
              <a:t>MILTON RIBEIRO</a:t>
            </a:r>
            <a:endParaRPr lang="pt-BR" sz="1200" dirty="0">
              <a:solidFill>
                <a:prstClr val="black"/>
              </a:solidFill>
              <a:latin typeface="Arial" pitchFamily="34" charset="0"/>
              <a:cs typeface="Arial" pitchFamily="34" charset="0"/>
            </a:endParaRPr>
          </a:p>
          <a:p>
            <a:pPr indent="761663" algn="ctr" eaLnBrk="0" fontAlgn="base" hangingPunct="0">
              <a:spcBef>
                <a:spcPct val="0"/>
              </a:spcBef>
              <a:spcAft>
                <a:spcPct val="0"/>
              </a:spcAft>
            </a:pPr>
            <a:r>
              <a:rPr lang="pt-BR" sz="1200" dirty="0">
                <a:solidFill>
                  <a:srgbClr val="162937"/>
                </a:solidFill>
                <a:latin typeface="Arial" pitchFamily="34" charset="0"/>
                <a:ea typeface="Times New Roman" pitchFamily="18" charset="0"/>
                <a:cs typeface="Arial" pitchFamily="34" charset="0"/>
              </a:rPr>
              <a:t>Ministro de Estado da Educação</a:t>
            </a:r>
            <a:endParaRPr lang="pt-BR" sz="1200" dirty="0">
              <a:solidFill>
                <a:prstClr val="black"/>
              </a:solidFill>
              <a:latin typeface="Arial" pitchFamily="34" charset="0"/>
              <a:cs typeface="Arial" pitchFamily="34" charset="0"/>
            </a:endParaRPr>
          </a:p>
          <a:p>
            <a:pPr indent="761663" algn="ctr" eaLnBrk="0" fontAlgn="base" hangingPunct="0">
              <a:spcBef>
                <a:spcPct val="0"/>
              </a:spcBef>
              <a:spcAft>
                <a:spcPct val="0"/>
              </a:spcAft>
            </a:pPr>
            <a:r>
              <a:rPr lang="pt-BR" sz="1200" b="1" dirty="0">
                <a:solidFill>
                  <a:srgbClr val="162937"/>
                </a:solidFill>
                <a:latin typeface="Arial" pitchFamily="34" charset="0"/>
                <a:ea typeface="Times New Roman" pitchFamily="18" charset="0"/>
                <a:cs typeface="Arial" pitchFamily="34" charset="0"/>
              </a:rPr>
              <a:t>MARCELO PACHECO DOS GUARANYS</a:t>
            </a:r>
            <a:endParaRPr lang="pt-BR" sz="1200" dirty="0">
              <a:solidFill>
                <a:prstClr val="black"/>
              </a:solidFill>
              <a:latin typeface="Arial" pitchFamily="34" charset="0"/>
              <a:cs typeface="Arial" pitchFamily="34" charset="0"/>
            </a:endParaRPr>
          </a:p>
        </p:txBody>
      </p:sp>
      <mc:AlternateContent xmlns:mc="http://schemas.openxmlformats.org/markup-compatibility/2006" xmlns:p14="http://schemas.microsoft.com/office/powerpoint/2010/main">
        <mc:Choice Requires="p14">
          <p:contentPart p14:bwMode="auto" r:id="rId3">
            <p14:nvContentPartPr>
              <p14:cNvPr id="3" name="Tinta 2"/>
              <p14:cNvContentPartPr/>
              <p14:nvPr/>
            </p14:nvContentPartPr>
            <p14:xfrm>
              <a:off x="8447762" y="6849721"/>
              <a:ext cx="361" cy="360"/>
            </p14:xfrm>
          </p:contentPart>
        </mc:Choice>
        <mc:Fallback xmlns="">
          <p:pic>
            <p:nvPicPr>
              <p:cNvPr id="3" name="Tinta 2"/>
              <p:cNvPicPr/>
              <p:nvPr/>
            </p:nvPicPr>
            <p:blipFill>
              <a:blip r:embed="rId5"/>
              <a:stretch>
                <a:fillRect/>
              </a:stretch>
            </p:blipFill>
            <p:spPr>
              <a:xfrm>
                <a:off x="8431920" y="6786360"/>
                <a:ext cx="32040" cy="127440"/>
              </a:xfrm>
              <a:prstGeom prst="rect">
                <a:avLst/>
              </a:prstGeom>
            </p:spPr>
          </p:pic>
        </mc:Fallback>
      </mc:AlternateContent>
      <p:sp>
        <p:nvSpPr>
          <p:cNvPr id="8" name="Retângulo 7"/>
          <p:cNvSpPr/>
          <p:nvPr/>
        </p:nvSpPr>
        <p:spPr>
          <a:xfrm>
            <a:off x="-10586" y="9434"/>
            <a:ext cx="9154585" cy="579710"/>
          </a:xfrm>
          <a:prstGeom prst="rect">
            <a:avLst/>
          </a:prstGeom>
          <a:solidFill>
            <a:schemeClr val="accent3">
              <a:lumMod val="60000"/>
              <a:lumOff val="40000"/>
            </a:schemeClr>
          </a:solidFill>
        </p:spPr>
        <p:txBody>
          <a:bodyPr wrap="square">
            <a:spAutoFit/>
          </a:bodyPr>
          <a:lstStyle/>
          <a:p>
            <a:pPr lvl="0" algn="ctr"/>
            <a:r>
              <a:rPr lang="pt-BR" sz="2100" b="1" dirty="0">
                <a:solidFill>
                  <a:prstClr val="black"/>
                </a:solidFill>
                <a:effectLst>
                  <a:outerShdw blurRad="38100" dist="38100" dir="2700000" algn="tl">
                    <a:srgbClr val="000000">
                      <a:alpha val="43137"/>
                    </a:srgbClr>
                  </a:outerShdw>
                </a:effectLst>
                <a:latin typeface="Arial" pitchFamily="34" charset="0"/>
                <a:cs typeface="Arial" pitchFamily="34" charset="0"/>
              </a:rPr>
              <a:t>PORTARIA INTERMINISTERIAL Nº 4, DE 30 DE </a:t>
            </a:r>
            <a:r>
              <a:rPr lang="pt-BR" sz="2100" b="1" dirty="0">
                <a:solidFill>
                  <a:srgbClr val="C00000"/>
                </a:solidFill>
                <a:effectLst>
                  <a:outerShdw blurRad="38100" dist="38100" dir="2700000" algn="tl">
                    <a:srgbClr val="000000">
                      <a:alpha val="43137"/>
                    </a:srgbClr>
                  </a:outerShdw>
                </a:effectLst>
                <a:latin typeface="Arial" pitchFamily="34" charset="0"/>
                <a:cs typeface="Arial" pitchFamily="34" charset="0"/>
              </a:rPr>
              <a:t>DEZEMBRO DE 2020</a:t>
            </a:r>
          </a:p>
          <a:p>
            <a:pPr lvl="0" algn="ctr">
              <a:lnSpc>
                <a:spcPts val="1100"/>
              </a:lnSpc>
            </a:pPr>
            <a:endParaRPr lang="pt-BR" sz="20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361905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956447"/>
            <a:ext cx="9144000" cy="5665613"/>
          </a:xfrm>
          <a:prstGeom prst="rect">
            <a:avLst/>
          </a:prstGeom>
          <a:solidFill>
            <a:schemeClr val="bg1"/>
          </a:solidFill>
        </p:spPr>
        <p:txBody>
          <a:bodyPr wrap="square" lIns="91399" tIns="45700" rIns="91399" bIns="45700">
            <a:spAutoFit/>
          </a:bodyPr>
          <a:lstStyle/>
          <a:p>
            <a:pPr marL="456997" indent="-456997" algn="just">
              <a:spcBef>
                <a:spcPct val="20000"/>
              </a:spcBef>
              <a:buClr>
                <a:srgbClr val="0BD0D9"/>
              </a:buClr>
              <a:buSzPct val="95000"/>
              <a:buFont typeface="+mj-lt"/>
              <a:buAutoNum type="arabicPeriod"/>
            </a:pPr>
            <a:r>
              <a:rPr lang="pt-BR" sz="2400" b="1" dirty="0">
                <a:solidFill>
                  <a:prstClr val="black"/>
                </a:solidFill>
                <a:effectLst>
                  <a:outerShdw blurRad="38100" dist="38100" dir="2700000" algn="tl">
                    <a:srgbClr val="000000">
                      <a:alpha val="43137"/>
                    </a:srgbClr>
                  </a:outerShdw>
                </a:effectLst>
                <a:latin typeface="Arial" pitchFamily="34" charset="0"/>
                <a:cs typeface="Arial" pitchFamily="34" charset="0"/>
              </a:rPr>
              <a:t>Orientação sobre a Portaria Interministerial nº 4 de 30 de </a:t>
            </a:r>
            <a:r>
              <a:rPr lang="pt-BR" sz="2400" b="1" dirty="0">
                <a:solidFill>
                  <a:srgbClr val="C00000"/>
                </a:solidFill>
                <a:effectLst>
                  <a:outerShdw blurRad="38100" dist="38100" dir="2700000" algn="tl">
                    <a:srgbClr val="000000">
                      <a:alpha val="43137"/>
                    </a:srgbClr>
                  </a:outerShdw>
                </a:effectLst>
                <a:latin typeface="Arial" pitchFamily="34" charset="0"/>
                <a:cs typeface="Arial" pitchFamily="34" charset="0"/>
              </a:rPr>
              <a:t>dezembro de 2020.</a:t>
            </a:r>
          </a:p>
          <a:p>
            <a:pPr marL="456997" indent="-456997" algn="just">
              <a:lnSpc>
                <a:spcPts val="1500"/>
              </a:lnSpc>
              <a:buClr>
                <a:srgbClr val="0BD0D9"/>
              </a:buClr>
              <a:buSzPct val="95000"/>
              <a:buFont typeface="+mj-lt"/>
              <a:buAutoNum type="arabicPeriod"/>
            </a:pPr>
            <a:endParaRPr lang="pt-BR" sz="30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algn="just"/>
            <a:r>
              <a:rPr lang="pt-BR" sz="2000" b="1" u="sng" dirty="0">
                <a:solidFill>
                  <a:prstClr val="black"/>
                </a:solidFill>
                <a:latin typeface="Arial" pitchFamily="34" charset="0"/>
                <a:cs typeface="Arial" pitchFamily="34" charset="0"/>
              </a:rPr>
              <a:t>LEI 14.113/20</a:t>
            </a:r>
          </a:p>
          <a:p>
            <a:pPr algn="just">
              <a:lnSpc>
                <a:spcPts val="1300"/>
              </a:lnSpc>
            </a:pPr>
            <a:endParaRPr lang="pt-BR" sz="2000" b="1" u="sng" dirty="0">
              <a:solidFill>
                <a:prstClr val="black"/>
              </a:solidFill>
              <a:latin typeface="Arial" pitchFamily="34" charset="0"/>
              <a:cs typeface="Arial" pitchFamily="34" charset="0"/>
            </a:endParaRPr>
          </a:p>
          <a:p>
            <a:pPr algn="just"/>
            <a:r>
              <a:rPr lang="pt-BR" sz="2000" b="1" dirty="0">
                <a:solidFill>
                  <a:prstClr val="black"/>
                </a:solidFill>
                <a:latin typeface="Arial" pitchFamily="34" charset="0"/>
                <a:cs typeface="Arial" pitchFamily="34" charset="0"/>
              </a:rPr>
              <a:t>Art. 44. </a:t>
            </a:r>
            <a:r>
              <a:rPr lang="pt-BR" sz="2000" dirty="0">
                <a:solidFill>
                  <a:prstClr val="black"/>
                </a:solidFill>
                <a:latin typeface="Arial" pitchFamily="34" charset="0"/>
                <a:cs typeface="Arial" pitchFamily="34" charset="0"/>
              </a:rPr>
              <a:t>No </a:t>
            </a:r>
            <a:r>
              <a:rPr lang="pt-BR" sz="2000" b="1" dirty="0">
                <a:solidFill>
                  <a:prstClr val="black"/>
                </a:solidFill>
                <a:latin typeface="Arial" pitchFamily="34" charset="0"/>
                <a:cs typeface="Arial" pitchFamily="34" charset="0"/>
              </a:rPr>
              <a:t>primeiro trimestre de 2021</a:t>
            </a:r>
            <a:r>
              <a:rPr lang="pt-BR" sz="2000" dirty="0">
                <a:solidFill>
                  <a:prstClr val="black"/>
                </a:solidFill>
                <a:latin typeface="Arial" pitchFamily="34" charset="0"/>
                <a:cs typeface="Arial" pitchFamily="34" charset="0"/>
              </a:rPr>
              <a:t>, será mantida a sistemática de repartição de recursos prevista na Lei nº 11.494, de 20 de junho de 2007, mediante a utilização dos coeficientes de participação do Distrito Federal, de cada Estado e dos Municípios, </a:t>
            </a:r>
            <a:r>
              <a:rPr lang="pt-BR" sz="2000" b="1" dirty="0">
                <a:solidFill>
                  <a:srgbClr val="C00000"/>
                </a:solidFill>
                <a:latin typeface="Arial" pitchFamily="34" charset="0"/>
                <a:cs typeface="Arial" pitchFamily="34" charset="0"/>
              </a:rPr>
              <a:t>referentes ao exercício de 2020 </a:t>
            </a:r>
            <a:r>
              <a:rPr lang="pt-BR" sz="2000" dirty="0">
                <a:solidFill>
                  <a:prstClr val="black"/>
                </a:solidFill>
                <a:latin typeface="Arial" pitchFamily="34" charset="0"/>
                <a:cs typeface="Arial" pitchFamily="34" charset="0"/>
              </a:rPr>
              <a:t>. </a:t>
            </a:r>
          </a:p>
          <a:p>
            <a:pPr algn="just">
              <a:lnSpc>
                <a:spcPts val="1100"/>
              </a:lnSpc>
            </a:pPr>
            <a:endParaRPr lang="pt-BR" sz="2000" dirty="0">
              <a:solidFill>
                <a:prstClr val="black"/>
              </a:solidFill>
              <a:latin typeface="Arial" pitchFamily="34" charset="0"/>
              <a:cs typeface="Arial" pitchFamily="34" charset="0"/>
            </a:endParaRPr>
          </a:p>
          <a:p>
            <a:pPr algn="just"/>
            <a:r>
              <a:rPr lang="pt-BR" sz="2000" b="1" dirty="0">
                <a:solidFill>
                  <a:prstClr val="black"/>
                </a:solidFill>
                <a:latin typeface="Arial" pitchFamily="34" charset="0"/>
                <a:cs typeface="Arial" pitchFamily="34" charset="0"/>
              </a:rPr>
              <a:t>Parágrafo único. </a:t>
            </a:r>
            <a:r>
              <a:rPr lang="pt-BR" sz="2000" dirty="0">
                <a:solidFill>
                  <a:prstClr val="black"/>
                </a:solidFill>
                <a:latin typeface="Arial" pitchFamily="34" charset="0"/>
                <a:cs typeface="Arial" pitchFamily="34" charset="0"/>
              </a:rPr>
              <a:t>Em relação à complementação da União, será adotado o cronograma de distribuição estabelecido para o primeiro trimestre de 2020.</a:t>
            </a:r>
          </a:p>
          <a:p>
            <a:pPr algn="just">
              <a:lnSpc>
                <a:spcPts val="1100"/>
              </a:lnSpc>
            </a:pPr>
            <a:endParaRPr lang="pt-BR" sz="2000" dirty="0">
              <a:solidFill>
                <a:prstClr val="black"/>
              </a:solidFill>
              <a:latin typeface="Arial" pitchFamily="34" charset="0"/>
              <a:cs typeface="Arial" pitchFamily="34" charset="0"/>
            </a:endParaRPr>
          </a:p>
          <a:p>
            <a:pPr algn="just"/>
            <a:r>
              <a:rPr lang="pt-BR" sz="2000" b="1" dirty="0">
                <a:solidFill>
                  <a:prstClr val="black"/>
                </a:solidFill>
                <a:latin typeface="Arial" pitchFamily="34" charset="0"/>
                <a:cs typeface="Arial" pitchFamily="34" charset="0"/>
              </a:rPr>
              <a:t>Art. 45</a:t>
            </a:r>
            <a:r>
              <a:rPr lang="pt-BR" sz="2000" dirty="0">
                <a:solidFill>
                  <a:prstClr val="black"/>
                </a:solidFill>
                <a:latin typeface="Arial" pitchFamily="34" charset="0"/>
                <a:cs typeface="Arial" pitchFamily="34" charset="0"/>
              </a:rPr>
              <a:t>. A partir de </a:t>
            </a:r>
            <a:r>
              <a:rPr lang="pt-BR" sz="2000" b="1" dirty="0">
                <a:solidFill>
                  <a:prstClr val="black"/>
                </a:solidFill>
                <a:latin typeface="Arial" pitchFamily="34" charset="0"/>
                <a:cs typeface="Arial" pitchFamily="34" charset="0"/>
              </a:rPr>
              <a:t>1º de abril de 2021</a:t>
            </a:r>
            <a:r>
              <a:rPr lang="pt-BR" sz="2000" dirty="0">
                <a:solidFill>
                  <a:prstClr val="black"/>
                </a:solidFill>
                <a:latin typeface="Arial" pitchFamily="34" charset="0"/>
                <a:cs typeface="Arial" pitchFamily="34" charset="0"/>
              </a:rPr>
              <a:t>, a distribuição dos recursos dos Fundos será realizada na forma prevista por esta Lei.</a:t>
            </a:r>
          </a:p>
          <a:p>
            <a:pPr algn="just">
              <a:lnSpc>
                <a:spcPts val="1500"/>
              </a:lnSpc>
            </a:pPr>
            <a:endParaRPr lang="pt-BR" sz="2000" dirty="0">
              <a:solidFill>
                <a:prstClr val="black"/>
              </a:solidFill>
              <a:latin typeface="Arial" pitchFamily="34" charset="0"/>
              <a:cs typeface="Arial" pitchFamily="34" charset="0"/>
            </a:endParaRPr>
          </a:p>
          <a:p>
            <a:pPr algn="just"/>
            <a:r>
              <a:rPr lang="pt-BR" sz="2000" b="1" dirty="0">
                <a:latin typeface="Arial" pitchFamily="34" charset="0"/>
                <a:cs typeface="Arial" pitchFamily="34" charset="0"/>
              </a:rPr>
              <a:t> </a:t>
            </a:r>
            <a:r>
              <a:rPr lang="pt-BR" sz="2000" b="1" dirty="0">
                <a:effectLst>
                  <a:outerShdw blurRad="38100" dist="38100" dir="2700000" algn="tl">
                    <a:srgbClr val="000000">
                      <a:alpha val="43137"/>
                    </a:srgbClr>
                  </a:outerShdw>
                </a:effectLst>
                <a:latin typeface="Arial" pitchFamily="34" charset="0"/>
                <a:cs typeface="Arial" pitchFamily="34" charset="0"/>
              </a:rPr>
              <a:t>Art. 46. </a:t>
            </a:r>
            <a:r>
              <a:rPr lang="pt-BR" sz="2000" b="1" dirty="0">
                <a:solidFill>
                  <a:prstClr val="black"/>
                </a:solidFill>
                <a:latin typeface="Arial" pitchFamily="34" charset="0"/>
                <a:cs typeface="Arial" pitchFamily="34" charset="0"/>
              </a:rPr>
              <a:t>O ajuste da diferença observada entre a </a:t>
            </a:r>
            <a:r>
              <a:rPr lang="pt-BR" sz="2000" b="1" dirty="0">
                <a:solidFill>
                  <a:srgbClr val="C00000"/>
                </a:solidFill>
                <a:latin typeface="Arial" pitchFamily="34" charset="0"/>
                <a:cs typeface="Arial" pitchFamily="34" charset="0"/>
              </a:rPr>
              <a:t>distribuição dos recursos realizada no primeiro trimestre de 2021 </a:t>
            </a:r>
            <a:r>
              <a:rPr lang="pt-BR" sz="2000" b="1" dirty="0">
                <a:solidFill>
                  <a:prstClr val="black"/>
                </a:solidFill>
                <a:latin typeface="Arial" pitchFamily="34" charset="0"/>
                <a:cs typeface="Arial" pitchFamily="34" charset="0"/>
              </a:rPr>
              <a:t>e a distribuição </a:t>
            </a:r>
            <a:r>
              <a:rPr lang="pt-BR" sz="2000" b="1" dirty="0">
                <a:latin typeface="Arial" pitchFamily="34" charset="0"/>
                <a:cs typeface="Arial" pitchFamily="34" charset="0"/>
              </a:rPr>
              <a:t>conforme a sistemática estabelecida nesta Lei </a:t>
            </a:r>
            <a:r>
              <a:rPr lang="pt-BR" sz="2000" b="1" dirty="0">
                <a:solidFill>
                  <a:srgbClr val="C00000"/>
                </a:solidFill>
                <a:effectLst>
                  <a:outerShdw blurRad="38100" dist="38100" dir="2700000" algn="tl">
                    <a:srgbClr val="000000">
                      <a:alpha val="43137"/>
                    </a:srgbClr>
                  </a:outerShdw>
                </a:effectLst>
                <a:latin typeface="Arial" pitchFamily="34" charset="0"/>
                <a:cs typeface="Arial" pitchFamily="34" charset="0"/>
              </a:rPr>
              <a:t>será realizado no mês de maio de 2021</a:t>
            </a:r>
            <a:endParaRPr lang="pt-BR" sz="30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Retângulo 4"/>
          <p:cNvSpPr/>
          <p:nvPr/>
        </p:nvSpPr>
        <p:spPr>
          <a:xfrm>
            <a:off x="1" y="147"/>
            <a:ext cx="9137220" cy="923330"/>
          </a:xfrm>
          <a:prstGeom prst="rect">
            <a:avLst/>
          </a:prstGeom>
          <a:solidFill>
            <a:schemeClr val="accent3">
              <a:lumMod val="60000"/>
              <a:lumOff val="40000"/>
            </a:schemeClr>
          </a:solidFill>
        </p:spPr>
        <p:txBody>
          <a:bodyPr wrap="square">
            <a:spAutoFit/>
          </a:bodyPr>
          <a:lstStyle/>
          <a:p>
            <a:pPr algn="ctr"/>
            <a:r>
              <a:rPr lang="pt-BR" sz="5400" b="1" u="sng" spc="50" dirty="0">
                <a:ln w="11430"/>
                <a:solidFill>
                  <a:srgbClr val="4F81BD">
                    <a:lumMod val="75000"/>
                  </a:srgbClr>
                </a:solidFill>
                <a:effectLst>
                  <a:outerShdw blurRad="76200" dist="50800" dir="5400000" algn="tl" rotWithShape="0">
                    <a:srgbClr val="000000">
                      <a:alpha val="65000"/>
                    </a:srgbClr>
                  </a:outerShdw>
                </a:effectLst>
                <a:latin typeface="Arial" pitchFamily="34" charset="0"/>
                <a:cs typeface="Arial" pitchFamily="34" charset="0"/>
              </a:rPr>
              <a:t>NOVO FUNDEB </a:t>
            </a:r>
          </a:p>
        </p:txBody>
      </p:sp>
    </p:spTree>
    <p:extLst>
      <p:ext uri="{BB962C8B-B14F-4D97-AF65-F5344CB8AC3E}">
        <p14:creationId xmlns:p14="http://schemas.microsoft.com/office/powerpoint/2010/main" val="2605267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837089223"/>
              </p:ext>
            </p:extLst>
          </p:nvPr>
        </p:nvGraphicFramePr>
        <p:xfrm>
          <a:off x="0" y="2276872"/>
          <a:ext cx="9144001" cy="2100596"/>
        </p:xfrm>
        <a:graphic>
          <a:graphicData uri="http://schemas.openxmlformats.org/drawingml/2006/table">
            <a:tbl>
              <a:tblPr firstRow="1" firstCol="1" bandRow="1"/>
              <a:tblGrid>
                <a:gridCol w="46754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792088">
                  <a:extLst>
                    <a:ext uri="{9D8B030D-6E8A-4147-A177-3AD203B41FA5}">
                      <a16:colId xmlns:a16="http://schemas.microsoft.com/office/drawing/2014/main" val="20006"/>
                    </a:ext>
                  </a:extLst>
                </a:gridCol>
                <a:gridCol w="792088">
                  <a:extLst>
                    <a:ext uri="{9D8B030D-6E8A-4147-A177-3AD203B41FA5}">
                      <a16:colId xmlns:a16="http://schemas.microsoft.com/office/drawing/2014/main" val="20007"/>
                    </a:ext>
                  </a:extLst>
                </a:gridCol>
                <a:gridCol w="864096">
                  <a:extLst>
                    <a:ext uri="{9D8B030D-6E8A-4147-A177-3AD203B41FA5}">
                      <a16:colId xmlns:a16="http://schemas.microsoft.com/office/drawing/2014/main" val="20008"/>
                    </a:ext>
                  </a:extLst>
                </a:gridCol>
                <a:gridCol w="864096">
                  <a:extLst>
                    <a:ext uri="{9D8B030D-6E8A-4147-A177-3AD203B41FA5}">
                      <a16:colId xmlns:a16="http://schemas.microsoft.com/office/drawing/2014/main" val="20009"/>
                    </a:ext>
                  </a:extLst>
                </a:gridCol>
                <a:gridCol w="899593">
                  <a:extLst>
                    <a:ext uri="{9D8B030D-6E8A-4147-A177-3AD203B41FA5}">
                      <a16:colId xmlns:a16="http://schemas.microsoft.com/office/drawing/2014/main" val="20010"/>
                    </a:ext>
                  </a:extLst>
                </a:gridCol>
              </a:tblGrid>
              <a:tr h="320126">
                <a:tc>
                  <a:txBody>
                    <a:bodyPr/>
                    <a:lstStyle/>
                    <a:p>
                      <a:pPr algn="r">
                        <a:lnSpc>
                          <a:spcPct val="115000"/>
                        </a:lnSpc>
                        <a:spcAft>
                          <a:spcPts val="0"/>
                        </a:spcAft>
                      </a:pPr>
                      <a:r>
                        <a:rPr lang="pt-BR" sz="1100" dirty="0">
                          <a:solidFill>
                            <a:srgbClr val="162937"/>
                          </a:solidFill>
                          <a:effectLst/>
                          <a:latin typeface="Calibri"/>
                          <a:ea typeface="Times New Roman"/>
                          <a:cs typeface="Calibri"/>
                        </a:rPr>
                        <a:t>MESES</a:t>
                      </a:r>
                      <a:endParaRPr lang="pt-BR" sz="11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gridSpan="9">
                  <a:txBody>
                    <a:bodyPr/>
                    <a:lstStyle/>
                    <a:p>
                      <a:pPr algn="ctr">
                        <a:lnSpc>
                          <a:spcPct val="115000"/>
                        </a:lnSpc>
                        <a:spcAft>
                          <a:spcPts val="0"/>
                        </a:spcAft>
                      </a:pPr>
                      <a:r>
                        <a:rPr lang="pt-BR" sz="800" dirty="0">
                          <a:solidFill>
                            <a:srgbClr val="162937"/>
                          </a:solidFill>
                          <a:effectLst/>
                          <a:latin typeface="Calibri"/>
                          <a:ea typeface="Times New Roman"/>
                          <a:cs typeface="Calibri"/>
                        </a:rPr>
                        <a:t>ESTADOS (VALORES EM REAIS)</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algn="ctr">
                        <a:lnSpc>
                          <a:spcPct val="115000"/>
                        </a:lnSpc>
                        <a:spcAft>
                          <a:spcPts val="0"/>
                        </a:spcAft>
                      </a:pPr>
                      <a:r>
                        <a:rPr lang="pt-BR" sz="800" dirty="0">
                          <a:solidFill>
                            <a:srgbClr val="162937"/>
                          </a:solidFill>
                          <a:effectLst/>
                          <a:latin typeface="Calibri"/>
                          <a:ea typeface="Times New Roman"/>
                          <a:cs typeface="Calibri"/>
                        </a:rPr>
                        <a:t>TOTAL</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20126">
                <a:tc>
                  <a:txBody>
                    <a:bodyPr/>
                    <a:lstStyle/>
                    <a:p>
                      <a:pPr algn="r">
                        <a:lnSpc>
                          <a:spcPct val="115000"/>
                        </a:lnSpc>
                      </a:pPr>
                      <a:endParaRPr lang="pt-BR" sz="1100" dirty="0">
                        <a:effectLst/>
                        <a:latin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ctr">
                        <a:lnSpc>
                          <a:spcPct val="115000"/>
                        </a:lnSpc>
                        <a:spcAft>
                          <a:spcPts val="0"/>
                        </a:spcAft>
                      </a:pPr>
                      <a:r>
                        <a:rPr lang="pt-BR" sz="1200" dirty="0">
                          <a:solidFill>
                            <a:srgbClr val="162937"/>
                          </a:solidFill>
                          <a:effectLst/>
                          <a:latin typeface="Calibri"/>
                          <a:ea typeface="Times New Roman"/>
                          <a:cs typeface="Calibri"/>
                        </a:rPr>
                        <a:t>ALAGOAS</a:t>
                      </a:r>
                      <a:endParaRPr lang="pt-BR" sz="12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ctr">
                        <a:lnSpc>
                          <a:spcPct val="115000"/>
                        </a:lnSpc>
                        <a:spcAft>
                          <a:spcPts val="0"/>
                        </a:spcAft>
                      </a:pPr>
                      <a:r>
                        <a:rPr lang="pt-BR" sz="800" dirty="0">
                          <a:solidFill>
                            <a:srgbClr val="162937"/>
                          </a:solidFill>
                          <a:effectLst/>
                          <a:latin typeface="Calibri"/>
                          <a:ea typeface="Times New Roman"/>
                          <a:cs typeface="Calibri"/>
                        </a:rPr>
                        <a:t>AMAZONAS</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ctr">
                        <a:lnSpc>
                          <a:spcPct val="115000"/>
                        </a:lnSpc>
                        <a:spcAft>
                          <a:spcPts val="0"/>
                        </a:spcAft>
                      </a:pPr>
                      <a:r>
                        <a:rPr lang="pt-BR" sz="800" dirty="0">
                          <a:solidFill>
                            <a:srgbClr val="162937"/>
                          </a:solidFill>
                          <a:effectLst/>
                          <a:latin typeface="Calibri"/>
                          <a:ea typeface="Times New Roman"/>
                          <a:cs typeface="Calibri"/>
                        </a:rPr>
                        <a:t>BAHIA</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ctr">
                        <a:lnSpc>
                          <a:spcPct val="115000"/>
                        </a:lnSpc>
                        <a:spcAft>
                          <a:spcPts val="0"/>
                        </a:spcAft>
                      </a:pPr>
                      <a:r>
                        <a:rPr lang="pt-BR" sz="800" dirty="0">
                          <a:solidFill>
                            <a:srgbClr val="162937"/>
                          </a:solidFill>
                          <a:effectLst/>
                          <a:latin typeface="Calibri"/>
                          <a:ea typeface="Times New Roman"/>
                          <a:cs typeface="Calibri"/>
                        </a:rPr>
                        <a:t>CEARÁ</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ctr">
                        <a:lnSpc>
                          <a:spcPct val="115000"/>
                        </a:lnSpc>
                        <a:spcAft>
                          <a:spcPts val="0"/>
                        </a:spcAft>
                      </a:pPr>
                      <a:r>
                        <a:rPr lang="pt-BR" sz="800" dirty="0">
                          <a:solidFill>
                            <a:srgbClr val="162937"/>
                          </a:solidFill>
                          <a:effectLst/>
                          <a:latin typeface="Calibri"/>
                          <a:ea typeface="Times New Roman"/>
                          <a:cs typeface="Calibri"/>
                        </a:rPr>
                        <a:t>MARANHÃO</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ctr">
                        <a:lnSpc>
                          <a:spcPct val="115000"/>
                        </a:lnSpc>
                        <a:spcAft>
                          <a:spcPts val="0"/>
                        </a:spcAft>
                      </a:pPr>
                      <a:r>
                        <a:rPr lang="pt-BR" sz="800" dirty="0">
                          <a:solidFill>
                            <a:srgbClr val="162937"/>
                          </a:solidFill>
                          <a:effectLst/>
                          <a:latin typeface="Calibri"/>
                          <a:ea typeface="Times New Roman"/>
                          <a:cs typeface="Calibri"/>
                        </a:rPr>
                        <a:t>PARÁ</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ctr">
                        <a:lnSpc>
                          <a:spcPct val="115000"/>
                        </a:lnSpc>
                        <a:spcAft>
                          <a:spcPts val="0"/>
                        </a:spcAft>
                      </a:pPr>
                      <a:r>
                        <a:rPr lang="pt-BR" sz="800" dirty="0">
                          <a:solidFill>
                            <a:srgbClr val="162937"/>
                          </a:solidFill>
                          <a:effectLst/>
                          <a:latin typeface="Calibri"/>
                          <a:ea typeface="Times New Roman"/>
                          <a:cs typeface="Calibri"/>
                        </a:rPr>
                        <a:t>PARAÍBA</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ctr">
                        <a:lnSpc>
                          <a:spcPct val="115000"/>
                        </a:lnSpc>
                        <a:spcAft>
                          <a:spcPts val="0"/>
                        </a:spcAft>
                      </a:pPr>
                      <a:r>
                        <a:rPr lang="pt-BR" sz="800" dirty="0">
                          <a:solidFill>
                            <a:srgbClr val="162937"/>
                          </a:solidFill>
                          <a:effectLst/>
                          <a:latin typeface="Calibri"/>
                          <a:ea typeface="Times New Roman"/>
                          <a:cs typeface="Calibri"/>
                        </a:rPr>
                        <a:t>PERNAMBUCO</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ctr">
                        <a:lnSpc>
                          <a:spcPct val="115000"/>
                        </a:lnSpc>
                        <a:spcAft>
                          <a:spcPts val="0"/>
                        </a:spcAft>
                      </a:pPr>
                      <a:r>
                        <a:rPr lang="pt-BR" sz="800" dirty="0">
                          <a:solidFill>
                            <a:srgbClr val="162937"/>
                          </a:solidFill>
                          <a:effectLst/>
                          <a:latin typeface="Calibri"/>
                          <a:ea typeface="Times New Roman"/>
                          <a:cs typeface="Calibri"/>
                        </a:rPr>
                        <a:t>PIAUÍ</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ctr">
                        <a:lnSpc>
                          <a:spcPct val="115000"/>
                        </a:lnSpc>
                      </a:pPr>
                      <a:endParaRPr lang="pt-BR" sz="800" dirty="0">
                        <a:effectLst/>
                        <a:latin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5086">
                <a:tc>
                  <a:txBody>
                    <a:bodyPr/>
                    <a:lstStyle/>
                    <a:p>
                      <a:pPr algn="l">
                        <a:lnSpc>
                          <a:spcPct val="115000"/>
                        </a:lnSpc>
                        <a:spcAft>
                          <a:spcPts val="0"/>
                        </a:spcAft>
                      </a:pPr>
                      <a:r>
                        <a:rPr lang="pt-BR" sz="1100" b="1" dirty="0">
                          <a:solidFill>
                            <a:srgbClr val="162937"/>
                          </a:solidFill>
                          <a:effectLst/>
                          <a:latin typeface="Calibri"/>
                          <a:ea typeface="Times New Roman"/>
                          <a:cs typeface="Calibri"/>
                        </a:rPr>
                        <a:t>JAN</a:t>
                      </a:r>
                      <a:endParaRPr lang="pt-BR" sz="1100" b="1"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1200" b="1" dirty="0">
                          <a:solidFill>
                            <a:srgbClr val="162937"/>
                          </a:solidFill>
                          <a:effectLst/>
                          <a:latin typeface="Calibri"/>
                          <a:ea typeface="Times New Roman"/>
                          <a:cs typeface="Calibri"/>
                        </a:rPr>
                        <a:t>40.751.926,80</a:t>
                      </a:r>
                      <a:endParaRPr lang="pt-BR" sz="1200" b="1"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99.126.042,57</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189.431.703,21</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138.099.420,66</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254.749.773,70</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293.627.860,50</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10.441.531,94</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43.610.623,75</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48.477.650,87</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1.118.316.534,00</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5086">
                <a:tc>
                  <a:txBody>
                    <a:bodyPr/>
                    <a:lstStyle/>
                    <a:p>
                      <a:pPr algn="l">
                        <a:lnSpc>
                          <a:spcPct val="115000"/>
                        </a:lnSpc>
                        <a:spcAft>
                          <a:spcPts val="0"/>
                        </a:spcAft>
                      </a:pPr>
                      <a:r>
                        <a:rPr lang="pt-BR" sz="1100" b="1" dirty="0">
                          <a:solidFill>
                            <a:srgbClr val="162937"/>
                          </a:solidFill>
                          <a:effectLst/>
                          <a:latin typeface="Calibri"/>
                          <a:ea typeface="Times New Roman"/>
                          <a:cs typeface="Calibri"/>
                        </a:rPr>
                        <a:t>FEV</a:t>
                      </a:r>
                      <a:endParaRPr lang="pt-BR" sz="1100" b="1"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1200" b="1" dirty="0">
                          <a:solidFill>
                            <a:srgbClr val="162937"/>
                          </a:solidFill>
                          <a:effectLst/>
                          <a:latin typeface="Calibri"/>
                          <a:ea typeface="Times New Roman"/>
                          <a:cs typeface="Calibri"/>
                        </a:rPr>
                        <a:t>40.751.926,80</a:t>
                      </a:r>
                      <a:endParaRPr lang="pt-BR" sz="1200" b="1"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99.126.042,57</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189.431.703,21</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138.099.420,66</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254.749.773,70</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293.627.860,50</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10.441.531,94</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43.610.623,75</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48.477.650,87</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1.118.316.534,00</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65086">
                <a:tc>
                  <a:txBody>
                    <a:bodyPr/>
                    <a:lstStyle/>
                    <a:p>
                      <a:pPr algn="l">
                        <a:lnSpc>
                          <a:spcPct val="115000"/>
                        </a:lnSpc>
                        <a:spcAft>
                          <a:spcPts val="0"/>
                        </a:spcAft>
                      </a:pPr>
                      <a:r>
                        <a:rPr lang="pt-BR" sz="1100" b="1" dirty="0">
                          <a:solidFill>
                            <a:srgbClr val="162937"/>
                          </a:solidFill>
                          <a:effectLst/>
                          <a:latin typeface="Calibri"/>
                          <a:ea typeface="Times New Roman"/>
                          <a:cs typeface="Calibri"/>
                        </a:rPr>
                        <a:t>MAR</a:t>
                      </a:r>
                      <a:endParaRPr lang="pt-BR" sz="1100" b="1"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1200" b="1" dirty="0">
                          <a:solidFill>
                            <a:srgbClr val="162937"/>
                          </a:solidFill>
                          <a:effectLst/>
                          <a:latin typeface="Calibri"/>
                          <a:ea typeface="Times New Roman"/>
                          <a:cs typeface="Calibri"/>
                        </a:rPr>
                        <a:t>40.751.926,80</a:t>
                      </a:r>
                      <a:endParaRPr lang="pt-BR" sz="1200" b="1"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00"/>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99.126.042,57</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189.431.703,21</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138.099.420,66</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254.749.773,70</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293.627.860,50</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10.441.531,94</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43.610.623,75</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48.477.650,87</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1.118.316.534,00</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65086">
                <a:tc>
                  <a:txBody>
                    <a:bodyPr/>
                    <a:lstStyle/>
                    <a:p>
                      <a:pPr algn="l">
                        <a:lnSpc>
                          <a:spcPct val="115000"/>
                        </a:lnSpc>
                        <a:spcAft>
                          <a:spcPts val="0"/>
                        </a:spcAft>
                      </a:pPr>
                      <a:r>
                        <a:rPr lang="pt-BR" sz="1100" b="1" dirty="0">
                          <a:solidFill>
                            <a:srgbClr val="162937"/>
                          </a:solidFill>
                          <a:effectLst/>
                          <a:latin typeface="Calibri"/>
                          <a:ea typeface="Times New Roman"/>
                          <a:cs typeface="Calibri"/>
                        </a:rPr>
                        <a:t>TOTAL</a:t>
                      </a:r>
                      <a:endParaRPr lang="pt-BR" sz="1100" b="1"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1200" b="1" dirty="0">
                          <a:solidFill>
                            <a:srgbClr val="162937"/>
                          </a:solidFill>
                          <a:effectLst/>
                          <a:latin typeface="Calibri"/>
                          <a:ea typeface="Times New Roman"/>
                          <a:cs typeface="Calibri"/>
                        </a:rPr>
                        <a:t>122.255.780,40</a:t>
                      </a:r>
                      <a:endParaRPr lang="pt-BR" sz="1200" b="1"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297.378.127,71</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568.295.109,63</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414.298.261,98</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764.249.321,10</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880.883.581,50</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31.324.595,82</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130.831.871,25</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145.432.952,61</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tc>
                  <a:txBody>
                    <a:bodyPr/>
                    <a:lstStyle/>
                    <a:p>
                      <a:pPr algn="r">
                        <a:lnSpc>
                          <a:spcPct val="115000"/>
                        </a:lnSpc>
                        <a:spcAft>
                          <a:spcPts val="0"/>
                        </a:spcAft>
                      </a:pPr>
                      <a:r>
                        <a:rPr lang="pt-BR" sz="800" dirty="0">
                          <a:solidFill>
                            <a:srgbClr val="162937"/>
                          </a:solidFill>
                          <a:effectLst/>
                          <a:latin typeface="Calibri"/>
                          <a:ea typeface="Times New Roman"/>
                          <a:cs typeface="Calibri"/>
                        </a:rPr>
                        <a:t>3.354.949.602,00</a:t>
                      </a:r>
                      <a:endParaRPr lang="pt-BR" sz="800" dirty="0">
                        <a:effectLst/>
                        <a:latin typeface="Calibri"/>
                        <a:ea typeface="Calibri"/>
                        <a:cs typeface="Times New Roman"/>
                      </a:endParaRPr>
                    </a:p>
                  </a:txBody>
                  <a:tcPr marL="25184" marR="25184" marT="25184" marB="25184"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5" name="Retângulo 4"/>
          <p:cNvSpPr/>
          <p:nvPr/>
        </p:nvSpPr>
        <p:spPr>
          <a:xfrm>
            <a:off x="-28841" y="33629"/>
            <a:ext cx="9172841" cy="1384995"/>
          </a:xfrm>
          <a:prstGeom prst="rect">
            <a:avLst/>
          </a:prstGeom>
          <a:solidFill>
            <a:schemeClr val="accent3">
              <a:lumMod val="60000"/>
              <a:lumOff val="40000"/>
            </a:schemeClr>
          </a:solidFill>
        </p:spPr>
        <p:txBody>
          <a:bodyPr wrap="square">
            <a:spAutoFit/>
          </a:bodyPr>
          <a:lstStyle/>
          <a:p>
            <a:pPr lvl="0" algn="ctr"/>
            <a:r>
              <a:rPr lang="pt-BR" sz="2400" b="1" u="sng" dirty="0">
                <a:solidFill>
                  <a:prstClr val="black"/>
                </a:solidFill>
                <a:effectLst>
                  <a:outerShdw blurRad="38100" dist="38100" dir="2700000" algn="tl">
                    <a:srgbClr val="000000">
                      <a:alpha val="43137"/>
                    </a:srgbClr>
                  </a:outerShdw>
                </a:effectLst>
                <a:latin typeface="Calibri"/>
              </a:rPr>
              <a:t>ANEXO </a:t>
            </a:r>
          </a:p>
          <a:p>
            <a:pPr lvl="0" algn="just"/>
            <a:r>
              <a:rPr lang="pt-BR" sz="2000" b="1" dirty="0">
                <a:solidFill>
                  <a:prstClr val="black"/>
                </a:solidFill>
                <a:latin typeface="Arial" pitchFamily="34" charset="0"/>
                <a:cs typeface="Arial" pitchFamily="34" charset="0"/>
              </a:rPr>
              <a:t>CRONOGRAMA DE REPASSES DA COMPLEMENTAÇÃO DA UNIÃO AO FUNDEB - 1º TRIMESTRE DE 2021 (ART. 44 DA LEI Nº 14.113, DE 25 DE DEZEMBRO DE 2020)</a:t>
            </a:r>
            <a:endParaRPr lang="pt-BR" sz="1200" dirty="0">
              <a:solidFill>
                <a:prstClr val="black"/>
              </a:solidFill>
              <a:latin typeface="Calibri"/>
            </a:endParaRPr>
          </a:p>
        </p:txBody>
      </p:sp>
    </p:spTree>
    <p:extLst>
      <p:ext uri="{BB962C8B-B14F-4D97-AF65-F5344CB8AC3E}">
        <p14:creationId xmlns:p14="http://schemas.microsoft.com/office/powerpoint/2010/main" val="941185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0" y="551530"/>
            <a:ext cx="9144000" cy="6401712"/>
          </a:xfrm>
          <a:prstGeom prst="rect">
            <a:avLst/>
          </a:prstGeom>
        </p:spPr>
        <p:txBody>
          <a:bodyPr wrap="square" lIns="91399" tIns="45700" rIns="91399" bIns="45700">
            <a:spAutoFit/>
          </a:bodyPr>
          <a:lstStyle/>
          <a:p>
            <a:pPr lvl="1" algn="just"/>
            <a:r>
              <a:rPr lang="pt-BR" sz="1400" i="1" dirty="0">
                <a:solidFill>
                  <a:prstClr val="black"/>
                </a:solidFill>
                <a:latin typeface="Arial" pitchFamily="34" charset="0"/>
                <a:cs typeface="Arial" pitchFamily="34" charset="0"/>
              </a:rPr>
              <a:t>Altera parâmetros operacionais do Fundo de Manutenção e Desenvolvimento da Educação Básica e de Valorização dos Profissionais da Educação - </a:t>
            </a:r>
            <a:r>
              <a:rPr lang="pt-BR" sz="1400" i="1" dirty="0" err="1">
                <a:solidFill>
                  <a:prstClr val="black"/>
                </a:solidFill>
                <a:latin typeface="Arial" pitchFamily="34" charset="0"/>
                <a:cs typeface="Arial" pitchFamily="34" charset="0"/>
              </a:rPr>
              <a:t>Fundeb</a:t>
            </a:r>
            <a:r>
              <a:rPr lang="pt-BR" sz="1400" i="1" dirty="0">
                <a:solidFill>
                  <a:prstClr val="black"/>
                </a:solidFill>
                <a:latin typeface="Arial" pitchFamily="34" charset="0"/>
                <a:cs typeface="Arial" pitchFamily="34" charset="0"/>
              </a:rPr>
              <a:t>, para o exercício de 2020. </a:t>
            </a:r>
          </a:p>
          <a:p>
            <a:pPr marL="342748" indent="-342748" algn="just">
              <a:buFont typeface="Wingdings" pitchFamily="2" charset="2"/>
              <a:buChar char="q"/>
            </a:pPr>
            <a:endParaRPr lang="pt-BR" sz="1600" i="1" dirty="0">
              <a:solidFill>
                <a:prstClr val="black"/>
              </a:solidFill>
              <a:latin typeface="Arial" pitchFamily="34" charset="0"/>
              <a:cs typeface="Arial" pitchFamily="34" charset="0"/>
            </a:endParaRPr>
          </a:p>
          <a:p>
            <a:pPr algn="just"/>
            <a:r>
              <a:rPr lang="pt-BR" sz="1600" dirty="0">
                <a:solidFill>
                  <a:srgbClr val="000000"/>
                </a:solidFill>
              </a:rPr>
              <a:t>O MINISTRO DE ESTADO DA EDUCAÇÃO e o MINISTRO DE ESTADO DA ECONOMIA, no uso das atribuições que lhes confere o art. 87, parágrafo único, incisos II e IV, da Constituição, e tendo em vista o disposto no art. 15 da Lei nº 11.494, de 20 de junho de 2007, no art. 7º do Decreto nº 6.253, de 13 de novembro de 2007, e no Processo nº 23034.040276/2019-57, resolvem:</a:t>
            </a:r>
          </a:p>
          <a:p>
            <a:pPr algn="just"/>
            <a:endParaRPr lang="pt-BR" sz="1600" dirty="0">
              <a:solidFill>
                <a:srgbClr val="000000"/>
              </a:solidFill>
            </a:endParaRPr>
          </a:p>
          <a:p>
            <a:pPr algn="just"/>
            <a:r>
              <a:rPr lang="pt-BR" sz="1600" b="1" dirty="0">
                <a:solidFill>
                  <a:srgbClr val="000000"/>
                </a:solidFill>
              </a:rPr>
              <a:t>Art. 1º </a:t>
            </a:r>
            <a:r>
              <a:rPr lang="pt-BR" sz="1600" dirty="0">
                <a:solidFill>
                  <a:srgbClr val="000000"/>
                </a:solidFill>
              </a:rPr>
              <a:t>A Portaria Interministerial </a:t>
            </a:r>
            <a:r>
              <a:rPr lang="pt-BR" sz="1600" b="1" dirty="0">
                <a:solidFill>
                  <a:srgbClr val="FF0000"/>
                </a:solidFill>
                <a:effectLst>
                  <a:outerShdw blurRad="38100" dist="38100" dir="2700000" algn="tl">
                    <a:srgbClr val="000000">
                      <a:alpha val="43137"/>
                    </a:srgbClr>
                  </a:outerShdw>
                </a:effectLst>
              </a:rPr>
              <a:t>MEC/ME nº 4, de 27 de dezembro de 2019</a:t>
            </a:r>
            <a:r>
              <a:rPr lang="pt-BR" sz="1600" b="1" dirty="0">
                <a:solidFill>
                  <a:srgbClr val="FF0000"/>
                </a:solidFill>
              </a:rPr>
              <a:t>, </a:t>
            </a:r>
            <a:r>
              <a:rPr lang="pt-BR" sz="1600" dirty="0">
                <a:solidFill>
                  <a:srgbClr val="000000"/>
                </a:solidFill>
              </a:rPr>
              <a:t>do Ministério da Educação - MEC e do Ministério da Economia - ME, passa a vigorar com as seguintes alterações:</a:t>
            </a:r>
          </a:p>
          <a:p>
            <a:pPr algn="just"/>
            <a:endParaRPr lang="pt-BR" sz="1600" dirty="0">
              <a:solidFill>
                <a:srgbClr val="000000"/>
              </a:solidFill>
            </a:endParaRPr>
          </a:p>
          <a:p>
            <a:pPr algn="just"/>
            <a:r>
              <a:rPr lang="pt-BR" sz="1600" dirty="0">
                <a:solidFill>
                  <a:srgbClr val="000000"/>
                </a:solidFill>
              </a:rPr>
              <a:t>"</a:t>
            </a:r>
            <a:r>
              <a:rPr lang="pt-BR" sz="1600" b="1" dirty="0">
                <a:solidFill>
                  <a:srgbClr val="000000"/>
                </a:solidFill>
              </a:rPr>
              <a:t>Art. 2º O valor anual mínimo nacional por aluno</a:t>
            </a:r>
            <a:r>
              <a:rPr lang="pt-BR" sz="1600" dirty="0">
                <a:solidFill>
                  <a:srgbClr val="000000"/>
                </a:solidFill>
              </a:rPr>
              <a:t>, na forma prevista no art. 4º, §§ 1º e 2º, e no art. 15, inciso IV, </a:t>
            </a:r>
            <a:r>
              <a:rPr lang="pt-BR" sz="1600" b="1" dirty="0">
                <a:solidFill>
                  <a:srgbClr val="FF0000"/>
                </a:solidFill>
              </a:rPr>
              <a:t>da Lei nº 11.494, de 2007</a:t>
            </a:r>
            <a:r>
              <a:rPr lang="pt-BR" sz="1600" dirty="0">
                <a:solidFill>
                  <a:srgbClr val="000000"/>
                </a:solidFill>
              </a:rPr>
              <a:t>, fica definido em </a:t>
            </a:r>
            <a:r>
              <a:rPr lang="pt-BR" b="1" dirty="0">
                <a:solidFill>
                  <a:srgbClr val="FF0000"/>
                </a:solidFill>
                <a:effectLst>
                  <a:outerShdw blurRad="38100" dist="38100" dir="2700000" algn="tl">
                    <a:srgbClr val="000000">
                      <a:alpha val="43137"/>
                    </a:srgbClr>
                  </a:outerShdw>
                </a:effectLst>
              </a:rPr>
              <a:t>R$ 3.349,56 </a:t>
            </a:r>
            <a:r>
              <a:rPr lang="pt-BR" sz="1600" dirty="0">
                <a:solidFill>
                  <a:srgbClr val="000000"/>
                </a:solidFill>
              </a:rPr>
              <a:t>(três mil, trezentos e quarenta e nove reais e cinquenta e seis centavos), para o  exercício.........................................................................." (NR)</a:t>
            </a:r>
          </a:p>
          <a:p>
            <a:pPr algn="just"/>
            <a:endParaRPr lang="pt-BR" sz="1600" dirty="0">
              <a:solidFill>
                <a:srgbClr val="000000"/>
              </a:solidFill>
            </a:endParaRPr>
          </a:p>
          <a:p>
            <a:pPr algn="just"/>
            <a:r>
              <a:rPr lang="pt-BR" sz="1600" b="1" dirty="0">
                <a:solidFill>
                  <a:srgbClr val="000000"/>
                </a:solidFill>
              </a:rPr>
              <a:t>Art. 2º </a:t>
            </a:r>
            <a:r>
              <a:rPr lang="pt-BR" sz="1600" dirty="0">
                <a:solidFill>
                  <a:srgbClr val="000000"/>
                </a:solidFill>
              </a:rPr>
              <a:t>Os Anexos I e II das Portarias Interministeriais </a:t>
            </a:r>
            <a:r>
              <a:rPr lang="pt-BR" sz="1600" b="1" dirty="0">
                <a:solidFill>
                  <a:srgbClr val="FF0000"/>
                </a:solidFill>
              </a:rPr>
              <a:t>MEC/ME nº 4, de 27 de dezembro de 2019</a:t>
            </a:r>
            <a:r>
              <a:rPr lang="pt-BR" sz="1600" dirty="0">
                <a:solidFill>
                  <a:srgbClr val="000000"/>
                </a:solidFill>
              </a:rPr>
              <a:t>, </a:t>
            </a:r>
            <a:r>
              <a:rPr lang="pt-BR" sz="1600" dirty="0">
                <a:solidFill>
                  <a:srgbClr val="FF0000"/>
                </a:solidFill>
              </a:rPr>
              <a:t>e nº 2, 10 de agosto de 2020</a:t>
            </a:r>
            <a:r>
              <a:rPr lang="pt-BR" sz="1600" dirty="0">
                <a:solidFill>
                  <a:srgbClr val="000000"/>
                </a:solidFill>
              </a:rPr>
              <a:t>, respectivamente, passam a vigorar na forma dos Anexos I e II desta Portaria.</a:t>
            </a:r>
          </a:p>
          <a:p>
            <a:pPr algn="just"/>
            <a:endParaRPr lang="pt-BR" sz="1600" dirty="0">
              <a:solidFill>
                <a:srgbClr val="000000"/>
              </a:solidFill>
            </a:endParaRPr>
          </a:p>
          <a:p>
            <a:pPr algn="just"/>
            <a:r>
              <a:rPr lang="pt-BR" sz="1600" b="1" dirty="0">
                <a:solidFill>
                  <a:srgbClr val="000000"/>
                </a:solidFill>
              </a:rPr>
              <a:t>Art. 3º </a:t>
            </a:r>
            <a:r>
              <a:rPr lang="pt-BR" sz="1600" dirty="0">
                <a:solidFill>
                  <a:srgbClr val="000000"/>
                </a:solidFill>
              </a:rPr>
              <a:t>Esta Portaria entra em vigor na data de sua publicação, por força do disposto no § 1º do art. 6º da Lei nº 11.494, de 2007, com efeitos financeiros a contar de 1º de janeiro de 2020, e os acertos decorrentes das alterações ora estabelecidas devem ser realizados pelo Banco do Brasil S/A, no prazo de trinta dias, a contar da publicação desta Portaria.</a:t>
            </a:r>
          </a:p>
          <a:p>
            <a:pPr algn="ctr"/>
            <a:r>
              <a:rPr lang="pt-BR" sz="1100" dirty="0">
                <a:solidFill>
                  <a:srgbClr val="000000"/>
                </a:solidFill>
              </a:rPr>
              <a:t>MILTON RIBEIRO</a:t>
            </a:r>
          </a:p>
          <a:p>
            <a:pPr algn="ctr"/>
            <a:r>
              <a:rPr lang="pt-BR" sz="1100" dirty="0">
                <a:solidFill>
                  <a:srgbClr val="000000"/>
                </a:solidFill>
              </a:rPr>
              <a:t>Ministro de Estado da Educação</a:t>
            </a:r>
          </a:p>
          <a:p>
            <a:pPr algn="ctr"/>
            <a:r>
              <a:rPr lang="pt-BR" sz="1100" dirty="0">
                <a:solidFill>
                  <a:srgbClr val="000000"/>
                </a:solidFill>
              </a:rPr>
              <a:t>PAULO GUEDES</a:t>
            </a:r>
          </a:p>
          <a:p>
            <a:pPr algn="ctr"/>
            <a:r>
              <a:rPr lang="pt-BR" sz="1100" dirty="0">
                <a:solidFill>
                  <a:srgbClr val="000000"/>
                </a:solidFill>
              </a:rPr>
              <a:t>Ministro de Estado da Economia</a:t>
            </a:r>
            <a:endParaRPr lang="pt-BR" sz="1100" dirty="0">
              <a:solidFill>
                <a:prstClr val="black"/>
              </a:solidFill>
              <a:latin typeface="Arial" pitchFamily="34" charset="0"/>
              <a:cs typeface="Arial" pitchFamily="34" charset="0"/>
            </a:endParaRPr>
          </a:p>
        </p:txBody>
      </p:sp>
      <p:sp>
        <p:nvSpPr>
          <p:cNvPr id="3" name="Retângulo 2"/>
          <p:cNvSpPr/>
          <p:nvPr/>
        </p:nvSpPr>
        <p:spPr>
          <a:xfrm>
            <a:off x="0" y="82179"/>
            <a:ext cx="9144000" cy="400110"/>
          </a:xfrm>
          <a:prstGeom prst="rect">
            <a:avLst/>
          </a:prstGeom>
          <a:solidFill>
            <a:schemeClr val="accent3">
              <a:lumMod val="60000"/>
              <a:lumOff val="40000"/>
            </a:schemeClr>
          </a:solidFill>
        </p:spPr>
        <p:txBody>
          <a:bodyPr wrap="square" lIns="91440" tIns="45720" rIns="91440" bIns="45720">
            <a:spAutoFit/>
          </a:bodyPr>
          <a:lstStyle/>
          <a:p>
            <a:pPr algn="ctr"/>
            <a:r>
              <a:rPr lang="pt-BR" sz="2000" b="1" u="sng" dirty="0">
                <a:ln w="10541" cmpd="sng">
                  <a:solidFill>
                    <a:srgbClr val="4F81BD">
                      <a:shade val="88000"/>
                      <a:satMod val="110000"/>
                    </a:srgbClr>
                  </a:solidFill>
                  <a:prstDash val="solid"/>
                </a:ln>
                <a:latin typeface="Arial" pitchFamily="34" charset="0"/>
                <a:cs typeface="Arial" pitchFamily="34" charset="0"/>
              </a:rPr>
              <a:t>PORTARIA INTERMINISTERIAL Nº 3, DE 25 DE NOVEMBRO DE 2020 </a:t>
            </a:r>
            <a:endParaRPr lang="pt-BR" sz="2000" b="1" dirty="0">
              <a:ln w="10541" cmpd="sng">
                <a:solidFill>
                  <a:srgbClr val="4F81BD">
                    <a:shade val="88000"/>
                    <a:satMod val="110000"/>
                  </a:srgbClr>
                </a:solidFill>
                <a:prstDash val="solid"/>
              </a:ln>
            </a:endParaRPr>
          </a:p>
        </p:txBody>
      </p:sp>
    </p:spTree>
    <p:extLst>
      <p:ext uri="{BB962C8B-B14F-4D97-AF65-F5344CB8AC3E}">
        <p14:creationId xmlns:p14="http://schemas.microsoft.com/office/powerpoint/2010/main" val="4020124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33"/>
            <a:ext cx="9144000" cy="648072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Tinta 1"/>
              <p14:cNvContentPartPr/>
              <p14:nvPr/>
            </p14:nvContentPartPr>
            <p14:xfrm>
              <a:off x="1571419" y="1125360"/>
              <a:ext cx="464761" cy="330840"/>
            </p14:xfrm>
          </p:contentPart>
        </mc:Choice>
        <mc:Fallback xmlns="">
          <p:pic>
            <p:nvPicPr>
              <p:cNvPr id="2" name="Tinta 1"/>
              <p:cNvPicPr/>
              <p:nvPr/>
            </p:nvPicPr>
            <p:blipFill>
              <a:blip r:embed="rId4"/>
              <a:stretch>
                <a:fillRect/>
              </a:stretch>
            </p:blipFill>
            <p:spPr>
              <a:xfrm>
                <a:off x="1555560" y="1061640"/>
                <a:ext cx="496440" cy="457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Tinta 2"/>
              <p14:cNvContentPartPr/>
              <p14:nvPr/>
            </p14:nvContentPartPr>
            <p14:xfrm>
              <a:off x="1607040" y="1303920"/>
              <a:ext cx="607680" cy="27000"/>
            </p14:xfrm>
          </p:contentPart>
        </mc:Choice>
        <mc:Fallback xmlns="">
          <p:pic>
            <p:nvPicPr>
              <p:cNvPr id="3" name="Tinta 2"/>
              <p:cNvPicPr/>
              <p:nvPr/>
            </p:nvPicPr>
            <p:blipFill>
              <a:blip r:embed="rId6"/>
              <a:stretch>
                <a:fillRect/>
              </a:stretch>
            </p:blipFill>
            <p:spPr>
              <a:xfrm>
                <a:off x="1591200" y="1240200"/>
                <a:ext cx="6393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Tinta 4"/>
              <p14:cNvContentPartPr/>
              <p14:nvPr/>
            </p14:nvContentPartPr>
            <p14:xfrm>
              <a:off x="1758962" y="1223640"/>
              <a:ext cx="438121" cy="360"/>
            </p14:xfrm>
          </p:contentPart>
        </mc:Choice>
        <mc:Fallback xmlns="">
          <p:pic>
            <p:nvPicPr>
              <p:cNvPr id="5" name="Tinta 4"/>
              <p:cNvPicPr/>
              <p:nvPr/>
            </p:nvPicPr>
            <p:blipFill>
              <a:blip r:embed="rId8"/>
              <a:stretch>
                <a:fillRect/>
              </a:stretch>
            </p:blipFill>
            <p:spPr>
              <a:xfrm>
                <a:off x="1743120" y="1159920"/>
                <a:ext cx="469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Tinta 5"/>
              <p14:cNvContentPartPr/>
              <p14:nvPr/>
            </p14:nvContentPartPr>
            <p14:xfrm>
              <a:off x="1937522" y="1179000"/>
              <a:ext cx="170281" cy="360"/>
            </p14:xfrm>
          </p:contentPart>
        </mc:Choice>
        <mc:Fallback xmlns="">
          <p:pic>
            <p:nvPicPr>
              <p:cNvPr id="6" name="Tinta 5"/>
              <p:cNvPicPr/>
              <p:nvPr/>
            </p:nvPicPr>
            <p:blipFill>
              <a:blip r:embed="rId10"/>
              <a:stretch>
                <a:fillRect/>
              </a:stretch>
            </p:blipFill>
            <p:spPr>
              <a:xfrm>
                <a:off x="1921680" y="1115280"/>
                <a:ext cx="201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Tinta 6"/>
              <p14:cNvContentPartPr/>
              <p14:nvPr/>
            </p14:nvContentPartPr>
            <p14:xfrm>
              <a:off x="1910882" y="1143001"/>
              <a:ext cx="223561" cy="360"/>
            </p14:xfrm>
          </p:contentPart>
        </mc:Choice>
        <mc:Fallback xmlns="">
          <p:pic>
            <p:nvPicPr>
              <p:cNvPr id="7" name="Tinta 6"/>
              <p:cNvPicPr/>
              <p:nvPr/>
            </p:nvPicPr>
            <p:blipFill>
              <a:blip r:embed="rId12"/>
              <a:stretch>
                <a:fillRect/>
              </a:stretch>
            </p:blipFill>
            <p:spPr>
              <a:xfrm>
                <a:off x="1895040" y="1079640"/>
                <a:ext cx="255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Tinta 7"/>
              <p14:cNvContentPartPr/>
              <p14:nvPr/>
            </p14:nvContentPartPr>
            <p14:xfrm>
              <a:off x="1678684" y="1803960"/>
              <a:ext cx="402121" cy="18360"/>
            </p14:xfrm>
          </p:contentPart>
        </mc:Choice>
        <mc:Fallback xmlns="">
          <p:pic>
            <p:nvPicPr>
              <p:cNvPr id="8" name="Tinta 7"/>
              <p:cNvPicPr/>
              <p:nvPr/>
            </p:nvPicPr>
            <p:blipFill>
              <a:blip r:embed="rId14"/>
              <a:stretch>
                <a:fillRect/>
              </a:stretch>
            </p:blipFill>
            <p:spPr>
              <a:xfrm>
                <a:off x="1662840" y="1740600"/>
                <a:ext cx="433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Tinta 8"/>
              <p14:cNvContentPartPr/>
              <p14:nvPr/>
            </p14:nvContentPartPr>
            <p14:xfrm>
              <a:off x="1732322" y="1955880"/>
              <a:ext cx="491401" cy="360"/>
            </p14:xfrm>
          </p:contentPart>
        </mc:Choice>
        <mc:Fallback xmlns="">
          <p:pic>
            <p:nvPicPr>
              <p:cNvPr id="9" name="Tinta 8"/>
              <p:cNvPicPr/>
              <p:nvPr/>
            </p:nvPicPr>
            <p:blipFill>
              <a:blip r:embed="rId16"/>
              <a:stretch>
                <a:fillRect/>
              </a:stretch>
            </p:blipFill>
            <p:spPr>
              <a:xfrm>
                <a:off x="1716480" y="1892160"/>
                <a:ext cx="523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Tinta 9"/>
              <p14:cNvContentPartPr/>
              <p14:nvPr/>
            </p14:nvContentPartPr>
            <p14:xfrm>
              <a:off x="1687683" y="1509121"/>
              <a:ext cx="455760" cy="360"/>
            </p14:xfrm>
          </p:contentPart>
        </mc:Choice>
        <mc:Fallback xmlns="">
          <p:pic>
            <p:nvPicPr>
              <p:cNvPr id="10" name="Tinta 9"/>
              <p:cNvPicPr/>
              <p:nvPr/>
            </p:nvPicPr>
            <p:blipFill>
              <a:blip r:embed="rId18"/>
              <a:stretch>
                <a:fillRect/>
              </a:stretch>
            </p:blipFill>
            <p:spPr>
              <a:xfrm>
                <a:off x="1671840" y="1445760"/>
                <a:ext cx="487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Tinta 10"/>
              <p14:cNvContentPartPr/>
              <p14:nvPr/>
            </p14:nvContentPartPr>
            <p14:xfrm>
              <a:off x="1758960" y="1661040"/>
              <a:ext cx="339840" cy="18360"/>
            </p14:xfrm>
          </p:contentPart>
        </mc:Choice>
        <mc:Fallback xmlns="">
          <p:pic>
            <p:nvPicPr>
              <p:cNvPr id="11" name="Tinta 10"/>
              <p:cNvPicPr/>
              <p:nvPr/>
            </p:nvPicPr>
            <p:blipFill>
              <a:blip r:embed="rId20"/>
              <a:stretch>
                <a:fillRect/>
              </a:stretch>
            </p:blipFill>
            <p:spPr>
              <a:xfrm>
                <a:off x="1743120" y="1597680"/>
                <a:ext cx="371520" cy="145080"/>
              </a:xfrm>
              <a:prstGeom prst="rect">
                <a:avLst/>
              </a:prstGeom>
            </p:spPr>
          </p:pic>
        </mc:Fallback>
      </mc:AlternateContent>
    </p:spTree>
    <p:extLst>
      <p:ext uri="{BB962C8B-B14F-4D97-AF65-F5344CB8AC3E}">
        <p14:creationId xmlns:p14="http://schemas.microsoft.com/office/powerpoint/2010/main" val="441961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32637"/>
            <a:ext cx="9143999" cy="400069"/>
          </a:xfrm>
          <a:prstGeom prst="rect">
            <a:avLst/>
          </a:prstGeom>
          <a:solidFill>
            <a:schemeClr val="accent3">
              <a:lumMod val="60000"/>
              <a:lumOff val="40000"/>
            </a:schemeClr>
          </a:solidFill>
        </p:spPr>
        <p:txBody>
          <a:bodyPr wrap="square" lIns="91399" tIns="45700" rIns="91399" bIns="45700">
            <a:spAutoFit/>
          </a:bodyPr>
          <a:lstStyle/>
          <a:p>
            <a:pPr algn="ctr">
              <a:spcBef>
                <a:spcPct val="20000"/>
              </a:spcBef>
              <a:buClr>
                <a:srgbClr val="0BD0D9"/>
              </a:buClr>
              <a:buSzPct val="95000"/>
            </a:pPr>
            <a:r>
              <a:rPr lang="pt-BR" sz="2000" b="1" dirty="0">
                <a:solidFill>
                  <a:prstClr val="black"/>
                </a:solidFill>
                <a:effectLst>
                  <a:outerShdw blurRad="38100" dist="38100" dir="2700000" algn="tl">
                    <a:srgbClr val="000000">
                      <a:alpha val="43137"/>
                    </a:srgbClr>
                  </a:outerShdw>
                </a:effectLst>
                <a:latin typeface="Arial" pitchFamily="34" charset="0"/>
                <a:cs typeface="Arial" pitchFamily="34" charset="0"/>
              </a:rPr>
              <a:t>Orientação sobre a Portaria Interministerial nº 01 de </a:t>
            </a:r>
            <a:r>
              <a:rPr lang="pt-BR" sz="2000" b="1" dirty="0">
                <a:solidFill>
                  <a:srgbClr val="C00000"/>
                </a:solidFill>
                <a:effectLst>
                  <a:outerShdw blurRad="38100" dist="38100" dir="2700000" algn="tl">
                    <a:srgbClr val="000000">
                      <a:alpha val="43137"/>
                    </a:srgbClr>
                  </a:outerShdw>
                </a:effectLst>
                <a:latin typeface="Arial" pitchFamily="34" charset="0"/>
                <a:cs typeface="Arial" pitchFamily="34" charset="0"/>
              </a:rPr>
              <a:t>31 de março de 2021</a:t>
            </a:r>
          </a:p>
        </p:txBody>
      </p:sp>
      <p:sp>
        <p:nvSpPr>
          <p:cNvPr id="4" name="Retângulo 3"/>
          <p:cNvSpPr/>
          <p:nvPr/>
        </p:nvSpPr>
        <p:spPr>
          <a:xfrm>
            <a:off x="1" y="692696"/>
            <a:ext cx="9143999" cy="5622011"/>
          </a:xfrm>
          <a:prstGeom prst="rect">
            <a:avLst/>
          </a:prstGeom>
          <a:solidFill>
            <a:schemeClr val="bg1"/>
          </a:solidFill>
        </p:spPr>
        <p:txBody>
          <a:bodyPr wrap="square" lIns="91399" tIns="45700" rIns="91399" bIns="45700">
            <a:spAutoFit/>
          </a:bodyPr>
          <a:lstStyle/>
          <a:p>
            <a:pPr algn="ctr"/>
            <a:r>
              <a:rPr lang="pt-BR" b="1" dirty="0">
                <a:solidFill>
                  <a:prstClr val="black"/>
                </a:solidFill>
                <a:latin typeface="Arial" pitchFamily="34" charset="0"/>
                <a:cs typeface="Arial" pitchFamily="34" charset="0"/>
              </a:rPr>
              <a:t>PORTARIA INTERMINISTERIAL MEC/ME Nº 1, DE 31 DE MARÇO DE 2021</a:t>
            </a:r>
          </a:p>
          <a:p>
            <a:pPr algn="ctr">
              <a:lnSpc>
                <a:spcPts val="1500"/>
              </a:lnSpc>
            </a:pPr>
            <a:endParaRPr lang="pt-BR" b="1" dirty="0">
              <a:solidFill>
                <a:prstClr val="black"/>
              </a:solidFill>
              <a:latin typeface="Arial" pitchFamily="34" charset="0"/>
              <a:cs typeface="Arial" pitchFamily="34" charset="0"/>
            </a:endParaRPr>
          </a:p>
          <a:p>
            <a:pPr algn="just"/>
            <a:r>
              <a:rPr lang="pt-BR" dirty="0">
                <a:solidFill>
                  <a:prstClr val="black"/>
                </a:solidFill>
                <a:latin typeface="Arial" pitchFamily="34" charset="0"/>
                <a:cs typeface="Arial" pitchFamily="34" charset="0"/>
              </a:rPr>
              <a:t>Estabelece os parâmetros referenciais anuais do Fundo de Manutenção e Desenvolvimento da Educação Básica e de Valorização dos Profissionais da Educação - </a:t>
            </a:r>
            <a:r>
              <a:rPr lang="pt-BR" b="1" dirty="0" err="1">
                <a:solidFill>
                  <a:prstClr val="black"/>
                </a:solidFill>
                <a:latin typeface="Arial" pitchFamily="34" charset="0"/>
                <a:cs typeface="Arial" pitchFamily="34" charset="0"/>
              </a:rPr>
              <a:t>Fundeb</a:t>
            </a:r>
            <a:r>
              <a:rPr lang="pt-BR" b="1" dirty="0">
                <a:solidFill>
                  <a:prstClr val="black"/>
                </a:solidFill>
                <a:latin typeface="Arial" pitchFamily="34" charset="0"/>
                <a:cs typeface="Arial" pitchFamily="34" charset="0"/>
              </a:rPr>
              <a:t> para o exercício de 2021</a:t>
            </a:r>
            <a:r>
              <a:rPr lang="pt-BR" dirty="0">
                <a:solidFill>
                  <a:prstClr val="black"/>
                </a:solidFill>
                <a:latin typeface="Arial" pitchFamily="34" charset="0"/>
                <a:cs typeface="Arial" pitchFamily="34" charset="0"/>
              </a:rPr>
              <a:t>.</a:t>
            </a:r>
          </a:p>
          <a:p>
            <a:pPr algn="just">
              <a:lnSpc>
                <a:spcPts val="1200"/>
              </a:lnSpc>
            </a:pPr>
            <a:endParaRPr lang="pt-BR" dirty="0">
              <a:solidFill>
                <a:prstClr val="black"/>
              </a:solidFill>
              <a:latin typeface="Arial" pitchFamily="34" charset="0"/>
              <a:cs typeface="Arial" pitchFamily="34" charset="0"/>
            </a:endParaRPr>
          </a:p>
          <a:p>
            <a:pPr algn="just"/>
            <a:r>
              <a:rPr lang="pt-BR" b="1" dirty="0">
                <a:solidFill>
                  <a:prstClr val="black"/>
                </a:solidFill>
                <a:latin typeface="Arial" pitchFamily="34" charset="0"/>
                <a:cs typeface="Arial" pitchFamily="34" charset="0"/>
              </a:rPr>
              <a:t>O MINISTRO DE ESTADO DA EDUCAÇÃO e o MINISTRO DE ESTADO DA ECONOMIA</a:t>
            </a:r>
            <a:r>
              <a:rPr lang="pt-BR" dirty="0">
                <a:solidFill>
                  <a:prstClr val="black"/>
                </a:solidFill>
                <a:latin typeface="Arial" pitchFamily="34" charset="0"/>
                <a:cs typeface="Arial" pitchFamily="34" charset="0"/>
              </a:rPr>
              <a:t>, no uso das atribuições que lhes confere o art. 87, parágrafo único, incisos II e IV, da Constituição, e tendo em vista o disposto na Lei nº 14.113, de 25 de dezembro de 2020, e no Decreto nº 10.656, de 22 de março de 2021, resolvem:</a:t>
            </a:r>
          </a:p>
          <a:p>
            <a:pPr algn="just">
              <a:lnSpc>
                <a:spcPts val="1200"/>
              </a:lnSpc>
            </a:pPr>
            <a:endParaRPr lang="pt-BR" dirty="0">
              <a:solidFill>
                <a:prstClr val="black"/>
              </a:solidFill>
              <a:latin typeface="Arial" pitchFamily="34" charset="0"/>
              <a:cs typeface="Arial" pitchFamily="34" charset="0"/>
            </a:endParaRPr>
          </a:p>
          <a:p>
            <a:pPr algn="just"/>
            <a:r>
              <a:rPr lang="pt-BR" b="1" dirty="0">
                <a:solidFill>
                  <a:prstClr val="black"/>
                </a:solidFill>
                <a:latin typeface="Arial" pitchFamily="34" charset="0"/>
                <a:cs typeface="Arial" pitchFamily="34" charset="0"/>
              </a:rPr>
              <a:t>Art. 1º </a:t>
            </a:r>
            <a:r>
              <a:rPr lang="pt-BR" dirty="0">
                <a:solidFill>
                  <a:prstClr val="black"/>
                </a:solidFill>
                <a:latin typeface="Arial" pitchFamily="34" charset="0"/>
                <a:cs typeface="Arial" pitchFamily="34" charset="0"/>
              </a:rPr>
              <a:t>A operacionalização do Fundo de Manutenção e Desenvolvimento da Educação Básica e de Valorização dos Profissionais da Educação - </a:t>
            </a:r>
            <a:r>
              <a:rPr lang="pt-BR" dirty="0" err="1">
                <a:solidFill>
                  <a:prstClr val="black"/>
                </a:solidFill>
                <a:latin typeface="Arial" pitchFamily="34" charset="0"/>
                <a:cs typeface="Arial" pitchFamily="34" charset="0"/>
              </a:rPr>
              <a:t>Fundeb</a:t>
            </a:r>
            <a:r>
              <a:rPr lang="pt-BR" dirty="0">
                <a:solidFill>
                  <a:prstClr val="black"/>
                </a:solidFill>
                <a:latin typeface="Arial" pitchFamily="34" charset="0"/>
                <a:cs typeface="Arial" pitchFamily="34" charset="0"/>
              </a:rPr>
              <a:t> será realizada na forma prevista na Lei nº 14.113, de 25 de dezembro de 2020, observados os parâmetros referenciais anuais estabelecidos na forma dos anexos à presente portaria, no que se refere:</a:t>
            </a:r>
          </a:p>
          <a:p>
            <a:pPr algn="just">
              <a:lnSpc>
                <a:spcPts val="1200"/>
              </a:lnSpc>
            </a:pPr>
            <a:endParaRPr lang="pt-BR" dirty="0">
              <a:solidFill>
                <a:prstClr val="black"/>
              </a:solidFill>
              <a:latin typeface="Arial" pitchFamily="34" charset="0"/>
              <a:cs typeface="Arial" pitchFamily="34" charset="0"/>
            </a:endParaRPr>
          </a:p>
          <a:p>
            <a:pPr algn="just"/>
            <a:r>
              <a:rPr lang="pt-BR" b="1" dirty="0">
                <a:solidFill>
                  <a:prstClr val="black"/>
                </a:solidFill>
                <a:latin typeface="Arial" pitchFamily="34" charset="0"/>
                <a:cs typeface="Arial" pitchFamily="34" charset="0"/>
              </a:rPr>
              <a:t>I - </a:t>
            </a:r>
            <a:r>
              <a:rPr lang="pt-BR" dirty="0">
                <a:solidFill>
                  <a:prstClr val="black"/>
                </a:solidFill>
                <a:latin typeface="Arial" pitchFamily="34" charset="0"/>
                <a:cs typeface="Arial" pitchFamily="34" charset="0"/>
              </a:rPr>
              <a:t>à estimativa da receita total dos Fundos, tomando como base a composição estabelecida no art. 3º da Lei nº 14.113, de 2020;</a:t>
            </a:r>
          </a:p>
          <a:p>
            <a:pPr algn="just">
              <a:lnSpc>
                <a:spcPts val="1000"/>
              </a:lnSpc>
            </a:pPr>
            <a:endParaRPr lang="pt-BR" dirty="0">
              <a:solidFill>
                <a:prstClr val="black"/>
              </a:solidFill>
              <a:latin typeface="Arial" pitchFamily="34" charset="0"/>
              <a:cs typeface="Arial" pitchFamily="34" charset="0"/>
            </a:endParaRPr>
          </a:p>
          <a:p>
            <a:pPr algn="just"/>
            <a:r>
              <a:rPr lang="pt-BR" dirty="0">
                <a:solidFill>
                  <a:prstClr val="black"/>
                </a:solidFill>
                <a:latin typeface="Arial" pitchFamily="34" charset="0"/>
                <a:cs typeface="Arial" pitchFamily="34" charset="0"/>
              </a:rPr>
              <a:t>II - à estimativa do valor da complementação da União, nos termos do art. 5º da Lei nº 14.113, de 2020;</a:t>
            </a:r>
          </a:p>
          <a:p>
            <a:pPr algn="just">
              <a:lnSpc>
                <a:spcPts val="300"/>
              </a:lnSpc>
            </a:pPr>
            <a:endParaRPr lang="pt-BR"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51937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6221" y="1268760"/>
            <a:ext cx="9170221" cy="4552528"/>
          </a:xfrm>
          <a:prstGeom prst="rect">
            <a:avLst/>
          </a:prstGeom>
          <a:solidFill>
            <a:schemeClr val="bg1"/>
          </a:solidFill>
        </p:spPr>
        <p:txBody>
          <a:bodyPr wrap="square">
            <a:spAutoFit/>
          </a:bodyPr>
          <a:lstStyle/>
          <a:p>
            <a:pPr marL="12065">
              <a:spcBef>
                <a:spcPts val="770"/>
              </a:spcBef>
              <a:tabLst>
                <a:tab pos="355600" algn="l"/>
                <a:tab pos="356235" algn="l"/>
              </a:tabLst>
            </a:pPr>
            <a:r>
              <a:rPr lang="pt-BR" sz="2800" b="1" u="sng" dirty="0">
                <a:solidFill>
                  <a:prstClr val="black"/>
                </a:solidFill>
                <a:effectLst>
                  <a:outerShdw blurRad="38100" dist="38100" dir="2700000" algn="tl">
                    <a:srgbClr val="000000">
                      <a:alpha val="43137"/>
                    </a:srgbClr>
                  </a:outerShdw>
                </a:effectLst>
                <a:latin typeface="Arial" pitchFamily="34" charset="0"/>
                <a:cs typeface="Arial" pitchFamily="34" charset="0"/>
              </a:rPr>
              <a:t>EC 108   -      Art.</a:t>
            </a:r>
            <a:r>
              <a:rPr lang="pt-BR" sz="2800" b="1" u="sng" spc="10"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pt-BR" sz="2800" b="1" u="sng" spc="5" dirty="0">
                <a:solidFill>
                  <a:prstClr val="black"/>
                </a:solidFill>
                <a:effectLst>
                  <a:outerShdw blurRad="38100" dist="38100" dir="2700000" algn="tl">
                    <a:srgbClr val="000000">
                      <a:alpha val="43137"/>
                    </a:srgbClr>
                  </a:outerShdw>
                </a:effectLst>
                <a:latin typeface="Arial" pitchFamily="34" charset="0"/>
                <a:cs typeface="Arial" pitchFamily="34" charset="0"/>
              </a:rPr>
              <a:t>212-A – Fundo Permanente .</a:t>
            </a:r>
          </a:p>
          <a:p>
            <a:pPr marL="12065">
              <a:lnSpc>
                <a:spcPts val="2000"/>
              </a:lnSpc>
              <a:tabLst>
                <a:tab pos="355600" algn="l"/>
                <a:tab pos="356235" algn="l"/>
              </a:tabLst>
            </a:pPr>
            <a:endParaRPr lang="pt-BR" sz="2800" u="sng"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marL="355600" indent="-343535">
              <a:spcBef>
                <a:spcPts val="675"/>
              </a:spcBef>
              <a:buFont typeface="Arial MT"/>
              <a:buChar char="•"/>
              <a:tabLst>
                <a:tab pos="355600" algn="l"/>
                <a:tab pos="356235" algn="l"/>
              </a:tabLst>
            </a:pPr>
            <a:r>
              <a:rPr lang="pt-BR" sz="2800" b="1" u="sng" spc="10" dirty="0">
                <a:solidFill>
                  <a:prstClr val="black"/>
                </a:solidFill>
                <a:latin typeface="Arial" pitchFamily="34" charset="0"/>
                <a:cs typeface="Arial" pitchFamily="34" charset="0"/>
              </a:rPr>
              <a:t>Continua os 27</a:t>
            </a:r>
            <a:r>
              <a:rPr lang="pt-BR" sz="2800" b="1" u="sng" spc="-65" dirty="0">
                <a:solidFill>
                  <a:prstClr val="black"/>
                </a:solidFill>
                <a:latin typeface="Arial" pitchFamily="34" charset="0"/>
                <a:cs typeface="Arial" pitchFamily="34" charset="0"/>
              </a:rPr>
              <a:t> </a:t>
            </a:r>
            <a:r>
              <a:rPr lang="pt-BR" sz="2800" b="1" u="sng" spc="5" dirty="0">
                <a:solidFill>
                  <a:prstClr val="black"/>
                </a:solidFill>
                <a:latin typeface="Arial" pitchFamily="34" charset="0"/>
                <a:cs typeface="Arial" pitchFamily="34" charset="0"/>
              </a:rPr>
              <a:t>Fundos</a:t>
            </a:r>
            <a:r>
              <a:rPr lang="pt-BR" sz="2800" b="1" u="sng" spc="-70" dirty="0">
                <a:solidFill>
                  <a:prstClr val="black"/>
                </a:solidFill>
                <a:latin typeface="Arial" pitchFamily="34" charset="0"/>
                <a:cs typeface="Arial" pitchFamily="34" charset="0"/>
              </a:rPr>
              <a:t> </a:t>
            </a:r>
            <a:r>
              <a:rPr lang="pt-BR" sz="2800" b="1" u="sng" spc="-5" dirty="0">
                <a:solidFill>
                  <a:prstClr val="black"/>
                </a:solidFill>
                <a:latin typeface="Arial" pitchFamily="34" charset="0"/>
                <a:cs typeface="Arial" pitchFamily="34" charset="0"/>
              </a:rPr>
              <a:t>Estaduais</a:t>
            </a:r>
            <a:endParaRPr lang="pt-BR" sz="2800" u="sng" dirty="0">
              <a:solidFill>
                <a:prstClr val="black"/>
              </a:solidFill>
              <a:latin typeface="Arial" pitchFamily="34" charset="0"/>
              <a:cs typeface="Arial" pitchFamily="34" charset="0"/>
            </a:endParaRPr>
          </a:p>
          <a:p>
            <a:pPr marL="758190" lvl="1" indent="-288925">
              <a:spcBef>
                <a:spcPts val="520"/>
              </a:spcBef>
              <a:buFont typeface="Arial MT"/>
              <a:buChar char="•"/>
              <a:tabLst>
                <a:tab pos="758190" algn="l"/>
                <a:tab pos="758825" algn="l"/>
              </a:tabLst>
            </a:pPr>
            <a:r>
              <a:rPr lang="pt-BR" sz="2000" spc="5" dirty="0">
                <a:solidFill>
                  <a:prstClr val="black"/>
                </a:solidFill>
                <a:latin typeface="Arial" pitchFamily="34" charset="0"/>
                <a:cs typeface="Arial" pitchFamily="34" charset="0"/>
              </a:rPr>
              <a:t>mesma</a:t>
            </a:r>
            <a:r>
              <a:rPr lang="pt-BR" sz="2000" spc="-45" dirty="0">
                <a:solidFill>
                  <a:prstClr val="black"/>
                </a:solidFill>
                <a:latin typeface="Arial" pitchFamily="34" charset="0"/>
                <a:cs typeface="Arial" pitchFamily="34" charset="0"/>
              </a:rPr>
              <a:t> </a:t>
            </a:r>
            <a:r>
              <a:rPr lang="pt-BR" sz="2000" spc="-10" dirty="0">
                <a:solidFill>
                  <a:prstClr val="black"/>
                </a:solidFill>
                <a:latin typeface="Arial" pitchFamily="34" charset="0"/>
                <a:cs typeface="Arial" pitchFamily="34" charset="0"/>
              </a:rPr>
              <a:t>cesta</a:t>
            </a:r>
            <a:r>
              <a:rPr lang="pt-BR" sz="2000" spc="-5" dirty="0">
                <a:solidFill>
                  <a:prstClr val="black"/>
                </a:solidFill>
                <a:latin typeface="Arial" pitchFamily="34" charset="0"/>
                <a:cs typeface="Arial" pitchFamily="34" charset="0"/>
              </a:rPr>
              <a:t> de</a:t>
            </a:r>
            <a:r>
              <a:rPr lang="pt-BR" sz="2000" spc="25" dirty="0">
                <a:solidFill>
                  <a:prstClr val="black"/>
                </a:solidFill>
                <a:latin typeface="Arial" pitchFamily="34" charset="0"/>
                <a:cs typeface="Arial" pitchFamily="34" charset="0"/>
              </a:rPr>
              <a:t> </a:t>
            </a:r>
            <a:r>
              <a:rPr lang="pt-BR" sz="2000" spc="-15" dirty="0">
                <a:solidFill>
                  <a:prstClr val="black"/>
                </a:solidFill>
                <a:latin typeface="Arial" pitchFamily="34" charset="0"/>
                <a:cs typeface="Arial" pitchFamily="34" charset="0"/>
              </a:rPr>
              <a:t>recursos</a:t>
            </a:r>
            <a:r>
              <a:rPr lang="pt-BR" sz="2000" spc="80" dirty="0">
                <a:solidFill>
                  <a:prstClr val="black"/>
                </a:solidFill>
                <a:latin typeface="Arial" pitchFamily="34" charset="0"/>
                <a:cs typeface="Arial" pitchFamily="34" charset="0"/>
              </a:rPr>
              <a:t> </a:t>
            </a:r>
            <a:r>
              <a:rPr lang="pt-BR" sz="2000" spc="-5" dirty="0">
                <a:solidFill>
                  <a:prstClr val="black"/>
                </a:solidFill>
                <a:latin typeface="Arial" pitchFamily="34" charset="0"/>
                <a:cs typeface="Arial" pitchFamily="34" charset="0"/>
              </a:rPr>
              <a:t>(menos</a:t>
            </a:r>
            <a:r>
              <a:rPr lang="pt-BR" sz="2000" spc="40" dirty="0">
                <a:solidFill>
                  <a:prstClr val="black"/>
                </a:solidFill>
                <a:latin typeface="Arial" pitchFamily="34" charset="0"/>
                <a:cs typeface="Arial" pitchFamily="34" charset="0"/>
              </a:rPr>
              <a:t> </a:t>
            </a:r>
            <a:r>
              <a:rPr lang="pt-BR" sz="2000" spc="-5" dirty="0">
                <a:solidFill>
                  <a:prstClr val="black"/>
                </a:solidFill>
                <a:latin typeface="Arial" pitchFamily="34" charset="0"/>
                <a:cs typeface="Arial" pitchFamily="34" charset="0"/>
              </a:rPr>
              <a:t>Lei</a:t>
            </a:r>
            <a:r>
              <a:rPr lang="pt-BR" sz="2000" spc="5" dirty="0">
                <a:solidFill>
                  <a:prstClr val="black"/>
                </a:solidFill>
                <a:latin typeface="Arial" pitchFamily="34" charset="0"/>
                <a:cs typeface="Arial" pitchFamily="34" charset="0"/>
              </a:rPr>
              <a:t> </a:t>
            </a:r>
            <a:r>
              <a:rPr lang="pt-BR" sz="2000" spc="-15" dirty="0">
                <a:solidFill>
                  <a:prstClr val="black"/>
                </a:solidFill>
                <a:latin typeface="Arial" pitchFamily="34" charset="0"/>
                <a:cs typeface="Arial" pitchFamily="34" charset="0"/>
              </a:rPr>
              <a:t>Kandir</a:t>
            </a:r>
            <a:r>
              <a:rPr lang="pt-BR" sz="2000" spc="50" dirty="0">
                <a:solidFill>
                  <a:prstClr val="black"/>
                </a:solidFill>
                <a:latin typeface="Arial" pitchFamily="34" charset="0"/>
                <a:cs typeface="Arial" pitchFamily="34" charset="0"/>
              </a:rPr>
              <a:t> </a:t>
            </a:r>
            <a:r>
              <a:rPr lang="pt-BR" sz="2000" dirty="0">
                <a:solidFill>
                  <a:prstClr val="black"/>
                </a:solidFill>
                <a:latin typeface="Arial" pitchFamily="34" charset="0"/>
                <a:cs typeface="Arial" pitchFamily="34" charset="0"/>
              </a:rPr>
              <a:t>+</a:t>
            </a:r>
            <a:r>
              <a:rPr lang="pt-BR" sz="2000" spc="-5" dirty="0">
                <a:solidFill>
                  <a:prstClr val="black"/>
                </a:solidFill>
                <a:latin typeface="Arial" pitchFamily="34" charset="0"/>
                <a:cs typeface="Arial" pitchFamily="34" charset="0"/>
              </a:rPr>
              <a:t> </a:t>
            </a:r>
            <a:r>
              <a:rPr lang="pt-BR" sz="2000" spc="-10" dirty="0">
                <a:solidFill>
                  <a:prstClr val="black"/>
                </a:solidFill>
                <a:latin typeface="Arial" pitchFamily="34" charset="0"/>
                <a:cs typeface="Arial" pitchFamily="34" charset="0"/>
              </a:rPr>
              <a:t>adicional</a:t>
            </a:r>
            <a:r>
              <a:rPr lang="pt-BR" sz="2000" spc="75" dirty="0">
                <a:solidFill>
                  <a:prstClr val="black"/>
                </a:solidFill>
                <a:latin typeface="Arial" pitchFamily="34" charset="0"/>
                <a:cs typeface="Arial" pitchFamily="34" charset="0"/>
              </a:rPr>
              <a:t> </a:t>
            </a:r>
            <a:r>
              <a:rPr lang="pt-BR" sz="2000" spc="5" dirty="0">
                <a:solidFill>
                  <a:prstClr val="black"/>
                </a:solidFill>
                <a:latin typeface="Arial" pitchFamily="34" charset="0"/>
                <a:cs typeface="Arial" pitchFamily="34" charset="0"/>
              </a:rPr>
              <a:t>ICMS</a:t>
            </a:r>
            <a:r>
              <a:rPr lang="pt-BR" sz="2000" spc="-10" dirty="0">
                <a:solidFill>
                  <a:prstClr val="black"/>
                </a:solidFill>
                <a:latin typeface="Arial" pitchFamily="34" charset="0"/>
                <a:cs typeface="Arial" pitchFamily="34" charset="0"/>
              </a:rPr>
              <a:t> </a:t>
            </a:r>
            <a:r>
              <a:rPr lang="pt-BR" sz="2000" spc="-5" dirty="0">
                <a:solidFill>
                  <a:prstClr val="black"/>
                </a:solidFill>
                <a:latin typeface="Arial" pitchFamily="34" charset="0"/>
                <a:cs typeface="Arial" pitchFamily="34" charset="0"/>
              </a:rPr>
              <a:t>do</a:t>
            </a:r>
            <a:r>
              <a:rPr lang="pt-BR" sz="2000" spc="-45" dirty="0">
                <a:solidFill>
                  <a:prstClr val="black"/>
                </a:solidFill>
                <a:latin typeface="Arial" pitchFamily="34" charset="0"/>
                <a:cs typeface="Arial" pitchFamily="34" charset="0"/>
              </a:rPr>
              <a:t> </a:t>
            </a:r>
            <a:r>
              <a:rPr lang="pt-BR" sz="2000" spc="-10" dirty="0">
                <a:solidFill>
                  <a:prstClr val="black"/>
                </a:solidFill>
                <a:latin typeface="Arial" pitchFamily="34" charset="0"/>
                <a:cs typeface="Arial" pitchFamily="34" charset="0"/>
              </a:rPr>
              <a:t>§1º</a:t>
            </a:r>
            <a:r>
              <a:rPr lang="pt-BR" sz="2000" spc="20" dirty="0">
                <a:solidFill>
                  <a:prstClr val="black"/>
                </a:solidFill>
                <a:latin typeface="Arial" pitchFamily="34" charset="0"/>
                <a:cs typeface="Arial" pitchFamily="34" charset="0"/>
              </a:rPr>
              <a:t> </a:t>
            </a:r>
            <a:r>
              <a:rPr lang="pt-BR" sz="2000" spc="-5" dirty="0">
                <a:solidFill>
                  <a:prstClr val="black"/>
                </a:solidFill>
                <a:latin typeface="Arial" pitchFamily="34" charset="0"/>
                <a:cs typeface="Arial" pitchFamily="34" charset="0"/>
              </a:rPr>
              <a:t>art.</a:t>
            </a:r>
            <a:r>
              <a:rPr lang="pt-BR" sz="2000" spc="5" dirty="0">
                <a:solidFill>
                  <a:prstClr val="black"/>
                </a:solidFill>
                <a:latin typeface="Arial" pitchFamily="34" charset="0"/>
                <a:cs typeface="Arial" pitchFamily="34" charset="0"/>
              </a:rPr>
              <a:t> </a:t>
            </a:r>
            <a:r>
              <a:rPr lang="pt-BR" sz="2000" spc="-10" dirty="0">
                <a:solidFill>
                  <a:prstClr val="black"/>
                </a:solidFill>
                <a:latin typeface="Arial" pitchFamily="34" charset="0"/>
                <a:cs typeface="Arial" pitchFamily="34" charset="0"/>
              </a:rPr>
              <a:t>82</a:t>
            </a:r>
            <a:r>
              <a:rPr lang="pt-BR" sz="2000" spc="10" dirty="0">
                <a:solidFill>
                  <a:prstClr val="black"/>
                </a:solidFill>
                <a:latin typeface="Arial" pitchFamily="34" charset="0"/>
                <a:cs typeface="Arial" pitchFamily="34" charset="0"/>
              </a:rPr>
              <a:t> </a:t>
            </a:r>
            <a:r>
              <a:rPr lang="pt-BR" sz="2000" dirty="0">
                <a:solidFill>
                  <a:prstClr val="black"/>
                </a:solidFill>
                <a:latin typeface="Arial" pitchFamily="34" charset="0"/>
                <a:cs typeface="Arial" pitchFamily="34" charset="0"/>
              </a:rPr>
              <a:t>ADCT)</a:t>
            </a:r>
          </a:p>
          <a:p>
            <a:pPr marL="758190" marR="6985" lvl="1" indent="-288925">
              <a:spcBef>
                <a:spcPts val="400"/>
              </a:spcBef>
              <a:buFont typeface="Arial MT"/>
              <a:buChar char="•"/>
              <a:tabLst>
                <a:tab pos="758190" algn="l"/>
                <a:tab pos="758825" algn="l"/>
              </a:tabLst>
            </a:pPr>
            <a:r>
              <a:rPr lang="pt-BR" sz="2000" dirty="0">
                <a:solidFill>
                  <a:prstClr val="black"/>
                </a:solidFill>
                <a:latin typeface="Arial" pitchFamily="34" charset="0"/>
                <a:cs typeface="Arial" pitchFamily="34" charset="0"/>
              </a:rPr>
              <a:t>mesma</a:t>
            </a:r>
            <a:r>
              <a:rPr lang="pt-BR" sz="2000" spc="-30" dirty="0">
                <a:solidFill>
                  <a:prstClr val="black"/>
                </a:solidFill>
                <a:latin typeface="Arial" pitchFamily="34" charset="0"/>
                <a:cs typeface="Arial" pitchFamily="34" charset="0"/>
              </a:rPr>
              <a:t> </a:t>
            </a:r>
            <a:r>
              <a:rPr lang="pt-BR" sz="2000" spc="-15" dirty="0">
                <a:solidFill>
                  <a:prstClr val="black"/>
                </a:solidFill>
                <a:latin typeface="Arial" pitchFamily="34" charset="0"/>
                <a:cs typeface="Arial" pitchFamily="34" charset="0"/>
              </a:rPr>
              <a:t>redistribuição</a:t>
            </a:r>
            <a:r>
              <a:rPr lang="pt-BR" sz="2000" spc="105" dirty="0">
                <a:solidFill>
                  <a:prstClr val="black"/>
                </a:solidFill>
                <a:latin typeface="Arial" pitchFamily="34" charset="0"/>
                <a:cs typeface="Arial" pitchFamily="34" charset="0"/>
              </a:rPr>
              <a:t> </a:t>
            </a:r>
            <a:r>
              <a:rPr lang="pt-BR" sz="2000" spc="-15" dirty="0" err="1">
                <a:solidFill>
                  <a:prstClr val="black"/>
                </a:solidFill>
                <a:latin typeface="Arial" pitchFamily="34" charset="0"/>
                <a:cs typeface="Arial" pitchFamily="34" charset="0"/>
              </a:rPr>
              <a:t>intraestadual</a:t>
            </a:r>
            <a:r>
              <a:rPr lang="pt-BR" sz="2000" spc="55" dirty="0">
                <a:solidFill>
                  <a:prstClr val="black"/>
                </a:solidFill>
                <a:latin typeface="Arial" pitchFamily="34" charset="0"/>
                <a:cs typeface="Arial" pitchFamily="34" charset="0"/>
              </a:rPr>
              <a:t> </a:t>
            </a:r>
            <a:r>
              <a:rPr lang="pt-BR" sz="2000" spc="-10" dirty="0">
                <a:solidFill>
                  <a:prstClr val="black"/>
                </a:solidFill>
                <a:latin typeface="Arial" pitchFamily="34" charset="0"/>
                <a:cs typeface="Arial" pitchFamily="34" charset="0"/>
              </a:rPr>
              <a:t>pelas</a:t>
            </a:r>
            <a:r>
              <a:rPr lang="pt-BR" sz="2000" spc="55" dirty="0">
                <a:solidFill>
                  <a:prstClr val="black"/>
                </a:solidFill>
                <a:latin typeface="Arial" pitchFamily="34" charset="0"/>
                <a:cs typeface="Arial" pitchFamily="34" charset="0"/>
              </a:rPr>
              <a:t> </a:t>
            </a:r>
            <a:r>
              <a:rPr lang="pt-BR" sz="2000" spc="-10" dirty="0">
                <a:solidFill>
                  <a:prstClr val="black"/>
                </a:solidFill>
                <a:latin typeface="Arial" pitchFamily="34" charset="0"/>
                <a:cs typeface="Arial" pitchFamily="34" charset="0"/>
              </a:rPr>
              <a:t>matrículas</a:t>
            </a:r>
            <a:r>
              <a:rPr lang="pt-BR" sz="2000" spc="55" dirty="0">
                <a:solidFill>
                  <a:prstClr val="black"/>
                </a:solidFill>
                <a:latin typeface="Arial" pitchFamily="34" charset="0"/>
                <a:cs typeface="Arial" pitchFamily="34" charset="0"/>
              </a:rPr>
              <a:t> </a:t>
            </a:r>
            <a:r>
              <a:rPr lang="pt-BR" sz="2000" spc="-10" dirty="0">
                <a:solidFill>
                  <a:prstClr val="black"/>
                </a:solidFill>
                <a:latin typeface="Arial" pitchFamily="34" charset="0"/>
                <a:cs typeface="Arial" pitchFamily="34" charset="0"/>
              </a:rPr>
              <a:t>presenciais</a:t>
            </a:r>
            <a:r>
              <a:rPr lang="pt-BR" sz="2000" spc="90" dirty="0">
                <a:solidFill>
                  <a:prstClr val="black"/>
                </a:solidFill>
                <a:latin typeface="Arial" pitchFamily="34" charset="0"/>
                <a:cs typeface="Arial" pitchFamily="34" charset="0"/>
              </a:rPr>
              <a:t> </a:t>
            </a:r>
            <a:r>
              <a:rPr lang="pt-BR" sz="2000" spc="-5" dirty="0">
                <a:solidFill>
                  <a:prstClr val="black"/>
                </a:solidFill>
                <a:latin typeface="Arial" pitchFamily="34" charset="0"/>
                <a:cs typeface="Arial" pitchFamily="34" charset="0"/>
              </a:rPr>
              <a:t>na</a:t>
            </a:r>
            <a:r>
              <a:rPr lang="pt-BR" sz="2000" spc="40" dirty="0">
                <a:solidFill>
                  <a:prstClr val="black"/>
                </a:solidFill>
                <a:latin typeface="Arial" pitchFamily="34" charset="0"/>
                <a:cs typeface="Arial" pitchFamily="34" charset="0"/>
              </a:rPr>
              <a:t> </a:t>
            </a:r>
            <a:r>
              <a:rPr lang="pt-BR" sz="2000" spc="-5" dirty="0">
                <a:solidFill>
                  <a:prstClr val="black"/>
                </a:solidFill>
                <a:latin typeface="Arial" pitchFamily="34" charset="0"/>
                <a:cs typeface="Arial" pitchFamily="34" charset="0"/>
              </a:rPr>
              <a:t>educação</a:t>
            </a:r>
            <a:r>
              <a:rPr lang="pt-BR" sz="2000" spc="30" dirty="0">
                <a:solidFill>
                  <a:prstClr val="black"/>
                </a:solidFill>
                <a:latin typeface="Arial" pitchFamily="34" charset="0"/>
                <a:cs typeface="Arial" pitchFamily="34" charset="0"/>
              </a:rPr>
              <a:t> </a:t>
            </a:r>
            <a:r>
              <a:rPr lang="pt-BR" sz="2000" spc="-5" dirty="0">
                <a:solidFill>
                  <a:prstClr val="black"/>
                </a:solidFill>
                <a:latin typeface="Arial" pitchFamily="34" charset="0"/>
                <a:cs typeface="Arial" pitchFamily="34" charset="0"/>
              </a:rPr>
              <a:t>básica </a:t>
            </a:r>
            <a:r>
              <a:rPr lang="pt-BR" sz="2000" spc="-390" dirty="0">
                <a:solidFill>
                  <a:prstClr val="black"/>
                </a:solidFill>
                <a:latin typeface="Arial" pitchFamily="34" charset="0"/>
                <a:cs typeface="Arial" pitchFamily="34" charset="0"/>
              </a:rPr>
              <a:t> </a:t>
            </a:r>
            <a:r>
              <a:rPr lang="pt-BR" sz="2000" dirty="0">
                <a:solidFill>
                  <a:prstClr val="black"/>
                </a:solidFill>
                <a:latin typeface="Arial" pitchFamily="34" charset="0"/>
                <a:cs typeface="Arial" pitchFamily="34" charset="0"/>
              </a:rPr>
              <a:t>segundo</a:t>
            </a:r>
            <a:r>
              <a:rPr lang="pt-BR" sz="2000" spc="-30" dirty="0">
                <a:solidFill>
                  <a:prstClr val="black"/>
                </a:solidFill>
                <a:latin typeface="Arial" pitchFamily="34" charset="0"/>
                <a:cs typeface="Arial" pitchFamily="34" charset="0"/>
              </a:rPr>
              <a:t> </a:t>
            </a:r>
            <a:r>
              <a:rPr lang="pt-BR" sz="2000" dirty="0">
                <a:solidFill>
                  <a:prstClr val="black"/>
                </a:solidFill>
                <a:latin typeface="Arial" pitchFamily="34" charset="0"/>
                <a:cs typeface="Arial" pitchFamily="34" charset="0"/>
              </a:rPr>
              <a:t>a</a:t>
            </a:r>
            <a:r>
              <a:rPr lang="pt-BR" sz="2000" spc="-10" dirty="0">
                <a:solidFill>
                  <a:prstClr val="black"/>
                </a:solidFill>
                <a:latin typeface="Arial" pitchFamily="34" charset="0"/>
                <a:cs typeface="Arial" pitchFamily="34" charset="0"/>
              </a:rPr>
              <a:t> </a:t>
            </a:r>
            <a:r>
              <a:rPr lang="pt-BR" sz="2000" spc="-15" dirty="0">
                <a:solidFill>
                  <a:prstClr val="black"/>
                </a:solidFill>
                <a:latin typeface="Arial" pitchFamily="34" charset="0"/>
                <a:cs typeface="Arial" pitchFamily="34" charset="0"/>
              </a:rPr>
              <a:t>área</a:t>
            </a:r>
            <a:r>
              <a:rPr lang="pt-BR" sz="2000" spc="60" dirty="0">
                <a:solidFill>
                  <a:prstClr val="black"/>
                </a:solidFill>
                <a:latin typeface="Arial" pitchFamily="34" charset="0"/>
                <a:cs typeface="Arial" pitchFamily="34" charset="0"/>
              </a:rPr>
              <a:t> </a:t>
            </a:r>
            <a:r>
              <a:rPr lang="pt-BR" sz="2000" spc="-5" dirty="0">
                <a:solidFill>
                  <a:prstClr val="black"/>
                </a:solidFill>
                <a:latin typeface="Arial" pitchFamily="34" charset="0"/>
                <a:cs typeface="Arial" pitchFamily="34" charset="0"/>
              </a:rPr>
              <a:t>de</a:t>
            </a:r>
            <a:r>
              <a:rPr lang="pt-BR" sz="2000" spc="-10" dirty="0">
                <a:solidFill>
                  <a:prstClr val="black"/>
                </a:solidFill>
                <a:latin typeface="Arial" pitchFamily="34" charset="0"/>
                <a:cs typeface="Arial" pitchFamily="34" charset="0"/>
              </a:rPr>
              <a:t> </a:t>
            </a:r>
            <a:r>
              <a:rPr lang="pt-BR" sz="2000" dirty="0">
                <a:solidFill>
                  <a:prstClr val="black"/>
                </a:solidFill>
                <a:latin typeface="Arial" pitchFamily="34" charset="0"/>
                <a:cs typeface="Arial" pitchFamily="34" charset="0"/>
              </a:rPr>
              <a:t>atuação</a:t>
            </a:r>
            <a:r>
              <a:rPr lang="pt-BR" sz="2000" spc="-20" dirty="0">
                <a:solidFill>
                  <a:prstClr val="black"/>
                </a:solidFill>
                <a:latin typeface="Arial" pitchFamily="34" charset="0"/>
                <a:cs typeface="Arial" pitchFamily="34" charset="0"/>
              </a:rPr>
              <a:t> </a:t>
            </a:r>
            <a:r>
              <a:rPr lang="pt-BR" sz="2000" spc="-15" dirty="0">
                <a:solidFill>
                  <a:prstClr val="black"/>
                </a:solidFill>
                <a:latin typeface="Arial" pitchFamily="34" charset="0"/>
                <a:cs typeface="Arial" pitchFamily="34" charset="0"/>
              </a:rPr>
              <a:t>prioritária</a:t>
            </a:r>
          </a:p>
          <a:p>
            <a:pPr marL="758190" marR="6985" lvl="1" indent="-288925">
              <a:spcBef>
                <a:spcPts val="400"/>
              </a:spcBef>
              <a:buFont typeface="Arial MT"/>
              <a:buChar char="•"/>
              <a:tabLst>
                <a:tab pos="758190" algn="l"/>
                <a:tab pos="758825" algn="l"/>
              </a:tabLst>
            </a:pPr>
            <a:endParaRPr lang="pt-BR" sz="2000" spc="-15" dirty="0">
              <a:solidFill>
                <a:prstClr val="black"/>
              </a:solidFill>
              <a:latin typeface="Arial" pitchFamily="34" charset="0"/>
              <a:cs typeface="Arial" pitchFamily="34" charset="0"/>
            </a:endParaRPr>
          </a:p>
          <a:p>
            <a:pPr marL="355600" indent="-343535">
              <a:spcBef>
                <a:spcPts val="625"/>
              </a:spcBef>
              <a:buFont typeface="Arial MT"/>
              <a:buChar char="•"/>
              <a:tabLst>
                <a:tab pos="355600" algn="l"/>
                <a:tab pos="356235" algn="l"/>
              </a:tabLst>
            </a:pPr>
            <a:r>
              <a:rPr lang="pt-BR" sz="2800" b="1" u="sng" spc="-5" dirty="0">
                <a:solidFill>
                  <a:prstClr val="black"/>
                </a:solidFill>
                <a:latin typeface="Arial" pitchFamily="34" charset="0"/>
                <a:cs typeface="Arial" pitchFamily="34" charset="0"/>
              </a:rPr>
              <a:t>Muda a Complementação</a:t>
            </a:r>
            <a:r>
              <a:rPr lang="pt-BR" sz="2800" b="1" u="sng" spc="-45" dirty="0">
                <a:solidFill>
                  <a:prstClr val="black"/>
                </a:solidFill>
                <a:latin typeface="Arial" pitchFamily="34" charset="0"/>
                <a:cs typeface="Arial" pitchFamily="34" charset="0"/>
              </a:rPr>
              <a:t> </a:t>
            </a:r>
            <a:r>
              <a:rPr lang="pt-BR" sz="2800" b="1" u="sng" spc="5" dirty="0">
                <a:solidFill>
                  <a:prstClr val="black"/>
                </a:solidFill>
                <a:latin typeface="Arial" pitchFamily="34" charset="0"/>
                <a:cs typeface="Arial" pitchFamily="34" charset="0"/>
              </a:rPr>
              <a:t>da</a:t>
            </a:r>
            <a:r>
              <a:rPr lang="pt-BR" sz="2800" b="1" u="sng" spc="10" dirty="0">
                <a:solidFill>
                  <a:prstClr val="black"/>
                </a:solidFill>
                <a:latin typeface="Arial" pitchFamily="34" charset="0"/>
                <a:cs typeface="Arial" pitchFamily="34" charset="0"/>
              </a:rPr>
              <a:t> </a:t>
            </a:r>
            <a:r>
              <a:rPr lang="pt-BR" sz="2800" b="1" u="sng" spc="5" dirty="0">
                <a:solidFill>
                  <a:prstClr val="black"/>
                </a:solidFill>
                <a:latin typeface="Arial" pitchFamily="34" charset="0"/>
                <a:cs typeface="Arial" pitchFamily="34" charset="0"/>
              </a:rPr>
              <a:t>União</a:t>
            </a:r>
            <a:endParaRPr lang="pt-BR" sz="2800" u="sng" dirty="0">
              <a:solidFill>
                <a:prstClr val="black"/>
              </a:solidFill>
              <a:latin typeface="Arial" pitchFamily="34" charset="0"/>
              <a:cs typeface="Arial" pitchFamily="34" charset="0"/>
            </a:endParaRPr>
          </a:p>
          <a:p>
            <a:pPr marL="758190" marR="5080" lvl="1" indent="-288925">
              <a:spcBef>
                <a:spcPts val="484"/>
              </a:spcBef>
              <a:buFont typeface="Arial MT"/>
              <a:buChar char="•"/>
              <a:tabLst>
                <a:tab pos="758190" algn="l"/>
                <a:tab pos="758825" algn="l"/>
              </a:tabLst>
            </a:pPr>
            <a:r>
              <a:rPr lang="pt-BR" sz="2000" spc="-5" dirty="0">
                <a:solidFill>
                  <a:prstClr val="black"/>
                </a:solidFill>
                <a:latin typeface="Arial" pitchFamily="34" charset="0"/>
                <a:cs typeface="Arial" pitchFamily="34" charset="0"/>
              </a:rPr>
              <a:t>mais</a:t>
            </a:r>
            <a:r>
              <a:rPr lang="pt-BR" sz="2000" spc="-35" dirty="0">
                <a:solidFill>
                  <a:prstClr val="black"/>
                </a:solidFill>
                <a:latin typeface="Arial" pitchFamily="34" charset="0"/>
                <a:cs typeface="Arial" pitchFamily="34" charset="0"/>
              </a:rPr>
              <a:t> </a:t>
            </a:r>
            <a:r>
              <a:rPr lang="pt-BR" sz="2000" spc="-15" dirty="0">
                <a:solidFill>
                  <a:prstClr val="black"/>
                </a:solidFill>
                <a:latin typeface="Arial" pitchFamily="34" charset="0"/>
                <a:cs typeface="Arial" pitchFamily="34" charset="0"/>
              </a:rPr>
              <a:t>recursos:</a:t>
            </a:r>
            <a:r>
              <a:rPr lang="pt-BR" sz="2000" spc="55" dirty="0">
                <a:solidFill>
                  <a:prstClr val="black"/>
                </a:solidFill>
                <a:latin typeface="Arial" pitchFamily="34" charset="0"/>
                <a:cs typeface="Arial" pitchFamily="34" charset="0"/>
              </a:rPr>
              <a:t> </a:t>
            </a:r>
            <a:r>
              <a:rPr lang="pt-BR" sz="2000" spc="-10" dirty="0">
                <a:solidFill>
                  <a:prstClr val="black"/>
                </a:solidFill>
                <a:latin typeface="Arial" pitchFamily="34" charset="0"/>
                <a:cs typeface="Arial" pitchFamily="34" charset="0"/>
              </a:rPr>
              <a:t>dos</a:t>
            </a:r>
            <a:r>
              <a:rPr lang="pt-BR" sz="2000" spc="40" dirty="0">
                <a:solidFill>
                  <a:prstClr val="black"/>
                </a:solidFill>
                <a:latin typeface="Arial" pitchFamily="34" charset="0"/>
                <a:cs typeface="Arial" pitchFamily="34" charset="0"/>
              </a:rPr>
              <a:t> </a:t>
            </a:r>
            <a:r>
              <a:rPr lang="pt-BR" sz="2000" spc="-5" dirty="0">
                <a:solidFill>
                  <a:prstClr val="black"/>
                </a:solidFill>
                <a:latin typeface="Arial" pitchFamily="34" charset="0"/>
                <a:cs typeface="Arial" pitchFamily="34" charset="0"/>
              </a:rPr>
              <a:t>atuais</a:t>
            </a:r>
            <a:r>
              <a:rPr lang="pt-BR" sz="2000" spc="10" dirty="0">
                <a:solidFill>
                  <a:prstClr val="black"/>
                </a:solidFill>
                <a:latin typeface="Arial" pitchFamily="34" charset="0"/>
                <a:cs typeface="Arial" pitchFamily="34" charset="0"/>
              </a:rPr>
              <a:t> </a:t>
            </a:r>
            <a:r>
              <a:rPr lang="pt-BR" sz="2000" b="1" spc="-10" dirty="0">
                <a:solidFill>
                  <a:prstClr val="black"/>
                </a:solidFill>
                <a:latin typeface="Arial" pitchFamily="34" charset="0"/>
                <a:cs typeface="Arial" pitchFamily="34" charset="0"/>
              </a:rPr>
              <a:t>10%</a:t>
            </a:r>
            <a:r>
              <a:rPr lang="pt-BR" sz="2000" b="1" spc="35" dirty="0">
                <a:solidFill>
                  <a:prstClr val="black"/>
                </a:solidFill>
                <a:latin typeface="Arial" pitchFamily="34" charset="0"/>
                <a:cs typeface="Arial" pitchFamily="34" charset="0"/>
              </a:rPr>
              <a:t> </a:t>
            </a:r>
            <a:r>
              <a:rPr lang="pt-BR" sz="2000" spc="-5" dirty="0">
                <a:solidFill>
                  <a:prstClr val="black"/>
                </a:solidFill>
                <a:latin typeface="Arial" pitchFamily="34" charset="0"/>
                <a:cs typeface="Arial" pitchFamily="34" charset="0"/>
              </a:rPr>
              <a:t>do</a:t>
            </a:r>
            <a:r>
              <a:rPr lang="pt-BR" sz="2000" spc="15" dirty="0">
                <a:solidFill>
                  <a:prstClr val="black"/>
                </a:solidFill>
                <a:latin typeface="Arial" pitchFamily="34" charset="0"/>
                <a:cs typeface="Arial" pitchFamily="34" charset="0"/>
              </a:rPr>
              <a:t> </a:t>
            </a:r>
            <a:r>
              <a:rPr lang="pt-BR" sz="2000" spc="-10" dirty="0">
                <a:solidFill>
                  <a:prstClr val="black"/>
                </a:solidFill>
                <a:latin typeface="Arial" pitchFamily="34" charset="0"/>
                <a:cs typeface="Arial" pitchFamily="34" charset="0"/>
              </a:rPr>
              <a:t>total</a:t>
            </a:r>
            <a:r>
              <a:rPr lang="pt-BR" sz="2000" spc="10" dirty="0">
                <a:solidFill>
                  <a:prstClr val="black"/>
                </a:solidFill>
                <a:latin typeface="Arial" pitchFamily="34" charset="0"/>
                <a:cs typeface="Arial" pitchFamily="34" charset="0"/>
              </a:rPr>
              <a:t> </a:t>
            </a:r>
            <a:r>
              <a:rPr lang="pt-BR" sz="2000" spc="-5" dirty="0">
                <a:solidFill>
                  <a:prstClr val="black"/>
                </a:solidFill>
                <a:latin typeface="Arial" pitchFamily="34" charset="0"/>
                <a:cs typeface="Arial" pitchFamily="34" charset="0"/>
              </a:rPr>
              <a:t>da </a:t>
            </a:r>
            <a:r>
              <a:rPr lang="pt-BR" sz="2000" spc="-10" dirty="0">
                <a:solidFill>
                  <a:prstClr val="black"/>
                </a:solidFill>
                <a:latin typeface="Arial" pitchFamily="34" charset="0"/>
                <a:cs typeface="Arial" pitchFamily="34" charset="0"/>
              </a:rPr>
              <a:t>contribuição</a:t>
            </a:r>
            <a:r>
              <a:rPr lang="pt-BR" sz="2000" spc="85" dirty="0">
                <a:solidFill>
                  <a:prstClr val="black"/>
                </a:solidFill>
                <a:latin typeface="Arial" pitchFamily="34" charset="0"/>
                <a:cs typeface="Arial" pitchFamily="34" charset="0"/>
              </a:rPr>
              <a:t> </a:t>
            </a:r>
            <a:r>
              <a:rPr lang="pt-BR" sz="2000" spc="-10" dirty="0">
                <a:solidFill>
                  <a:prstClr val="black"/>
                </a:solidFill>
                <a:latin typeface="Arial" pitchFamily="34" charset="0"/>
                <a:cs typeface="Arial" pitchFamily="34" charset="0"/>
              </a:rPr>
              <a:t>dos</a:t>
            </a:r>
            <a:r>
              <a:rPr lang="pt-BR" sz="2000" spc="10" dirty="0">
                <a:solidFill>
                  <a:prstClr val="black"/>
                </a:solidFill>
                <a:latin typeface="Arial" pitchFamily="34" charset="0"/>
                <a:cs typeface="Arial" pitchFamily="34" charset="0"/>
              </a:rPr>
              <a:t> </a:t>
            </a:r>
            <a:r>
              <a:rPr lang="pt-BR" sz="2000" spc="-10" dirty="0">
                <a:solidFill>
                  <a:prstClr val="black"/>
                </a:solidFill>
                <a:latin typeface="Arial" pitchFamily="34" charset="0"/>
                <a:cs typeface="Arial" pitchFamily="34" charset="0"/>
              </a:rPr>
              <a:t>Estados,</a:t>
            </a:r>
            <a:r>
              <a:rPr lang="pt-BR" sz="2000" spc="45" dirty="0">
                <a:solidFill>
                  <a:prstClr val="black"/>
                </a:solidFill>
                <a:latin typeface="Arial" pitchFamily="34" charset="0"/>
                <a:cs typeface="Arial" pitchFamily="34" charset="0"/>
              </a:rPr>
              <a:t> </a:t>
            </a:r>
            <a:r>
              <a:rPr lang="pt-BR" sz="2000" dirty="0">
                <a:solidFill>
                  <a:prstClr val="black"/>
                </a:solidFill>
                <a:latin typeface="Arial" pitchFamily="34" charset="0"/>
                <a:cs typeface="Arial" pitchFamily="34" charset="0"/>
              </a:rPr>
              <a:t>DF</a:t>
            </a:r>
            <a:r>
              <a:rPr lang="pt-BR" sz="2000" spc="-10" dirty="0">
                <a:solidFill>
                  <a:prstClr val="black"/>
                </a:solidFill>
                <a:latin typeface="Arial" pitchFamily="34" charset="0"/>
                <a:cs typeface="Arial" pitchFamily="34" charset="0"/>
              </a:rPr>
              <a:t> </a:t>
            </a:r>
            <a:r>
              <a:rPr lang="pt-BR" sz="2000" dirty="0">
                <a:solidFill>
                  <a:prstClr val="black"/>
                </a:solidFill>
                <a:latin typeface="Arial" pitchFamily="34" charset="0"/>
                <a:cs typeface="Arial" pitchFamily="34" charset="0"/>
              </a:rPr>
              <a:t>e</a:t>
            </a:r>
            <a:r>
              <a:rPr lang="pt-BR" sz="2000" spc="30" dirty="0">
                <a:solidFill>
                  <a:prstClr val="black"/>
                </a:solidFill>
                <a:latin typeface="Arial" pitchFamily="34" charset="0"/>
                <a:cs typeface="Arial" pitchFamily="34" charset="0"/>
              </a:rPr>
              <a:t> </a:t>
            </a:r>
            <a:r>
              <a:rPr lang="pt-BR" sz="2000" spc="-10" dirty="0">
                <a:solidFill>
                  <a:prstClr val="black"/>
                </a:solidFill>
                <a:latin typeface="Arial" pitchFamily="34" charset="0"/>
                <a:cs typeface="Arial" pitchFamily="34" charset="0"/>
              </a:rPr>
              <a:t>Municípios </a:t>
            </a:r>
            <a:r>
              <a:rPr lang="pt-BR" sz="2000" spc="-390" dirty="0">
                <a:solidFill>
                  <a:prstClr val="black"/>
                </a:solidFill>
                <a:latin typeface="Arial" pitchFamily="34" charset="0"/>
                <a:cs typeface="Arial" pitchFamily="34" charset="0"/>
              </a:rPr>
              <a:t> </a:t>
            </a:r>
            <a:r>
              <a:rPr lang="pt-BR" sz="2000" spc="-20" dirty="0">
                <a:solidFill>
                  <a:prstClr val="black"/>
                </a:solidFill>
                <a:latin typeface="Arial" pitchFamily="34" charset="0"/>
                <a:cs typeface="Arial" pitchFamily="34" charset="0"/>
              </a:rPr>
              <a:t>para</a:t>
            </a:r>
            <a:r>
              <a:rPr lang="pt-BR" sz="2000" spc="-15" dirty="0">
                <a:solidFill>
                  <a:prstClr val="black"/>
                </a:solidFill>
                <a:latin typeface="Arial" pitchFamily="34" charset="0"/>
                <a:cs typeface="Arial" pitchFamily="34" charset="0"/>
              </a:rPr>
              <a:t> </a:t>
            </a:r>
            <a:r>
              <a:rPr lang="pt-BR" sz="2000" b="1" spc="-10" dirty="0">
                <a:solidFill>
                  <a:srgbClr val="C00000"/>
                </a:solidFill>
                <a:effectLst>
                  <a:outerShdw blurRad="38100" dist="38100" dir="2700000" algn="tl">
                    <a:srgbClr val="000000">
                      <a:alpha val="43137"/>
                    </a:srgbClr>
                  </a:outerShdw>
                </a:effectLst>
                <a:latin typeface="Arial" pitchFamily="34" charset="0"/>
                <a:cs typeface="Arial" pitchFamily="34" charset="0"/>
              </a:rPr>
              <a:t>23%</a:t>
            </a:r>
            <a:endParaRPr lang="pt-BR" sz="20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a:p>
            <a:pPr marL="758190" lvl="1" indent="-288925">
              <a:spcBef>
                <a:spcPts val="434"/>
              </a:spcBef>
              <a:buFont typeface="Arial MT"/>
              <a:buChar char="•"/>
              <a:tabLst>
                <a:tab pos="758190" algn="l"/>
                <a:tab pos="758825" algn="l"/>
              </a:tabLst>
            </a:pPr>
            <a:r>
              <a:rPr lang="pt-BR" sz="2000" b="1" spc="-10" dirty="0">
                <a:solidFill>
                  <a:prstClr val="black"/>
                </a:solidFill>
                <a:latin typeface="Arial" pitchFamily="34" charset="0"/>
                <a:cs typeface="Arial" pitchFamily="34" charset="0"/>
              </a:rPr>
              <a:t>transição</a:t>
            </a:r>
            <a:r>
              <a:rPr lang="pt-BR" sz="2000" b="1" spc="-20" dirty="0">
                <a:solidFill>
                  <a:prstClr val="black"/>
                </a:solidFill>
                <a:latin typeface="Arial" pitchFamily="34" charset="0"/>
                <a:cs typeface="Arial" pitchFamily="34" charset="0"/>
              </a:rPr>
              <a:t> </a:t>
            </a:r>
            <a:r>
              <a:rPr lang="pt-BR" sz="2000" b="1" spc="-15" dirty="0">
                <a:solidFill>
                  <a:prstClr val="black"/>
                </a:solidFill>
                <a:latin typeface="Arial" pitchFamily="34" charset="0"/>
                <a:cs typeface="Arial" pitchFamily="34" charset="0"/>
              </a:rPr>
              <a:t>entre</a:t>
            </a:r>
            <a:r>
              <a:rPr lang="pt-BR" sz="2000" b="1" spc="25" dirty="0">
                <a:solidFill>
                  <a:prstClr val="black"/>
                </a:solidFill>
                <a:latin typeface="Arial" pitchFamily="34" charset="0"/>
                <a:cs typeface="Arial" pitchFamily="34" charset="0"/>
              </a:rPr>
              <a:t> </a:t>
            </a:r>
            <a:r>
              <a:rPr lang="pt-BR" sz="2000" b="1" spc="-15" dirty="0">
                <a:solidFill>
                  <a:prstClr val="black"/>
                </a:solidFill>
                <a:latin typeface="Arial" pitchFamily="34" charset="0"/>
                <a:cs typeface="Arial" pitchFamily="34" charset="0"/>
              </a:rPr>
              <a:t>2021</a:t>
            </a:r>
            <a:r>
              <a:rPr lang="pt-BR" sz="2000" b="1" spc="10" dirty="0">
                <a:solidFill>
                  <a:prstClr val="black"/>
                </a:solidFill>
                <a:latin typeface="Arial" pitchFamily="34" charset="0"/>
                <a:cs typeface="Arial" pitchFamily="34" charset="0"/>
              </a:rPr>
              <a:t> </a:t>
            </a:r>
            <a:r>
              <a:rPr lang="pt-BR" sz="2000" b="1" dirty="0">
                <a:solidFill>
                  <a:prstClr val="black"/>
                </a:solidFill>
                <a:latin typeface="Arial" pitchFamily="34" charset="0"/>
                <a:cs typeface="Arial" pitchFamily="34" charset="0"/>
              </a:rPr>
              <a:t>e</a:t>
            </a:r>
            <a:r>
              <a:rPr lang="pt-BR" sz="2000" b="1" spc="25" dirty="0">
                <a:solidFill>
                  <a:prstClr val="black"/>
                </a:solidFill>
                <a:latin typeface="Arial" pitchFamily="34" charset="0"/>
                <a:cs typeface="Arial" pitchFamily="34" charset="0"/>
              </a:rPr>
              <a:t> </a:t>
            </a:r>
            <a:r>
              <a:rPr lang="pt-BR" sz="2000" b="1" spc="-15" dirty="0">
                <a:solidFill>
                  <a:prstClr val="black"/>
                </a:solidFill>
                <a:latin typeface="Arial" pitchFamily="34" charset="0"/>
                <a:cs typeface="Arial" pitchFamily="34" charset="0"/>
              </a:rPr>
              <a:t>2026</a:t>
            </a:r>
            <a:r>
              <a:rPr lang="pt-BR" sz="2000" b="1" spc="45" dirty="0">
                <a:solidFill>
                  <a:prstClr val="black"/>
                </a:solidFill>
                <a:latin typeface="Arial" pitchFamily="34" charset="0"/>
                <a:cs typeface="Arial" pitchFamily="34" charset="0"/>
              </a:rPr>
              <a:t> </a:t>
            </a:r>
            <a:r>
              <a:rPr lang="pt-BR" sz="2000" b="1" spc="-5" dirty="0">
                <a:solidFill>
                  <a:prstClr val="black"/>
                </a:solidFill>
                <a:latin typeface="Arial" pitchFamily="34" charset="0"/>
                <a:cs typeface="Arial" pitchFamily="34" charset="0"/>
              </a:rPr>
              <a:t>no</a:t>
            </a:r>
            <a:r>
              <a:rPr lang="pt-BR" sz="2000" b="1" spc="10" dirty="0">
                <a:solidFill>
                  <a:prstClr val="black"/>
                </a:solidFill>
                <a:latin typeface="Arial" pitchFamily="34" charset="0"/>
                <a:cs typeface="Arial" pitchFamily="34" charset="0"/>
              </a:rPr>
              <a:t> </a:t>
            </a:r>
            <a:r>
              <a:rPr lang="pt-BR" sz="2000" b="1" spc="-5" dirty="0">
                <a:solidFill>
                  <a:prstClr val="black"/>
                </a:solidFill>
                <a:latin typeface="Arial" pitchFamily="34" charset="0"/>
                <a:cs typeface="Arial" pitchFamily="34" charset="0"/>
              </a:rPr>
              <a:t>art.</a:t>
            </a:r>
            <a:r>
              <a:rPr lang="pt-BR" sz="2000" b="1" dirty="0">
                <a:solidFill>
                  <a:prstClr val="black"/>
                </a:solidFill>
                <a:latin typeface="Arial" pitchFamily="34" charset="0"/>
                <a:cs typeface="Arial" pitchFamily="34" charset="0"/>
              </a:rPr>
              <a:t> </a:t>
            </a:r>
            <a:r>
              <a:rPr lang="pt-BR" sz="2000" b="1" spc="-10" dirty="0">
                <a:solidFill>
                  <a:prstClr val="black"/>
                </a:solidFill>
                <a:latin typeface="Arial" pitchFamily="34" charset="0"/>
                <a:cs typeface="Arial" pitchFamily="34" charset="0"/>
              </a:rPr>
              <a:t>60</a:t>
            </a:r>
            <a:r>
              <a:rPr lang="pt-BR" sz="2000" b="1" spc="10" dirty="0">
                <a:solidFill>
                  <a:prstClr val="black"/>
                </a:solidFill>
                <a:latin typeface="Arial" pitchFamily="34" charset="0"/>
                <a:cs typeface="Arial" pitchFamily="34" charset="0"/>
              </a:rPr>
              <a:t> </a:t>
            </a:r>
            <a:r>
              <a:rPr lang="pt-BR" sz="2000" b="1" spc="-5" dirty="0">
                <a:solidFill>
                  <a:prstClr val="black"/>
                </a:solidFill>
                <a:latin typeface="Arial" pitchFamily="34" charset="0"/>
                <a:cs typeface="Arial" pitchFamily="34" charset="0"/>
              </a:rPr>
              <a:t>do</a:t>
            </a:r>
            <a:r>
              <a:rPr lang="pt-BR" sz="2000" b="1" spc="10" dirty="0">
                <a:solidFill>
                  <a:prstClr val="black"/>
                </a:solidFill>
                <a:latin typeface="Arial" pitchFamily="34" charset="0"/>
                <a:cs typeface="Arial" pitchFamily="34" charset="0"/>
              </a:rPr>
              <a:t> </a:t>
            </a:r>
            <a:r>
              <a:rPr lang="pt-BR" sz="2000" b="1" spc="-20" dirty="0">
                <a:solidFill>
                  <a:prstClr val="black"/>
                </a:solidFill>
                <a:latin typeface="Arial" pitchFamily="34" charset="0"/>
                <a:cs typeface="Arial" pitchFamily="34" charset="0"/>
              </a:rPr>
              <a:t>ADCT</a:t>
            </a:r>
            <a:r>
              <a:rPr lang="pt-BR" sz="2000" spc="-20" dirty="0">
                <a:solidFill>
                  <a:prstClr val="black"/>
                </a:solidFill>
                <a:latin typeface="Arial" pitchFamily="34" charset="0"/>
                <a:cs typeface="Arial" pitchFamily="34" charset="0"/>
              </a:rPr>
              <a:t>:</a:t>
            </a:r>
            <a:endParaRPr lang="pt-BR" sz="2000" b="1" dirty="0">
              <a:solidFill>
                <a:prstClr val="black"/>
              </a:solidFill>
              <a:latin typeface="Arial" pitchFamily="34" charset="0"/>
              <a:cs typeface="Arial" pitchFamily="34" charset="0"/>
            </a:endParaRPr>
          </a:p>
        </p:txBody>
      </p:sp>
      <p:sp>
        <p:nvSpPr>
          <p:cNvPr id="5" name="Retângulo 4"/>
          <p:cNvSpPr/>
          <p:nvPr/>
        </p:nvSpPr>
        <p:spPr>
          <a:xfrm>
            <a:off x="0" y="47359"/>
            <a:ext cx="9170221" cy="830997"/>
          </a:xfrm>
          <a:prstGeom prst="rect">
            <a:avLst/>
          </a:prstGeom>
          <a:solidFill>
            <a:schemeClr val="accent3">
              <a:lumMod val="40000"/>
              <a:lumOff val="60000"/>
            </a:schemeClr>
          </a:solidFill>
        </p:spPr>
        <p:txBody>
          <a:bodyPr wrap="square">
            <a:spAutoFit/>
          </a:bodyPr>
          <a:lstStyle/>
          <a:p>
            <a:pPr algn="ctr"/>
            <a:r>
              <a:rPr lang="pt-BR" sz="4800" b="1" spc="50" dirty="0">
                <a:ln w="11430"/>
                <a:solidFill>
                  <a:srgbClr val="002060"/>
                </a:solidFill>
                <a:effectLst>
                  <a:outerShdw blurRad="76200" dist="50800" dir="5400000" algn="tl" rotWithShape="0">
                    <a:srgbClr val="000000">
                      <a:alpha val="65000"/>
                    </a:srgbClr>
                  </a:outerShdw>
                </a:effectLst>
                <a:latin typeface="Arial" pitchFamily="34" charset="0"/>
                <a:cs typeface="Arial" pitchFamily="34" charset="0"/>
              </a:rPr>
              <a:t>NOVO FUNDEB </a:t>
            </a:r>
          </a:p>
        </p:txBody>
      </p:sp>
    </p:spTree>
    <p:extLst>
      <p:ext uri="{BB962C8B-B14F-4D97-AF65-F5344CB8AC3E}">
        <p14:creationId xmlns:p14="http://schemas.microsoft.com/office/powerpoint/2010/main" val="3136908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69" y="707886"/>
            <a:ext cx="9144000" cy="5678437"/>
          </a:xfrm>
          <a:prstGeom prst="rect">
            <a:avLst/>
          </a:prstGeom>
          <a:solidFill>
            <a:schemeClr val="bg1"/>
          </a:solidFill>
        </p:spPr>
        <p:txBody>
          <a:bodyPr wrap="square" lIns="91399" tIns="45700" rIns="91399" bIns="45700">
            <a:spAutoFit/>
          </a:bodyPr>
          <a:lstStyle/>
          <a:p>
            <a:pPr algn="just"/>
            <a:r>
              <a:rPr lang="pt-BR" b="1" dirty="0">
                <a:solidFill>
                  <a:prstClr val="black"/>
                </a:solidFill>
                <a:latin typeface="Arial" pitchFamily="34" charset="0"/>
                <a:cs typeface="Arial" pitchFamily="34" charset="0"/>
              </a:rPr>
              <a:t>III – </a:t>
            </a:r>
            <a:r>
              <a:rPr lang="pt-BR" dirty="0">
                <a:solidFill>
                  <a:prstClr val="black"/>
                </a:solidFill>
                <a:latin typeface="Arial" pitchFamily="34" charset="0"/>
                <a:cs typeface="Arial" pitchFamily="34" charset="0"/>
              </a:rPr>
              <a:t>à estimativa dos valores anuais por </a:t>
            </a:r>
            <a:r>
              <a:rPr lang="pt-BR" b="1" dirty="0">
                <a:solidFill>
                  <a:prstClr val="black"/>
                </a:solidFill>
                <a:latin typeface="Arial" pitchFamily="34" charset="0"/>
                <a:cs typeface="Arial" pitchFamily="34" charset="0"/>
              </a:rPr>
              <a:t>aluno - VAAF </a:t>
            </a:r>
            <a:r>
              <a:rPr lang="pt-BR" dirty="0">
                <a:solidFill>
                  <a:prstClr val="black"/>
                </a:solidFill>
                <a:latin typeface="Arial" pitchFamily="34" charset="0"/>
                <a:cs typeface="Arial" pitchFamily="34" charset="0"/>
              </a:rPr>
              <a:t>no âmbito do Distrito Federal e de cada Estado, nos termos do art. 11 da Lei nº 14.113, de 2020;</a:t>
            </a:r>
          </a:p>
          <a:p>
            <a:pPr algn="just">
              <a:lnSpc>
                <a:spcPts val="1500"/>
              </a:lnSpc>
            </a:pPr>
            <a:endParaRPr lang="pt-BR" dirty="0">
              <a:solidFill>
                <a:prstClr val="black"/>
              </a:solidFill>
              <a:latin typeface="Arial" pitchFamily="34" charset="0"/>
              <a:cs typeface="Arial" pitchFamily="34" charset="0"/>
            </a:endParaRPr>
          </a:p>
          <a:p>
            <a:pPr algn="just"/>
            <a:r>
              <a:rPr lang="pt-BR" b="1" dirty="0">
                <a:solidFill>
                  <a:prstClr val="black"/>
                </a:solidFill>
                <a:latin typeface="Arial" pitchFamily="34" charset="0"/>
                <a:cs typeface="Arial" pitchFamily="34" charset="0"/>
              </a:rPr>
              <a:t>IV - </a:t>
            </a:r>
            <a:r>
              <a:rPr lang="pt-BR" dirty="0">
                <a:solidFill>
                  <a:prstClr val="black"/>
                </a:solidFill>
                <a:latin typeface="Arial" pitchFamily="34" charset="0"/>
                <a:cs typeface="Arial" pitchFamily="34" charset="0"/>
              </a:rPr>
              <a:t>à estimativa do valor anual </a:t>
            </a:r>
            <a:r>
              <a:rPr lang="pt-BR" b="1" dirty="0">
                <a:solidFill>
                  <a:prstClr val="black"/>
                </a:solidFill>
                <a:latin typeface="Arial" pitchFamily="34" charset="0"/>
                <a:cs typeface="Arial" pitchFamily="34" charset="0"/>
              </a:rPr>
              <a:t>mínimo por aluno </a:t>
            </a:r>
            <a:r>
              <a:rPr lang="pt-BR" dirty="0">
                <a:solidFill>
                  <a:prstClr val="black"/>
                </a:solidFill>
                <a:latin typeface="Arial" pitchFamily="34" charset="0"/>
                <a:cs typeface="Arial" pitchFamily="34" charset="0"/>
              </a:rPr>
              <a:t>- </a:t>
            </a:r>
            <a:r>
              <a:rPr lang="pt-BR" b="1" dirty="0">
                <a:solidFill>
                  <a:prstClr val="black"/>
                </a:solidFill>
                <a:latin typeface="Arial" pitchFamily="34" charset="0"/>
                <a:cs typeface="Arial" pitchFamily="34" charset="0"/>
              </a:rPr>
              <a:t>VAAF-MIN</a:t>
            </a:r>
            <a:r>
              <a:rPr lang="pt-BR" dirty="0">
                <a:solidFill>
                  <a:prstClr val="black"/>
                </a:solidFill>
                <a:latin typeface="Arial" pitchFamily="34" charset="0"/>
                <a:cs typeface="Arial" pitchFamily="34" charset="0"/>
              </a:rPr>
              <a:t> definido nacionalmente, nos termos do art. 12 da Lei nº 14.113, de 2020; e</a:t>
            </a:r>
          </a:p>
          <a:p>
            <a:pPr algn="just">
              <a:lnSpc>
                <a:spcPts val="1500"/>
              </a:lnSpc>
            </a:pPr>
            <a:endParaRPr lang="pt-BR" dirty="0">
              <a:solidFill>
                <a:prstClr val="black"/>
              </a:solidFill>
              <a:latin typeface="Arial" pitchFamily="34" charset="0"/>
              <a:cs typeface="Arial" pitchFamily="34" charset="0"/>
            </a:endParaRPr>
          </a:p>
          <a:p>
            <a:pPr algn="just"/>
            <a:r>
              <a:rPr lang="pt-BR" b="1" dirty="0">
                <a:solidFill>
                  <a:prstClr val="black"/>
                </a:solidFill>
                <a:latin typeface="Arial" pitchFamily="34" charset="0"/>
                <a:cs typeface="Arial" pitchFamily="34" charset="0"/>
              </a:rPr>
              <a:t>V - </a:t>
            </a:r>
            <a:r>
              <a:rPr lang="pt-BR" dirty="0">
                <a:solidFill>
                  <a:prstClr val="black"/>
                </a:solidFill>
                <a:latin typeface="Arial" pitchFamily="34" charset="0"/>
                <a:cs typeface="Arial" pitchFamily="34" charset="0"/>
              </a:rPr>
              <a:t>ao cronograma de repasses da Complementação da União-VAAF.</a:t>
            </a:r>
          </a:p>
          <a:p>
            <a:pPr algn="just">
              <a:lnSpc>
                <a:spcPts val="1500"/>
              </a:lnSpc>
            </a:pPr>
            <a:endParaRPr lang="pt-BR" dirty="0">
              <a:solidFill>
                <a:prstClr val="black"/>
              </a:solidFill>
              <a:latin typeface="Arial" pitchFamily="34" charset="0"/>
              <a:cs typeface="Arial" pitchFamily="34" charset="0"/>
            </a:endParaRPr>
          </a:p>
          <a:p>
            <a:pPr algn="just"/>
            <a:r>
              <a:rPr lang="pt-BR" b="1" dirty="0">
                <a:solidFill>
                  <a:prstClr val="black"/>
                </a:solidFill>
                <a:latin typeface="Arial" pitchFamily="34" charset="0"/>
                <a:cs typeface="Arial" pitchFamily="34" charset="0"/>
              </a:rPr>
              <a:t>Art. 2º O VAAF-MIN definido nacionalmente para o ano de 2021 </a:t>
            </a:r>
            <a:r>
              <a:rPr lang="pt-BR" dirty="0">
                <a:solidFill>
                  <a:prstClr val="black"/>
                </a:solidFill>
                <a:latin typeface="Arial" pitchFamily="34" charset="0"/>
                <a:cs typeface="Arial" pitchFamily="34" charset="0"/>
              </a:rPr>
              <a:t>no âmbito do </a:t>
            </a:r>
            <a:r>
              <a:rPr lang="pt-BR" dirty="0" err="1">
                <a:solidFill>
                  <a:prstClr val="black"/>
                </a:solidFill>
                <a:latin typeface="Arial" pitchFamily="34" charset="0"/>
                <a:cs typeface="Arial" pitchFamily="34" charset="0"/>
              </a:rPr>
              <a:t>Fundeb</a:t>
            </a:r>
            <a:r>
              <a:rPr lang="pt-BR" dirty="0">
                <a:solidFill>
                  <a:prstClr val="black"/>
                </a:solidFill>
                <a:latin typeface="Arial" pitchFamily="34" charset="0"/>
                <a:cs typeface="Arial" pitchFamily="34" charset="0"/>
              </a:rPr>
              <a:t>, estimado na forma do inciso IV do art. 1º, fica estabelecido em</a:t>
            </a:r>
            <a:r>
              <a:rPr lang="pt-BR" b="1" dirty="0">
                <a:solidFill>
                  <a:prstClr val="black"/>
                </a:solidFill>
                <a:latin typeface="Arial" pitchFamily="34" charset="0"/>
                <a:cs typeface="Arial" pitchFamily="34" charset="0"/>
              </a:rPr>
              <a:t> </a:t>
            </a:r>
            <a:r>
              <a:rPr lang="pt-BR" b="1" u="sng" dirty="0">
                <a:solidFill>
                  <a:srgbClr val="C00000"/>
                </a:solidFill>
                <a:effectLst>
                  <a:outerShdw blurRad="38100" dist="38100" dir="2700000" algn="tl">
                    <a:srgbClr val="000000">
                      <a:alpha val="43137"/>
                    </a:srgbClr>
                  </a:outerShdw>
                </a:effectLst>
                <a:latin typeface="Arial" pitchFamily="34" charset="0"/>
                <a:cs typeface="Arial" pitchFamily="34" charset="0"/>
              </a:rPr>
              <a:t>R$ 3.768,22 </a:t>
            </a:r>
            <a:r>
              <a:rPr lang="pt-BR" dirty="0">
                <a:solidFill>
                  <a:prstClr val="black"/>
                </a:solidFill>
                <a:latin typeface="Arial" pitchFamily="34" charset="0"/>
                <a:cs typeface="Arial" pitchFamily="34" charset="0"/>
              </a:rPr>
              <a:t>(três mil, setecentos e sessenta e oito reais e vinte e dois centavos).</a:t>
            </a:r>
          </a:p>
          <a:p>
            <a:pPr algn="just">
              <a:lnSpc>
                <a:spcPts val="1500"/>
              </a:lnSpc>
            </a:pPr>
            <a:endParaRPr lang="pt-BR" dirty="0">
              <a:solidFill>
                <a:prstClr val="black"/>
              </a:solidFill>
              <a:latin typeface="Arial" pitchFamily="34" charset="0"/>
              <a:cs typeface="Arial" pitchFamily="34" charset="0"/>
            </a:endParaRPr>
          </a:p>
          <a:p>
            <a:pPr algn="just"/>
            <a:r>
              <a:rPr lang="pt-BR" b="1" dirty="0">
                <a:solidFill>
                  <a:prstClr val="black"/>
                </a:solidFill>
                <a:latin typeface="Arial" pitchFamily="34" charset="0"/>
                <a:cs typeface="Arial" pitchFamily="34" charset="0"/>
              </a:rPr>
              <a:t>Art. 3º </a:t>
            </a:r>
            <a:r>
              <a:rPr lang="pt-BR" dirty="0">
                <a:solidFill>
                  <a:prstClr val="black"/>
                </a:solidFill>
                <a:latin typeface="Arial" pitchFamily="34" charset="0"/>
                <a:cs typeface="Arial" pitchFamily="34" charset="0"/>
              </a:rPr>
              <a:t>As estimativas e o cronograma de que tratam os incisos I a V do art. 1º serão </a:t>
            </a:r>
            <a:r>
              <a:rPr lang="pt-BR" b="1" dirty="0">
                <a:solidFill>
                  <a:srgbClr val="C00000"/>
                </a:solidFill>
                <a:latin typeface="Arial" pitchFamily="34" charset="0"/>
                <a:cs typeface="Arial" pitchFamily="34" charset="0"/>
              </a:rPr>
              <a:t>atualizados a cada quatro meses ao longo do presente exercício, </a:t>
            </a:r>
            <a:r>
              <a:rPr lang="pt-BR" dirty="0">
                <a:solidFill>
                  <a:prstClr val="black"/>
                </a:solidFill>
                <a:latin typeface="Arial" pitchFamily="34" charset="0"/>
                <a:cs typeface="Arial" pitchFamily="34" charset="0"/>
              </a:rPr>
              <a:t>em razão:</a:t>
            </a:r>
          </a:p>
          <a:p>
            <a:pPr algn="just">
              <a:lnSpc>
                <a:spcPts val="1500"/>
              </a:lnSpc>
            </a:pPr>
            <a:endParaRPr lang="pt-BR" dirty="0">
              <a:solidFill>
                <a:prstClr val="black"/>
              </a:solidFill>
              <a:latin typeface="Arial" pitchFamily="34" charset="0"/>
              <a:cs typeface="Arial" pitchFamily="34" charset="0"/>
            </a:endParaRPr>
          </a:p>
          <a:p>
            <a:pPr algn="just"/>
            <a:r>
              <a:rPr lang="pt-BR" b="1" dirty="0">
                <a:solidFill>
                  <a:prstClr val="black"/>
                </a:solidFill>
                <a:latin typeface="Arial" pitchFamily="34" charset="0"/>
                <a:cs typeface="Arial" pitchFamily="34" charset="0"/>
              </a:rPr>
              <a:t>I </a:t>
            </a:r>
            <a:r>
              <a:rPr lang="pt-BR" dirty="0">
                <a:solidFill>
                  <a:prstClr val="black"/>
                </a:solidFill>
                <a:latin typeface="Arial" pitchFamily="34" charset="0"/>
                <a:cs typeface="Arial" pitchFamily="34" charset="0"/>
              </a:rPr>
              <a:t>- de </a:t>
            </a:r>
            <a:r>
              <a:rPr lang="pt-BR" b="1" dirty="0">
                <a:solidFill>
                  <a:prstClr val="black"/>
                </a:solidFill>
                <a:latin typeface="Arial" pitchFamily="34" charset="0"/>
                <a:cs typeface="Arial" pitchFamily="34" charset="0"/>
              </a:rPr>
              <a:t>alteração na previsão de arrecadação das receitas estimadas </a:t>
            </a:r>
            <a:r>
              <a:rPr lang="pt-BR" dirty="0">
                <a:solidFill>
                  <a:prstClr val="black"/>
                </a:solidFill>
                <a:latin typeface="Arial" pitchFamily="34" charset="0"/>
                <a:cs typeface="Arial" pitchFamily="34" charset="0"/>
              </a:rPr>
              <a:t>na forma do inciso I do art. 1º desta Portaria, conforme previsto no § 1º do art. 16 da Lei nº 14.113, de 2020; e</a:t>
            </a:r>
          </a:p>
          <a:p>
            <a:pPr algn="just">
              <a:lnSpc>
                <a:spcPts val="1500"/>
              </a:lnSpc>
            </a:pPr>
            <a:endParaRPr lang="pt-BR" dirty="0">
              <a:solidFill>
                <a:prstClr val="black"/>
              </a:solidFill>
              <a:latin typeface="Arial" pitchFamily="34" charset="0"/>
              <a:cs typeface="Arial" pitchFamily="34" charset="0"/>
            </a:endParaRPr>
          </a:p>
          <a:p>
            <a:pPr algn="just"/>
            <a:r>
              <a:rPr lang="pt-BR" b="1" dirty="0">
                <a:solidFill>
                  <a:prstClr val="black"/>
                </a:solidFill>
                <a:latin typeface="Arial" pitchFamily="34" charset="0"/>
                <a:cs typeface="Arial" pitchFamily="34" charset="0"/>
              </a:rPr>
              <a:t>II - </a:t>
            </a:r>
            <a:r>
              <a:rPr lang="pt-BR" dirty="0">
                <a:solidFill>
                  <a:srgbClr val="C00000"/>
                </a:solidFill>
                <a:latin typeface="Arial" pitchFamily="34" charset="0"/>
                <a:cs typeface="Arial" pitchFamily="34" charset="0"/>
              </a:rPr>
              <a:t>de </a:t>
            </a:r>
            <a:r>
              <a:rPr lang="pt-BR" b="1" dirty="0">
                <a:solidFill>
                  <a:srgbClr val="C00000"/>
                </a:solidFill>
                <a:latin typeface="Arial" pitchFamily="34" charset="0"/>
                <a:cs typeface="Arial" pitchFamily="34" charset="0"/>
              </a:rPr>
              <a:t>alteração nos dados de matrícula do Censo Escolar da educação básica do ano de 2020</a:t>
            </a:r>
            <a:r>
              <a:rPr lang="pt-BR" dirty="0">
                <a:solidFill>
                  <a:prstClr val="black"/>
                </a:solidFill>
                <a:latin typeface="Arial" pitchFamily="34" charset="0"/>
                <a:cs typeface="Arial" pitchFamily="34" charset="0"/>
              </a:rPr>
              <a:t>, realizado pelo Instituto Nacional de Estudos e Pesquisas Educacionais Anísio Teixeira - Inep, nos termos do Decreto nº 6.425, de 4 de abril de 2008.</a:t>
            </a:r>
          </a:p>
        </p:txBody>
      </p:sp>
      <p:sp>
        <p:nvSpPr>
          <p:cNvPr id="3" name="Retângulo 2"/>
          <p:cNvSpPr/>
          <p:nvPr/>
        </p:nvSpPr>
        <p:spPr>
          <a:xfrm>
            <a:off x="0" y="0"/>
            <a:ext cx="9144000" cy="707886"/>
          </a:xfrm>
          <a:prstGeom prst="rect">
            <a:avLst/>
          </a:prstGeom>
          <a:solidFill>
            <a:schemeClr val="accent3">
              <a:lumMod val="60000"/>
              <a:lumOff val="40000"/>
            </a:schemeClr>
          </a:solidFill>
        </p:spPr>
        <p:txBody>
          <a:bodyPr wrap="square">
            <a:spAutoFit/>
          </a:bodyPr>
          <a:lstStyle/>
          <a:p>
            <a:pPr lvl="0" algn="ctr"/>
            <a:r>
              <a:rPr lang="pt-BR" sz="2000" b="1" dirty="0">
                <a:solidFill>
                  <a:prstClr val="black"/>
                </a:solidFill>
                <a:effectLst>
                  <a:outerShdw blurRad="38100" dist="38100" dir="2700000" algn="tl">
                    <a:srgbClr val="000000">
                      <a:alpha val="43137"/>
                    </a:srgbClr>
                  </a:outerShdw>
                </a:effectLst>
                <a:latin typeface="Arial" pitchFamily="34" charset="0"/>
                <a:cs typeface="Arial" pitchFamily="34" charset="0"/>
              </a:rPr>
              <a:t>Orientação sobre a Portaria Interministerial nº 01 de 31 de março de 2021</a:t>
            </a:r>
          </a:p>
          <a:p>
            <a:pPr lvl="0" algn="ctr"/>
            <a:endParaRPr lang="pt-BR" sz="20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444958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69" y="761164"/>
            <a:ext cx="9144000" cy="5575845"/>
          </a:xfrm>
          <a:prstGeom prst="rect">
            <a:avLst/>
          </a:prstGeom>
          <a:solidFill>
            <a:schemeClr val="bg1"/>
          </a:solidFill>
        </p:spPr>
        <p:txBody>
          <a:bodyPr wrap="square" lIns="91399" tIns="45700" rIns="91399" bIns="45700">
            <a:spAutoFit/>
          </a:bodyPr>
          <a:lstStyle/>
          <a:p>
            <a:pPr algn="just"/>
            <a:r>
              <a:rPr lang="pt-BR" sz="1900" b="1" dirty="0">
                <a:solidFill>
                  <a:prstClr val="black"/>
                </a:solidFill>
                <a:latin typeface="Arial" pitchFamily="34" charset="0"/>
                <a:cs typeface="Arial" pitchFamily="34" charset="0"/>
              </a:rPr>
              <a:t>§ 1º </a:t>
            </a:r>
            <a:r>
              <a:rPr lang="pt-BR" sz="1900" dirty="0">
                <a:solidFill>
                  <a:prstClr val="black"/>
                </a:solidFill>
                <a:latin typeface="Arial" pitchFamily="34" charset="0"/>
                <a:cs typeface="Arial" pitchFamily="34" charset="0"/>
              </a:rPr>
              <a:t>Na ocorrência das alterações previstas neste artigo, os novos parâmetros referenciais anuais serão divulgados por meio de ato conjunto do Ministério da Educação - MEC e do Ministério da Economia - ME.</a:t>
            </a:r>
          </a:p>
          <a:p>
            <a:pPr algn="just">
              <a:lnSpc>
                <a:spcPts val="1000"/>
              </a:lnSpc>
            </a:pPr>
            <a:endParaRPr lang="pt-BR" sz="1900" dirty="0">
              <a:solidFill>
                <a:prstClr val="black"/>
              </a:solidFill>
              <a:latin typeface="Arial" pitchFamily="34" charset="0"/>
              <a:cs typeface="Arial" pitchFamily="34" charset="0"/>
            </a:endParaRPr>
          </a:p>
          <a:p>
            <a:pPr algn="just"/>
            <a:r>
              <a:rPr lang="pt-BR" sz="1900" b="1" dirty="0">
                <a:solidFill>
                  <a:prstClr val="black"/>
                </a:solidFill>
                <a:latin typeface="Arial" pitchFamily="34" charset="0"/>
                <a:cs typeface="Arial" pitchFamily="34" charset="0"/>
              </a:rPr>
              <a:t>§ 2º </a:t>
            </a:r>
            <a:r>
              <a:rPr lang="pt-BR" sz="1900" dirty="0">
                <a:solidFill>
                  <a:prstClr val="black"/>
                </a:solidFill>
                <a:latin typeface="Arial" pitchFamily="34" charset="0"/>
                <a:cs typeface="Arial" pitchFamily="34" charset="0"/>
              </a:rPr>
              <a:t>O ato conjunto de que trata o § 1º deste artigo deverá indicar:</a:t>
            </a:r>
          </a:p>
          <a:p>
            <a:pPr algn="just">
              <a:lnSpc>
                <a:spcPts val="1000"/>
              </a:lnSpc>
            </a:pPr>
            <a:endParaRPr lang="pt-BR" sz="1900" dirty="0">
              <a:solidFill>
                <a:prstClr val="black"/>
              </a:solidFill>
              <a:latin typeface="Arial" pitchFamily="34" charset="0"/>
              <a:cs typeface="Arial" pitchFamily="34" charset="0"/>
            </a:endParaRPr>
          </a:p>
          <a:p>
            <a:pPr algn="just"/>
            <a:r>
              <a:rPr lang="pt-BR" sz="1900" b="1" dirty="0">
                <a:solidFill>
                  <a:prstClr val="black"/>
                </a:solidFill>
                <a:latin typeface="Arial" pitchFamily="34" charset="0"/>
                <a:cs typeface="Arial" pitchFamily="34" charset="0"/>
              </a:rPr>
              <a:t>a) </a:t>
            </a:r>
            <a:r>
              <a:rPr lang="pt-BR" sz="1900" dirty="0">
                <a:solidFill>
                  <a:prstClr val="black"/>
                </a:solidFill>
                <a:latin typeface="Arial" pitchFamily="34" charset="0"/>
                <a:cs typeface="Arial" pitchFamily="34" charset="0"/>
              </a:rPr>
              <a:t>o início do efeito financeiro dos novos parâmetros; e b) o prazo para a instituição financeira responsável pela distribuição dos recursos do </a:t>
            </a:r>
            <a:r>
              <a:rPr lang="pt-BR" sz="1900" dirty="0" err="1">
                <a:solidFill>
                  <a:prstClr val="black"/>
                </a:solidFill>
                <a:latin typeface="Arial" pitchFamily="34" charset="0"/>
                <a:cs typeface="Arial" pitchFamily="34" charset="0"/>
              </a:rPr>
              <a:t>Fundeb</a:t>
            </a:r>
            <a:r>
              <a:rPr lang="pt-BR" sz="1900" dirty="0">
                <a:solidFill>
                  <a:prstClr val="black"/>
                </a:solidFill>
                <a:latin typeface="Arial" pitchFamily="34" charset="0"/>
                <a:cs typeface="Arial" pitchFamily="34" charset="0"/>
              </a:rPr>
              <a:t> efetuar o processamento dos respectivos ajustes financeiros decorrentes dos novos parâmetros.</a:t>
            </a:r>
          </a:p>
          <a:p>
            <a:pPr algn="just">
              <a:lnSpc>
                <a:spcPts val="1000"/>
              </a:lnSpc>
            </a:pPr>
            <a:endParaRPr lang="pt-BR" sz="1900" dirty="0">
              <a:solidFill>
                <a:prstClr val="black"/>
              </a:solidFill>
              <a:latin typeface="Arial" pitchFamily="34" charset="0"/>
              <a:cs typeface="Arial" pitchFamily="34" charset="0"/>
            </a:endParaRPr>
          </a:p>
          <a:p>
            <a:pPr algn="just"/>
            <a:r>
              <a:rPr lang="pt-BR" sz="1900" b="1" dirty="0">
                <a:solidFill>
                  <a:prstClr val="black"/>
                </a:solidFill>
                <a:latin typeface="Arial" pitchFamily="34" charset="0"/>
                <a:cs typeface="Arial" pitchFamily="34" charset="0"/>
              </a:rPr>
              <a:t>Art. 4º </a:t>
            </a:r>
            <a:r>
              <a:rPr lang="pt-BR" sz="1900" b="1" dirty="0">
                <a:solidFill>
                  <a:srgbClr val="C00000"/>
                </a:solidFill>
                <a:latin typeface="Arial" pitchFamily="34" charset="0"/>
                <a:cs typeface="Arial" pitchFamily="34" charset="0"/>
              </a:rPr>
              <a:t>O ajuste da diferença observada entre a distribuição dos recursos </a:t>
            </a:r>
            <a:r>
              <a:rPr lang="pt-BR" sz="1900" dirty="0">
                <a:solidFill>
                  <a:prstClr val="black"/>
                </a:solidFill>
                <a:latin typeface="Arial" pitchFamily="34" charset="0"/>
                <a:cs typeface="Arial" pitchFamily="34" charset="0"/>
              </a:rPr>
              <a:t>realizada no primeiro trimestre de 2021, na forma da </a:t>
            </a:r>
            <a:r>
              <a:rPr lang="pt-BR" sz="1900" b="1" dirty="0">
                <a:solidFill>
                  <a:prstClr val="black"/>
                </a:solidFill>
                <a:latin typeface="Arial" pitchFamily="34" charset="0"/>
                <a:cs typeface="Arial" pitchFamily="34" charset="0"/>
              </a:rPr>
              <a:t>Portaria Interministerial MEC/ME nº 4, de 30 de dezembro de 2020</a:t>
            </a:r>
            <a:r>
              <a:rPr lang="pt-BR" sz="1900" dirty="0">
                <a:solidFill>
                  <a:prstClr val="black"/>
                </a:solidFill>
                <a:latin typeface="Arial" pitchFamily="34" charset="0"/>
                <a:cs typeface="Arial" pitchFamily="34" charset="0"/>
              </a:rPr>
              <a:t>, e a distribuição conforme a sistemática estabelecida nesta Portaria será realizado </a:t>
            </a:r>
            <a:r>
              <a:rPr lang="pt-BR" sz="1900" b="1" dirty="0">
                <a:solidFill>
                  <a:prstClr val="black"/>
                </a:solidFill>
                <a:latin typeface="Arial" pitchFamily="34" charset="0"/>
                <a:cs typeface="Arial" pitchFamily="34" charset="0"/>
              </a:rPr>
              <a:t>no </a:t>
            </a:r>
            <a:r>
              <a:rPr lang="pt-BR" sz="1900" b="1" dirty="0">
                <a:solidFill>
                  <a:srgbClr val="C00000"/>
                </a:solidFill>
                <a:latin typeface="Arial" pitchFamily="34" charset="0"/>
                <a:cs typeface="Arial" pitchFamily="34" charset="0"/>
              </a:rPr>
              <a:t>mês de maio de 2021</a:t>
            </a:r>
            <a:r>
              <a:rPr lang="pt-BR" sz="1900" dirty="0">
                <a:solidFill>
                  <a:prstClr val="black"/>
                </a:solidFill>
                <a:latin typeface="Arial" pitchFamily="34" charset="0"/>
                <a:cs typeface="Arial" pitchFamily="34" charset="0"/>
              </a:rPr>
              <a:t>.</a:t>
            </a:r>
          </a:p>
          <a:p>
            <a:pPr algn="just">
              <a:lnSpc>
                <a:spcPts val="1000"/>
              </a:lnSpc>
            </a:pPr>
            <a:endParaRPr lang="pt-BR" sz="1900" dirty="0">
              <a:solidFill>
                <a:prstClr val="black"/>
              </a:solidFill>
              <a:latin typeface="Arial" pitchFamily="34" charset="0"/>
              <a:cs typeface="Arial" pitchFamily="34" charset="0"/>
            </a:endParaRPr>
          </a:p>
          <a:p>
            <a:pPr algn="just"/>
            <a:r>
              <a:rPr lang="pt-BR" sz="1900" b="1" dirty="0">
                <a:solidFill>
                  <a:prstClr val="black"/>
                </a:solidFill>
                <a:latin typeface="Arial" pitchFamily="34" charset="0"/>
                <a:cs typeface="Arial" pitchFamily="34" charset="0"/>
              </a:rPr>
              <a:t>Art. 5º </a:t>
            </a:r>
            <a:r>
              <a:rPr lang="pt-BR" sz="1900" dirty="0">
                <a:solidFill>
                  <a:prstClr val="black"/>
                </a:solidFill>
                <a:latin typeface="Arial" pitchFamily="34" charset="0"/>
                <a:cs typeface="Arial" pitchFamily="34" charset="0"/>
              </a:rPr>
              <a:t>Os parâmetros referenciais anuais de que tratam os incisos V e VI do caput do art. 16 da Lei nº 14.113, de 2020, relativos às transferências da </a:t>
            </a:r>
            <a:r>
              <a:rPr lang="pt-BR" sz="1900" b="1" dirty="0">
                <a:solidFill>
                  <a:srgbClr val="C00000"/>
                </a:solidFill>
                <a:latin typeface="Arial" pitchFamily="34" charset="0"/>
                <a:cs typeface="Arial" pitchFamily="34" charset="0"/>
              </a:rPr>
              <a:t>Complementação-VAAT em 2021</a:t>
            </a:r>
            <a:r>
              <a:rPr lang="pt-BR" sz="1900" dirty="0">
                <a:solidFill>
                  <a:prstClr val="black"/>
                </a:solidFill>
                <a:latin typeface="Arial" pitchFamily="34" charset="0"/>
                <a:cs typeface="Arial" pitchFamily="34" charset="0"/>
              </a:rPr>
              <a:t>, serão publicados por meio de ato conjunto do MEC e do ME até o </a:t>
            </a:r>
            <a:r>
              <a:rPr lang="pt-BR" sz="1900" b="1" dirty="0">
                <a:solidFill>
                  <a:srgbClr val="C00000"/>
                </a:solidFill>
                <a:latin typeface="Arial" pitchFamily="34" charset="0"/>
                <a:cs typeface="Arial" pitchFamily="34" charset="0"/>
              </a:rPr>
              <a:t>próximo dia 30 de junho de 2021</a:t>
            </a:r>
            <a:r>
              <a:rPr lang="pt-BR" sz="1900" dirty="0">
                <a:solidFill>
                  <a:prstClr val="black"/>
                </a:solidFill>
                <a:latin typeface="Arial" pitchFamily="34" charset="0"/>
                <a:cs typeface="Arial" pitchFamily="34" charset="0"/>
              </a:rPr>
              <a:t>, conforme previsto no inciso III do § 3º do art. 41 da Lei nº 14.113, de 2020.</a:t>
            </a:r>
          </a:p>
        </p:txBody>
      </p:sp>
      <p:sp>
        <p:nvSpPr>
          <p:cNvPr id="3" name="Retângulo 2"/>
          <p:cNvSpPr/>
          <p:nvPr/>
        </p:nvSpPr>
        <p:spPr>
          <a:xfrm>
            <a:off x="0" y="53278"/>
            <a:ext cx="9144000" cy="707886"/>
          </a:xfrm>
          <a:prstGeom prst="rect">
            <a:avLst/>
          </a:prstGeom>
          <a:solidFill>
            <a:schemeClr val="accent3">
              <a:lumMod val="60000"/>
              <a:lumOff val="40000"/>
            </a:schemeClr>
          </a:solidFill>
        </p:spPr>
        <p:txBody>
          <a:bodyPr wrap="square">
            <a:spAutoFit/>
          </a:bodyPr>
          <a:lstStyle/>
          <a:p>
            <a:pPr lvl="0" algn="ctr"/>
            <a:r>
              <a:rPr lang="pt-BR" sz="2000" b="1" dirty="0">
                <a:solidFill>
                  <a:prstClr val="black"/>
                </a:solidFill>
                <a:effectLst>
                  <a:outerShdw blurRad="38100" dist="38100" dir="2700000" algn="tl">
                    <a:srgbClr val="000000">
                      <a:alpha val="43137"/>
                    </a:srgbClr>
                  </a:outerShdw>
                </a:effectLst>
                <a:latin typeface="Arial" pitchFamily="34" charset="0"/>
                <a:cs typeface="Arial" pitchFamily="34" charset="0"/>
              </a:rPr>
              <a:t>Orientação sobre a Portaria Interministerial nº 01 de 31 de março de 2021</a:t>
            </a:r>
          </a:p>
          <a:p>
            <a:pPr lvl="0" algn="ctr"/>
            <a:endParaRPr lang="pt-BR" sz="20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189771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9512" y="58300"/>
            <a:ext cx="3124858" cy="243651"/>
          </a:xfrm>
          <a:prstGeom prst="rect">
            <a:avLst/>
          </a:prstGeom>
        </p:spPr>
        <p:txBody>
          <a:bodyPr vert="horz" wrap="square" lIns="0" tIns="12695" rIns="0" bIns="0" rtlCol="0">
            <a:spAutoFit/>
          </a:bodyPr>
          <a:lstStyle/>
          <a:p>
            <a:pPr marL="12695">
              <a:spcBef>
                <a:spcPts val="100"/>
              </a:spcBef>
            </a:pPr>
            <a:r>
              <a:rPr sz="1500" b="1" dirty="0">
                <a:solidFill>
                  <a:prstClr val="black"/>
                </a:solidFill>
                <a:latin typeface="Arial MT"/>
                <a:cs typeface="Arial MT"/>
              </a:rPr>
              <a:t>Ofício</a:t>
            </a:r>
            <a:r>
              <a:rPr sz="1500" b="1" spc="-30" dirty="0">
                <a:solidFill>
                  <a:prstClr val="black"/>
                </a:solidFill>
                <a:latin typeface="Arial MT"/>
                <a:cs typeface="Arial MT"/>
              </a:rPr>
              <a:t> </a:t>
            </a:r>
            <a:r>
              <a:rPr sz="1500" b="1" spc="-5" dirty="0">
                <a:solidFill>
                  <a:prstClr val="black"/>
                </a:solidFill>
                <a:latin typeface="Arial MT"/>
                <a:cs typeface="Arial MT"/>
              </a:rPr>
              <a:t>nº</a:t>
            </a:r>
            <a:r>
              <a:rPr sz="1500" b="1" spc="-15" dirty="0">
                <a:solidFill>
                  <a:prstClr val="black"/>
                </a:solidFill>
                <a:latin typeface="Arial MT"/>
                <a:cs typeface="Arial MT"/>
              </a:rPr>
              <a:t> </a:t>
            </a:r>
            <a:r>
              <a:rPr sz="1500" b="1" spc="-5" dirty="0">
                <a:solidFill>
                  <a:prstClr val="black"/>
                </a:solidFill>
                <a:latin typeface="Arial MT"/>
                <a:cs typeface="Arial MT"/>
              </a:rPr>
              <a:t>125/2021_CNM_BSB</a:t>
            </a:r>
            <a:endParaRPr sz="1500" b="1" dirty="0">
              <a:solidFill>
                <a:prstClr val="black"/>
              </a:solidFill>
              <a:latin typeface="Arial MT"/>
              <a:cs typeface="Arial MT"/>
            </a:endParaRPr>
          </a:p>
        </p:txBody>
      </p:sp>
      <p:sp>
        <p:nvSpPr>
          <p:cNvPr id="3" name="object 3"/>
          <p:cNvSpPr txBox="1"/>
          <p:nvPr/>
        </p:nvSpPr>
        <p:spPr>
          <a:xfrm>
            <a:off x="5868144" y="305920"/>
            <a:ext cx="2380514" cy="228263"/>
          </a:xfrm>
          <a:prstGeom prst="rect">
            <a:avLst/>
          </a:prstGeom>
        </p:spPr>
        <p:txBody>
          <a:bodyPr vert="horz" wrap="square" lIns="0" tIns="12695" rIns="0" bIns="0" rtlCol="0">
            <a:spAutoFit/>
          </a:bodyPr>
          <a:lstStyle/>
          <a:p>
            <a:pPr marL="12695">
              <a:spcBef>
                <a:spcPts val="100"/>
              </a:spcBef>
            </a:pPr>
            <a:r>
              <a:rPr sz="1400" b="1" spc="-5" dirty="0">
                <a:solidFill>
                  <a:prstClr val="black"/>
                </a:solidFill>
                <a:latin typeface="Arial MT"/>
                <a:cs typeface="Arial MT"/>
              </a:rPr>
              <a:t>Brasília,</a:t>
            </a:r>
            <a:r>
              <a:rPr sz="1400" b="1" dirty="0">
                <a:solidFill>
                  <a:prstClr val="black"/>
                </a:solidFill>
                <a:latin typeface="Arial MT"/>
                <a:cs typeface="Arial MT"/>
              </a:rPr>
              <a:t> </a:t>
            </a:r>
            <a:r>
              <a:rPr sz="1400" b="1" spc="-10" dirty="0">
                <a:solidFill>
                  <a:prstClr val="black"/>
                </a:solidFill>
                <a:latin typeface="Arial MT"/>
                <a:cs typeface="Arial MT"/>
              </a:rPr>
              <a:t>20</a:t>
            </a:r>
            <a:r>
              <a:rPr sz="1400" b="1" spc="10" dirty="0">
                <a:solidFill>
                  <a:prstClr val="black"/>
                </a:solidFill>
                <a:latin typeface="Arial MT"/>
                <a:cs typeface="Arial MT"/>
              </a:rPr>
              <a:t> </a:t>
            </a:r>
            <a:r>
              <a:rPr sz="1400" b="1" spc="-10" dirty="0">
                <a:solidFill>
                  <a:prstClr val="black"/>
                </a:solidFill>
                <a:latin typeface="Arial MT"/>
                <a:cs typeface="Arial MT"/>
              </a:rPr>
              <a:t>de</a:t>
            </a:r>
            <a:r>
              <a:rPr sz="1400" b="1" spc="5" dirty="0">
                <a:solidFill>
                  <a:prstClr val="black"/>
                </a:solidFill>
                <a:latin typeface="Arial MT"/>
                <a:cs typeface="Arial MT"/>
              </a:rPr>
              <a:t> </a:t>
            </a:r>
            <a:r>
              <a:rPr sz="1400" b="1" spc="-5" dirty="0">
                <a:solidFill>
                  <a:prstClr val="black"/>
                </a:solidFill>
                <a:latin typeface="Arial MT"/>
                <a:cs typeface="Arial MT"/>
              </a:rPr>
              <a:t>abril de</a:t>
            </a:r>
            <a:r>
              <a:rPr sz="1400" b="1" spc="-10" dirty="0">
                <a:solidFill>
                  <a:prstClr val="black"/>
                </a:solidFill>
                <a:latin typeface="Arial MT"/>
                <a:cs typeface="Arial MT"/>
              </a:rPr>
              <a:t> </a:t>
            </a:r>
            <a:r>
              <a:rPr sz="1400" b="1" spc="-5" dirty="0">
                <a:solidFill>
                  <a:prstClr val="black"/>
                </a:solidFill>
                <a:latin typeface="Arial MT"/>
                <a:cs typeface="Arial MT"/>
              </a:rPr>
              <a:t>2021</a:t>
            </a:r>
            <a:r>
              <a:rPr sz="1200" spc="-5" dirty="0">
                <a:solidFill>
                  <a:prstClr val="black"/>
                </a:solidFill>
                <a:latin typeface="Arial MT"/>
                <a:cs typeface="Arial MT"/>
              </a:rPr>
              <a:t>.</a:t>
            </a:r>
            <a:endParaRPr sz="1200" dirty="0">
              <a:solidFill>
                <a:prstClr val="black"/>
              </a:solidFill>
              <a:latin typeface="Arial MT"/>
              <a:cs typeface="Arial MT"/>
            </a:endParaRPr>
          </a:p>
        </p:txBody>
      </p:sp>
      <p:sp>
        <p:nvSpPr>
          <p:cNvPr id="4" name="object 4"/>
          <p:cNvSpPr txBox="1"/>
          <p:nvPr/>
        </p:nvSpPr>
        <p:spPr>
          <a:xfrm>
            <a:off x="0" y="645466"/>
            <a:ext cx="9144000" cy="563605"/>
          </a:xfrm>
          <a:prstGeom prst="rect">
            <a:avLst/>
          </a:prstGeom>
        </p:spPr>
        <p:txBody>
          <a:bodyPr vert="horz" wrap="square" lIns="0" tIns="24754" rIns="0" bIns="0" rtlCol="0">
            <a:spAutoFit/>
          </a:bodyPr>
          <a:lstStyle/>
          <a:p>
            <a:pPr marL="12695" marR="1194540">
              <a:lnSpc>
                <a:spcPts val="1380"/>
              </a:lnSpc>
              <a:spcBef>
                <a:spcPts val="195"/>
              </a:spcBef>
            </a:pPr>
            <a:r>
              <a:rPr sz="1200" dirty="0">
                <a:solidFill>
                  <a:prstClr val="black"/>
                </a:solidFill>
                <a:latin typeface="Arial MT"/>
                <a:cs typeface="Arial MT"/>
              </a:rPr>
              <a:t>A </a:t>
            </a:r>
            <a:r>
              <a:rPr sz="1200" spc="-5" dirty="0">
                <a:solidFill>
                  <a:prstClr val="black"/>
                </a:solidFill>
                <a:latin typeface="Arial MT"/>
                <a:cs typeface="Arial MT"/>
              </a:rPr>
              <a:t>Sua Excelência o Senhor </a:t>
            </a:r>
            <a:r>
              <a:rPr sz="1200" spc="-320" dirty="0">
                <a:solidFill>
                  <a:prstClr val="black"/>
                </a:solidFill>
                <a:latin typeface="Arial MT"/>
                <a:cs typeface="Arial MT"/>
              </a:rPr>
              <a:t> </a:t>
            </a:r>
            <a:r>
              <a:rPr sz="1200" spc="-5" dirty="0">
                <a:solidFill>
                  <a:prstClr val="black"/>
                </a:solidFill>
                <a:latin typeface="Arial MT"/>
                <a:cs typeface="Arial MT"/>
              </a:rPr>
              <a:t>Milton Ribeiro</a:t>
            </a:r>
            <a:endParaRPr sz="1200" dirty="0">
              <a:solidFill>
                <a:prstClr val="black"/>
              </a:solidFill>
              <a:latin typeface="Arial MT"/>
              <a:cs typeface="Arial MT"/>
            </a:endParaRPr>
          </a:p>
          <a:p>
            <a:pPr marL="12695">
              <a:lnSpc>
                <a:spcPts val="1315"/>
              </a:lnSpc>
            </a:pPr>
            <a:r>
              <a:rPr sz="1200" spc="-5" dirty="0">
                <a:solidFill>
                  <a:prstClr val="black"/>
                </a:solidFill>
                <a:latin typeface="Arial MT"/>
                <a:cs typeface="Arial MT"/>
              </a:rPr>
              <a:t>Ministro</a:t>
            </a:r>
            <a:r>
              <a:rPr sz="1200" spc="-10" dirty="0">
                <a:solidFill>
                  <a:prstClr val="black"/>
                </a:solidFill>
                <a:latin typeface="Arial MT"/>
                <a:cs typeface="Arial MT"/>
              </a:rPr>
              <a:t> </a:t>
            </a:r>
            <a:r>
              <a:rPr sz="1200" dirty="0">
                <a:solidFill>
                  <a:prstClr val="black"/>
                </a:solidFill>
                <a:latin typeface="Arial MT"/>
                <a:cs typeface="Arial MT"/>
              </a:rPr>
              <a:t>da</a:t>
            </a:r>
            <a:r>
              <a:rPr sz="1200" spc="-10" dirty="0">
                <a:solidFill>
                  <a:prstClr val="black"/>
                </a:solidFill>
                <a:latin typeface="Arial MT"/>
                <a:cs typeface="Arial MT"/>
              </a:rPr>
              <a:t> </a:t>
            </a:r>
            <a:r>
              <a:rPr sz="1200" spc="-5" dirty="0">
                <a:solidFill>
                  <a:prstClr val="black"/>
                </a:solidFill>
                <a:latin typeface="Arial MT"/>
                <a:cs typeface="Arial MT"/>
              </a:rPr>
              <a:t>Educação</a:t>
            </a:r>
            <a:endParaRPr sz="1200" dirty="0">
              <a:solidFill>
                <a:prstClr val="black"/>
              </a:solidFill>
              <a:latin typeface="Arial MT"/>
              <a:cs typeface="Arial MT"/>
            </a:endParaRPr>
          </a:p>
          <a:p>
            <a:pPr marL="12695" marR="5078">
              <a:lnSpc>
                <a:spcPts val="1380"/>
              </a:lnSpc>
              <a:spcBef>
                <a:spcPts val="65"/>
              </a:spcBef>
            </a:pPr>
            <a:r>
              <a:rPr sz="1200" spc="-5" dirty="0">
                <a:solidFill>
                  <a:prstClr val="black"/>
                </a:solidFill>
                <a:latin typeface="Arial MT"/>
                <a:cs typeface="Arial MT"/>
              </a:rPr>
              <a:t>Esplanada</a:t>
            </a:r>
            <a:r>
              <a:rPr sz="1200" spc="-10" dirty="0">
                <a:solidFill>
                  <a:prstClr val="black"/>
                </a:solidFill>
                <a:latin typeface="Arial MT"/>
                <a:cs typeface="Arial MT"/>
              </a:rPr>
              <a:t> </a:t>
            </a:r>
            <a:r>
              <a:rPr sz="1200" dirty="0">
                <a:solidFill>
                  <a:prstClr val="black"/>
                </a:solidFill>
                <a:latin typeface="Arial MT"/>
                <a:cs typeface="Arial MT"/>
              </a:rPr>
              <a:t>dos</a:t>
            </a:r>
            <a:r>
              <a:rPr sz="1200" spc="-10" dirty="0">
                <a:solidFill>
                  <a:prstClr val="black"/>
                </a:solidFill>
                <a:latin typeface="Arial MT"/>
                <a:cs typeface="Arial MT"/>
              </a:rPr>
              <a:t> </a:t>
            </a:r>
            <a:r>
              <a:rPr sz="1200" spc="-5" dirty="0">
                <a:solidFill>
                  <a:prstClr val="black"/>
                </a:solidFill>
                <a:latin typeface="Arial MT"/>
                <a:cs typeface="Arial MT"/>
              </a:rPr>
              <a:t>Ministérios,</a:t>
            </a:r>
            <a:r>
              <a:rPr sz="1200" dirty="0">
                <a:solidFill>
                  <a:prstClr val="black"/>
                </a:solidFill>
                <a:latin typeface="Arial MT"/>
                <a:cs typeface="Arial MT"/>
              </a:rPr>
              <a:t> </a:t>
            </a:r>
            <a:r>
              <a:rPr sz="1200" spc="-5" dirty="0">
                <a:solidFill>
                  <a:prstClr val="black"/>
                </a:solidFill>
                <a:latin typeface="Arial MT"/>
                <a:cs typeface="Arial MT"/>
              </a:rPr>
              <a:t>Bloco</a:t>
            </a:r>
            <a:r>
              <a:rPr sz="1200" dirty="0">
                <a:solidFill>
                  <a:prstClr val="black"/>
                </a:solidFill>
                <a:latin typeface="Arial MT"/>
                <a:cs typeface="Arial MT"/>
              </a:rPr>
              <a:t> L,</a:t>
            </a:r>
            <a:r>
              <a:rPr sz="1200" spc="10" dirty="0">
                <a:solidFill>
                  <a:prstClr val="black"/>
                </a:solidFill>
                <a:latin typeface="Arial MT"/>
                <a:cs typeface="Arial MT"/>
              </a:rPr>
              <a:t> </a:t>
            </a:r>
            <a:r>
              <a:rPr sz="1200" spc="-5" dirty="0">
                <a:solidFill>
                  <a:prstClr val="black"/>
                </a:solidFill>
                <a:latin typeface="Arial MT"/>
                <a:cs typeface="Arial MT"/>
              </a:rPr>
              <a:t>8º</a:t>
            </a:r>
            <a:r>
              <a:rPr sz="1200" dirty="0">
                <a:solidFill>
                  <a:prstClr val="black"/>
                </a:solidFill>
                <a:latin typeface="Arial MT"/>
                <a:cs typeface="Arial MT"/>
              </a:rPr>
              <a:t> </a:t>
            </a:r>
            <a:r>
              <a:rPr sz="1200" spc="-5" dirty="0">
                <a:solidFill>
                  <a:prstClr val="black"/>
                </a:solidFill>
                <a:latin typeface="Arial MT"/>
                <a:cs typeface="Arial MT"/>
              </a:rPr>
              <a:t>Andar </a:t>
            </a:r>
            <a:r>
              <a:rPr sz="1200" spc="-320" dirty="0">
                <a:solidFill>
                  <a:prstClr val="black"/>
                </a:solidFill>
                <a:latin typeface="Arial MT"/>
                <a:cs typeface="Arial MT"/>
              </a:rPr>
              <a:t> </a:t>
            </a:r>
            <a:r>
              <a:rPr sz="1200" spc="-5" dirty="0">
                <a:solidFill>
                  <a:prstClr val="black"/>
                </a:solidFill>
                <a:latin typeface="Arial MT"/>
                <a:cs typeface="Arial MT"/>
              </a:rPr>
              <a:t>70.047-900</a:t>
            </a:r>
            <a:r>
              <a:rPr sz="1200" dirty="0">
                <a:solidFill>
                  <a:prstClr val="black"/>
                </a:solidFill>
                <a:latin typeface="Arial MT"/>
                <a:cs typeface="Arial MT"/>
              </a:rPr>
              <a:t> -</a:t>
            </a:r>
            <a:r>
              <a:rPr sz="1200" spc="-5" dirty="0">
                <a:solidFill>
                  <a:prstClr val="black"/>
                </a:solidFill>
                <a:latin typeface="Arial MT"/>
                <a:cs typeface="Arial MT"/>
              </a:rPr>
              <a:t> Brasília/DF</a:t>
            </a:r>
            <a:endParaRPr sz="1200" dirty="0">
              <a:solidFill>
                <a:prstClr val="black"/>
              </a:solidFill>
              <a:latin typeface="Arial MT"/>
              <a:cs typeface="Arial MT"/>
            </a:endParaRPr>
          </a:p>
        </p:txBody>
      </p:sp>
      <p:sp>
        <p:nvSpPr>
          <p:cNvPr id="5" name="object 5"/>
          <p:cNvSpPr txBox="1"/>
          <p:nvPr/>
        </p:nvSpPr>
        <p:spPr>
          <a:xfrm>
            <a:off x="-10050" y="1310510"/>
            <a:ext cx="8208912" cy="204532"/>
          </a:xfrm>
          <a:prstGeom prst="rect">
            <a:avLst/>
          </a:prstGeom>
        </p:spPr>
        <p:txBody>
          <a:bodyPr vert="horz" wrap="square" lIns="0" tIns="24754" rIns="0" bIns="0" rtlCol="0">
            <a:spAutoFit/>
          </a:bodyPr>
          <a:lstStyle/>
          <a:p>
            <a:pPr marL="12695" marR="5078">
              <a:lnSpc>
                <a:spcPts val="1380"/>
              </a:lnSpc>
              <a:spcBef>
                <a:spcPts val="195"/>
              </a:spcBef>
              <a:tabLst>
                <a:tab pos="912725" algn="l"/>
              </a:tabLst>
            </a:pPr>
            <a:r>
              <a:rPr sz="1200" b="1" spc="-5" dirty="0" err="1">
                <a:solidFill>
                  <a:prstClr val="black"/>
                </a:solidFill>
                <a:latin typeface="Arial MT"/>
                <a:cs typeface="Arial MT"/>
              </a:rPr>
              <a:t>Assunto</a:t>
            </a:r>
            <a:r>
              <a:rPr sz="1200" b="1" spc="-5" dirty="0">
                <a:solidFill>
                  <a:prstClr val="black"/>
                </a:solidFill>
                <a:latin typeface="Arial MT"/>
                <a:cs typeface="Arial MT"/>
              </a:rPr>
              <a:t>:	</a:t>
            </a:r>
            <a:r>
              <a:rPr sz="1200" b="1" spc="-5" dirty="0" err="1">
                <a:solidFill>
                  <a:prstClr val="black"/>
                </a:solidFill>
                <a:latin typeface="Arial"/>
                <a:cs typeface="Arial"/>
              </a:rPr>
              <a:t>Solicitação</a:t>
            </a:r>
            <a:r>
              <a:rPr sz="1200" b="1" spc="130" dirty="0">
                <a:solidFill>
                  <a:prstClr val="black"/>
                </a:solidFill>
                <a:latin typeface="Arial"/>
                <a:cs typeface="Arial"/>
              </a:rPr>
              <a:t> </a:t>
            </a:r>
            <a:r>
              <a:rPr sz="1200" b="1" spc="-10" dirty="0">
                <a:solidFill>
                  <a:prstClr val="black"/>
                </a:solidFill>
                <a:latin typeface="Arial"/>
                <a:cs typeface="Arial"/>
              </a:rPr>
              <a:t>de</a:t>
            </a:r>
            <a:r>
              <a:rPr sz="1200" b="1" spc="135" dirty="0">
                <a:solidFill>
                  <a:prstClr val="black"/>
                </a:solidFill>
                <a:latin typeface="Arial"/>
                <a:cs typeface="Arial"/>
              </a:rPr>
              <a:t> </a:t>
            </a:r>
            <a:r>
              <a:rPr sz="1200" b="1" spc="-5" dirty="0">
                <a:solidFill>
                  <a:prstClr val="black"/>
                </a:solidFill>
                <a:latin typeface="Arial"/>
                <a:cs typeface="Arial"/>
              </a:rPr>
              <a:t>esclarecimentos</a:t>
            </a:r>
            <a:r>
              <a:rPr sz="1200" b="1" spc="125" dirty="0">
                <a:solidFill>
                  <a:prstClr val="black"/>
                </a:solidFill>
                <a:latin typeface="Arial"/>
                <a:cs typeface="Arial"/>
              </a:rPr>
              <a:t> </a:t>
            </a:r>
            <a:r>
              <a:rPr sz="1200" b="1" dirty="0">
                <a:solidFill>
                  <a:prstClr val="black"/>
                </a:solidFill>
                <a:latin typeface="Arial"/>
                <a:cs typeface="Arial"/>
              </a:rPr>
              <a:t>sobre</a:t>
            </a:r>
            <a:r>
              <a:rPr sz="1200" b="1" spc="145" dirty="0">
                <a:solidFill>
                  <a:prstClr val="black"/>
                </a:solidFill>
                <a:latin typeface="Arial"/>
                <a:cs typeface="Arial"/>
              </a:rPr>
              <a:t> </a:t>
            </a:r>
            <a:r>
              <a:rPr sz="1200" b="1" spc="-5" dirty="0">
                <a:solidFill>
                  <a:prstClr val="black"/>
                </a:solidFill>
                <a:latin typeface="Arial"/>
                <a:cs typeface="Arial"/>
              </a:rPr>
              <a:t>coeficientes</a:t>
            </a:r>
            <a:r>
              <a:rPr sz="1200" b="1" spc="120" dirty="0">
                <a:solidFill>
                  <a:prstClr val="black"/>
                </a:solidFill>
                <a:latin typeface="Arial"/>
                <a:cs typeface="Arial"/>
              </a:rPr>
              <a:t> </a:t>
            </a:r>
            <a:r>
              <a:rPr sz="1200" b="1" dirty="0">
                <a:solidFill>
                  <a:prstClr val="black"/>
                </a:solidFill>
                <a:latin typeface="Arial"/>
                <a:cs typeface="Arial"/>
              </a:rPr>
              <a:t>de</a:t>
            </a:r>
            <a:r>
              <a:rPr sz="1200" b="1" spc="135" dirty="0">
                <a:solidFill>
                  <a:prstClr val="black"/>
                </a:solidFill>
                <a:latin typeface="Arial"/>
                <a:cs typeface="Arial"/>
              </a:rPr>
              <a:t> </a:t>
            </a:r>
            <a:r>
              <a:rPr sz="1200" b="1" spc="-5" dirty="0">
                <a:solidFill>
                  <a:prstClr val="black"/>
                </a:solidFill>
                <a:latin typeface="Arial"/>
                <a:cs typeface="Arial"/>
              </a:rPr>
              <a:t>distribuição </a:t>
            </a:r>
            <a:r>
              <a:rPr sz="1200" b="1" spc="-320" dirty="0">
                <a:solidFill>
                  <a:prstClr val="black"/>
                </a:solidFill>
                <a:latin typeface="Arial"/>
                <a:cs typeface="Arial"/>
              </a:rPr>
              <a:t> </a:t>
            </a:r>
            <a:r>
              <a:rPr sz="1200" b="1" dirty="0">
                <a:solidFill>
                  <a:prstClr val="black"/>
                </a:solidFill>
                <a:latin typeface="Arial"/>
                <a:cs typeface="Arial"/>
              </a:rPr>
              <a:t>dos</a:t>
            </a:r>
            <a:r>
              <a:rPr sz="1200" b="1" spc="-5" dirty="0">
                <a:solidFill>
                  <a:prstClr val="black"/>
                </a:solidFill>
                <a:latin typeface="Arial"/>
                <a:cs typeface="Arial"/>
              </a:rPr>
              <a:t> recursos</a:t>
            </a:r>
            <a:r>
              <a:rPr sz="1200" b="1" dirty="0">
                <a:solidFill>
                  <a:prstClr val="black"/>
                </a:solidFill>
                <a:latin typeface="Arial"/>
                <a:cs typeface="Arial"/>
              </a:rPr>
              <a:t> do </a:t>
            </a:r>
            <a:r>
              <a:rPr sz="1200" b="1" spc="-5" dirty="0">
                <a:solidFill>
                  <a:prstClr val="black"/>
                </a:solidFill>
                <a:latin typeface="Arial"/>
                <a:cs typeface="Arial"/>
              </a:rPr>
              <a:t>Fundeb</a:t>
            </a:r>
            <a:r>
              <a:rPr sz="1200" b="1" spc="10" dirty="0">
                <a:solidFill>
                  <a:prstClr val="black"/>
                </a:solidFill>
                <a:latin typeface="Arial"/>
                <a:cs typeface="Arial"/>
              </a:rPr>
              <a:t> </a:t>
            </a:r>
            <a:r>
              <a:rPr sz="1200" b="1" spc="-5" dirty="0">
                <a:solidFill>
                  <a:prstClr val="black"/>
                </a:solidFill>
                <a:latin typeface="Arial"/>
                <a:cs typeface="Arial"/>
              </a:rPr>
              <a:t>2021.</a:t>
            </a:r>
            <a:endParaRPr sz="1200" b="1" dirty="0">
              <a:solidFill>
                <a:prstClr val="black"/>
              </a:solidFill>
              <a:latin typeface="Arial"/>
              <a:cs typeface="Arial"/>
            </a:endParaRPr>
          </a:p>
        </p:txBody>
      </p:sp>
      <p:sp>
        <p:nvSpPr>
          <p:cNvPr id="6" name="object 6"/>
          <p:cNvSpPr txBox="1"/>
          <p:nvPr/>
        </p:nvSpPr>
        <p:spPr>
          <a:xfrm>
            <a:off x="0" y="1651452"/>
            <a:ext cx="9144000" cy="5206548"/>
          </a:xfrm>
          <a:prstGeom prst="rect">
            <a:avLst/>
          </a:prstGeom>
          <a:solidFill>
            <a:schemeClr val="bg1"/>
          </a:solidFill>
        </p:spPr>
        <p:txBody>
          <a:bodyPr vert="horz" wrap="square" lIns="0" tIns="12695" rIns="0" bIns="0" rtlCol="0">
            <a:spAutoFit/>
          </a:bodyPr>
          <a:lstStyle/>
          <a:p>
            <a:pPr marL="12695" marR="5078" algn="just">
              <a:lnSpc>
                <a:spcPct val="110300"/>
              </a:lnSpc>
              <a:tabLst>
                <a:tab pos="912725" algn="l"/>
                <a:tab pos="913359" algn="l"/>
              </a:tabLst>
            </a:pPr>
            <a:r>
              <a:rPr lang="pt-BR" sz="1100" spc="-5" dirty="0">
                <a:solidFill>
                  <a:prstClr val="black"/>
                </a:solidFill>
                <a:latin typeface="Arial" pitchFamily="34" charset="0"/>
                <a:cs typeface="Arial" pitchFamily="34" charset="0"/>
              </a:rPr>
              <a:t>Senhor Ministro,</a:t>
            </a:r>
          </a:p>
          <a:p>
            <a:pPr marL="12695" marR="5078" algn="just">
              <a:lnSpc>
                <a:spcPct val="110300"/>
              </a:lnSpc>
              <a:tabLst>
                <a:tab pos="912725" algn="l"/>
                <a:tab pos="913359" algn="l"/>
              </a:tabLst>
            </a:pPr>
            <a:r>
              <a:rPr sz="1100" spc="-5" dirty="0" err="1">
                <a:solidFill>
                  <a:prstClr val="black"/>
                </a:solidFill>
                <a:latin typeface="Arial" pitchFamily="34" charset="0"/>
                <a:cs typeface="Arial" pitchFamily="34" charset="0"/>
              </a:rPr>
              <a:t>Ao</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cumprimentá-lo,</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a</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Confederação</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Nacional</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de</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Municípios</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(CNM) </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dirige-se</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a</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Vossa</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Excelência</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para</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solicitar</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esclarecimentos</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sobre</a:t>
            </a:r>
            <a:r>
              <a:rPr sz="1100" spc="325"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a </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operacionalização</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do</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Fundo</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de</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Manutenção</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e</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Desenvolvimento</a:t>
            </a:r>
            <a:r>
              <a:rPr sz="1100" dirty="0">
                <a:solidFill>
                  <a:prstClr val="black"/>
                </a:solidFill>
                <a:latin typeface="Arial" pitchFamily="34" charset="0"/>
                <a:cs typeface="Arial" pitchFamily="34" charset="0"/>
              </a:rPr>
              <a:t> </a:t>
            </a:r>
            <a:r>
              <a:rPr sz="1100" spc="-10" dirty="0">
                <a:solidFill>
                  <a:prstClr val="black"/>
                </a:solidFill>
                <a:latin typeface="Arial" pitchFamily="34" charset="0"/>
                <a:cs typeface="Arial" pitchFamily="34" charset="0"/>
              </a:rPr>
              <a:t>do</a:t>
            </a:r>
            <a:r>
              <a:rPr sz="1100" spc="-5" dirty="0">
                <a:solidFill>
                  <a:prstClr val="black"/>
                </a:solidFill>
                <a:latin typeface="Arial" pitchFamily="34" charset="0"/>
                <a:cs typeface="Arial" pitchFamily="34" charset="0"/>
              </a:rPr>
              <a:t> Ensino</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e </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Valorização dos Profissionais da Educação (Fundeb), especialmente </a:t>
            </a:r>
            <a:r>
              <a:rPr sz="1100" spc="-10" dirty="0">
                <a:solidFill>
                  <a:prstClr val="black"/>
                </a:solidFill>
                <a:latin typeface="Arial" pitchFamily="34" charset="0"/>
                <a:cs typeface="Arial" pitchFamily="34" charset="0"/>
              </a:rPr>
              <a:t>em </a:t>
            </a:r>
            <a:r>
              <a:rPr sz="1100" spc="-5" dirty="0">
                <a:solidFill>
                  <a:prstClr val="black"/>
                </a:solidFill>
                <a:latin typeface="Arial" pitchFamily="34" charset="0"/>
                <a:cs typeface="Arial" pitchFamily="34" charset="0"/>
              </a:rPr>
              <a:t>relação ao </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número de </a:t>
            </a:r>
            <a:r>
              <a:rPr sz="1100" dirty="0">
                <a:solidFill>
                  <a:prstClr val="black"/>
                </a:solidFill>
                <a:latin typeface="Arial" pitchFamily="34" charset="0"/>
                <a:cs typeface="Arial" pitchFamily="34" charset="0"/>
              </a:rPr>
              <a:t>alunos </a:t>
            </a:r>
            <a:r>
              <a:rPr sz="1100" spc="-5" dirty="0">
                <a:solidFill>
                  <a:prstClr val="black"/>
                </a:solidFill>
                <a:latin typeface="Arial" pitchFamily="34" charset="0"/>
                <a:cs typeface="Arial" pitchFamily="34" charset="0"/>
              </a:rPr>
              <a:t>matriculados nas redes de educação básica considerado para </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cálculo </a:t>
            </a:r>
            <a:r>
              <a:rPr sz="1100" dirty="0">
                <a:solidFill>
                  <a:prstClr val="black"/>
                </a:solidFill>
                <a:latin typeface="Arial" pitchFamily="34" charset="0"/>
                <a:cs typeface="Arial" pitchFamily="34" charset="0"/>
              </a:rPr>
              <a:t>dos </a:t>
            </a:r>
            <a:r>
              <a:rPr sz="1100" spc="-5" dirty="0">
                <a:solidFill>
                  <a:prstClr val="black"/>
                </a:solidFill>
                <a:latin typeface="Arial" pitchFamily="34" charset="0"/>
                <a:cs typeface="Arial" pitchFamily="34" charset="0"/>
              </a:rPr>
              <a:t>coeficientes de distribuição dos recursos do Fundo, </a:t>
            </a:r>
            <a:r>
              <a:rPr sz="1100" spc="-10" dirty="0">
                <a:solidFill>
                  <a:prstClr val="black"/>
                </a:solidFill>
                <a:latin typeface="Arial" pitchFamily="34" charset="0"/>
                <a:cs typeface="Arial" pitchFamily="34" charset="0"/>
              </a:rPr>
              <a:t>de </a:t>
            </a:r>
            <a:r>
              <a:rPr sz="1100" spc="-5" dirty="0">
                <a:solidFill>
                  <a:prstClr val="black"/>
                </a:solidFill>
                <a:latin typeface="Arial" pitchFamily="34" charset="0"/>
                <a:cs typeface="Arial" pitchFamily="34" charset="0"/>
              </a:rPr>
              <a:t>acordo com </a:t>
            </a:r>
            <a:r>
              <a:rPr sz="1100" spc="-10" dirty="0">
                <a:solidFill>
                  <a:prstClr val="black"/>
                </a:solidFill>
                <a:latin typeface="Arial" pitchFamily="34" charset="0"/>
                <a:cs typeface="Arial" pitchFamily="34" charset="0"/>
              </a:rPr>
              <a:t>os </a:t>
            </a:r>
            <a:r>
              <a:rPr sz="1100" spc="-5" dirty="0">
                <a:solidFill>
                  <a:prstClr val="black"/>
                </a:solidFill>
                <a:latin typeface="Arial" pitchFamily="34" charset="0"/>
                <a:cs typeface="Arial" pitchFamily="34" charset="0"/>
              </a:rPr>
              <a:t> dados</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divulgados</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no</a:t>
            </a:r>
            <a:r>
              <a:rPr sz="1100" dirty="0">
                <a:solidFill>
                  <a:prstClr val="black"/>
                </a:solidFill>
                <a:latin typeface="Arial" pitchFamily="34" charset="0"/>
                <a:cs typeface="Arial" pitchFamily="34" charset="0"/>
              </a:rPr>
              <a:t> site</a:t>
            </a:r>
            <a:r>
              <a:rPr sz="1100" spc="5"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do</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FNDE</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com</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base</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na</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Portaria</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Interministerial</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1,</a:t>
            </a:r>
            <a:r>
              <a:rPr sz="1100" dirty="0">
                <a:solidFill>
                  <a:prstClr val="black"/>
                </a:solidFill>
                <a:latin typeface="Arial" pitchFamily="34" charset="0"/>
                <a:cs typeface="Arial" pitchFamily="34" charset="0"/>
              </a:rPr>
              <a:t> </a:t>
            </a:r>
            <a:r>
              <a:rPr sz="1100" spc="-10" dirty="0">
                <a:solidFill>
                  <a:prstClr val="black"/>
                </a:solidFill>
                <a:latin typeface="Arial" pitchFamily="34" charset="0"/>
                <a:cs typeface="Arial" pitchFamily="34" charset="0"/>
              </a:rPr>
              <a:t>de </a:t>
            </a:r>
            <a:r>
              <a:rPr sz="1100" spc="-5" dirty="0">
                <a:solidFill>
                  <a:prstClr val="black"/>
                </a:solidFill>
                <a:latin typeface="Arial" pitchFamily="34" charset="0"/>
                <a:cs typeface="Arial" pitchFamily="34" charset="0"/>
              </a:rPr>
              <a:t> 31/03/21.</a:t>
            </a:r>
            <a:endParaRPr sz="1100" dirty="0">
              <a:solidFill>
                <a:prstClr val="black"/>
              </a:solidFill>
              <a:latin typeface="Arial" pitchFamily="34" charset="0"/>
              <a:cs typeface="Arial" pitchFamily="34" charset="0"/>
            </a:endParaRPr>
          </a:p>
          <a:p>
            <a:pPr marL="12695" marR="5715" algn="just">
              <a:lnSpc>
                <a:spcPct val="110200"/>
              </a:lnSpc>
              <a:spcBef>
                <a:spcPts val="595"/>
              </a:spcBef>
              <a:buFontTx/>
              <a:buAutoNum type="arabicPeriod"/>
              <a:tabLst>
                <a:tab pos="926053" algn="l"/>
                <a:tab pos="926689" algn="l"/>
              </a:tabLst>
            </a:pPr>
            <a:r>
              <a:rPr sz="1100" dirty="0">
                <a:solidFill>
                  <a:prstClr val="black"/>
                </a:solidFill>
                <a:latin typeface="Arial" pitchFamily="34" charset="0"/>
                <a:cs typeface="Arial" pitchFamily="34" charset="0"/>
              </a:rPr>
              <a:t>A</a:t>
            </a:r>
            <a:r>
              <a:rPr sz="1100" spc="5"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CNM</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tem</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recebido</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inúmeros</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questionamentos</a:t>
            </a:r>
            <a:r>
              <a:rPr sz="1100" dirty="0">
                <a:solidFill>
                  <a:prstClr val="black"/>
                </a:solidFill>
                <a:latin typeface="Arial" pitchFamily="34" charset="0"/>
                <a:cs typeface="Arial" pitchFamily="34" charset="0"/>
              </a:rPr>
              <a:t> </a:t>
            </a:r>
            <a:r>
              <a:rPr sz="1100" spc="-10" dirty="0">
                <a:solidFill>
                  <a:prstClr val="black"/>
                </a:solidFill>
                <a:latin typeface="Arial" pitchFamily="34" charset="0"/>
                <a:cs typeface="Arial" pitchFamily="34" charset="0"/>
              </a:rPr>
              <a:t>de</a:t>
            </a:r>
            <a:r>
              <a:rPr sz="1100" spc="-5" dirty="0">
                <a:solidFill>
                  <a:prstClr val="black"/>
                </a:solidFill>
                <a:latin typeface="Arial" pitchFamily="34" charset="0"/>
                <a:cs typeface="Arial" pitchFamily="34" charset="0"/>
              </a:rPr>
              <a:t> Municípios</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e </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entidades estaduais </a:t>
            </a:r>
            <a:r>
              <a:rPr sz="1100" spc="-10" dirty="0">
                <a:solidFill>
                  <a:prstClr val="black"/>
                </a:solidFill>
                <a:latin typeface="Arial" pitchFamily="34" charset="0"/>
                <a:cs typeface="Arial" pitchFamily="34" charset="0"/>
              </a:rPr>
              <a:t>de </a:t>
            </a:r>
            <a:r>
              <a:rPr sz="1100" spc="-5" dirty="0">
                <a:solidFill>
                  <a:prstClr val="black"/>
                </a:solidFill>
                <a:latin typeface="Arial" pitchFamily="34" charset="0"/>
                <a:cs typeface="Arial" pitchFamily="34" charset="0"/>
              </a:rPr>
              <a:t>representação </a:t>
            </a:r>
            <a:r>
              <a:rPr sz="1100" dirty="0">
                <a:solidFill>
                  <a:prstClr val="black"/>
                </a:solidFill>
                <a:latin typeface="Arial" pitchFamily="34" charset="0"/>
                <a:cs typeface="Arial" pitchFamily="34" charset="0"/>
              </a:rPr>
              <a:t>dos Municípios </a:t>
            </a:r>
            <a:r>
              <a:rPr sz="1100" spc="-5" dirty="0">
                <a:solidFill>
                  <a:prstClr val="black"/>
                </a:solidFill>
                <a:latin typeface="Arial" pitchFamily="34" charset="0"/>
                <a:cs typeface="Arial" pitchFamily="34" charset="0"/>
              </a:rPr>
              <a:t>sobre a estimativa </a:t>
            </a:r>
            <a:r>
              <a:rPr sz="1100" dirty="0">
                <a:solidFill>
                  <a:prstClr val="black"/>
                </a:solidFill>
                <a:latin typeface="Arial" pitchFamily="34" charset="0"/>
                <a:cs typeface="Arial" pitchFamily="34" charset="0"/>
              </a:rPr>
              <a:t>dos </a:t>
            </a:r>
            <a:r>
              <a:rPr sz="1100" spc="-5" dirty="0">
                <a:solidFill>
                  <a:prstClr val="black"/>
                </a:solidFill>
                <a:latin typeface="Arial" pitchFamily="34" charset="0"/>
                <a:cs typeface="Arial" pitchFamily="34" charset="0"/>
              </a:rPr>
              <a:t>valores </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da</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receita</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publicada</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na</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Portaria</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Interministerial</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1/2021,</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calculada</a:t>
            </a:r>
            <a:r>
              <a:rPr sz="1100" dirty="0">
                <a:solidFill>
                  <a:prstClr val="black"/>
                </a:solidFill>
                <a:latin typeface="Arial" pitchFamily="34" charset="0"/>
                <a:cs typeface="Arial" pitchFamily="34" charset="0"/>
              </a:rPr>
              <a:t> </a:t>
            </a:r>
            <a:r>
              <a:rPr sz="1100" spc="-10" dirty="0">
                <a:solidFill>
                  <a:prstClr val="black"/>
                </a:solidFill>
                <a:latin typeface="Arial" pitchFamily="34" charset="0"/>
                <a:cs typeface="Arial" pitchFamily="34" charset="0"/>
              </a:rPr>
              <a:t>com</a:t>
            </a:r>
            <a:r>
              <a:rPr sz="1100" spc="-5" dirty="0">
                <a:solidFill>
                  <a:prstClr val="black"/>
                </a:solidFill>
                <a:latin typeface="Arial" pitchFamily="34" charset="0"/>
                <a:cs typeface="Arial" pitchFamily="34" charset="0"/>
              </a:rPr>
              <a:t> base</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no </a:t>
            </a:r>
            <a:r>
              <a:rPr sz="1100" spc="1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quantitativo </a:t>
            </a:r>
            <a:r>
              <a:rPr sz="1100" spc="-10" dirty="0">
                <a:solidFill>
                  <a:prstClr val="black"/>
                </a:solidFill>
                <a:latin typeface="Arial" pitchFamily="34" charset="0"/>
                <a:cs typeface="Arial" pitchFamily="34" charset="0"/>
              </a:rPr>
              <a:t>de </a:t>
            </a:r>
            <a:r>
              <a:rPr sz="1100" spc="-5" dirty="0">
                <a:solidFill>
                  <a:prstClr val="black"/>
                </a:solidFill>
                <a:latin typeface="Arial" pitchFamily="34" charset="0"/>
                <a:cs typeface="Arial" pitchFamily="34" charset="0"/>
              </a:rPr>
              <a:t>alunos da educação básica, especialmente do ensino fundamental </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atendidos</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na</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educação</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de</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tempo</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integral.</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Em</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levantamento</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realizado</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por</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esta </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entidade,</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o</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quantitativo</a:t>
            </a:r>
            <a:r>
              <a:rPr sz="1100" dirty="0">
                <a:solidFill>
                  <a:prstClr val="black"/>
                </a:solidFill>
                <a:latin typeface="Arial" pitchFamily="34" charset="0"/>
                <a:cs typeface="Arial" pitchFamily="34" charset="0"/>
              </a:rPr>
              <a:t> </a:t>
            </a:r>
            <a:r>
              <a:rPr sz="1100" spc="-10" dirty="0">
                <a:solidFill>
                  <a:prstClr val="black"/>
                </a:solidFill>
                <a:latin typeface="Arial" pitchFamily="34" charset="0"/>
                <a:cs typeface="Arial" pitchFamily="34" charset="0"/>
              </a:rPr>
              <a:t>de</a:t>
            </a:r>
            <a:r>
              <a:rPr sz="1100" spc="-5" dirty="0">
                <a:solidFill>
                  <a:prstClr val="black"/>
                </a:solidFill>
                <a:latin typeface="Arial" pitchFamily="34" charset="0"/>
                <a:cs typeface="Arial" pitchFamily="34" charset="0"/>
              </a:rPr>
              <a:t> matrículas</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apresenta</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diferenças</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significativas</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e </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preocupantes</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quando</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comparado</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às</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matrículas</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apuradas</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e</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divulgadas</a:t>
            </a:r>
            <a:r>
              <a:rPr sz="1100" spc="325"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nos </a:t>
            </a:r>
            <a:r>
              <a:rPr sz="1100" spc="-32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resultados finais </a:t>
            </a:r>
            <a:r>
              <a:rPr sz="1100" spc="-10" dirty="0">
                <a:solidFill>
                  <a:prstClr val="black"/>
                </a:solidFill>
                <a:latin typeface="Arial" pitchFamily="34" charset="0"/>
                <a:cs typeface="Arial" pitchFamily="34" charset="0"/>
              </a:rPr>
              <a:t>do </a:t>
            </a:r>
            <a:r>
              <a:rPr sz="1100" spc="-5" dirty="0">
                <a:solidFill>
                  <a:prstClr val="black"/>
                </a:solidFill>
                <a:latin typeface="Arial" pitchFamily="34" charset="0"/>
                <a:cs typeface="Arial" pitchFamily="34" charset="0"/>
              </a:rPr>
              <a:t>Censo Escolar/2020 publicados pelo </a:t>
            </a:r>
            <a:r>
              <a:rPr sz="1100" spc="5" dirty="0">
                <a:solidFill>
                  <a:prstClr val="black"/>
                </a:solidFill>
                <a:latin typeface="Arial" pitchFamily="34" charset="0"/>
                <a:cs typeface="Arial" pitchFamily="34" charset="0"/>
              </a:rPr>
              <a:t>INEP, </a:t>
            </a:r>
            <a:r>
              <a:rPr sz="1100" spc="-5" dirty="0">
                <a:solidFill>
                  <a:prstClr val="black"/>
                </a:solidFill>
                <a:latin typeface="Arial" pitchFamily="34" charset="0"/>
                <a:cs typeface="Arial" pitchFamily="34" charset="0"/>
              </a:rPr>
              <a:t>pela Portaria 1.081, </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de</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29/12/2021.</a:t>
            </a:r>
            <a:r>
              <a:rPr sz="1100" dirty="0">
                <a:solidFill>
                  <a:prstClr val="black"/>
                </a:solidFill>
                <a:latin typeface="Arial" pitchFamily="34" charset="0"/>
                <a:cs typeface="Arial" pitchFamily="34" charset="0"/>
              </a:rPr>
              <a:t> Tais</a:t>
            </a:r>
            <a:r>
              <a:rPr sz="1100" spc="5"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incongruências</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representam</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impactos</a:t>
            </a:r>
            <a:r>
              <a:rPr sz="1100" dirty="0">
                <a:solidFill>
                  <a:prstClr val="black"/>
                </a:solidFill>
                <a:latin typeface="Arial" pitchFamily="34" charset="0"/>
                <a:cs typeface="Arial" pitchFamily="34" charset="0"/>
              </a:rPr>
              <a:t> significativos</a:t>
            </a:r>
            <a:r>
              <a:rPr sz="1100" spc="5" dirty="0">
                <a:solidFill>
                  <a:prstClr val="black"/>
                </a:solidFill>
                <a:latin typeface="Arial" pitchFamily="34" charset="0"/>
                <a:cs typeface="Arial" pitchFamily="34" charset="0"/>
              </a:rPr>
              <a:t> </a:t>
            </a:r>
            <a:r>
              <a:rPr sz="1100" spc="-15" dirty="0">
                <a:solidFill>
                  <a:prstClr val="black"/>
                </a:solidFill>
                <a:latin typeface="Arial" pitchFamily="34" charset="0"/>
                <a:cs typeface="Arial" pitchFamily="34" charset="0"/>
              </a:rPr>
              <a:t>na </a:t>
            </a:r>
            <a:r>
              <a:rPr sz="1100" spc="-1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redistribuição</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intraestadual</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das</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receitas</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do</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Fundeb</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e</a:t>
            </a:r>
            <a:r>
              <a:rPr sz="1100" dirty="0">
                <a:solidFill>
                  <a:prstClr val="black"/>
                </a:solidFill>
                <a:latin typeface="Arial" pitchFamily="34" charset="0"/>
                <a:cs typeface="Arial" pitchFamily="34" charset="0"/>
              </a:rPr>
              <a:t> </a:t>
            </a:r>
            <a:r>
              <a:rPr sz="1100" spc="-10" dirty="0">
                <a:solidFill>
                  <a:prstClr val="black"/>
                </a:solidFill>
                <a:latin typeface="Arial" pitchFamily="34" charset="0"/>
                <a:cs typeface="Arial" pitchFamily="34" charset="0"/>
              </a:rPr>
              <a:t>na</a:t>
            </a:r>
            <a:r>
              <a:rPr sz="1100" spc="-5" dirty="0">
                <a:solidFill>
                  <a:prstClr val="black"/>
                </a:solidFill>
                <a:latin typeface="Arial" pitchFamily="34" charset="0"/>
                <a:cs typeface="Arial" pitchFamily="34" charset="0"/>
              </a:rPr>
              <a:t> alocação</a:t>
            </a:r>
            <a:r>
              <a:rPr sz="1100" dirty="0">
                <a:solidFill>
                  <a:prstClr val="black"/>
                </a:solidFill>
                <a:latin typeface="Arial" pitchFamily="34" charset="0"/>
                <a:cs typeface="Arial" pitchFamily="34" charset="0"/>
              </a:rPr>
              <a:t> </a:t>
            </a:r>
            <a:r>
              <a:rPr sz="1100" spc="-15" dirty="0">
                <a:solidFill>
                  <a:prstClr val="black"/>
                </a:solidFill>
                <a:latin typeface="Arial" pitchFamily="34" charset="0"/>
                <a:cs typeface="Arial" pitchFamily="34" charset="0"/>
              </a:rPr>
              <a:t>da </a:t>
            </a:r>
            <a:r>
              <a:rPr sz="1100" spc="-1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complementação-VAAF</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da</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União.</a:t>
            </a:r>
            <a:endParaRPr sz="1100" dirty="0">
              <a:solidFill>
                <a:prstClr val="black"/>
              </a:solidFill>
              <a:latin typeface="Arial" pitchFamily="34" charset="0"/>
              <a:cs typeface="Arial" pitchFamily="34" charset="0"/>
            </a:endParaRPr>
          </a:p>
          <a:p>
            <a:pPr marL="12695" marR="8250" algn="just">
              <a:lnSpc>
                <a:spcPct val="110000"/>
              </a:lnSpc>
              <a:spcBef>
                <a:spcPts val="615"/>
              </a:spcBef>
              <a:buFontTx/>
              <a:buAutoNum type="arabicPeriod"/>
              <a:tabLst>
                <a:tab pos="926053" algn="l"/>
                <a:tab pos="926689" algn="l"/>
              </a:tabLst>
            </a:pPr>
            <a:r>
              <a:rPr sz="1100" spc="-5" dirty="0">
                <a:solidFill>
                  <a:prstClr val="black"/>
                </a:solidFill>
                <a:latin typeface="Arial" pitchFamily="34" charset="0"/>
                <a:cs typeface="Arial" pitchFamily="34" charset="0"/>
              </a:rPr>
              <a:t>Dessa forma, apresentamos </a:t>
            </a:r>
            <a:r>
              <a:rPr sz="1100" spc="-10" dirty="0">
                <a:solidFill>
                  <a:prstClr val="black"/>
                </a:solidFill>
                <a:latin typeface="Arial" pitchFamily="34" charset="0"/>
                <a:cs typeface="Arial" pitchFamily="34" charset="0"/>
              </a:rPr>
              <a:t>em </a:t>
            </a:r>
            <a:r>
              <a:rPr sz="1100" spc="-5" dirty="0">
                <a:solidFill>
                  <a:prstClr val="black"/>
                </a:solidFill>
                <a:latin typeface="Arial" pitchFamily="34" charset="0"/>
                <a:cs typeface="Arial" pitchFamily="34" charset="0"/>
              </a:rPr>
              <a:t>anexo quadro-resumo por Estado que </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demonstra a diferença apurada entre os dados </a:t>
            </a:r>
            <a:r>
              <a:rPr sz="1100" spc="-10" dirty="0">
                <a:solidFill>
                  <a:prstClr val="black"/>
                </a:solidFill>
                <a:latin typeface="Arial" pitchFamily="34" charset="0"/>
                <a:cs typeface="Arial" pitchFamily="34" charset="0"/>
              </a:rPr>
              <a:t>de </a:t>
            </a:r>
            <a:r>
              <a:rPr sz="1100" spc="-5" dirty="0">
                <a:solidFill>
                  <a:prstClr val="black"/>
                </a:solidFill>
                <a:latin typeface="Arial" pitchFamily="34" charset="0"/>
                <a:cs typeface="Arial" pitchFamily="34" charset="0"/>
              </a:rPr>
              <a:t>matrículas publicados no </a:t>
            </a:r>
            <a:r>
              <a:rPr sz="1100" dirty="0">
                <a:solidFill>
                  <a:prstClr val="black"/>
                </a:solidFill>
                <a:latin typeface="Arial" pitchFamily="34" charset="0"/>
                <a:cs typeface="Arial" pitchFamily="34" charset="0"/>
              </a:rPr>
              <a:t>site </a:t>
            </a:r>
            <a:r>
              <a:rPr sz="1100" spc="-5" dirty="0">
                <a:solidFill>
                  <a:prstClr val="black"/>
                </a:solidFill>
                <a:latin typeface="Arial" pitchFamily="34" charset="0"/>
                <a:cs typeface="Arial" pitchFamily="34" charset="0"/>
              </a:rPr>
              <a:t>do </a:t>
            </a:r>
            <a:r>
              <a:rPr sz="1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FNDE</a:t>
            </a:r>
            <a:r>
              <a:rPr sz="1100" spc="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utilizados</a:t>
            </a:r>
            <a:r>
              <a:rPr sz="1100" spc="80" dirty="0">
                <a:solidFill>
                  <a:prstClr val="black"/>
                </a:solidFill>
                <a:latin typeface="Arial" pitchFamily="34" charset="0"/>
                <a:cs typeface="Arial" pitchFamily="34" charset="0"/>
              </a:rPr>
              <a:t> </a:t>
            </a:r>
            <a:r>
              <a:rPr sz="1100" dirty="0">
                <a:solidFill>
                  <a:prstClr val="black"/>
                </a:solidFill>
                <a:latin typeface="Arial" pitchFamily="34" charset="0"/>
                <a:cs typeface="Arial" pitchFamily="34" charset="0"/>
              </a:rPr>
              <a:t>para</a:t>
            </a:r>
            <a:r>
              <a:rPr sz="1100" spc="8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cálculo</a:t>
            </a:r>
            <a:r>
              <a:rPr sz="1100" spc="85"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dos</a:t>
            </a:r>
            <a:r>
              <a:rPr sz="1100" spc="10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coeficientes</a:t>
            </a:r>
            <a:r>
              <a:rPr sz="1100" spc="80"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de</a:t>
            </a:r>
            <a:r>
              <a:rPr sz="1100" spc="85"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distribuição</a:t>
            </a:r>
            <a:r>
              <a:rPr sz="1100" spc="85" dirty="0">
                <a:solidFill>
                  <a:prstClr val="black"/>
                </a:solidFill>
                <a:latin typeface="Arial" pitchFamily="34" charset="0"/>
                <a:cs typeface="Arial" pitchFamily="34" charset="0"/>
              </a:rPr>
              <a:t> </a:t>
            </a:r>
            <a:r>
              <a:rPr sz="1100" spc="-5" dirty="0">
                <a:solidFill>
                  <a:prstClr val="black"/>
                </a:solidFill>
                <a:latin typeface="Arial" pitchFamily="34" charset="0"/>
                <a:cs typeface="Arial" pitchFamily="34" charset="0"/>
              </a:rPr>
              <a:t>dos</a:t>
            </a:r>
            <a:r>
              <a:rPr sz="1100" spc="100" dirty="0">
                <a:solidFill>
                  <a:prstClr val="black"/>
                </a:solidFill>
                <a:latin typeface="Arial" pitchFamily="34" charset="0"/>
                <a:cs typeface="Arial" pitchFamily="34" charset="0"/>
              </a:rPr>
              <a:t> </a:t>
            </a:r>
            <a:r>
              <a:rPr sz="1100" spc="-5" dirty="0" err="1">
                <a:solidFill>
                  <a:prstClr val="black"/>
                </a:solidFill>
                <a:latin typeface="Arial" pitchFamily="34" charset="0"/>
                <a:cs typeface="Arial" pitchFamily="34" charset="0"/>
              </a:rPr>
              <a:t>recursos</a:t>
            </a:r>
            <a:r>
              <a:rPr sz="1100" spc="100" dirty="0">
                <a:solidFill>
                  <a:prstClr val="black"/>
                </a:solidFill>
                <a:latin typeface="Arial" pitchFamily="34" charset="0"/>
                <a:cs typeface="Arial" pitchFamily="34" charset="0"/>
              </a:rPr>
              <a:t> </a:t>
            </a:r>
            <a:r>
              <a:rPr sz="1100" spc="-10" dirty="0">
                <a:solidFill>
                  <a:prstClr val="black"/>
                </a:solidFill>
                <a:latin typeface="Arial" pitchFamily="34" charset="0"/>
                <a:cs typeface="Arial" pitchFamily="34" charset="0"/>
              </a:rPr>
              <a:t>do</a:t>
            </a:r>
            <a:r>
              <a:rPr lang="pt-BR" sz="1100" spc="-10" dirty="0">
                <a:solidFill>
                  <a:prstClr val="black"/>
                </a:solidFill>
                <a:latin typeface="Arial" pitchFamily="34" charset="0"/>
                <a:cs typeface="Arial" pitchFamily="34" charset="0"/>
              </a:rPr>
              <a:t> </a:t>
            </a:r>
            <a:r>
              <a:rPr lang="pt-BR" sz="1100" spc="-10" dirty="0" err="1">
                <a:solidFill>
                  <a:prstClr val="black"/>
                </a:solidFill>
                <a:latin typeface="Arial" pitchFamily="34" charset="0"/>
                <a:cs typeface="Arial" pitchFamily="34" charset="0"/>
              </a:rPr>
              <a:t>Fundeb</a:t>
            </a:r>
            <a:r>
              <a:rPr lang="pt-BR" sz="1100" spc="-10" dirty="0">
                <a:solidFill>
                  <a:prstClr val="black"/>
                </a:solidFill>
                <a:latin typeface="Arial" pitchFamily="34" charset="0"/>
                <a:cs typeface="Arial" pitchFamily="34" charset="0"/>
              </a:rPr>
              <a:t> e os resultados finais do Censo Escolar/2020. Além de outras etapas e  segmentos também apresentarem discrepâncias</a:t>
            </a:r>
            <a:r>
              <a:rPr lang="pt-BR" sz="1100" b="1" spc="-10" dirty="0">
                <a:solidFill>
                  <a:srgbClr val="C00000"/>
                </a:solidFill>
                <a:latin typeface="Arial" pitchFamily="34" charset="0"/>
                <a:cs typeface="Arial" pitchFamily="34" charset="0"/>
              </a:rPr>
              <a:t>, somente no ensino fundamental  oferecido em tempo integral verifica-se em 1.282 Municípios (23%) de 24 Estados  uma diferença de 695 mil matrículas que não foram devidamente computadas no  cálculo dos coeficientes de distribuição dos recursos do Fundo.</a:t>
            </a:r>
          </a:p>
          <a:p>
            <a:pPr marL="12695" marR="8250" algn="just">
              <a:lnSpc>
                <a:spcPct val="110000"/>
              </a:lnSpc>
              <a:spcBef>
                <a:spcPts val="615"/>
              </a:spcBef>
              <a:buFontTx/>
              <a:buAutoNum type="arabicPeriod"/>
              <a:tabLst>
                <a:tab pos="926053" algn="l"/>
                <a:tab pos="926689" algn="l"/>
              </a:tabLst>
            </a:pPr>
            <a:r>
              <a:rPr lang="pt-BR" sz="1100" spc="-10" dirty="0">
                <a:solidFill>
                  <a:prstClr val="black"/>
                </a:solidFill>
                <a:latin typeface="Arial" pitchFamily="34" charset="0"/>
                <a:cs typeface="Arial" pitchFamily="34" charset="0"/>
              </a:rPr>
              <a:t>Diante do exposto e considerando a necessidade de esclarecer os  gestores municipais sobre a execução e operacionalização do novo </a:t>
            </a:r>
            <a:r>
              <a:rPr lang="pt-BR" sz="1100" spc="-10" dirty="0" err="1">
                <a:solidFill>
                  <a:prstClr val="black"/>
                </a:solidFill>
                <a:latin typeface="Arial" pitchFamily="34" charset="0"/>
                <a:cs typeface="Arial" pitchFamily="34" charset="0"/>
              </a:rPr>
              <a:t>Fundeb</a:t>
            </a:r>
            <a:r>
              <a:rPr lang="pt-BR" sz="1100" spc="-10" dirty="0">
                <a:solidFill>
                  <a:prstClr val="black"/>
                </a:solidFill>
                <a:latin typeface="Arial" pitchFamily="34" charset="0"/>
                <a:cs typeface="Arial" pitchFamily="34" charset="0"/>
              </a:rPr>
              <a:t>, a CNM  solicita informações sobre a metodologia de cálculo utilizada para a filtragem de  dados realizada pelo FNDE e para cálculo dos coeficientes de participação dos  recursos do </a:t>
            </a:r>
            <a:r>
              <a:rPr lang="pt-BR" sz="1100" spc="-10" dirty="0" err="1">
                <a:solidFill>
                  <a:prstClr val="black"/>
                </a:solidFill>
                <a:latin typeface="Arial" pitchFamily="34" charset="0"/>
                <a:cs typeface="Arial" pitchFamily="34" charset="0"/>
              </a:rPr>
              <a:t>Fundeb</a:t>
            </a:r>
            <a:r>
              <a:rPr lang="pt-BR" sz="1100" spc="-10" dirty="0">
                <a:solidFill>
                  <a:prstClr val="black"/>
                </a:solidFill>
                <a:latin typeface="Arial" pitchFamily="34" charset="0"/>
                <a:cs typeface="Arial" pitchFamily="34" charset="0"/>
              </a:rPr>
              <a:t> para este exercício, conforme estimativa de receita publicada  pela Portaria Interministerial 1/2021, cujas matrículas consideradas na estimativa de  receitas do Fundo não correspondem aos resultados do Censo Escolar de 2020.</a:t>
            </a:r>
          </a:p>
          <a:p>
            <a:pPr marL="12695" marR="8250" algn="just">
              <a:lnSpc>
                <a:spcPct val="110000"/>
              </a:lnSpc>
              <a:spcBef>
                <a:spcPts val="615"/>
              </a:spcBef>
              <a:buFontTx/>
              <a:buAutoNum type="arabicPeriod"/>
              <a:tabLst>
                <a:tab pos="926053" algn="l"/>
                <a:tab pos="926689" algn="l"/>
              </a:tabLst>
            </a:pPr>
            <a:r>
              <a:rPr lang="pt-BR" sz="1100" spc="-10" dirty="0">
                <a:solidFill>
                  <a:prstClr val="black"/>
                </a:solidFill>
                <a:latin typeface="Arial" pitchFamily="34" charset="0"/>
                <a:cs typeface="Arial" pitchFamily="34" charset="0"/>
              </a:rPr>
              <a:t>Certos de contar com o atendimento à solicitação apresentada pela  CNM, colocamo-nos à disposição pelos telefones: (61) 2101-6040/6089 ou pelos e-  mails: gabinete@cnm.org.br e </a:t>
            </a:r>
            <a:r>
              <a:rPr lang="pt-BR" sz="1100" spc="-10" dirty="0">
                <a:solidFill>
                  <a:prstClr val="black"/>
                </a:solidFill>
                <a:latin typeface="Arial" pitchFamily="34" charset="0"/>
                <a:cs typeface="Arial" pitchFamily="34" charset="0"/>
                <a:hlinkClick r:id="rId2"/>
              </a:rPr>
              <a:t>educacao@cnm.org.br</a:t>
            </a:r>
            <a:endParaRPr lang="pt-BR" sz="1100" spc="-10" dirty="0">
              <a:solidFill>
                <a:prstClr val="black"/>
              </a:solidFill>
              <a:latin typeface="Arial" pitchFamily="34" charset="0"/>
              <a:cs typeface="Arial" pitchFamily="34" charset="0"/>
            </a:endParaRPr>
          </a:p>
          <a:p>
            <a:pPr marL="12695" marR="8250" algn="just">
              <a:lnSpc>
                <a:spcPct val="110000"/>
              </a:lnSpc>
              <a:spcBef>
                <a:spcPts val="615"/>
              </a:spcBef>
              <a:tabLst>
                <a:tab pos="926053" algn="l"/>
                <a:tab pos="926689" algn="l"/>
              </a:tabLst>
            </a:pPr>
            <a:r>
              <a:rPr lang="pt-BR" sz="1100" spc="-10" dirty="0">
                <a:solidFill>
                  <a:prstClr val="black"/>
                </a:solidFill>
                <a:latin typeface="Arial" pitchFamily="34" charset="0"/>
                <a:cs typeface="Arial" pitchFamily="34" charset="0"/>
              </a:rPr>
              <a:t>Respeitosamente   </a:t>
            </a:r>
          </a:p>
          <a:p>
            <a:pPr marL="12695" marR="8250" algn="ctr">
              <a:lnSpc>
                <a:spcPct val="110000"/>
              </a:lnSpc>
              <a:spcBef>
                <a:spcPts val="615"/>
              </a:spcBef>
              <a:tabLst>
                <a:tab pos="926053" algn="l"/>
                <a:tab pos="926689" algn="l"/>
              </a:tabLst>
            </a:pPr>
            <a:r>
              <a:rPr lang="pt-BR" sz="900" dirty="0" err="1">
                <a:solidFill>
                  <a:prstClr val="black"/>
                </a:solidFill>
                <a:latin typeface="Arial" pitchFamily="34" charset="0"/>
                <a:cs typeface="Arial" pitchFamily="34" charset="0"/>
              </a:rPr>
              <a:t>Glademir</a:t>
            </a:r>
            <a:r>
              <a:rPr lang="pt-BR" sz="900" dirty="0">
                <a:solidFill>
                  <a:prstClr val="black"/>
                </a:solidFill>
                <a:latin typeface="Arial" pitchFamily="34" charset="0"/>
                <a:cs typeface="Arial" pitchFamily="34" charset="0"/>
              </a:rPr>
              <a:t> </a:t>
            </a:r>
            <a:r>
              <a:rPr lang="pt-BR" sz="900" dirty="0" err="1">
                <a:solidFill>
                  <a:prstClr val="black"/>
                </a:solidFill>
                <a:latin typeface="Arial" pitchFamily="34" charset="0"/>
                <a:cs typeface="Arial" pitchFamily="34" charset="0"/>
              </a:rPr>
              <a:t>Arold</a:t>
            </a:r>
            <a:endParaRPr lang="pt-BR" sz="900" dirty="0">
              <a:solidFill>
                <a:prstClr val="black"/>
              </a:solidFill>
              <a:latin typeface="Arial" pitchFamily="34" charset="0"/>
              <a:cs typeface="Arial" pitchFamily="34" charset="0"/>
            </a:endParaRPr>
          </a:p>
          <a:p>
            <a:pPr marL="12695" marR="8250" algn="ctr">
              <a:lnSpc>
                <a:spcPct val="110000"/>
              </a:lnSpc>
              <a:spcBef>
                <a:spcPts val="615"/>
              </a:spcBef>
              <a:tabLst>
                <a:tab pos="926053" algn="l"/>
                <a:tab pos="926689" algn="l"/>
              </a:tabLst>
            </a:pPr>
            <a:r>
              <a:rPr lang="pt-BR" sz="900" dirty="0">
                <a:solidFill>
                  <a:prstClr val="black"/>
                </a:solidFill>
                <a:latin typeface="Arial" pitchFamily="34" charset="0"/>
                <a:cs typeface="Arial" pitchFamily="34" charset="0"/>
              </a:rPr>
              <a:t>Presidente</a:t>
            </a:r>
            <a:endParaRPr sz="9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544263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0" y="80432"/>
            <a:ext cx="9144000" cy="6723892"/>
          </a:xfrm>
          <a:prstGeom prst="rect">
            <a:avLst/>
          </a:prstGeom>
          <a:solidFill>
            <a:schemeClr val="bg1"/>
          </a:solidFill>
        </p:spPr>
        <p:txBody>
          <a:bodyPr wrap="square">
            <a:spAutoFit/>
          </a:bodyPr>
          <a:lstStyle/>
          <a:p>
            <a:pPr algn="ctr">
              <a:lnSpc>
                <a:spcPct val="115000"/>
              </a:lnSpc>
              <a:spcBef>
                <a:spcPts val="2250"/>
              </a:spcBef>
              <a:spcAft>
                <a:spcPts val="2250"/>
              </a:spcAft>
            </a:pPr>
            <a:r>
              <a:rPr lang="pt-BR" sz="2000" b="1" cap="all" dirty="0">
                <a:solidFill>
                  <a:srgbClr val="162937"/>
                </a:solidFill>
                <a:latin typeface="Arial" pitchFamily="34" charset="0"/>
                <a:ea typeface="Times New Roman"/>
                <a:cs typeface="Arial" pitchFamily="34" charset="0"/>
              </a:rPr>
              <a:t>PORTARIA INTERMINISTERIAL MEC/ME Nº 2, DE 22 DE ABRIL DE 2021</a:t>
            </a:r>
            <a:endParaRPr lang="pt-BR" sz="2000" dirty="0">
              <a:solidFill>
                <a:prstClr val="black"/>
              </a:solidFill>
              <a:latin typeface="Arial" pitchFamily="34" charset="0"/>
              <a:ea typeface="Calibri"/>
              <a:cs typeface="Arial" pitchFamily="34" charset="0"/>
            </a:endParaRPr>
          </a:p>
          <a:p>
            <a:pPr marL="2250440" algn="just">
              <a:lnSpc>
                <a:spcPct val="115000"/>
              </a:lnSpc>
              <a:spcAft>
                <a:spcPts val="2250"/>
              </a:spcAft>
            </a:pPr>
            <a:r>
              <a:rPr lang="pt-BR" sz="1600" dirty="0">
                <a:solidFill>
                  <a:srgbClr val="162937"/>
                </a:solidFill>
                <a:ea typeface="Times New Roman"/>
                <a:cs typeface="Times New Roman"/>
              </a:rPr>
              <a:t>Divulga o Demonstrativo de </a:t>
            </a:r>
            <a:r>
              <a:rPr lang="pt-BR" sz="1600" b="1" dirty="0">
                <a:solidFill>
                  <a:srgbClr val="C00000"/>
                </a:solidFill>
                <a:ea typeface="Times New Roman"/>
                <a:cs typeface="Times New Roman"/>
              </a:rPr>
              <a:t>Ajuste Anual </a:t>
            </a:r>
            <a:r>
              <a:rPr lang="pt-BR" sz="1600" dirty="0">
                <a:solidFill>
                  <a:srgbClr val="162937"/>
                </a:solidFill>
                <a:ea typeface="Times New Roman"/>
                <a:cs typeface="Times New Roman"/>
              </a:rPr>
              <a:t>da Distribuição dos Recursos do Fundo de Manutenção e Desenvolvimento da Educação Básica e de Valorização dos Profissionais da Educação - </a:t>
            </a:r>
            <a:r>
              <a:rPr lang="pt-BR" sz="1600" dirty="0" err="1">
                <a:solidFill>
                  <a:srgbClr val="162937"/>
                </a:solidFill>
                <a:ea typeface="Times New Roman"/>
                <a:cs typeface="Times New Roman"/>
              </a:rPr>
              <a:t>Fundeb</a:t>
            </a:r>
            <a:r>
              <a:rPr lang="pt-BR" sz="1600" dirty="0">
                <a:solidFill>
                  <a:srgbClr val="162937"/>
                </a:solidFill>
                <a:ea typeface="Times New Roman"/>
                <a:cs typeface="Times New Roman"/>
              </a:rPr>
              <a:t> do exercício de 2020.</a:t>
            </a:r>
            <a:endParaRPr lang="pt-BR" sz="1600" dirty="0">
              <a:solidFill>
                <a:prstClr val="black"/>
              </a:solidFill>
              <a:ea typeface="Calibri"/>
              <a:cs typeface="Times New Roman"/>
            </a:endParaRPr>
          </a:p>
          <a:p>
            <a:pPr indent="762000" algn="just">
              <a:lnSpc>
                <a:spcPct val="115000"/>
              </a:lnSpc>
              <a:spcAft>
                <a:spcPts val="750"/>
              </a:spcAft>
            </a:pPr>
            <a:r>
              <a:rPr lang="pt-BR" sz="1600" dirty="0">
                <a:solidFill>
                  <a:srgbClr val="162937"/>
                </a:solidFill>
                <a:ea typeface="Times New Roman"/>
                <a:cs typeface="Times New Roman"/>
              </a:rPr>
              <a:t>O MINISTRO DE ESTADO DA EDUCAÇÃO e o MINISTRO DE ESTADO DA ECONOMIA, no uso das atribuições que lhes confere o art. 87, parágrafo único, incisos II e IV, da Constituição Federal e, em observância ao disposto no art. 6º, § 2º, no art. 15, parágrafo único, e no art. 16, parágrafo único, da Lei nº 11.494, de 20 de junho de 2007, resolvem:</a:t>
            </a:r>
            <a:endParaRPr lang="pt-BR" sz="1600" dirty="0">
              <a:solidFill>
                <a:prstClr val="black"/>
              </a:solidFill>
              <a:ea typeface="Calibri"/>
              <a:cs typeface="Times New Roman"/>
            </a:endParaRPr>
          </a:p>
          <a:p>
            <a:pPr indent="762000" algn="just">
              <a:lnSpc>
                <a:spcPct val="115000"/>
              </a:lnSpc>
              <a:spcAft>
                <a:spcPts val="750"/>
              </a:spcAft>
            </a:pPr>
            <a:r>
              <a:rPr lang="pt-BR" sz="1600" dirty="0">
                <a:solidFill>
                  <a:srgbClr val="162937"/>
                </a:solidFill>
                <a:ea typeface="Times New Roman"/>
                <a:cs typeface="Times New Roman"/>
              </a:rPr>
              <a:t>Art. 1º Fica divulgado, na forma do Anexo, o Demonstrativo do Ajuste Anual da Distribuição dos Recursos do Fundo de Manutenção e Desenvolvimento da Educação Básica e de Valorização dos Profissionais da Educação - </a:t>
            </a:r>
            <a:r>
              <a:rPr lang="pt-BR" sz="1600" dirty="0" err="1">
                <a:solidFill>
                  <a:srgbClr val="162937"/>
                </a:solidFill>
                <a:ea typeface="Times New Roman"/>
                <a:cs typeface="Times New Roman"/>
              </a:rPr>
              <a:t>Fundeb</a:t>
            </a:r>
            <a:r>
              <a:rPr lang="pt-BR" sz="1600" dirty="0">
                <a:solidFill>
                  <a:srgbClr val="162937"/>
                </a:solidFill>
                <a:ea typeface="Times New Roman"/>
                <a:cs typeface="Times New Roman"/>
              </a:rPr>
              <a:t> do exercício de 2020.</a:t>
            </a:r>
            <a:endParaRPr lang="pt-BR" sz="1600" dirty="0">
              <a:solidFill>
                <a:prstClr val="black"/>
              </a:solidFill>
              <a:ea typeface="Calibri"/>
              <a:cs typeface="Times New Roman"/>
            </a:endParaRPr>
          </a:p>
          <a:p>
            <a:pPr indent="762000" algn="just">
              <a:lnSpc>
                <a:spcPct val="115000"/>
              </a:lnSpc>
              <a:spcAft>
                <a:spcPts val="750"/>
              </a:spcAft>
            </a:pPr>
            <a:r>
              <a:rPr lang="pt-BR" sz="1600" dirty="0">
                <a:solidFill>
                  <a:srgbClr val="162937"/>
                </a:solidFill>
                <a:ea typeface="Times New Roman"/>
                <a:cs typeface="Times New Roman"/>
              </a:rPr>
              <a:t>§ 1º A redistribuição da Complementação da União ao </a:t>
            </a:r>
            <a:r>
              <a:rPr lang="pt-BR" sz="1600" dirty="0" err="1">
                <a:solidFill>
                  <a:srgbClr val="162937"/>
                </a:solidFill>
                <a:ea typeface="Times New Roman"/>
                <a:cs typeface="Times New Roman"/>
              </a:rPr>
              <a:t>Fundeb</a:t>
            </a:r>
            <a:r>
              <a:rPr lang="pt-BR" sz="1600" dirty="0">
                <a:solidFill>
                  <a:srgbClr val="162937"/>
                </a:solidFill>
                <a:ea typeface="Times New Roman"/>
                <a:cs typeface="Times New Roman"/>
              </a:rPr>
              <a:t> do ano de 2020 será realizada mediante lançamentos, a débito ou a crédito, conforme o caso, da diferença apurada entre o valor da Complementação da União distribuída aos fundos e o valor da Complementação da União calculada com base nas receitas efetivamente realizadas no ano de 2020, segundo as disposições do art. 6º, § 2º, da Lei nº 11.494, de 20 de junho de 2007.</a:t>
            </a:r>
          </a:p>
          <a:p>
            <a:pPr indent="762000" algn="just">
              <a:lnSpc>
                <a:spcPct val="115000"/>
              </a:lnSpc>
              <a:spcAft>
                <a:spcPts val="750"/>
              </a:spcAft>
            </a:pPr>
            <a:r>
              <a:rPr lang="pt-BR" sz="1600" b="1" dirty="0">
                <a:solidFill>
                  <a:prstClr val="black"/>
                </a:solidFill>
                <a:ea typeface="Calibri"/>
                <a:cs typeface="Times New Roman"/>
              </a:rPr>
              <a:t>§ 2º Os lançamentos de que trata o § 1º, nas contas-correntes específicas dos Fundos do Distrito Federal, dos estados e respectivos municípios, serão realizados pelo Banco do Brasil S/A no </a:t>
            </a:r>
            <a:r>
              <a:rPr lang="pt-BR" sz="1600" b="1" dirty="0">
                <a:solidFill>
                  <a:srgbClr val="C00000"/>
                </a:solidFill>
                <a:ea typeface="Calibri"/>
                <a:cs typeface="Times New Roman"/>
              </a:rPr>
              <a:t>mês de abril de 2021, </a:t>
            </a:r>
            <a:r>
              <a:rPr lang="pt-BR" sz="1600" b="1" dirty="0">
                <a:solidFill>
                  <a:prstClr val="black"/>
                </a:solidFill>
                <a:ea typeface="Calibri"/>
                <a:cs typeface="Times New Roman"/>
              </a:rPr>
              <a:t>com base nos coeficientes de distribuição dos recursos do </a:t>
            </a:r>
            <a:r>
              <a:rPr lang="pt-BR" sz="1600" b="1" dirty="0" err="1">
                <a:solidFill>
                  <a:prstClr val="black"/>
                </a:solidFill>
                <a:ea typeface="Calibri"/>
                <a:cs typeface="Times New Roman"/>
              </a:rPr>
              <a:t>Fundeb</a:t>
            </a:r>
            <a:r>
              <a:rPr lang="pt-BR" sz="1600" b="1" dirty="0">
                <a:solidFill>
                  <a:prstClr val="black"/>
                </a:solidFill>
                <a:ea typeface="Calibri"/>
                <a:cs typeface="Times New Roman"/>
              </a:rPr>
              <a:t> do </a:t>
            </a:r>
            <a:r>
              <a:rPr lang="pt-BR" sz="1600" b="1" dirty="0">
                <a:solidFill>
                  <a:srgbClr val="C00000"/>
                </a:solidFill>
                <a:ea typeface="Calibri"/>
                <a:cs typeface="Times New Roman"/>
              </a:rPr>
              <a:t>ano de 2020.</a:t>
            </a:r>
          </a:p>
        </p:txBody>
      </p:sp>
    </p:spTree>
    <p:extLst>
      <p:ext uri="{BB962C8B-B14F-4D97-AF65-F5344CB8AC3E}">
        <p14:creationId xmlns:p14="http://schemas.microsoft.com/office/powerpoint/2010/main" val="1062994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2672" y="136325"/>
            <a:ext cx="9111328" cy="6699783"/>
          </a:xfrm>
          <a:prstGeom prst="rect">
            <a:avLst/>
          </a:prstGeom>
          <a:solidFill>
            <a:schemeClr val="bg1"/>
          </a:solidFill>
        </p:spPr>
        <p:txBody>
          <a:bodyPr wrap="square">
            <a:spAutoFit/>
          </a:bodyPr>
          <a:lstStyle/>
          <a:p>
            <a:pPr indent="762000" algn="just">
              <a:lnSpc>
                <a:spcPct val="115000"/>
              </a:lnSpc>
              <a:spcAft>
                <a:spcPts val="750"/>
              </a:spcAft>
            </a:pPr>
            <a:r>
              <a:rPr lang="pt-BR" sz="1600" b="1" dirty="0">
                <a:solidFill>
                  <a:srgbClr val="162937"/>
                </a:solidFill>
                <a:ea typeface="Times New Roman"/>
                <a:cs typeface="Times New Roman"/>
              </a:rPr>
              <a:t>§ 3º Os ajustes financeiros decorrentes dos valores constantes na coluna "I" </a:t>
            </a:r>
            <a:r>
              <a:rPr lang="pt-BR" sz="1600" dirty="0">
                <a:solidFill>
                  <a:srgbClr val="162937"/>
                </a:solidFill>
                <a:ea typeface="Times New Roman"/>
                <a:cs typeface="Times New Roman"/>
              </a:rPr>
              <a:t>do Anexo, apurados a partir do cálculo da diferença entre os montantes das receitas transferidas ao </a:t>
            </a:r>
            <a:r>
              <a:rPr lang="pt-BR" sz="1600" dirty="0" err="1">
                <a:solidFill>
                  <a:srgbClr val="162937"/>
                </a:solidFill>
                <a:ea typeface="Times New Roman"/>
                <a:cs typeface="Times New Roman"/>
              </a:rPr>
              <a:t>Fundeb</a:t>
            </a:r>
            <a:r>
              <a:rPr lang="pt-BR" sz="1600" dirty="0">
                <a:solidFill>
                  <a:srgbClr val="162937"/>
                </a:solidFill>
                <a:ea typeface="Times New Roman"/>
                <a:cs typeface="Times New Roman"/>
              </a:rPr>
              <a:t> e os montantes das receitas arrecadadas pelas unidades da federação no ano de 2020, deverão ser </a:t>
            </a:r>
            <a:r>
              <a:rPr lang="pt-BR" sz="1600" b="1" dirty="0">
                <a:solidFill>
                  <a:srgbClr val="162937"/>
                </a:solidFill>
                <a:ea typeface="Times New Roman"/>
                <a:cs typeface="Times New Roman"/>
              </a:rPr>
              <a:t>implementados pelos governos estaduais e do Distrito Federal em até trinta dias, contados da data da publicação desta Portaria</a:t>
            </a:r>
            <a:r>
              <a:rPr lang="pt-BR" sz="1600" dirty="0">
                <a:solidFill>
                  <a:srgbClr val="162937"/>
                </a:solidFill>
                <a:ea typeface="Times New Roman"/>
                <a:cs typeface="Times New Roman"/>
              </a:rPr>
              <a:t>, observado o disposto no art. 16 da Lei nº 11.494, de 2007 e em conformidade com o art. 6º, §§ 3º, 4º e 6º da Portaria Conjunta nº 2, de 15 de janeiro de 2018, da Secretaria do Tesouro Nacional - STN e do Fundo Nacional de Desenvolvimento da Educação - FNDE.</a:t>
            </a:r>
            <a:endParaRPr lang="pt-BR" sz="1600" dirty="0">
              <a:solidFill>
                <a:prstClr val="black"/>
              </a:solidFill>
              <a:ea typeface="Calibri"/>
              <a:cs typeface="Times New Roman"/>
            </a:endParaRPr>
          </a:p>
          <a:p>
            <a:pPr indent="762000" algn="just">
              <a:lnSpc>
                <a:spcPct val="115000"/>
              </a:lnSpc>
              <a:spcAft>
                <a:spcPts val="750"/>
              </a:spcAft>
            </a:pPr>
            <a:r>
              <a:rPr lang="pt-BR" sz="1600" b="1" dirty="0">
                <a:solidFill>
                  <a:srgbClr val="162937"/>
                </a:solidFill>
                <a:ea typeface="Times New Roman"/>
                <a:cs typeface="Times New Roman"/>
              </a:rPr>
              <a:t>Art. 2º Em decorrência do ajuste de que trata o art. 1º, o valor mínimo nacional por aluno/ano, </a:t>
            </a:r>
            <a:r>
              <a:rPr lang="pt-BR" sz="1600" dirty="0">
                <a:solidFill>
                  <a:srgbClr val="162937"/>
                </a:solidFill>
                <a:ea typeface="Times New Roman"/>
                <a:cs typeface="Times New Roman"/>
              </a:rPr>
              <a:t>a que se refere o art. 2º da Portaria Interministerial nº 3, de 25 de novembro de 2020, do Ministério da Educação e do Ministério da Economia, </a:t>
            </a:r>
            <a:r>
              <a:rPr lang="pt-BR" sz="1600" b="1" dirty="0">
                <a:solidFill>
                  <a:srgbClr val="C00000"/>
                </a:solidFill>
                <a:effectLst>
                  <a:outerShdw blurRad="38100" dist="38100" dir="2700000" algn="tl">
                    <a:srgbClr val="000000">
                      <a:alpha val="43137"/>
                    </a:srgbClr>
                  </a:outerShdw>
                </a:effectLst>
                <a:ea typeface="Times New Roman"/>
                <a:cs typeface="Times New Roman"/>
              </a:rPr>
              <a:t>fica estabelecido em R$ 3.589,87</a:t>
            </a:r>
            <a:r>
              <a:rPr lang="pt-BR" sz="1600" dirty="0">
                <a:solidFill>
                  <a:srgbClr val="162937"/>
                </a:solidFill>
                <a:ea typeface="Times New Roman"/>
                <a:cs typeface="Times New Roman"/>
              </a:rPr>
              <a:t> (três mil, quinhentos e oitenta e nove reais e oitenta e sete centavos).</a:t>
            </a:r>
            <a:endParaRPr lang="pt-BR" sz="1600" dirty="0">
              <a:solidFill>
                <a:prstClr val="black"/>
              </a:solidFill>
              <a:ea typeface="Calibri"/>
              <a:cs typeface="Times New Roman"/>
            </a:endParaRPr>
          </a:p>
          <a:p>
            <a:pPr indent="762000" algn="just">
              <a:lnSpc>
                <a:spcPct val="115000"/>
              </a:lnSpc>
              <a:spcAft>
                <a:spcPts val="750"/>
              </a:spcAft>
            </a:pPr>
            <a:r>
              <a:rPr lang="pt-BR" sz="1600" b="1" dirty="0">
                <a:solidFill>
                  <a:srgbClr val="162937"/>
                </a:solidFill>
                <a:ea typeface="Times New Roman"/>
                <a:cs typeface="Times New Roman"/>
              </a:rPr>
              <a:t>Art. 3º </a:t>
            </a:r>
            <a:r>
              <a:rPr lang="pt-BR" sz="1600" dirty="0">
                <a:solidFill>
                  <a:srgbClr val="162937"/>
                </a:solidFill>
                <a:ea typeface="Times New Roman"/>
                <a:cs typeface="Times New Roman"/>
              </a:rPr>
              <a:t>Para o exercício do acompanhamento, do controle e da fiscalização de que tratam os </a:t>
            </a:r>
            <a:r>
              <a:rPr lang="pt-BR" sz="1600" dirty="0" err="1">
                <a:solidFill>
                  <a:srgbClr val="162937"/>
                </a:solidFill>
                <a:ea typeface="Times New Roman"/>
                <a:cs typeface="Times New Roman"/>
              </a:rPr>
              <a:t>arts</a:t>
            </a:r>
            <a:r>
              <a:rPr lang="pt-BR" sz="1600" dirty="0">
                <a:solidFill>
                  <a:srgbClr val="162937"/>
                </a:solidFill>
                <a:ea typeface="Times New Roman"/>
                <a:cs typeface="Times New Roman"/>
              </a:rPr>
              <a:t>. 24, 26, incisos II e III, 27 e 29 da Lei nº 11.494, de 2007, o FNDE dará ciência do ajuste a que se refere esta Portaria aos governos dos estados e do Distrito Federal, aos Conselhos de Acompanhamento e Controle Social do Fundo, aos tribunais de contas dos estados e municípios, ao Ministério Público Estadual e também ao Ministério Público Federal, nos casos das unidades federadas beneficiadas com a Complementação da União ao </a:t>
            </a:r>
            <a:r>
              <a:rPr lang="pt-BR" sz="1600" dirty="0" err="1">
                <a:solidFill>
                  <a:srgbClr val="162937"/>
                </a:solidFill>
                <a:ea typeface="Times New Roman"/>
                <a:cs typeface="Times New Roman"/>
              </a:rPr>
              <a:t>Fundeb</a:t>
            </a:r>
            <a:r>
              <a:rPr lang="pt-BR" sz="1600" dirty="0">
                <a:solidFill>
                  <a:srgbClr val="162937"/>
                </a:solidFill>
                <a:ea typeface="Times New Roman"/>
                <a:cs typeface="Times New Roman"/>
              </a:rPr>
              <a:t>.</a:t>
            </a:r>
            <a:endParaRPr lang="pt-BR" sz="1600" dirty="0">
              <a:solidFill>
                <a:prstClr val="black"/>
              </a:solidFill>
              <a:ea typeface="Calibri"/>
              <a:cs typeface="Times New Roman"/>
            </a:endParaRPr>
          </a:p>
          <a:p>
            <a:pPr indent="762000">
              <a:lnSpc>
                <a:spcPct val="115000"/>
              </a:lnSpc>
              <a:spcAft>
                <a:spcPts val="750"/>
              </a:spcAft>
            </a:pPr>
            <a:r>
              <a:rPr lang="pt-BR" sz="1600" dirty="0">
                <a:solidFill>
                  <a:srgbClr val="162937"/>
                </a:solidFill>
                <a:ea typeface="Times New Roman"/>
                <a:cs typeface="Times New Roman"/>
              </a:rPr>
              <a:t>Art. 4º Esta Portaria entra em vigor na data de sua publicação.   </a:t>
            </a:r>
          </a:p>
          <a:p>
            <a:pPr indent="762000"/>
            <a:r>
              <a:rPr lang="pt-BR" sz="1600" b="1" cap="all" dirty="0">
                <a:solidFill>
                  <a:srgbClr val="162937"/>
                </a:solidFill>
                <a:ea typeface="Times New Roman"/>
                <a:cs typeface="Times New Roman"/>
              </a:rPr>
              <a:t>                                                              MILTON RIBEIRO</a:t>
            </a:r>
            <a:endParaRPr lang="pt-BR" sz="1600" dirty="0">
              <a:solidFill>
                <a:prstClr val="black"/>
              </a:solidFill>
              <a:ea typeface="Calibri"/>
              <a:cs typeface="Times New Roman"/>
            </a:endParaRPr>
          </a:p>
          <a:p>
            <a:pPr algn="ctr"/>
            <a:r>
              <a:rPr lang="pt-BR" sz="1600" dirty="0">
                <a:solidFill>
                  <a:srgbClr val="162937"/>
                </a:solidFill>
                <a:ea typeface="Times New Roman"/>
                <a:cs typeface="Times New Roman"/>
              </a:rPr>
              <a:t>Ministro de Estado da Educação</a:t>
            </a:r>
            <a:endParaRPr lang="pt-BR" sz="1600" dirty="0">
              <a:solidFill>
                <a:prstClr val="black"/>
              </a:solidFill>
              <a:ea typeface="Calibri"/>
              <a:cs typeface="Times New Roman"/>
            </a:endParaRPr>
          </a:p>
          <a:p>
            <a:pPr algn="ctr">
              <a:spcBef>
                <a:spcPts val="900"/>
              </a:spcBef>
            </a:pPr>
            <a:r>
              <a:rPr lang="pt-BR" sz="1600" b="1" cap="all" dirty="0">
                <a:solidFill>
                  <a:srgbClr val="162937"/>
                </a:solidFill>
                <a:ea typeface="Times New Roman"/>
                <a:cs typeface="Times New Roman"/>
              </a:rPr>
              <a:t>PAULO GUEDES</a:t>
            </a:r>
            <a:endParaRPr lang="pt-BR" sz="1600" dirty="0">
              <a:solidFill>
                <a:prstClr val="black"/>
              </a:solidFill>
              <a:ea typeface="Calibri"/>
              <a:cs typeface="Times New Roman"/>
            </a:endParaRPr>
          </a:p>
          <a:p>
            <a:pPr algn="ctr">
              <a:spcAft>
                <a:spcPts val="1000"/>
              </a:spcAft>
            </a:pPr>
            <a:r>
              <a:rPr lang="pt-BR" sz="1600" dirty="0">
                <a:solidFill>
                  <a:srgbClr val="162937"/>
                </a:solidFill>
                <a:ea typeface="Times New Roman"/>
                <a:cs typeface="Times New Roman"/>
              </a:rPr>
              <a:t>Ministro de Estado da Economia</a:t>
            </a:r>
            <a:endParaRPr lang="pt-BR" sz="1600" dirty="0">
              <a:solidFill>
                <a:prstClr val="black"/>
              </a:solidFill>
              <a:ea typeface="Calibri"/>
              <a:cs typeface="Times New Roman"/>
            </a:endParaRPr>
          </a:p>
        </p:txBody>
      </p:sp>
    </p:spTree>
    <p:extLst>
      <p:ext uri="{BB962C8B-B14F-4D97-AF65-F5344CB8AC3E}">
        <p14:creationId xmlns:p14="http://schemas.microsoft.com/office/powerpoint/2010/main" val="3402075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49560"/>
            <a:ext cx="9143999" cy="6781344"/>
          </a:xfrm>
          <a:prstGeom prst="rect">
            <a:avLst/>
          </a:prstGeom>
          <a:solidFill>
            <a:schemeClr val="bg1"/>
          </a:solidFill>
        </p:spPr>
        <p:txBody>
          <a:bodyPr wrap="square">
            <a:spAutoFit/>
          </a:bodyPr>
          <a:lstStyle/>
          <a:p>
            <a:pPr algn="ctr"/>
            <a:r>
              <a:rPr lang="pt-BR" sz="2000" b="1" u="sng" dirty="0">
                <a:solidFill>
                  <a:srgbClr val="162937"/>
                </a:solidFill>
                <a:latin typeface="Arial" pitchFamily="34" charset="0"/>
                <a:cs typeface="Arial" pitchFamily="34" charset="0"/>
              </a:rPr>
              <a:t>PORTARIA INTERMINISTERIAL MEC/ME Nº 3, DE 24 DE </a:t>
            </a:r>
            <a:r>
              <a:rPr lang="pt-BR" sz="2000" b="1" u="sng" dirty="0">
                <a:solidFill>
                  <a:srgbClr val="C00000"/>
                </a:solidFill>
                <a:latin typeface="Arial" pitchFamily="34" charset="0"/>
                <a:cs typeface="Arial" pitchFamily="34" charset="0"/>
              </a:rPr>
              <a:t>MAIO DE 2021</a:t>
            </a:r>
          </a:p>
          <a:p>
            <a:endParaRPr lang="pt-BR" sz="2000" b="1" u="sng" dirty="0">
              <a:solidFill>
                <a:srgbClr val="162937"/>
              </a:solidFill>
              <a:latin typeface="Arial" pitchFamily="34" charset="0"/>
              <a:cs typeface="Arial" pitchFamily="34" charset="0"/>
            </a:endParaRPr>
          </a:p>
          <a:p>
            <a:pPr marL="1657350" lvl="3" indent="-285750" algn="just">
              <a:buFont typeface="Arial" pitchFamily="34" charset="0"/>
              <a:buChar char="•"/>
            </a:pPr>
            <a:r>
              <a:rPr lang="pt-BR" sz="1500" dirty="0">
                <a:solidFill>
                  <a:srgbClr val="162937"/>
                </a:solidFill>
                <a:latin typeface="Arial" pitchFamily="34" charset="0"/>
                <a:cs typeface="Arial" pitchFamily="34" charset="0"/>
              </a:rPr>
              <a:t>Altera a Portaria Interministerial MEC/ME nº 1, de 31 de março de 2021, que dispõe sobre os parâmetros referenciais anuais do Fundo de Manutenção e desenvolvimento da Educação Básica e de Valorização dos Profissionais da Educação - </a:t>
            </a:r>
            <a:r>
              <a:rPr lang="pt-BR" sz="1500" dirty="0" err="1">
                <a:solidFill>
                  <a:srgbClr val="162937"/>
                </a:solidFill>
                <a:latin typeface="Arial" pitchFamily="34" charset="0"/>
                <a:cs typeface="Arial" pitchFamily="34" charset="0"/>
              </a:rPr>
              <a:t>Fundeb</a:t>
            </a:r>
            <a:r>
              <a:rPr lang="pt-BR" sz="1500" dirty="0">
                <a:solidFill>
                  <a:srgbClr val="162937"/>
                </a:solidFill>
                <a:latin typeface="Arial" pitchFamily="34" charset="0"/>
                <a:cs typeface="Arial" pitchFamily="34" charset="0"/>
              </a:rPr>
              <a:t> para o exercício de 2021.</a:t>
            </a:r>
          </a:p>
          <a:p>
            <a:pPr marL="1657350" lvl="3" indent="-285750" algn="just">
              <a:buFont typeface="Arial" pitchFamily="34" charset="0"/>
              <a:buChar char="•"/>
            </a:pPr>
            <a:endParaRPr lang="pt-BR" sz="1500" dirty="0">
              <a:solidFill>
                <a:srgbClr val="162937"/>
              </a:solidFill>
              <a:latin typeface="Arial" pitchFamily="34" charset="0"/>
              <a:cs typeface="Arial" pitchFamily="34" charset="0"/>
            </a:endParaRPr>
          </a:p>
          <a:p>
            <a:pPr algn="just"/>
            <a:r>
              <a:rPr lang="pt-BR" sz="1600" b="1" dirty="0">
                <a:solidFill>
                  <a:srgbClr val="162937"/>
                </a:solidFill>
                <a:latin typeface="Arial" pitchFamily="34" charset="0"/>
                <a:cs typeface="Arial" pitchFamily="34" charset="0"/>
              </a:rPr>
              <a:t>O MINISTRO DE ESTADO DA EDUCAÇÃO e o MINISTRO DE ESTADO DA ECONOMIA, </a:t>
            </a:r>
            <a:r>
              <a:rPr lang="pt-BR" sz="1600" dirty="0">
                <a:solidFill>
                  <a:srgbClr val="162937"/>
                </a:solidFill>
                <a:latin typeface="Arial" pitchFamily="34" charset="0"/>
                <a:cs typeface="Arial" pitchFamily="34" charset="0"/>
              </a:rPr>
              <a:t>no uso das atribuições que lhes confere o art. 87, parágrafo único, incisos II e IV, da Constituição, e tendo em vista o disposto na Lei nº 14.113, de 25 de dezembro de 2020, e no Decreto nº 10.656, de 22 de março de 2021, resolvem:</a:t>
            </a:r>
          </a:p>
          <a:p>
            <a:pPr algn="just">
              <a:lnSpc>
                <a:spcPts val="1400"/>
              </a:lnSpc>
            </a:pPr>
            <a:endParaRPr lang="pt-BR" sz="1600" dirty="0">
              <a:solidFill>
                <a:srgbClr val="162937"/>
              </a:solidFill>
              <a:latin typeface="Arial" pitchFamily="34" charset="0"/>
              <a:cs typeface="Arial" pitchFamily="34" charset="0"/>
            </a:endParaRPr>
          </a:p>
          <a:p>
            <a:pPr algn="just"/>
            <a:r>
              <a:rPr lang="pt-BR" sz="1600" b="1" dirty="0">
                <a:solidFill>
                  <a:srgbClr val="162937"/>
                </a:solidFill>
                <a:latin typeface="Arial" pitchFamily="34" charset="0"/>
                <a:cs typeface="Arial" pitchFamily="34" charset="0"/>
              </a:rPr>
              <a:t>Art. 1º </a:t>
            </a:r>
            <a:r>
              <a:rPr lang="pt-BR" sz="1600" dirty="0">
                <a:solidFill>
                  <a:srgbClr val="162937"/>
                </a:solidFill>
                <a:latin typeface="Arial" pitchFamily="34" charset="0"/>
                <a:cs typeface="Arial" pitchFamily="34" charset="0"/>
              </a:rPr>
              <a:t>A Portaria Interministerial MEC/ME nº 1, de 31 de março de 2021, passa a vigorar com as seguintes alterações:</a:t>
            </a:r>
          </a:p>
          <a:p>
            <a:pPr algn="just">
              <a:lnSpc>
                <a:spcPts val="1400"/>
              </a:lnSpc>
            </a:pPr>
            <a:endParaRPr lang="pt-BR" sz="1600" dirty="0">
              <a:solidFill>
                <a:srgbClr val="162937"/>
              </a:solidFill>
              <a:latin typeface="Arial" pitchFamily="34" charset="0"/>
              <a:cs typeface="Arial" pitchFamily="34" charset="0"/>
            </a:endParaRPr>
          </a:p>
          <a:p>
            <a:pPr algn="just"/>
            <a:r>
              <a:rPr lang="pt-BR" sz="1600" dirty="0">
                <a:solidFill>
                  <a:srgbClr val="162937"/>
                </a:solidFill>
                <a:latin typeface="Arial" pitchFamily="34" charset="0"/>
                <a:cs typeface="Arial" pitchFamily="34" charset="0"/>
              </a:rPr>
              <a:t>"</a:t>
            </a:r>
            <a:r>
              <a:rPr lang="pt-BR" sz="1600" b="1" dirty="0">
                <a:solidFill>
                  <a:srgbClr val="162937"/>
                </a:solidFill>
                <a:latin typeface="Arial" pitchFamily="34" charset="0"/>
                <a:cs typeface="Arial" pitchFamily="34" charset="0"/>
              </a:rPr>
              <a:t>Art. 2º </a:t>
            </a:r>
            <a:r>
              <a:rPr lang="pt-BR" sz="1600" dirty="0">
                <a:solidFill>
                  <a:srgbClr val="162937"/>
                </a:solidFill>
                <a:latin typeface="Arial" pitchFamily="34" charset="0"/>
                <a:cs typeface="Arial" pitchFamily="34" charset="0"/>
              </a:rPr>
              <a:t>O VAAF-MIN definido nacionalmente para o ano de 2021 no âmbito do </a:t>
            </a:r>
            <a:r>
              <a:rPr lang="pt-BR" sz="1600" dirty="0" err="1">
                <a:solidFill>
                  <a:srgbClr val="162937"/>
                </a:solidFill>
                <a:latin typeface="Arial" pitchFamily="34" charset="0"/>
                <a:cs typeface="Arial" pitchFamily="34" charset="0"/>
              </a:rPr>
              <a:t>Fundeb</a:t>
            </a:r>
            <a:r>
              <a:rPr lang="pt-BR" sz="1600" dirty="0">
                <a:solidFill>
                  <a:srgbClr val="162937"/>
                </a:solidFill>
                <a:latin typeface="Arial" pitchFamily="34" charset="0"/>
                <a:cs typeface="Arial" pitchFamily="34" charset="0"/>
              </a:rPr>
              <a:t>, estimado na forma do inciso IV do art. 1º, fica estabelecido em </a:t>
            </a:r>
            <a:r>
              <a:rPr lang="pt-BR" b="1" dirty="0">
                <a:solidFill>
                  <a:srgbClr val="C00000"/>
                </a:solidFill>
                <a:effectLst>
                  <a:outerShdw blurRad="38100" dist="38100" dir="2700000" algn="tl">
                    <a:srgbClr val="000000">
                      <a:alpha val="43137"/>
                    </a:srgbClr>
                  </a:outerShdw>
                </a:effectLst>
                <a:latin typeface="Arial" pitchFamily="34" charset="0"/>
                <a:cs typeface="Arial" pitchFamily="34" charset="0"/>
              </a:rPr>
              <a:t>R$ 3.755,59 </a:t>
            </a:r>
            <a:r>
              <a:rPr lang="pt-BR" sz="1600" dirty="0">
                <a:solidFill>
                  <a:srgbClr val="162937"/>
                </a:solidFill>
                <a:latin typeface="Arial" pitchFamily="34" charset="0"/>
                <a:cs typeface="Arial" pitchFamily="34" charset="0"/>
              </a:rPr>
              <a:t>(três mil, setecentos e cinquenta e cinco reais e cinquenta e nove centavos)." (NR)</a:t>
            </a:r>
          </a:p>
          <a:p>
            <a:pPr algn="just">
              <a:lnSpc>
                <a:spcPts val="1400"/>
              </a:lnSpc>
            </a:pPr>
            <a:endParaRPr lang="pt-BR" sz="1600" dirty="0">
              <a:solidFill>
                <a:srgbClr val="162937"/>
              </a:solidFill>
              <a:latin typeface="Arial" pitchFamily="34" charset="0"/>
              <a:cs typeface="Arial" pitchFamily="34" charset="0"/>
            </a:endParaRPr>
          </a:p>
          <a:p>
            <a:pPr algn="just"/>
            <a:r>
              <a:rPr lang="pt-BR" sz="1600" b="1" dirty="0">
                <a:solidFill>
                  <a:srgbClr val="162937"/>
                </a:solidFill>
                <a:latin typeface="Arial" pitchFamily="34" charset="0"/>
                <a:cs typeface="Arial" pitchFamily="34" charset="0"/>
              </a:rPr>
              <a:t>Art. 2º </a:t>
            </a:r>
            <a:r>
              <a:rPr lang="pt-BR" sz="1600" dirty="0">
                <a:solidFill>
                  <a:srgbClr val="162937"/>
                </a:solidFill>
                <a:latin typeface="Arial" pitchFamily="34" charset="0"/>
                <a:cs typeface="Arial" pitchFamily="34" charset="0"/>
              </a:rPr>
              <a:t>Os Anexos I e II à Portaria Interministerial MEC/ME nº 1, de 2021, passam a vigorar, respectivamente, na forma dos Anexos I e II a esta Portaria.</a:t>
            </a:r>
          </a:p>
          <a:p>
            <a:pPr algn="just">
              <a:lnSpc>
                <a:spcPts val="1400"/>
              </a:lnSpc>
            </a:pPr>
            <a:endParaRPr lang="pt-BR" sz="1600" dirty="0">
              <a:solidFill>
                <a:srgbClr val="162937"/>
              </a:solidFill>
              <a:latin typeface="Arial" pitchFamily="34" charset="0"/>
              <a:cs typeface="Arial" pitchFamily="34" charset="0"/>
            </a:endParaRPr>
          </a:p>
          <a:p>
            <a:pPr algn="just"/>
            <a:r>
              <a:rPr lang="pt-BR" sz="1600" b="1" dirty="0">
                <a:solidFill>
                  <a:srgbClr val="162937"/>
                </a:solidFill>
                <a:latin typeface="Arial" pitchFamily="34" charset="0"/>
                <a:cs typeface="Arial" pitchFamily="34" charset="0"/>
              </a:rPr>
              <a:t>Art. 3º </a:t>
            </a:r>
            <a:r>
              <a:rPr lang="pt-BR" sz="1600" dirty="0">
                <a:solidFill>
                  <a:srgbClr val="162937"/>
                </a:solidFill>
                <a:latin typeface="Arial" pitchFamily="34" charset="0"/>
                <a:cs typeface="Arial" pitchFamily="34" charset="0"/>
              </a:rPr>
              <a:t>Os acertos financeiros decorrentes das alterações de que trata esta Portaria serão realizados pelo Banco do Brasil no mês de maio do corrente exercício, juntamente com o ajuste de que trata o art. 4º da Portaria Interministerial MEC/ME nº 1, de 2021.</a:t>
            </a:r>
          </a:p>
          <a:p>
            <a:pPr algn="just"/>
            <a:r>
              <a:rPr lang="pt-BR" sz="1600" b="1" dirty="0">
                <a:solidFill>
                  <a:srgbClr val="162937"/>
                </a:solidFill>
                <a:latin typeface="Arial" pitchFamily="34" charset="0"/>
                <a:cs typeface="Arial" pitchFamily="34" charset="0"/>
              </a:rPr>
              <a:t>Art. 4º </a:t>
            </a:r>
            <a:r>
              <a:rPr lang="pt-BR" sz="1600" dirty="0">
                <a:solidFill>
                  <a:srgbClr val="162937"/>
                </a:solidFill>
                <a:latin typeface="Arial" pitchFamily="34" charset="0"/>
                <a:cs typeface="Arial" pitchFamily="34" charset="0"/>
              </a:rPr>
              <a:t>Esta Portaria entra em vigor na data de sua publicação.</a:t>
            </a:r>
          </a:p>
          <a:p>
            <a:pPr algn="ctr"/>
            <a:r>
              <a:rPr lang="pt-BR" sz="1400" b="1" dirty="0">
                <a:solidFill>
                  <a:srgbClr val="162937"/>
                </a:solidFill>
                <a:latin typeface="Arial" pitchFamily="34" charset="0"/>
                <a:cs typeface="Arial" pitchFamily="34" charset="0"/>
              </a:rPr>
              <a:t>MILTON RIBEIRO</a:t>
            </a:r>
          </a:p>
          <a:p>
            <a:pPr algn="ctr"/>
            <a:r>
              <a:rPr lang="pt-BR" sz="1400" dirty="0">
                <a:solidFill>
                  <a:srgbClr val="162937"/>
                </a:solidFill>
                <a:latin typeface="Arial" pitchFamily="34" charset="0"/>
                <a:cs typeface="Arial" pitchFamily="34" charset="0"/>
              </a:rPr>
              <a:t>Ministro de Estado da Educação</a:t>
            </a:r>
            <a:endParaRPr lang="pt-BR"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716433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5102" y="22383"/>
            <a:ext cx="9144000" cy="6429965"/>
          </a:xfrm>
          <a:prstGeom prst="rect">
            <a:avLst/>
          </a:prstGeom>
          <a:solidFill>
            <a:schemeClr val="bg1"/>
          </a:solidFill>
        </p:spPr>
        <p:txBody>
          <a:bodyPr wrap="square">
            <a:spAutoFit/>
          </a:bodyPr>
          <a:lstStyle/>
          <a:p>
            <a:pPr algn="ctr"/>
            <a:r>
              <a:rPr lang="pt-BR" sz="2000" b="1" u="sng" dirty="0">
                <a:solidFill>
                  <a:srgbClr val="162937"/>
                </a:solidFill>
                <a:effectLst>
                  <a:outerShdw blurRad="38100" dist="38100" dir="2700000" algn="tl">
                    <a:srgbClr val="000000">
                      <a:alpha val="43137"/>
                    </a:srgbClr>
                  </a:outerShdw>
                </a:effectLst>
                <a:latin typeface="Rawline-Bold"/>
              </a:rPr>
              <a:t>PORTARIA INTERMINISTERIAL MEC/ME Nº 4, DE 29 DE JUNHO DE 2021</a:t>
            </a:r>
          </a:p>
          <a:p>
            <a:pPr algn="ctr"/>
            <a:endParaRPr lang="pt-BR" sz="1600" b="1" u="sng" dirty="0">
              <a:solidFill>
                <a:srgbClr val="162937"/>
              </a:solidFill>
              <a:latin typeface="Rawline-Bold"/>
            </a:endParaRPr>
          </a:p>
          <a:p>
            <a:pPr algn="just"/>
            <a:r>
              <a:rPr lang="pt-BR" dirty="0">
                <a:solidFill>
                  <a:srgbClr val="162937"/>
                </a:solidFill>
                <a:latin typeface="Rawline-Medium"/>
              </a:rPr>
              <a:t>Estabelece os parâmetros referenciais anuais do Fundo de Manutenção e Desenvolvimento da Educação Básica e de Valorização dos Profissionais da Educação - </a:t>
            </a:r>
            <a:r>
              <a:rPr lang="pt-BR" dirty="0" err="1">
                <a:solidFill>
                  <a:srgbClr val="162937"/>
                </a:solidFill>
                <a:latin typeface="Rawline-Medium"/>
              </a:rPr>
              <a:t>Fundeb</a:t>
            </a:r>
            <a:r>
              <a:rPr lang="pt-BR" dirty="0">
                <a:solidFill>
                  <a:srgbClr val="162937"/>
                </a:solidFill>
                <a:latin typeface="Rawline-Medium"/>
              </a:rPr>
              <a:t> para o exercício de 2021, na modalidade </a:t>
            </a:r>
            <a:r>
              <a:rPr lang="pt-BR" dirty="0">
                <a:solidFill>
                  <a:srgbClr val="C00000"/>
                </a:solidFill>
                <a:latin typeface="Rawline-Medium"/>
              </a:rPr>
              <a:t>Valor Anual Total por Aluno - VAAT</a:t>
            </a:r>
            <a:r>
              <a:rPr lang="pt-BR" dirty="0">
                <a:solidFill>
                  <a:srgbClr val="162937"/>
                </a:solidFill>
                <a:latin typeface="Rawline-Medium"/>
              </a:rPr>
              <a:t>.</a:t>
            </a:r>
          </a:p>
          <a:p>
            <a:pPr algn="just"/>
            <a:endParaRPr lang="pt-BR" dirty="0">
              <a:solidFill>
                <a:srgbClr val="162937"/>
              </a:solidFill>
              <a:latin typeface="Rawline-Medium"/>
            </a:endParaRPr>
          </a:p>
          <a:p>
            <a:pPr algn="just"/>
            <a:r>
              <a:rPr lang="pt-BR" dirty="0">
                <a:solidFill>
                  <a:srgbClr val="162937"/>
                </a:solidFill>
                <a:latin typeface="Rawline-Medium"/>
              </a:rPr>
              <a:t>O MINISTRO DE ESTADO DA EDUCAÇÃO e o MINISTRO DE ESTADO DA ECONOMIA, no uso das atribuições que lhes confere o art. 87, parágrafo único, incisos II e IV, da Constituição, e tendo em vista o disposto na Lei nº 14.113, de 25 de dezembro de 2020, e no Decreto nº 10.656, de 22 de março de 2021, resolvem:</a:t>
            </a:r>
          </a:p>
          <a:p>
            <a:pPr algn="just">
              <a:lnSpc>
                <a:spcPts val="1000"/>
              </a:lnSpc>
            </a:pPr>
            <a:endParaRPr lang="pt-BR" dirty="0">
              <a:solidFill>
                <a:srgbClr val="162937"/>
              </a:solidFill>
              <a:latin typeface="Rawline-Medium"/>
            </a:endParaRPr>
          </a:p>
          <a:p>
            <a:pPr algn="just"/>
            <a:r>
              <a:rPr lang="pt-BR" b="1" dirty="0">
                <a:solidFill>
                  <a:srgbClr val="162937"/>
                </a:solidFill>
                <a:latin typeface="Rawline-Medium"/>
              </a:rPr>
              <a:t>Art. 1º </a:t>
            </a:r>
            <a:r>
              <a:rPr lang="pt-BR" dirty="0">
                <a:solidFill>
                  <a:srgbClr val="162937"/>
                </a:solidFill>
                <a:latin typeface="Rawline-Medium"/>
              </a:rPr>
              <a:t>A operacionalização do Fundo de Manutenção e Desenvolvimento da Educação Básica e de Valorização dos Profissionais da Educação - </a:t>
            </a:r>
            <a:r>
              <a:rPr lang="pt-BR" dirty="0" err="1">
                <a:solidFill>
                  <a:srgbClr val="162937"/>
                </a:solidFill>
                <a:latin typeface="Rawline-Medium"/>
              </a:rPr>
              <a:t>Fundeb</a:t>
            </a:r>
            <a:r>
              <a:rPr lang="pt-BR" dirty="0">
                <a:solidFill>
                  <a:srgbClr val="162937"/>
                </a:solidFill>
                <a:latin typeface="Rawline-Medium"/>
              </a:rPr>
              <a:t>, na modalidade Valor </a:t>
            </a:r>
            <a:r>
              <a:rPr lang="pt-BR" b="1" dirty="0">
                <a:solidFill>
                  <a:srgbClr val="162937"/>
                </a:solidFill>
                <a:effectLst>
                  <a:outerShdw blurRad="38100" dist="38100" dir="2700000" algn="tl">
                    <a:srgbClr val="000000">
                      <a:alpha val="43137"/>
                    </a:srgbClr>
                  </a:outerShdw>
                </a:effectLst>
                <a:latin typeface="Rawline-Medium"/>
              </a:rPr>
              <a:t>Anual Total por Aluno - VAAT, </a:t>
            </a:r>
            <a:r>
              <a:rPr lang="pt-BR" b="1" dirty="0">
                <a:solidFill>
                  <a:srgbClr val="162937"/>
                </a:solidFill>
                <a:latin typeface="Rawline-Medium"/>
              </a:rPr>
              <a:t>para o exercício de 2021, </a:t>
            </a:r>
            <a:r>
              <a:rPr lang="pt-BR" dirty="0">
                <a:solidFill>
                  <a:srgbClr val="162937"/>
                </a:solidFill>
                <a:latin typeface="Rawline-Medium"/>
              </a:rPr>
              <a:t>será realizada nos termos do disposto no art. 41, § 3º, incisos II e III, da Lei nº 14.113, de 25 de dezembro de 2020, observados os parâmetros referenciais anuais estabelecidos nesta Portaria Interministerial, no que se refere:</a:t>
            </a:r>
          </a:p>
          <a:p>
            <a:pPr algn="just">
              <a:lnSpc>
                <a:spcPts val="1000"/>
              </a:lnSpc>
            </a:pPr>
            <a:endParaRPr lang="pt-BR" dirty="0">
              <a:solidFill>
                <a:srgbClr val="162937"/>
              </a:solidFill>
              <a:latin typeface="Rawline-Medium"/>
            </a:endParaRPr>
          </a:p>
          <a:p>
            <a:pPr algn="just"/>
            <a:r>
              <a:rPr lang="pt-BR" dirty="0">
                <a:solidFill>
                  <a:srgbClr val="162937"/>
                </a:solidFill>
                <a:latin typeface="Rawline-Medium"/>
              </a:rPr>
              <a:t>I - à estimativa ...................</a:t>
            </a:r>
          </a:p>
          <a:p>
            <a:pPr algn="just">
              <a:lnSpc>
                <a:spcPts val="1100"/>
              </a:lnSpc>
            </a:pPr>
            <a:endParaRPr lang="pt-BR" dirty="0">
              <a:solidFill>
                <a:srgbClr val="162937"/>
              </a:solidFill>
              <a:latin typeface="Rawline-Medium"/>
            </a:endParaRPr>
          </a:p>
          <a:p>
            <a:pPr algn="just"/>
            <a:r>
              <a:rPr lang="pt-BR" sz="2000" b="1" dirty="0">
                <a:latin typeface="Rawline-Medium"/>
              </a:rPr>
              <a:t>Art. 2º O VAAT-MIN definido nacionalmente para o ano de 2021 no âmbito do </a:t>
            </a:r>
            <a:r>
              <a:rPr lang="pt-BR" sz="2000" b="1" dirty="0" err="1">
                <a:latin typeface="Rawline-Medium"/>
              </a:rPr>
              <a:t>Fundeb</a:t>
            </a:r>
            <a:r>
              <a:rPr lang="pt-BR" sz="2000" b="1" dirty="0">
                <a:latin typeface="Rawline-Medium"/>
              </a:rPr>
              <a:t>, estimado na forma do inciso II do art. 1º, fica estabelecido em </a:t>
            </a:r>
            <a:r>
              <a:rPr lang="pt-BR" sz="2000" b="1" dirty="0">
                <a:solidFill>
                  <a:srgbClr val="C00000"/>
                </a:solidFill>
                <a:effectLst>
                  <a:outerShdw blurRad="38100" dist="38100" dir="2700000" algn="tl">
                    <a:srgbClr val="000000">
                      <a:alpha val="43137"/>
                    </a:srgbClr>
                  </a:outerShdw>
                </a:effectLst>
                <a:latin typeface="Rawline-Medium"/>
              </a:rPr>
              <a:t>R$ 4.821,99 </a:t>
            </a:r>
            <a:r>
              <a:rPr lang="pt-BR" sz="2000" b="1" dirty="0">
                <a:latin typeface="Rawline-Medium"/>
              </a:rPr>
              <a:t>(quatro mil, oitocentos e vinte e um reais e noventa e nove centavos). </a:t>
            </a:r>
            <a:endParaRPr lang="pt-BR" sz="2000" b="1" dirty="0"/>
          </a:p>
        </p:txBody>
      </p:sp>
    </p:spTree>
    <p:extLst>
      <p:ext uri="{BB962C8B-B14F-4D97-AF65-F5344CB8AC3E}">
        <p14:creationId xmlns:p14="http://schemas.microsoft.com/office/powerpoint/2010/main" val="266375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25" y="5796"/>
            <a:ext cx="9142575" cy="6844438"/>
          </a:xfrm>
          <a:prstGeom prst="rect">
            <a:avLst/>
          </a:prstGeom>
          <a:solidFill>
            <a:schemeClr val="bg1"/>
          </a:solidFill>
        </p:spPr>
        <p:txBody>
          <a:bodyPr wrap="square">
            <a:spAutoFit/>
          </a:bodyPr>
          <a:lstStyle/>
          <a:p>
            <a:pPr algn="ctr">
              <a:lnSpc>
                <a:spcPct val="115000"/>
              </a:lnSpc>
              <a:spcAft>
                <a:spcPts val="0"/>
              </a:spcAft>
            </a:pPr>
            <a:r>
              <a:rPr lang="pt-BR" sz="2200" b="1" u="sng" dirty="0">
                <a:solidFill>
                  <a:srgbClr val="000000"/>
                </a:solidFill>
                <a:effectLst>
                  <a:outerShdw blurRad="38100" dist="38100" dir="2700000" algn="tl">
                    <a:srgbClr val="000000">
                      <a:alpha val="43137"/>
                    </a:srgbClr>
                  </a:outerShdw>
                </a:effectLst>
                <a:latin typeface="Arial" pitchFamily="34" charset="0"/>
                <a:ea typeface="Calibri"/>
                <a:cs typeface="Arial" pitchFamily="34" charset="0"/>
              </a:rPr>
              <a:t>PORTARIA CONJUNTA Nº 16, DE 9 DE AGOSTO DE 2021</a:t>
            </a:r>
            <a:endParaRPr lang="pt-BR" sz="2200" b="1" u="sng" dirty="0">
              <a:effectLst>
                <a:outerShdw blurRad="38100" dist="38100" dir="2700000" algn="tl">
                  <a:srgbClr val="000000">
                    <a:alpha val="43137"/>
                  </a:srgbClr>
                </a:outerShdw>
              </a:effectLst>
              <a:latin typeface="Arial" pitchFamily="34" charset="0"/>
              <a:ea typeface="Calibri"/>
              <a:cs typeface="Arial" pitchFamily="34" charset="0"/>
            </a:endParaRPr>
          </a:p>
          <a:p>
            <a:pPr>
              <a:lnSpc>
                <a:spcPts val="800"/>
              </a:lnSpc>
              <a:spcAft>
                <a:spcPts val="0"/>
              </a:spcAft>
            </a:pPr>
            <a:r>
              <a:rPr lang="pt-BR" sz="1400" b="1" dirty="0">
                <a:solidFill>
                  <a:srgbClr val="000000"/>
                </a:solidFill>
                <a:latin typeface="Arial" pitchFamily="34" charset="0"/>
                <a:ea typeface="Calibri"/>
                <a:cs typeface="Arial" pitchFamily="34" charset="0"/>
              </a:rPr>
              <a:t> </a:t>
            </a:r>
            <a:endParaRPr lang="pt-BR" sz="1400" dirty="0">
              <a:latin typeface="Arial" pitchFamily="34" charset="0"/>
              <a:ea typeface="Calibri"/>
              <a:cs typeface="Arial" pitchFamily="34" charset="0"/>
            </a:endParaRPr>
          </a:p>
          <a:p>
            <a:pPr algn="just">
              <a:lnSpc>
                <a:spcPct val="115000"/>
              </a:lnSpc>
              <a:spcAft>
                <a:spcPts val="0"/>
              </a:spcAft>
            </a:pPr>
            <a:r>
              <a:rPr lang="pt-BR" sz="1600" b="1" dirty="0">
                <a:solidFill>
                  <a:srgbClr val="000000"/>
                </a:solidFill>
                <a:latin typeface="Arial" pitchFamily="34" charset="0"/>
                <a:ea typeface="Calibri"/>
                <a:cs typeface="Arial" pitchFamily="34" charset="0"/>
              </a:rPr>
              <a:t>Altera o prazo estabelecido no Parágrafo Terceiro do Artigo 6º da Portaria Conjunta FNDE/SEB-MEC nº 15, de 11 de junho de 2021</a:t>
            </a:r>
            <a:r>
              <a:rPr lang="pt-BR" sz="1600" dirty="0">
                <a:solidFill>
                  <a:srgbClr val="000000"/>
                </a:solidFill>
                <a:latin typeface="Arial" pitchFamily="34" charset="0"/>
                <a:ea typeface="Calibri"/>
                <a:cs typeface="Arial" pitchFamily="34" charset="0"/>
              </a:rPr>
              <a:t>, para os entes estaduais e municipais transmitirem os dados de 2019 ao SIOPE, visando habilitação à complementação da União ao VAAT/ 2021.</a:t>
            </a:r>
            <a:endParaRPr lang="pt-BR" sz="1600" dirty="0">
              <a:latin typeface="Arial" pitchFamily="34" charset="0"/>
              <a:ea typeface="Calibri"/>
              <a:cs typeface="Arial" pitchFamily="34" charset="0"/>
            </a:endParaRPr>
          </a:p>
          <a:p>
            <a:pPr>
              <a:lnSpc>
                <a:spcPts val="1000"/>
              </a:lnSpc>
              <a:spcAft>
                <a:spcPts val="0"/>
              </a:spcAft>
            </a:pPr>
            <a:r>
              <a:rPr lang="pt-BR" sz="1600" dirty="0">
                <a:solidFill>
                  <a:srgbClr val="000000"/>
                </a:solidFill>
                <a:latin typeface="Arial" pitchFamily="34" charset="0"/>
                <a:ea typeface="Calibri"/>
                <a:cs typeface="Arial" pitchFamily="34" charset="0"/>
              </a:rPr>
              <a:t> </a:t>
            </a:r>
            <a:endParaRPr lang="pt-BR" sz="1600" dirty="0">
              <a:latin typeface="Arial" pitchFamily="34" charset="0"/>
              <a:ea typeface="Calibri"/>
              <a:cs typeface="Arial" pitchFamily="34" charset="0"/>
            </a:endParaRPr>
          </a:p>
          <a:p>
            <a:pPr algn="just">
              <a:lnSpc>
                <a:spcPct val="115000"/>
              </a:lnSpc>
              <a:spcAft>
                <a:spcPts val="0"/>
              </a:spcAft>
            </a:pPr>
            <a:r>
              <a:rPr lang="pt-BR" sz="1600" dirty="0">
                <a:solidFill>
                  <a:srgbClr val="000000"/>
                </a:solidFill>
                <a:latin typeface="Arial" pitchFamily="34" charset="0"/>
                <a:ea typeface="Calibri"/>
                <a:cs typeface="Arial" pitchFamily="34" charset="0"/>
              </a:rPr>
              <a:t>O Presidente do Fundo Nacional de Desenvolvimento da Educação (FNDE), no uso das atribuições que lhe foram conferidas pelo art. 15, inciso I, Anexo I, do Decreto nº 9.007, de 20 de março de 2017, e o Secretário de Educação Básica do Ministério da Educação (SEB), no uso das atribuições que lhe foram conferidas pelo art. 11 do Anexo I do Decreto nº 10.195, de 30 de dezembro de 2019, e considerando o disposto no § 6° do art. 13 da Lei n° 14.113, de 25 dezembro de 2020, no § 4° do art. 13 do Decreto n° 10.656, de 22 de março de 2021, e no art. 2º da Portaria STN/ME nº 965, de 2 de agosto de 2021, resolvem:</a:t>
            </a:r>
            <a:endParaRPr lang="pt-BR" sz="1600" dirty="0">
              <a:latin typeface="Arial" pitchFamily="34" charset="0"/>
              <a:ea typeface="Calibri"/>
              <a:cs typeface="Arial" pitchFamily="34" charset="0"/>
            </a:endParaRPr>
          </a:p>
          <a:p>
            <a:pPr>
              <a:lnSpc>
                <a:spcPts val="1000"/>
              </a:lnSpc>
              <a:spcAft>
                <a:spcPts val="0"/>
              </a:spcAft>
            </a:pPr>
            <a:r>
              <a:rPr lang="pt-BR" sz="1600" b="1" dirty="0">
                <a:solidFill>
                  <a:srgbClr val="000000"/>
                </a:solidFill>
                <a:latin typeface="Arial" pitchFamily="34" charset="0"/>
                <a:ea typeface="Calibri"/>
                <a:cs typeface="Arial" pitchFamily="34" charset="0"/>
              </a:rPr>
              <a:t> </a:t>
            </a:r>
            <a:endParaRPr lang="pt-BR" sz="1600" b="1" dirty="0">
              <a:latin typeface="Arial" pitchFamily="34" charset="0"/>
              <a:ea typeface="Calibri"/>
              <a:cs typeface="Arial" pitchFamily="34" charset="0"/>
            </a:endParaRPr>
          </a:p>
          <a:p>
            <a:pPr>
              <a:lnSpc>
                <a:spcPct val="115000"/>
              </a:lnSpc>
              <a:spcAft>
                <a:spcPts val="0"/>
              </a:spcAft>
            </a:pPr>
            <a:r>
              <a:rPr lang="pt-BR" sz="1600" b="1" dirty="0">
                <a:solidFill>
                  <a:srgbClr val="000000"/>
                </a:solidFill>
                <a:latin typeface="Arial" pitchFamily="34" charset="0"/>
                <a:ea typeface="Calibri"/>
                <a:cs typeface="Arial" pitchFamily="34" charset="0"/>
              </a:rPr>
              <a:t>Art. 1º </a:t>
            </a:r>
            <a:r>
              <a:rPr lang="pt-BR" sz="1600" dirty="0">
                <a:solidFill>
                  <a:srgbClr val="000000"/>
                </a:solidFill>
                <a:latin typeface="Arial" pitchFamily="34" charset="0"/>
                <a:ea typeface="Calibri"/>
                <a:cs typeface="Arial" pitchFamily="34" charset="0"/>
              </a:rPr>
              <a:t>O art. 6º, § 3º, da Portaria Conjunta FNDE/SEB-MEC nº 15, de 11 de junho de 2021, passa a vigorar com a seguinte redação:</a:t>
            </a:r>
            <a:endParaRPr lang="pt-BR" sz="1600" dirty="0">
              <a:latin typeface="Arial" pitchFamily="34" charset="0"/>
              <a:ea typeface="Calibri"/>
              <a:cs typeface="Arial" pitchFamily="34" charset="0"/>
            </a:endParaRPr>
          </a:p>
          <a:p>
            <a:pPr>
              <a:lnSpc>
                <a:spcPct val="115000"/>
              </a:lnSpc>
              <a:spcAft>
                <a:spcPts val="0"/>
              </a:spcAft>
            </a:pPr>
            <a:r>
              <a:rPr lang="pt-BR" sz="1600" dirty="0">
                <a:solidFill>
                  <a:srgbClr val="000000"/>
                </a:solidFill>
                <a:latin typeface="Arial" pitchFamily="34" charset="0"/>
                <a:ea typeface="Calibri"/>
                <a:cs typeface="Arial" pitchFamily="34" charset="0"/>
              </a:rPr>
              <a:t>Art. 6º.........................................................................</a:t>
            </a:r>
            <a:endParaRPr lang="pt-BR" sz="1600" dirty="0">
              <a:latin typeface="Arial" pitchFamily="34" charset="0"/>
              <a:ea typeface="Calibri"/>
              <a:cs typeface="Arial" pitchFamily="34" charset="0"/>
            </a:endParaRPr>
          </a:p>
          <a:p>
            <a:pPr>
              <a:lnSpc>
                <a:spcPct val="115000"/>
              </a:lnSpc>
              <a:spcAft>
                <a:spcPts val="0"/>
              </a:spcAft>
            </a:pPr>
            <a:r>
              <a:rPr lang="pt-BR" sz="1600" dirty="0">
                <a:solidFill>
                  <a:srgbClr val="000000"/>
                </a:solidFill>
                <a:latin typeface="Arial" pitchFamily="34" charset="0"/>
                <a:ea typeface="Calibri"/>
                <a:cs typeface="Arial" pitchFamily="34" charset="0"/>
              </a:rPr>
              <a:t>(...)</a:t>
            </a:r>
            <a:endParaRPr lang="pt-BR" sz="1600" dirty="0">
              <a:latin typeface="Arial" pitchFamily="34" charset="0"/>
              <a:ea typeface="Calibri"/>
              <a:cs typeface="Arial" pitchFamily="34" charset="0"/>
            </a:endParaRPr>
          </a:p>
          <a:p>
            <a:pPr>
              <a:lnSpc>
                <a:spcPts val="1000"/>
              </a:lnSpc>
              <a:spcAft>
                <a:spcPts val="0"/>
              </a:spcAft>
            </a:pPr>
            <a:r>
              <a:rPr lang="pt-BR" sz="1600" b="1" dirty="0">
                <a:solidFill>
                  <a:srgbClr val="000000"/>
                </a:solidFill>
                <a:latin typeface="Arial" pitchFamily="34" charset="0"/>
                <a:ea typeface="Calibri"/>
                <a:cs typeface="Arial" pitchFamily="34" charset="0"/>
              </a:rPr>
              <a:t> </a:t>
            </a:r>
            <a:endParaRPr lang="pt-BR" sz="1600" b="1" dirty="0">
              <a:latin typeface="Arial" pitchFamily="34" charset="0"/>
              <a:ea typeface="Calibri"/>
              <a:cs typeface="Arial" pitchFamily="34" charset="0"/>
            </a:endParaRPr>
          </a:p>
          <a:p>
            <a:pPr algn="just">
              <a:lnSpc>
                <a:spcPct val="115000"/>
              </a:lnSpc>
              <a:spcAft>
                <a:spcPts val="0"/>
              </a:spcAft>
            </a:pPr>
            <a:r>
              <a:rPr lang="pt-BR" sz="1600" b="1" dirty="0">
                <a:solidFill>
                  <a:srgbClr val="000000"/>
                </a:solidFill>
                <a:effectLst>
                  <a:outerShdw blurRad="38100" dist="38100" dir="2700000" algn="tl">
                    <a:srgbClr val="000000">
                      <a:alpha val="43137"/>
                    </a:srgbClr>
                  </a:outerShdw>
                </a:effectLst>
                <a:latin typeface="Arial" pitchFamily="34" charset="0"/>
                <a:ea typeface="Calibri"/>
                <a:cs typeface="Arial" pitchFamily="34" charset="0"/>
              </a:rPr>
              <a:t>§ 3º </a:t>
            </a:r>
            <a:r>
              <a:rPr lang="pt-BR" sz="1600" b="1" dirty="0">
                <a:solidFill>
                  <a:srgbClr val="000000"/>
                </a:solidFill>
                <a:latin typeface="Arial" pitchFamily="34" charset="0"/>
                <a:ea typeface="Calibri"/>
                <a:cs typeface="Arial" pitchFamily="34" charset="0"/>
              </a:rPr>
              <a:t>Nos termos do que dispõe o inciso I do § 3º do art. 41 da Lei nº 14.113/2020, serão considerados os dados referentes ao exercício de 2019 transmitidos ao SIOPE</a:t>
            </a:r>
            <a:r>
              <a:rPr lang="pt-BR" sz="1600" dirty="0">
                <a:solidFill>
                  <a:srgbClr val="000000"/>
                </a:solidFill>
                <a:latin typeface="Arial" pitchFamily="34" charset="0"/>
                <a:ea typeface="Calibri"/>
                <a:cs typeface="Arial" pitchFamily="34" charset="0"/>
              </a:rPr>
              <a:t> pelos Estados, Distrito Federal e Municípios </a:t>
            </a:r>
            <a:r>
              <a:rPr lang="pt-BR" sz="1600" b="1" dirty="0">
                <a:solidFill>
                  <a:srgbClr val="C00000"/>
                </a:solidFill>
                <a:effectLst>
                  <a:outerShdw blurRad="38100" dist="38100" dir="2700000" algn="tl">
                    <a:srgbClr val="000000">
                      <a:alpha val="43137"/>
                    </a:srgbClr>
                  </a:outerShdw>
                </a:effectLst>
                <a:latin typeface="Arial" pitchFamily="34" charset="0"/>
                <a:ea typeface="Calibri"/>
                <a:cs typeface="Arial" pitchFamily="34" charset="0"/>
              </a:rPr>
              <a:t>até a data limite de 18 de agosto de 2021</a:t>
            </a:r>
            <a:r>
              <a:rPr lang="pt-BR" sz="1600" b="1" dirty="0">
                <a:solidFill>
                  <a:srgbClr val="000000"/>
                </a:solidFill>
                <a:latin typeface="Arial" pitchFamily="34" charset="0"/>
                <a:ea typeface="Calibri"/>
                <a:cs typeface="Arial" pitchFamily="34" charset="0"/>
              </a:rPr>
              <a:t>,</a:t>
            </a:r>
            <a:r>
              <a:rPr lang="pt-BR" sz="1600" dirty="0">
                <a:solidFill>
                  <a:srgbClr val="000000"/>
                </a:solidFill>
                <a:latin typeface="Arial" pitchFamily="34" charset="0"/>
                <a:ea typeface="Calibri"/>
                <a:cs typeface="Arial" pitchFamily="34" charset="0"/>
              </a:rPr>
              <a:t>, conforme regulamentado pela STN/ME por meio da Portaria nº 965/2021. (NR) Art. 2° Esta Portaria entra em vigor na data de sua publicação.</a:t>
            </a:r>
            <a:endParaRPr lang="pt-BR" sz="1200" dirty="0">
              <a:latin typeface="Arial" pitchFamily="34" charset="0"/>
              <a:ea typeface="Calibri"/>
              <a:cs typeface="Arial" pitchFamily="34" charset="0"/>
            </a:endParaRPr>
          </a:p>
        </p:txBody>
      </p:sp>
    </p:spTree>
    <p:extLst>
      <p:ext uri="{BB962C8B-B14F-4D97-AF65-F5344CB8AC3E}">
        <p14:creationId xmlns:p14="http://schemas.microsoft.com/office/powerpoint/2010/main" val="2704283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548680"/>
            <a:ext cx="9144000" cy="5968301"/>
          </a:xfrm>
          <a:prstGeom prst="rect">
            <a:avLst/>
          </a:prstGeom>
          <a:solidFill>
            <a:schemeClr val="bg1"/>
          </a:solidFill>
        </p:spPr>
        <p:txBody>
          <a:bodyPr wrap="square">
            <a:spAutoFit/>
          </a:bodyPr>
          <a:lstStyle/>
          <a:p>
            <a:pPr algn="just"/>
            <a:r>
              <a:rPr lang="pt-BR" b="1" dirty="0"/>
              <a:t>Altera a Portaria Interministerial nº 1, de 31 de março de 2021</a:t>
            </a:r>
            <a:r>
              <a:rPr lang="pt-BR" dirty="0"/>
              <a:t>, </a:t>
            </a:r>
            <a:r>
              <a:rPr lang="pt-BR" sz="1600" dirty="0"/>
              <a:t>que estabelece os parâmetros referenciais anuais do Fundo de Manutenção e Desenvolvimento da Educação Básica e de Valorização dos Profissionais da Educação - </a:t>
            </a:r>
            <a:r>
              <a:rPr lang="pt-BR" sz="1600" dirty="0" err="1"/>
              <a:t>Fundeb</a:t>
            </a:r>
            <a:r>
              <a:rPr lang="pt-BR" sz="1600" dirty="0"/>
              <a:t> para o exercício de 2021,, e a </a:t>
            </a:r>
            <a:r>
              <a:rPr lang="pt-BR" b="1" dirty="0"/>
              <a:t>Portaria Interministerial nº 4, de 29 de junho de 2021</a:t>
            </a:r>
            <a:r>
              <a:rPr lang="pt-BR" dirty="0"/>
              <a:t>,</a:t>
            </a:r>
            <a:r>
              <a:rPr lang="pt-BR" sz="1600" dirty="0"/>
              <a:t> que estabelece os parâmetros referenciais anuais do Fundo de Manutenção e Desenvolvimento da Educação Básica e de Valorização dos Profissionais da Educação - </a:t>
            </a:r>
            <a:r>
              <a:rPr lang="pt-BR" sz="1600" dirty="0" err="1"/>
              <a:t>Fundeb</a:t>
            </a:r>
            <a:r>
              <a:rPr lang="pt-BR" sz="1600" dirty="0"/>
              <a:t> para o exercício de 2021, na modalidade Valor Anual Total por Aluno - VAAT, ambas do Ministério da Educação e do Ministério da Economia.</a:t>
            </a:r>
          </a:p>
          <a:p>
            <a:pPr algn="just">
              <a:lnSpc>
                <a:spcPts val="700"/>
              </a:lnSpc>
            </a:pPr>
            <a:endParaRPr lang="pt-BR" sz="1600" dirty="0"/>
          </a:p>
          <a:p>
            <a:pPr algn="just"/>
            <a:r>
              <a:rPr lang="pt-BR" sz="1600" dirty="0"/>
              <a:t>O MINISTRO DE ESTADO DA EDUCAÇÃO e o MINISTRO DE ESTADO DA ECONOMIA, no uso das atribuições que lhes confere o art. 87, parágrafo único, incisos II e IV, da Constituição, e tendo em vista o disposto na Lei nº 14.113, de 25 de dezembro de 2020, e no Decreto nº 10.656, de 22 de março de 2021, resolvem:</a:t>
            </a:r>
          </a:p>
          <a:p>
            <a:pPr algn="just">
              <a:lnSpc>
                <a:spcPts val="900"/>
              </a:lnSpc>
            </a:pPr>
            <a:endParaRPr lang="pt-BR" sz="1600" dirty="0"/>
          </a:p>
          <a:p>
            <a:r>
              <a:rPr lang="pt-BR" sz="1600" b="1" dirty="0"/>
              <a:t>Art. 1º </a:t>
            </a:r>
            <a:r>
              <a:rPr lang="pt-BR" sz="1600" dirty="0"/>
              <a:t>A Portaria Interministerial n° 1, de 31 de março de 2021, do Ministério da Educação e do Ministério da Economia, passa a vigorar com as seguintes alterações:</a:t>
            </a:r>
          </a:p>
          <a:p>
            <a:pPr>
              <a:lnSpc>
                <a:spcPts val="900"/>
              </a:lnSpc>
            </a:pPr>
            <a:endParaRPr lang="pt-BR" sz="1600" dirty="0"/>
          </a:p>
          <a:p>
            <a:r>
              <a:rPr lang="pt-BR" sz="1600" b="1" dirty="0"/>
              <a:t>"Art. 2º </a:t>
            </a:r>
            <a:r>
              <a:rPr lang="pt-BR" sz="1600" dirty="0"/>
              <a:t>O VAAF-MIN definido nacionalmente para o ano de 2021, no </a:t>
            </a:r>
            <a:r>
              <a:rPr lang="pt-BR" sz="1600" dirty="0" err="1"/>
              <a:t>âmbito</a:t>
            </a:r>
            <a:r>
              <a:rPr lang="pt-BR" sz="1600" dirty="0"/>
              <a:t> do </a:t>
            </a:r>
            <a:r>
              <a:rPr lang="pt-BR" sz="1600" dirty="0" err="1"/>
              <a:t>Fundeb</a:t>
            </a:r>
            <a:r>
              <a:rPr lang="pt-BR" sz="1600" dirty="0"/>
              <a:t>  estimado na forma do inciso IV do art. 1º ,fica estabelecido em </a:t>
            </a:r>
            <a:r>
              <a:rPr lang="pt-BR" b="1" dirty="0">
                <a:solidFill>
                  <a:srgbClr val="C00000"/>
                </a:solidFill>
                <a:effectLst>
                  <a:outerShdw blurRad="38100" dist="38100" dir="2700000" algn="tl">
                    <a:srgbClr val="000000">
                      <a:alpha val="43137"/>
                    </a:srgbClr>
                  </a:outerShdw>
                </a:effectLst>
              </a:rPr>
              <a:t>R$ 4.397,91 </a:t>
            </a:r>
            <a:r>
              <a:rPr lang="pt-BR" sz="1600" dirty="0"/>
              <a:t>(quatro mil, trezentos e noventa e sete reais e noventa e um centavos)." (NR)</a:t>
            </a:r>
          </a:p>
          <a:p>
            <a:pPr>
              <a:lnSpc>
                <a:spcPts val="900"/>
              </a:lnSpc>
            </a:pPr>
            <a:endParaRPr lang="pt-BR" sz="1600" dirty="0"/>
          </a:p>
          <a:p>
            <a:pPr algn="just"/>
            <a:r>
              <a:rPr lang="pt-BR" sz="1600" b="1" dirty="0"/>
              <a:t>Art. 2º</a:t>
            </a:r>
            <a:r>
              <a:rPr lang="pt-BR" sz="1600" dirty="0"/>
              <a:t>. A Portaria Interministerial nº 4, de 29 de junho de 2021, do Ministério da Educação e do Ministério da Economia, passa a vigorar com as seguintes alterações:</a:t>
            </a:r>
          </a:p>
          <a:p>
            <a:pPr algn="just">
              <a:lnSpc>
                <a:spcPts val="900"/>
              </a:lnSpc>
            </a:pPr>
            <a:endParaRPr lang="pt-BR" sz="1600" dirty="0"/>
          </a:p>
          <a:p>
            <a:pPr algn="just"/>
            <a:r>
              <a:rPr lang="pt-BR" sz="1600" b="1" dirty="0"/>
              <a:t>"Art. 2º </a:t>
            </a:r>
            <a:r>
              <a:rPr lang="pt-BR" sz="1600" dirty="0"/>
              <a:t>O VAAT-MIN definido nacionalmente para o ano de 2021, no </a:t>
            </a:r>
            <a:r>
              <a:rPr lang="pt-BR" sz="1600" dirty="0" err="1"/>
              <a:t>âmbito</a:t>
            </a:r>
            <a:r>
              <a:rPr lang="pt-BR" sz="1600" dirty="0"/>
              <a:t> do </a:t>
            </a:r>
            <a:r>
              <a:rPr lang="pt-BR" sz="1600" dirty="0" err="1"/>
              <a:t>Fundeb</a:t>
            </a:r>
            <a:r>
              <a:rPr lang="pt-BR" sz="1600" dirty="0"/>
              <a:t>, estimado na forma do inciso II do art. 1º, fica estabelecido em </a:t>
            </a:r>
            <a:r>
              <a:rPr lang="pt-BR" b="1" dirty="0">
                <a:solidFill>
                  <a:srgbClr val="C00000"/>
                </a:solidFill>
                <a:effectLst>
                  <a:outerShdw blurRad="38100" dist="38100" dir="2700000" algn="tl">
                    <a:srgbClr val="000000">
                      <a:alpha val="43137"/>
                    </a:srgbClr>
                  </a:outerShdw>
                </a:effectLst>
              </a:rPr>
              <a:t>R$ 4.837,41</a:t>
            </a:r>
            <a:r>
              <a:rPr lang="pt-BR" sz="1600" b="1" dirty="0">
                <a:solidFill>
                  <a:srgbClr val="C00000"/>
                </a:solidFill>
                <a:effectLst>
                  <a:outerShdw blurRad="38100" dist="38100" dir="2700000" algn="tl">
                    <a:srgbClr val="000000">
                      <a:alpha val="43137"/>
                    </a:srgbClr>
                  </a:outerShdw>
                </a:effectLst>
              </a:rPr>
              <a:t> </a:t>
            </a:r>
            <a:r>
              <a:rPr lang="pt-BR" sz="1600" dirty="0"/>
              <a:t>(quatro mil, oitocentos e trinta e sete reais e quarenta e um centavos)." (NR)</a:t>
            </a:r>
          </a:p>
        </p:txBody>
      </p:sp>
      <p:sp>
        <p:nvSpPr>
          <p:cNvPr id="3" name="Retângulo 2"/>
          <p:cNvSpPr/>
          <p:nvPr/>
        </p:nvSpPr>
        <p:spPr>
          <a:xfrm>
            <a:off x="0" y="53232"/>
            <a:ext cx="9144000" cy="415498"/>
          </a:xfrm>
          <a:prstGeom prst="rect">
            <a:avLst/>
          </a:prstGeom>
          <a:solidFill>
            <a:schemeClr val="accent3">
              <a:lumMod val="60000"/>
              <a:lumOff val="40000"/>
            </a:schemeClr>
          </a:solidFill>
        </p:spPr>
        <p:txBody>
          <a:bodyPr wrap="square">
            <a:spAutoFit/>
          </a:bodyPr>
          <a:lstStyle/>
          <a:p>
            <a:pPr lvl="0" algn="ctr"/>
            <a:r>
              <a:rPr lang="pt-BR" sz="2100" b="1" u="sng" dirty="0">
                <a:solidFill>
                  <a:srgbClr val="C00000"/>
                </a:solidFill>
                <a:effectLst>
                  <a:outerShdw blurRad="38100" dist="38100" dir="2700000" algn="tl">
                    <a:srgbClr val="000000">
                      <a:alpha val="43137"/>
                    </a:srgbClr>
                  </a:outerShdw>
                </a:effectLst>
              </a:rPr>
              <a:t>PORTARIA INTERMINISTERIAL MEC/ME Nº 8, DE 24 DE SETEMBRO DE 2021</a:t>
            </a:r>
          </a:p>
        </p:txBody>
      </p:sp>
    </p:spTree>
    <p:extLst>
      <p:ext uri="{BB962C8B-B14F-4D97-AF65-F5344CB8AC3E}">
        <p14:creationId xmlns:p14="http://schemas.microsoft.com/office/powerpoint/2010/main" val="987000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124744"/>
            <a:ext cx="9144000" cy="4832092"/>
          </a:xfrm>
          <a:prstGeom prst="rect">
            <a:avLst/>
          </a:prstGeom>
          <a:solidFill>
            <a:schemeClr val="bg1"/>
          </a:solidFill>
        </p:spPr>
        <p:txBody>
          <a:bodyPr wrap="square">
            <a:spAutoFit/>
          </a:bodyPr>
          <a:lstStyle/>
          <a:p>
            <a:r>
              <a:rPr lang="pt-BR" b="1" dirty="0"/>
              <a:t>Art. 3º Os anexos I e II à Portaria Interministerial nº 1, de 2021</a:t>
            </a:r>
            <a:r>
              <a:rPr lang="pt-BR" dirty="0"/>
              <a:t>, do Ministério da Educação e do Ministério da Economia passam a vigorar, respectivamente, na forma dos </a:t>
            </a:r>
            <a:r>
              <a:rPr lang="pt-BR" b="1" dirty="0"/>
              <a:t>Anexos I e II..</a:t>
            </a:r>
          </a:p>
          <a:p>
            <a:endParaRPr lang="pt-BR" dirty="0"/>
          </a:p>
          <a:p>
            <a:r>
              <a:rPr lang="pt-BR" b="1" dirty="0"/>
              <a:t>Art. 4º Os anexos I e II à Portaria Interministerial nº 4, de 2021</a:t>
            </a:r>
            <a:r>
              <a:rPr lang="pt-BR" dirty="0"/>
              <a:t>, do Ministério da Educação e do Ministério da Economia passam a vigorar, respectivamente, na forma dos </a:t>
            </a:r>
            <a:r>
              <a:rPr lang="pt-BR" b="1" dirty="0"/>
              <a:t>Anexos III e IV.</a:t>
            </a:r>
          </a:p>
          <a:p>
            <a:endParaRPr lang="pt-BR" dirty="0"/>
          </a:p>
          <a:p>
            <a:r>
              <a:rPr lang="pt-BR" b="1" dirty="0"/>
              <a:t>Art. 5º </a:t>
            </a:r>
            <a:r>
              <a:rPr lang="pt-BR" dirty="0"/>
              <a:t>Os acertos financeiros decorrentes das alterações de que trata esta Portaria serão</a:t>
            </a:r>
          </a:p>
          <a:p>
            <a:r>
              <a:rPr lang="pt-BR" dirty="0"/>
              <a:t>realizados pelo Banco do Brasil no mês de setembro do corrente exercício.</a:t>
            </a:r>
          </a:p>
          <a:p>
            <a:endParaRPr lang="pt-BR" b="1" dirty="0"/>
          </a:p>
          <a:p>
            <a:r>
              <a:rPr lang="pt-BR" b="1" dirty="0"/>
              <a:t>Art. 6º </a:t>
            </a:r>
            <a:r>
              <a:rPr lang="pt-BR" dirty="0"/>
              <a:t>Fica revogada a Portaria Interministerial nº 3, de 24 de maio de 2021, do Ministério da Educação e do Ministério da Economia.</a:t>
            </a:r>
          </a:p>
          <a:p>
            <a:endParaRPr lang="pt-BR" dirty="0"/>
          </a:p>
          <a:p>
            <a:r>
              <a:rPr lang="pt-BR" dirty="0"/>
              <a:t>Art. 7º Esta Portaria entra em vigor na data de sua publicação.</a:t>
            </a:r>
          </a:p>
          <a:p>
            <a:endParaRPr lang="pt-BR" dirty="0"/>
          </a:p>
          <a:p>
            <a:pPr algn="ctr"/>
            <a:r>
              <a:rPr lang="pt-BR" sz="1400" dirty="0"/>
              <a:t>MILTON RIBEIRO</a:t>
            </a:r>
          </a:p>
          <a:p>
            <a:pPr algn="ctr"/>
            <a:r>
              <a:rPr lang="pt-BR" sz="1400" dirty="0"/>
              <a:t>Ministro de Estado da Educação</a:t>
            </a:r>
          </a:p>
          <a:p>
            <a:pPr algn="ctr"/>
            <a:r>
              <a:rPr lang="pt-BR" sz="1400" dirty="0"/>
              <a:t>PAULO GUEDES</a:t>
            </a:r>
          </a:p>
          <a:p>
            <a:pPr algn="ctr"/>
            <a:r>
              <a:rPr lang="pt-BR" sz="1400" dirty="0"/>
              <a:t>Ministro de Estado da Economia</a:t>
            </a:r>
          </a:p>
        </p:txBody>
      </p:sp>
      <p:sp>
        <p:nvSpPr>
          <p:cNvPr id="3" name="Retângulo 2"/>
          <p:cNvSpPr/>
          <p:nvPr/>
        </p:nvSpPr>
        <p:spPr>
          <a:xfrm>
            <a:off x="0" y="0"/>
            <a:ext cx="9144000" cy="738664"/>
          </a:xfrm>
          <a:prstGeom prst="rect">
            <a:avLst/>
          </a:prstGeom>
          <a:solidFill>
            <a:schemeClr val="accent3">
              <a:lumMod val="60000"/>
              <a:lumOff val="40000"/>
            </a:schemeClr>
          </a:solidFill>
        </p:spPr>
        <p:txBody>
          <a:bodyPr wrap="square">
            <a:spAutoFit/>
          </a:bodyPr>
          <a:lstStyle/>
          <a:p>
            <a:pPr lvl="0" algn="ctr"/>
            <a:r>
              <a:rPr lang="pt-BR" sz="2100" b="1" u="sng" dirty="0">
                <a:solidFill>
                  <a:srgbClr val="000000"/>
                </a:solidFill>
                <a:effectLst>
                  <a:outerShdw blurRad="38100" dist="38100" dir="2700000" algn="tl">
                    <a:srgbClr val="000000">
                      <a:alpha val="43137"/>
                    </a:srgbClr>
                  </a:outerShdw>
                </a:effectLst>
              </a:rPr>
              <a:t>PORTARIA INTERMINISTERIAL MEC/ME Nº 8, DE 24 DE SETEMBRO DE 2021</a:t>
            </a:r>
          </a:p>
          <a:p>
            <a:pPr lvl="0" algn="ctr"/>
            <a:endParaRPr lang="pt-BR" sz="2100" b="1" u="sng"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0563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0" y="33505"/>
            <a:ext cx="9144000" cy="1226233"/>
          </a:xfrm>
          <a:prstGeom prst="rect">
            <a:avLst/>
          </a:prstGeom>
          <a:solidFill>
            <a:schemeClr val="accent3">
              <a:lumMod val="60000"/>
              <a:lumOff val="40000"/>
            </a:schemeClr>
          </a:solidFill>
        </p:spPr>
        <p:txBody>
          <a:bodyPr wrap="square">
            <a:spAutoFit/>
          </a:bodyPr>
          <a:lstStyle/>
          <a:p>
            <a:pPr algn="ctr"/>
            <a:r>
              <a:rPr lang="pt-BR" sz="4400" b="1" dirty="0">
                <a:effectLst>
                  <a:outerShdw blurRad="38100" dist="38100" dir="2700000" algn="tl">
                    <a:srgbClr val="000000">
                      <a:alpha val="43137"/>
                    </a:srgbClr>
                  </a:outerShdw>
                </a:effectLst>
                <a:latin typeface="Arial Narrow" pitchFamily="34" charset="0"/>
              </a:rPr>
              <a:t>CESTA DE RECURSOS DO FUNDO</a:t>
            </a:r>
          </a:p>
          <a:p>
            <a:pPr algn="ctr">
              <a:lnSpc>
                <a:spcPts val="3400"/>
              </a:lnSpc>
            </a:pPr>
            <a:endParaRPr lang="pt-BR" sz="4400" b="1" dirty="0">
              <a:effectLst>
                <a:outerShdw blurRad="38100" dist="38100" dir="2700000" algn="tl">
                  <a:srgbClr val="000000">
                    <a:alpha val="43137"/>
                  </a:srgbClr>
                </a:outerShdw>
              </a:effectLst>
            </a:endParaRPr>
          </a:p>
        </p:txBody>
      </p:sp>
      <p:sp>
        <p:nvSpPr>
          <p:cNvPr id="2" name="Retângulo 1"/>
          <p:cNvSpPr/>
          <p:nvPr/>
        </p:nvSpPr>
        <p:spPr>
          <a:xfrm>
            <a:off x="107504" y="1213009"/>
            <a:ext cx="2880320" cy="2308324"/>
          </a:xfrm>
          <a:prstGeom prst="rect">
            <a:avLst/>
          </a:prstGeom>
        </p:spPr>
        <p:txBody>
          <a:bodyPr wrap="square">
            <a:spAutoFit/>
          </a:bodyPr>
          <a:lstStyle/>
          <a:p>
            <a:endParaRPr lang="pt-BR" sz="1200" dirty="0">
              <a:solidFill>
                <a:srgbClr val="000000"/>
              </a:solidFill>
              <a:latin typeface="Calibri"/>
            </a:endParaRPr>
          </a:p>
          <a:p>
            <a:r>
              <a:rPr lang="pt-BR" sz="2400" b="1" u="sng" dirty="0">
                <a:solidFill>
                  <a:srgbClr val="C00000"/>
                </a:solidFill>
                <a:effectLst>
                  <a:outerShdw blurRad="38100" dist="38100" dir="2700000" algn="tl">
                    <a:srgbClr val="000000">
                      <a:alpha val="43137"/>
                    </a:srgbClr>
                  </a:outerShdw>
                </a:effectLst>
                <a:latin typeface="Arial" pitchFamily="34" charset="0"/>
                <a:cs typeface="Arial" pitchFamily="34" charset="0"/>
              </a:rPr>
              <a:t>20% - Impostos</a:t>
            </a:r>
          </a:p>
          <a:p>
            <a:pPr marL="285750" indent="-285750">
              <a:buFont typeface="Arial" pitchFamily="34" charset="0"/>
              <a:buChar char="•"/>
            </a:pPr>
            <a:r>
              <a:rPr lang="pt-BR" b="1" dirty="0">
                <a:latin typeface="Arial" pitchFamily="34" charset="0"/>
                <a:cs typeface="Arial" pitchFamily="34" charset="0"/>
              </a:rPr>
              <a:t>ITCD; </a:t>
            </a:r>
            <a:endParaRPr lang="pt-BR" dirty="0">
              <a:latin typeface="Arial" pitchFamily="34" charset="0"/>
              <a:cs typeface="Arial" pitchFamily="34" charset="0"/>
            </a:endParaRPr>
          </a:p>
          <a:p>
            <a:pPr marL="285750" indent="-285750">
              <a:buFont typeface="Arial" pitchFamily="34" charset="0"/>
              <a:buChar char="•"/>
            </a:pPr>
            <a:r>
              <a:rPr lang="pt-BR" b="1" dirty="0">
                <a:latin typeface="Arial" pitchFamily="34" charset="0"/>
                <a:cs typeface="Arial" pitchFamily="34" charset="0"/>
              </a:rPr>
              <a:t>ICMS; </a:t>
            </a:r>
            <a:endParaRPr lang="pt-BR" dirty="0">
              <a:latin typeface="Arial" pitchFamily="34" charset="0"/>
              <a:cs typeface="Arial" pitchFamily="34" charset="0"/>
            </a:endParaRPr>
          </a:p>
          <a:p>
            <a:pPr marL="285750" indent="-285750">
              <a:buFont typeface="Arial" pitchFamily="34" charset="0"/>
              <a:buChar char="•"/>
            </a:pPr>
            <a:r>
              <a:rPr lang="pt-BR" b="1" dirty="0">
                <a:latin typeface="Arial" pitchFamily="34" charset="0"/>
                <a:cs typeface="Arial" pitchFamily="34" charset="0"/>
              </a:rPr>
              <a:t>IPVA; </a:t>
            </a:r>
            <a:endParaRPr lang="pt-BR" dirty="0">
              <a:latin typeface="Arial" pitchFamily="34" charset="0"/>
              <a:cs typeface="Arial" pitchFamily="34" charset="0"/>
            </a:endParaRPr>
          </a:p>
          <a:p>
            <a:pPr marL="285750" indent="-285750">
              <a:buFont typeface="Arial" pitchFamily="34" charset="0"/>
              <a:buChar char="•"/>
            </a:pPr>
            <a:r>
              <a:rPr lang="pt-BR" b="1" dirty="0">
                <a:latin typeface="Arial" pitchFamily="34" charset="0"/>
                <a:cs typeface="Arial" pitchFamily="34" charset="0"/>
              </a:rPr>
              <a:t>ITR; </a:t>
            </a:r>
            <a:endParaRPr lang="pt-BR" dirty="0">
              <a:latin typeface="Arial" pitchFamily="34" charset="0"/>
              <a:cs typeface="Arial" pitchFamily="34" charset="0"/>
            </a:endParaRPr>
          </a:p>
          <a:p>
            <a:pPr marL="285750" indent="-285750">
              <a:buFont typeface="Arial" pitchFamily="34" charset="0"/>
              <a:buChar char="•"/>
            </a:pPr>
            <a:r>
              <a:rPr lang="pt-BR" b="1" dirty="0">
                <a:latin typeface="Arial" pitchFamily="34" charset="0"/>
                <a:cs typeface="Arial" pitchFamily="34" charset="0"/>
              </a:rPr>
              <a:t>FPE; </a:t>
            </a:r>
            <a:endParaRPr lang="pt-BR" dirty="0">
              <a:latin typeface="Arial" pitchFamily="34" charset="0"/>
              <a:cs typeface="Arial" pitchFamily="34" charset="0"/>
            </a:endParaRPr>
          </a:p>
          <a:p>
            <a:pPr marL="285750" indent="-285750">
              <a:buFont typeface="Arial" pitchFamily="34" charset="0"/>
              <a:buChar char="•"/>
            </a:pPr>
            <a:r>
              <a:rPr lang="pt-BR" b="1" dirty="0">
                <a:latin typeface="Arial" pitchFamily="34" charset="0"/>
                <a:cs typeface="Arial" pitchFamily="34" charset="0"/>
              </a:rPr>
              <a:t>FPM (22,5% IR e IPI); </a:t>
            </a:r>
            <a:endParaRPr lang="pt-BR" dirty="0">
              <a:latin typeface="Arial" pitchFamily="34" charset="0"/>
              <a:cs typeface="Arial" pitchFamily="34" charset="0"/>
            </a:endParaRP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5" y="3705999"/>
            <a:ext cx="2286000" cy="1296144"/>
          </a:xfrm>
          <a:prstGeom prst="rect">
            <a:avLst/>
          </a:prstGeom>
        </p:spPr>
      </p:pic>
      <p:sp>
        <p:nvSpPr>
          <p:cNvPr id="5" name="Retângulo 4"/>
          <p:cNvSpPr/>
          <p:nvPr/>
        </p:nvSpPr>
        <p:spPr>
          <a:xfrm>
            <a:off x="2843808" y="1213009"/>
            <a:ext cx="6300192" cy="3729226"/>
          </a:xfrm>
          <a:prstGeom prst="rect">
            <a:avLst/>
          </a:prstGeom>
        </p:spPr>
        <p:txBody>
          <a:bodyPr wrap="square">
            <a:spAutoFit/>
          </a:bodyPr>
          <a:lstStyle/>
          <a:p>
            <a:endParaRPr lang="pt-BR" sz="1200" dirty="0">
              <a:solidFill>
                <a:srgbClr val="000000"/>
              </a:solidFill>
              <a:latin typeface="Calibri"/>
            </a:endParaRPr>
          </a:p>
          <a:p>
            <a:pPr algn="just"/>
            <a:r>
              <a:rPr lang="pt-BR" sz="2400" b="1" dirty="0">
                <a:solidFill>
                  <a:srgbClr val="C00000"/>
                </a:solidFill>
                <a:latin typeface="Arial" pitchFamily="34" charset="0"/>
                <a:cs typeface="Arial" pitchFamily="34" charset="0"/>
              </a:rPr>
              <a:t>20% </a:t>
            </a:r>
            <a:r>
              <a:rPr lang="pt-BR" sz="2400" dirty="0">
                <a:latin typeface="Arial" pitchFamily="34" charset="0"/>
                <a:cs typeface="Arial" pitchFamily="34" charset="0"/>
              </a:rPr>
              <a:t>de outros impostos que a União vier a instituir, não previstos e não cumulativos, e sem fato gerador e base de cálculo já inclusos na Constituição</a:t>
            </a:r>
            <a:r>
              <a:rPr lang="pt-BR" sz="2400" b="1" dirty="0">
                <a:latin typeface="Arial" pitchFamily="34" charset="0"/>
                <a:cs typeface="Arial" pitchFamily="34" charset="0"/>
              </a:rPr>
              <a:t>; </a:t>
            </a:r>
          </a:p>
          <a:p>
            <a:pPr algn="just">
              <a:lnSpc>
                <a:spcPts val="2000"/>
              </a:lnSpc>
            </a:pPr>
            <a:endParaRPr lang="pt-BR" sz="2400" dirty="0">
              <a:latin typeface="Arial" pitchFamily="34" charset="0"/>
              <a:cs typeface="Arial" pitchFamily="34" charset="0"/>
            </a:endParaRPr>
          </a:p>
          <a:p>
            <a:pPr algn="just"/>
            <a:r>
              <a:rPr lang="pt-BR" sz="2400" b="1" dirty="0">
                <a:solidFill>
                  <a:srgbClr val="C00000"/>
                </a:solidFill>
                <a:latin typeface="Arial" pitchFamily="34" charset="0"/>
                <a:cs typeface="Arial" pitchFamily="34" charset="0"/>
              </a:rPr>
              <a:t>2% </a:t>
            </a:r>
            <a:r>
              <a:rPr lang="pt-BR" sz="2400" dirty="0">
                <a:latin typeface="Arial" pitchFamily="34" charset="0"/>
                <a:cs typeface="Arial" pitchFamily="34" charset="0"/>
              </a:rPr>
              <a:t>alíquota adicional ICMS, destinada a Fundos de combate à pobreza; </a:t>
            </a:r>
          </a:p>
          <a:p>
            <a:pPr algn="just">
              <a:lnSpc>
                <a:spcPts val="2000"/>
              </a:lnSpc>
            </a:pPr>
            <a:endParaRPr lang="pt-BR" sz="2400" dirty="0">
              <a:latin typeface="Arial" pitchFamily="34" charset="0"/>
              <a:cs typeface="Arial" pitchFamily="34" charset="0"/>
            </a:endParaRPr>
          </a:p>
          <a:p>
            <a:pPr algn="just"/>
            <a:r>
              <a:rPr lang="pt-BR" sz="2300" dirty="0">
                <a:latin typeface="Arial" pitchFamily="34" charset="0"/>
                <a:cs typeface="Arial" pitchFamily="34" charset="0"/>
              </a:rPr>
              <a:t>Complementação da União de </a:t>
            </a:r>
            <a:r>
              <a:rPr lang="pt-BR" sz="2300" b="1" dirty="0">
                <a:latin typeface="Arial" pitchFamily="34" charset="0"/>
                <a:cs typeface="Arial" pitchFamily="34" charset="0"/>
              </a:rPr>
              <a:t>10%</a:t>
            </a:r>
            <a:r>
              <a:rPr lang="pt-BR" sz="2300" dirty="0">
                <a:latin typeface="Arial" pitchFamily="34" charset="0"/>
                <a:cs typeface="Arial" pitchFamily="34" charset="0"/>
              </a:rPr>
              <a:t> para </a:t>
            </a:r>
            <a:r>
              <a:rPr lang="pt-BR" sz="2300" b="1" dirty="0">
                <a:latin typeface="Arial" pitchFamily="34" charset="0"/>
                <a:cs typeface="Arial" pitchFamily="34" charset="0"/>
              </a:rPr>
              <a:t>23%</a:t>
            </a:r>
          </a:p>
          <a:p>
            <a:pPr algn="just"/>
            <a:r>
              <a:rPr lang="pt-BR" sz="2400" dirty="0">
                <a:latin typeface="Arial" pitchFamily="34" charset="0"/>
                <a:cs typeface="Arial" pitchFamily="34" charset="0"/>
              </a:rPr>
              <a:t> </a:t>
            </a:r>
            <a:r>
              <a:rPr lang="pt-BR" sz="2400" b="1" dirty="0">
                <a:latin typeface="Arial" pitchFamily="34" charset="0"/>
                <a:cs typeface="Arial" pitchFamily="34" charset="0"/>
              </a:rPr>
              <a:t>(VAAF, VAAT, VAAR); </a:t>
            </a:r>
            <a:endParaRPr lang="pt-BR" sz="2400" dirty="0">
              <a:latin typeface="Arial" pitchFamily="34" charset="0"/>
              <a:cs typeface="Arial" pitchFamily="34"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6155" y="5517232"/>
            <a:ext cx="61023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0776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592780183"/>
              </p:ext>
            </p:extLst>
          </p:nvPr>
        </p:nvGraphicFramePr>
        <p:xfrm>
          <a:off x="0" y="1057915"/>
          <a:ext cx="9144000" cy="5143980"/>
        </p:xfrm>
        <a:graphic>
          <a:graphicData uri="http://schemas.openxmlformats.org/drawingml/2006/table">
            <a:tbl>
              <a:tblPr firstRow="1" bandRow="1">
                <a:tableStyleId>{21E4AEA4-8DFA-4A89-87EB-49C32662AFE0}</a:tableStyleId>
              </a:tblPr>
              <a:tblGrid>
                <a:gridCol w="4517528">
                  <a:extLst>
                    <a:ext uri="{9D8B030D-6E8A-4147-A177-3AD203B41FA5}">
                      <a16:colId xmlns:a16="http://schemas.microsoft.com/office/drawing/2014/main" val="20000"/>
                    </a:ext>
                  </a:extLst>
                </a:gridCol>
                <a:gridCol w="2326645">
                  <a:extLst>
                    <a:ext uri="{9D8B030D-6E8A-4147-A177-3AD203B41FA5}">
                      <a16:colId xmlns:a16="http://schemas.microsoft.com/office/drawing/2014/main" val="20001"/>
                    </a:ext>
                  </a:extLst>
                </a:gridCol>
                <a:gridCol w="2299827">
                  <a:extLst>
                    <a:ext uri="{9D8B030D-6E8A-4147-A177-3AD203B41FA5}">
                      <a16:colId xmlns:a16="http://schemas.microsoft.com/office/drawing/2014/main" val="20002"/>
                    </a:ext>
                  </a:extLst>
                </a:gridCol>
              </a:tblGrid>
              <a:tr h="476736">
                <a:tc>
                  <a:txBody>
                    <a:bodyPr/>
                    <a:lstStyle/>
                    <a:p>
                      <a:pPr algn="ctr"/>
                      <a:r>
                        <a:rPr lang="pt-BR" sz="2400" dirty="0">
                          <a:latin typeface="Arial" pitchFamily="34" charset="0"/>
                          <a:cs typeface="Arial" pitchFamily="34" charset="0"/>
                        </a:rPr>
                        <a:t>PORTARIAS</a:t>
                      </a:r>
                    </a:p>
                  </a:txBody>
                  <a:tcPr/>
                </a:tc>
                <a:tc>
                  <a:txBody>
                    <a:bodyPr/>
                    <a:lstStyle/>
                    <a:p>
                      <a:pPr algn="ctr"/>
                      <a:r>
                        <a:rPr lang="pt-BR" sz="2400" dirty="0">
                          <a:latin typeface="Arial" pitchFamily="34" charset="0"/>
                          <a:cs typeface="Arial" pitchFamily="34" charset="0"/>
                        </a:rPr>
                        <a:t>ASSUNTO</a:t>
                      </a:r>
                    </a:p>
                  </a:txBody>
                  <a:tcPr/>
                </a:tc>
                <a:tc>
                  <a:txBody>
                    <a:bodyPr/>
                    <a:lstStyle/>
                    <a:p>
                      <a:pPr algn="ctr"/>
                      <a:r>
                        <a:rPr lang="pt-BR" sz="2400" dirty="0">
                          <a:latin typeface="Arial" pitchFamily="34" charset="0"/>
                          <a:cs typeface="Arial" pitchFamily="34" charset="0"/>
                        </a:rPr>
                        <a:t>VALOR R$</a:t>
                      </a:r>
                    </a:p>
                  </a:txBody>
                  <a:tcPr/>
                </a:tc>
                <a:extLst>
                  <a:ext uri="{0D108BD9-81ED-4DB2-BD59-A6C34878D82A}">
                    <a16:rowId xmlns:a16="http://schemas.microsoft.com/office/drawing/2014/main" val="10000"/>
                  </a:ext>
                </a:extLst>
              </a:tr>
              <a:tr h="756038">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pt-BR" sz="1800" b="1" u="none" strike="noStrike" kern="1200" cap="none" spc="0" normalizeH="0" baseline="0" noProof="0" dirty="0">
                          <a:ln>
                            <a:noFill/>
                          </a:ln>
                          <a:effectLst/>
                          <a:uLnTx/>
                          <a:uFillTx/>
                          <a:latin typeface="Arial" pitchFamily="34" charset="0"/>
                          <a:cs typeface="Arial" pitchFamily="34" charset="0"/>
                        </a:rPr>
                        <a:t>PORTARIA INT. Nº 4, DE 30 DE DEZEMBRO DE 2020</a:t>
                      </a:r>
                      <a:endParaRPr lang="pt-BR" sz="1800" b="1" dirty="0">
                        <a:latin typeface="Arial" pitchFamily="34" charset="0"/>
                        <a:cs typeface="Arial" pitchFamily="34" charset="0"/>
                      </a:endParaRPr>
                    </a:p>
                  </a:txBody>
                  <a:tcPr>
                    <a:solidFill>
                      <a:schemeClr val="accent3">
                        <a:lumMod val="40000"/>
                        <a:lumOff val="60000"/>
                      </a:schemeClr>
                    </a:solidFill>
                  </a:tcPr>
                </a:tc>
                <a:tc>
                  <a:txBody>
                    <a:bodyPr/>
                    <a:lstStyle/>
                    <a:p>
                      <a:pPr algn="ctr"/>
                      <a:r>
                        <a:rPr lang="pt-BR" b="1" dirty="0">
                          <a:latin typeface="Arial" pitchFamily="34" charset="0"/>
                          <a:cs typeface="Arial" pitchFamily="34" charset="0"/>
                        </a:rPr>
                        <a:t>ESTIMATIVA</a:t>
                      </a:r>
                    </a:p>
                  </a:txBody>
                  <a:tcPr>
                    <a:solidFill>
                      <a:schemeClr val="accent3">
                        <a:lumMod val="40000"/>
                        <a:lumOff val="60000"/>
                      </a:schemeClr>
                    </a:solidFill>
                  </a:tcPr>
                </a:tc>
                <a:tc>
                  <a:txBody>
                    <a:bodyPr/>
                    <a:lstStyle/>
                    <a:p>
                      <a:pPr algn="r"/>
                      <a:r>
                        <a:rPr kumimoji="0" lang="pt-BR"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itchFamily="34" charset="0"/>
                          <a:ea typeface="+mn-ea"/>
                          <a:cs typeface="Arial" pitchFamily="34" charset="0"/>
                        </a:rPr>
                        <a:t>R$ 3.349,56</a:t>
                      </a:r>
                      <a:endParaRPr lang="pt-BR" sz="1800" b="1" dirty="0">
                        <a:latin typeface="Arial" pitchFamily="34" charset="0"/>
                        <a:cs typeface="Arial" pitchFamily="34" charset="0"/>
                      </a:endParaRPr>
                    </a:p>
                  </a:txBody>
                  <a:tcPr>
                    <a:solidFill>
                      <a:schemeClr val="accent3">
                        <a:lumMod val="40000"/>
                        <a:lumOff val="60000"/>
                      </a:schemeClr>
                    </a:solidFill>
                  </a:tcPr>
                </a:tc>
                <a:extLst>
                  <a:ext uri="{0D108BD9-81ED-4DB2-BD59-A6C34878D82A}">
                    <a16:rowId xmlns:a16="http://schemas.microsoft.com/office/drawing/2014/main" val="10001"/>
                  </a:ext>
                </a:extLst>
              </a:tr>
              <a:tr h="762778">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pt-BR" sz="1800" b="1" u="sng" strike="noStrike" kern="1200" cap="none" spc="0" normalizeH="0" baseline="0" noProof="0" dirty="0">
                          <a:ln>
                            <a:noFill/>
                          </a:ln>
                          <a:effectLst/>
                          <a:uLnTx/>
                          <a:uFillTx/>
                          <a:latin typeface="Arial" pitchFamily="34" charset="0"/>
                          <a:cs typeface="Arial" pitchFamily="34" charset="0"/>
                        </a:rPr>
                        <a:t>PORTARIA INT. Nº1, DE 31 DE MARÇO DE 2021</a:t>
                      </a:r>
                      <a:endParaRPr lang="pt-BR" sz="1800" b="1" dirty="0">
                        <a:latin typeface="Arial" pitchFamily="34" charset="0"/>
                        <a:cs typeface="Arial" pitchFamily="34" charset="0"/>
                      </a:endParaRP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ESTIMATIVA</a:t>
                      </a:r>
                    </a:p>
                  </a:txBody>
                  <a:tcPr>
                    <a:solidFill>
                      <a:schemeClr val="accent2">
                        <a:lumMod val="40000"/>
                        <a:lumOff val="60000"/>
                      </a:schemeClr>
                    </a:solidFill>
                  </a:tcPr>
                </a:tc>
                <a:tc>
                  <a:txBody>
                    <a:bodyPr/>
                    <a:lstStyle/>
                    <a:p>
                      <a:pPr algn="r"/>
                      <a:r>
                        <a:rPr lang="pt-BR" sz="1800" b="1" dirty="0">
                          <a:latin typeface="Arial" pitchFamily="34" charset="0"/>
                          <a:cs typeface="Arial" pitchFamily="34" charset="0"/>
                        </a:rPr>
                        <a:t> R$ 3.768,22 </a:t>
                      </a:r>
                    </a:p>
                  </a:txBody>
                  <a:tcPr>
                    <a:solidFill>
                      <a:schemeClr val="accent2">
                        <a:lumMod val="40000"/>
                        <a:lumOff val="60000"/>
                      </a:schemeClr>
                    </a:solidFill>
                  </a:tcPr>
                </a:tc>
                <a:extLst>
                  <a:ext uri="{0D108BD9-81ED-4DB2-BD59-A6C34878D82A}">
                    <a16:rowId xmlns:a16="http://schemas.microsoft.com/office/drawing/2014/main" val="10002"/>
                  </a:ext>
                </a:extLst>
              </a:tr>
              <a:tr h="730996">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pt-BR" sz="1800" b="1" u="sng" strike="noStrike" kern="1200" cap="none" spc="0" normalizeH="0" baseline="0" noProof="0" dirty="0">
                          <a:ln>
                            <a:noFill/>
                          </a:ln>
                          <a:effectLst/>
                          <a:uLnTx/>
                          <a:uFillTx/>
                          <a:latin typeface="Arial" pitchFamily="34" charset="0"/>
                          <a:cs typeface="Arial" pitchFamily="34" charset="0"/>
                        </a:rPr>
                        <a:t>PORTARIA INT. MEC/ME Nº 2 DE 22 DE ABRIL DE 2021</a:t>
                      </a:r>
                      <a:endParaRPr lang="pt-BR" sz="1800" b="1" dirty="0">
                        <a:latin typeface="Arial" pitchFamily="34" charset="0"/>
                        <a:cs typeface="Arial" pitchFamily="34" charset="0"/>
                      </a:endParaRPr>
                    </a:p>
                  </a:txBody>
                  <a:tcPr>
                    <a:solidFill>
                      <a:schemeClr val="accent3">
                        <a:lumMod val="40000"/>
                        <a:lumOff val="60000"/>
                      </a:schemeClr>
                    </a:solidFill>
                  </a:tcPr>
                </a:tc>
                <a:tc>
                  <a:txBody>
                    <a:bodyPr/>
                    <a:lstStyle/>
                    <a:p>
                      <a:pPr algn="ctr"/>
                      <a:r>
                        <a:rPr lang="pt-BR" b="1" dirty="0">
                          <a:latin typeface="Arial" pitchFamily="34" charset="0"/>
                          <a:cs typeface="Arial" pitchFamily="34" charset="0"/>
                        </a:rPr>
                        <a:t>AJUSTE ANUAL</a:t>
                      </a:r>
                    </a:p>
                  </a:txBody>
                  <a:tcPr>
                    <a:solidFill>
                      <a:schemeClr val="accent3">
                        <a:lumMod val="40000"/>
                        <a:lumOff val="60000"/>
                      </a:schemeClr>
                    </a:solidFill>
                  </a:tcPr>
                </a:tc>
                <a:tc>
                  <a:txBody>
                    <a:bodyPr/>
                    <a:lstStyle/>
                    <a:p>
                      <a:pPr algn="r"/>
                      <a:r>
                        <a:rPr kumimoji="0" lang="pt-BR" sz="1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itchFamily="34" charset="0"/>
                          <a:ea typeface="Times New Roman"/>
                          <a:cs typeface="Arial" pitchFamily="34" charset="0"/>
                        </a:rPr>
                        <a:t>R$ 3.589,87</a:t>
                      </a:r>
                      <a:endParaRPr lang="pt-BR" sz="1800" b="1" dirty="0">
                        <a:latin typeface="Arial" pitchFamily="34" charset="0"/>
                        <a:cs typeface="Arial" pitchFamily="34" charset="0"/>
                      </a:endParaRPr>
                    </a:p>
                  </a:txBody>
                  <a:tcPr>
                    <a:solidFill>
                      <a:schemeClr val="accent3">
                        <a:lumMod val="40000"/>
                        <a:lumOff val="60000"/>
                      </a:schemeClr>
                    </a:solidFill>
                  </a:tcPr>
                </a:tc>
                <a:extLst>
                  <a:ext uri="{0D108BD9-81ED-4DB2-BD59-A6C34878D82A}">
                    <a16:rowId xmlns:a16="http://schemas.microsoft.com/office/drawing/2014/main" val="10003"/>
                  </a:ext>
                </a:extLst>
              </a:tr>
              <a:tr h="817409">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pt-BR" sz="1800" b="1" u="sng" strike="noStrike" kern="1200" cap="none" spc="0" normalizeH="0" baseline="0" noProof="0" dirty="0">
                          <a:ln>
                            <a:noFill/>
                          </a:ln>
                          <a:effectLst/>
                          <a:uLnTx/>
                          <a:uFillTx/>
                          <a:latin typeface="Arial" pitchFamily="34" charset="0"/>
                          <a:cs typeface="Arial" pitchFamily="34" charset="0"/>
                        </a:rPr>
                        <a:t>PORTARIA INT. Nº 3 DE 24 DE MAIO DE 2021</a:t>
                      </a:r>
                      <a:endParaRPr lang="pt-BR" sz="1800" b="1" dirty="0">
                        <a:latin typeface="Arial" pitchFamily="34" charset="0"/>
                        <a:cs typeface="Arial" pitchFamily="34" charset="0"/>
                      </a:endParaRPr>
                    </a:p>
                  </a:txBody>
                  <a:tcPr>
                    <a:solidFill>
                      <a:schemeClr val="accent2">
                        <a:lumMod val="40000"/>
                        <a:lumOff val="60000"/>
                      </a:schemeClr>
                    </a:solidFill>
                  </a:tcPr>
                </a:tc>
                <a:tc>
                  <a:txBody>
                    <a:bodyPr/>
                    <a:lstStyle/>
                    <a:p>
                      <a:pPr algn="ctr"/>
                      <a:r>
                        <a:rPr lang="pt-BR" b="1" dirty="0">
                          <a:latin typeface="Arial" pitchFamily="34" charset="0"/>
                          <a:cs typeface="Arial" pitchFamily="34" charset="0"/>
                        </a:rPr>
                        <a:t>ESTIMATIVA</a:t>
                      </a:r>
                    </a:p>
                  </a:txBody>
                  <a:tcPr>
                    <a:solidFill>
                      <a:schemeClr val="accent2">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R$ 3.755,59</a:t>
                      </a:r>
                    </a:p>
                    <a:p>
                      <a:pPr algn="r"/>
                      <a:endParaRPr lang="pt-BR" sz="1800" b="1" dirty="0">
                        <a:latin typeface="Arial" pitchFamily="34" charset="0"/>
                        <a:cs typeface="Arial" pitchFamily="34" charset="0"/>
                      </a:endParaRPr>
                    </a:p>
                  </a:txBody>
                  <a:tcPr>
                    <a:solidFill>
                      <a:schemeClr val="accent2">
                        <a:lumMod val="40000"/>
                        <a:lumOff val="60000"/>
                      </a:schemeClr>
                    </a:solidFill>
                  </a:tcPr>
                </a:tc>
                <a:extLst>
                  <a:ext uri="{0D108BD9-81ED-4DB2-BD59-A6C34878D82A}">
                    <a16:rowId xmlns:a16="http://schemas.microsoft.com/office/drawing/2014/main" val="10004"/>
                  </a:ext>
                </a:extLst>
              </a:tr>
              <a:tr h="685623">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pt-BR" sz="1800" b="1" dirty="0">
                          <a:latin typeface="Arial" pitchFamily="34" charset="0"/>
                          <a:cs typeface="Arial" pitchFamily="34" charset="0"/>
                        </a:rPr>
                        <a:t>PORTARIA INT. MEC/ME Nº 4, DE 29 DE JUNHO DE 2021</a:t>
                      </a:r>
                    </a:p>
                  </a:txBody>
                  <a:tcPr>
                    <a:solidFill>
                      <a:schemeClr val="accent3">
                        <a:lumMod val="40000"/>
                        <a:lumOff val="60000"/>
                      </a:schemeClr>
                    </a:solidFill>
                  </a:tcPr>
                </a:tc>
                <a:tc>
                  <a:txBody>
                    <a:bodyPr/>
                    <a:lstStyle/>
                    <a:p>
                      <a:pPr algn="ctr"/>
                      <a:r>
                        <a:rPr lang="pt-BR" b="1" dirty="0">
                          <a:latin typeface="Arial" pitchFamily="34" charset="0"/>
                          <a:cs typeface="Arial" pitchFamily="34" charset="0"/>
                        </a:rPr>
                        <a:t>VAAT</a:t>
                      </a:r>
                    </a:p>
                  </a:txBody>
                  <a:tcPr>
                    <a:solidFill>
                      <a:schemeClr val="accent3">
                        <a:lumMod val="40000"/>
                        <a:lumOff val="60000"/>
                      </a:schemeClr>
                    </a:solidFill>
                  </a:tcPr>
                </a:tc>
                <a:tc>
                  <a:txBody>
                    <a:bodyPr/>
                    <a:lstStyle/>
                    <a:p>
                      <a:pPr algn="r"/>
                      <a:r>
                        <a:rPr lang="pt-BR" sz="1800" b="1" dirty="0">
                          <a:latin typeface="Arial" pitchFamily="34" charset="0"/>
                          <a:cs typeface="Arial" pitchFamily="34" charset="0"/>
                        </a:rPr>
                        <a:t>R$ 4.821,99</a:t>
                      </a:r>
                    </a:p>
                  </a:txBody>
                  <a:tcPr>
                    <a:solidFill>
                      <a:schemeClr val="accent3">
                        <a:lumMod val="40000"/>
                        <a:lumOff val="60000"/>
                      </a:schemeClr>
                    </a:solidFill>
                  </a:tcPr>
                </a:tc>
                <a:extLst>
                  <a:ext uri="{0D108BD9-81ED-4DB2-BD59-A6C34878D82A}">
                    <a16:rowId xmlns:a16="http://schemas.microsoft.com/office/drawing/2014/main" val="10005"/>
                  </a:ext>
                </a:extLst>
              </a:tr>
              <a:tr h="834787">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kumimoji="0" lang="pt-BR" sz="1800" b="1" u="sng"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cs typeface="Arial" pitchFamily="34" charset="0"/>
                        </a:rPr>
                        <a:t>PORTARIA INT.  MEC/ME Nº 8 DE 24 DE SETEMBRO DE 2021</a:t>
                      </a:r>
                      <a:endParaRPr lang="pt-BR" sz="1800" b="1" dirty="0">
                        <a:effectLst>
                          <a:outerShdw blurRad="38100" dist="38100" dir="2700000" algn="tl">
                            <a:srgbClr val="000000">
                              <a:alpha val="43137"/>
                            </a:srgbClr>
                          </a:outerShdw>
                        </a:effectLst>
                        <a:latin typeface="Arial" pitchFamily="34" charset="0"/>
                        <a:cs typeface="Arial" pitchFamily="34" charset="0"/>
                      </a:endParaRPr>
                    </a:p>
                  </a:txBody>
                  <a:tcPr>
                    <a:solidFill>
                      <a:schemeClr val="accent2">
                        <a:lumMod val="40000"/>
                        <a:lumOff val="60000"/>
                      </a:schemeClr>
                    </a:solidFill>
                  </a:tcPr>
                </a:tc>
                <a:tc>
                  <a:txBody>
                    <a:bodyPr/>
                    <a:lstStyle/>
                    <a:p>
                      <a:pPr algn="ctr"/>
                      <a:endParaRPr lang="pt-BR" b="1" dirty="0">
                        <a:latin typeface="Arial" pitchFamily="34" charset="0"/>
                        <a:cs typeface="Arial" pitchFamily="34" charset="0"/>
                      </a:endParaRPr>
                    </a:p>
                    <a:p>
                      <a:pPr algn="ctr"/>
                      <a:r>
                        <a:rPr lang="pt-BR" b="1" dirty="0">
                          <a:latin typeface="Arial" pitchFamily="34" charset="0"/>
                          <a:cs typeface="Arial" pitchFamily="34" charset="0"/>
                        </a:rPr>
                        <a:t>ESTIMATIVA</a:t>
                      </a:r>
                    </a:p>
                  </a:txBody>
                  <a:tcPr>
                    <a:solidFill>
                      <a:schemeClr val="accent2">
                        <a:lumMod val="40000"/>
                        <a:lumOff val="60000"/>
                      </a:schemeClr>
                    </a:solidFill>
                  </a:tcPr>
                </a:tc>
                <a:tc>
                  <a:txBody>
                    <a:bodyPr/>
                    <a:lstStyle/>
                    <a:p>
                      <a:pPr algn="r"/>
                      <a:r>
                        <a:rPr lang="pt-BR" sz="1800" b="1" u="sng" dirty="0">
                          <a:latin typeface="Arial" pitchFamily="34" charset="0"/>
                          <a:cs typeface="Arial" pitchFamily="34" charset="0"/>
                        </a:rPr>
                        <a:t>VAAF R$ 4.397,91</a:t>
                      </a:r>
                    </a:p>
                    <a:p>
                      <a:pPr algn="r"/>
                      <a:endParaRPr lang="pt-BR" sz="1800" b="1" dirty="0">
                        <a:solidFill>
                          <a:srgbClr val="C00000"/>
                        </a:solidFill>
                        <a:latin typeface="Arial" pitchFamily="34" charset="0"/>
                        <a:cs typeface="Arial" pitchFamily="34" charset="0"/>
                      </a:endParaRPr>
                    </a:p>
                    <a:p>
                      <a:pPr algn="r"/>
                      <a:r>
                        <a:rPr lang="pt-BR" sz="1800" b="1" u="sng" dirty="0">
                          <a:solidFill>
                            <a:srgbClr val="C00000"/>
                          </a:solidFill>
                          <a:latin typeface="Arial" pitchFamily="34" charset="0"/>
                          <a:cs typeface="Arial" pitchFamily="34" charset="0"/>
                        </a:rPr>
                        <a:t>VAAT R$ 4.837,41   </a:t>
                      </a:r>
                    </a:p>
                  </a:txBody>
                  <a:tcPr>
                    <a:solidFill>
                      <a:schemeClr val="accent2">
                        <a:lumMod val="40000"/>
                        <a:lumOff val="60000"/>
                      </a:schemeClr>
                    </a:solidFill>
                  </a:tcPr>
                </a:tc>
                <a:extLst>
                  <a:ext uri="{0D108BD9-81ED-4DB2-BD59-A6C34878D82A}">
                    <a16:rowId xmlns:a16="http://schemas.microsoft.com/office/drawing/2014/main" val="10006"/>
                  </a:ext>
                </a:extLst>
              </a:tr>
            </a:tbl>
          </a:graphicData>
        </a:graphic>
      </p:graphicFrame>
      <p:sp>
        <p:nvSpPr>
          <p:cNvPr id="3" name="Retângulo 2"/>
          <p:cNvSpPr/>
          <p:nvPr/>
        </p:nvSpPr>
        <p:spPr>
          <a:xfrm>
            <a:off x="0" y="116632"/>
            <a:ext cx="9144000" cy="941283"/>
          </a:xfrm>
          <a:prstGeom prst="rect">
            <a:avLst/>
          </a:prstGeom>
          <a:solidFill>
            <a:schemeClr val="accent3">
              <a:lumMod val="60000"/>
              <a:lumOff val="40000"/>
            </a:schemeClr>
          </a:solidFill>
        </p:spPr>
        <p:txBody>
          <a:bodyPr wrap="square">
            <a:spAutoFit/>
          </a:bodyPr>
          <a:lstStyle/>
          <a:p>
            <a:pPr algn="ctr"/>
            <a:r>
              <a:rPr lang="pt-BR" sz="3600" b="1" u="sng" cap="all" spc="50" dirty="0">
                <a:ln w="11430"/>
                <a:solidFill>
                  <a:srgbClr val="4F81BD">
                    <a:lumMod val="75000"/>
                  </a:srgbClr>
                </a:solidFill>
                <a:effectLst>
                  <a:outerShdw blurRad="76200" dist="50800" dir="5400000" algn="tl" rotWithShape="0">
                    <a:srgbClr val="000000">
                      <a:alpha val="65000"/>
                    </a:srgbClr>
                  </a:outerShdw>
                </a:effectLst>
                <a:latin typeface="Arial" pitchFamily="34" charset="0"/>
                <a:ea typeface="+mj-ea"/>
                <a:cs typeface="Arial" pitchFamily="34" charset="0"/>
              </a:rPr>
              <a:t>PORTARIAS DO FUNDO</a:t>
            </a:r>
          </a:p>
          <a:p>
            <a:pPr algn="ctr">
              <a:lnSpc>
                <a:spcPts val="2300"/>
              </a:lnSpc>
            </a:pPr>
            <a:endParaRPr lang="pt-BR" sz="3600" dirty="0"/>
          </a:p>
        </p:txBody>
      </p:sp>
    </p:spTree>
    <p:extLst>
      <p:ext uri="{BB962C8B-B14F-4D97-AF65-F5344CB8AC3E}">
        <p14:creationId xmlns:p14="http://schemas.microsoft.com/office/powerpoint/2010/main" val="1380010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878394087"/>
              </p:ext>
            </p:extLst>
          </p:nvPr>
        </p:nvGraphicFramePr>
        <p:xfrm>
          <a:off x="12367" y="1556792"/>
          <a:ext cx="9144000" cy="1310640"/>
        </p:xfrm>
        <a:graphic>
          <a:graphicData uri="http://schemas.openxmlformats.org/drawingml/2006/table">
            <a:tbl>
              <a:tblPr firstRow="1" bandRow="1">
                <a:tableStyleId>{F5AB1C69-6EDB-4FF4-983F-18BD219EF322}</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a:txBody>
                    <a:bodyPr/>
                    <a:lstStyle/>
                    <a:p>
                      <a:pPr algn="ctr"/>
                      <a:r>
                        <a:rPr lang="pt-BR" dirty="0">
                          <a:latin typeface="Arial" pitchFamily="34" charset="0"/>
                          <a:cs typeface="Arial" pitchFamily="34" charset="0"/>
                        </a:rPr>
                        <a:t>CONTRIBUIÇÃO DOS</a:t>
                      </a:r>
                    </a:p>
                    <a:p>
                      <a:pPr algn="ctr"/>
                      <a:r>
                        <a:rPr lang="pt-BR" dirty="0">
                          <a:latin typeface="Arial" pitchFamily="34" charset="0"/>
                          <a:cs typeface="Arial" pitchFamily="34" charset="0"/>
                        </a:rPr>
                        <a:t>ESTADOS, DF E MUNICÍPIOS</a:t>
                      </a:r>
                    </a:p>
                  </a:txBody>
                  <a:tcPr/>
                </a:tc>
                <a:tc>
                  <a:txBody>
                    <a:bodyPr/>
                    <a:lstStyle/>
                    <a:p>
                      <a:pPr algn="ctr"/>
                      <a:r>
                        <a:rPr lang="pt-BR" dirty="0">
                          <a:latin typeface="Arial" pitchFamily="34" charset="0"/>
                          <a:cs typeface="Arial" pitchFamily="34" charset="0"/>
                        </a:rPr>
                        <a:t>COMPLEMENTAÇÃO DA</a:t>
                      </a:r>
                    </a:p>
                    <a:p>
                      <a:pPr algn="ctr"/>
                      <a:r>
                        <a:rPr lang="pt-BR" dirty="0">
                          <a:latin typeface="Arial" pitchFamily="34" charset="0"/>
                          <a:cs typeface="Arial" pitchFamily="34" charset="0"/>
                        </a:rPr>
                        <a:t>UNIÃO- VAAF</a:t>
                      </a:r>
                    </a:p>
                    <a:p>
                      <a:pPr algn="ctr"/>
                      <a:endParaRPr lang="pt-BR" dirty="0">
                        <a:latin typeface="Arial" pitchFamily="34" charset="0"/>
                        <a:cs typeface="Arial" pitchFamily="34" charset="0"/>
                      </a:endParaRPr>
                    </a:p>
                  </a:txBody>
                  <a:tcPr/>
                </a:tc>
                <a:tc>
                  <a:txBody>
                    <a:bodyPr/>
                    <a:lstStyle/>
                    <a:p>
                      <a:pPr algn="ctr"/>
                      <a:r>
                        <a:rPr lang="pt-BR" dirty="0">
                          <a:latin typeface="Arial" pitchFamily="34" charset="0"/>
                          <a:cs typeface="Arial" pitchFamily="34" charset="0"/>
                        </a:rPr>
                        <a:t>TOTAL DA RECEITA</a:t>
                      </a:r>
                    </a:p>
                    <a:p>
                      <a:pPr algn="ctr"/>
                      <a:r>
                        <a:rPr lang="pt-BR" dirty="0">
                          <a:latin typeface="Arial" pitchFamily="34" charset="0"/>
                          <a:cs typeface="Arial" pitchFamily="34" charset="0"/>
                        </a:rPr>
                        <a:t>ESTIMADA</a:t>
                      </a:r>
                    </a:p>
                    <a:p>
                      <a:pPr algn="ctr"/>
                      <a:endParaRPr lang="pt-BR" dirty="0">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pPr algn="ctr"/>
                      <a:r>
                        <a:rPr lang="pt-BR" sz="2000" b="1" dirty="0">
                          <a:latin typeface="Arial" pitchFamily="34" charset="0"/>
                          <a:cs typeface="Arial" pitchFamily="34" charset="0"/>
                        </a:rPr>
                        <a:t>R$ 184.836.346.500,00</a:t>
                      </a:r>
                    </a:p>
                  </a:txBody>
                  <a:tcPr>
                    <a:solidFill>
                      <a:schemeClr val="accent5">
                        <a:lumMod val="20000"/>
                        <a:lumOff val="80000"/>
                      </a:schemeClr>
                    </a:solidFill>
                  </a:tcPr>
                </a:tc>
                <a:tc>
                  <a:txBody>
                    <a:bodyPr/>
                    <a:lstStyle/>
                    <a:p>
                      <a:pPr algn="ctr"/>
                      <a:r>
                        <a:rPr lang="pt-BR" sz="2000" b="1" dirty="0">
                          <a:latin typeface="Arial" pitchFamily="34" charset="0"/>
                          <a:cs typeface="Arial" pitchFamily="34" charset="0"/>
                        </a:rPr>
                        <a:t>R$</a:t>
                      </a:r>
                      <a:r>
                        <a:rPr lang="pt-BR" sz="2000" b="1" baseline="0" dirty="0">
                          <a:latin typeface="Arial" pitchFamily="34" charset="0"/>
                          <a:cs typeface="Arial" pitchFamily="34" charset="0"/>
                        </a:rPr>
                        <a:t> 18.483.634.597,58</a:t>
                      </a:r>
                      <a:endParaRPr lang="pt-BR" sz="2000" b="1" dirty="0">
                        <a:latin typeface="Arial" pitchFamily="34" charset="0"/>
                        <a:cs typeface="Arial" pitchFamily="34" charset="0"/>
                      </a:endParaRPr>
                    </a:p>
                  </a:txBody>
                  <a:tcPr>
                    <a:solidFill>
                      <a:schemeClr val="accent5">
                        <a:lumMod val="20000"/>
                        <a:lumOff val="80000"/>
                      </a:schemeClr>
                    </a:solidFill>
                  </a:tcPr>
                </a:tc>
                <a:tc>
                  <a:txBody>
                    <a:bodyPr/>
                    <a:lstStyle/>
                    <a:p>
                      <a:pPr algn="ctr"/>
                      <a:r>
                        <a:rPr lang="pt-BR" sz="2000" b="1" dirty="0">
                          <a:latin typeface="Arial" pitchFamily="34" charset="0"/>
                          <a:cs typeface="Arial" pitchFamily="34" charset="0"/>
                        </a:rPr>
                        <a:t>R$ 203.319.981.097,58</a:t>
                      </a:r>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2355806845"/>
              </p:ext>
            </p:extLst>
          </p:nvPr>
        </p:nvGraphicFramePr>
        <p:xfrm>
          <a:off x="12368" y="3717032"/>
          <a:ext cx="9143999" cy="2103120"/>
        </p:xfrm>
        <a:graphic>
          <a:graphicData uri="http://schemas.openxmlformats.org/drawingml/2006/table">
            <a:tbl>
              <a:tblPr firstRow="1" bandRow="1">
                <a:tableStyleId>{F5AB1C69-6EDB-4FF4-983F-18BD219EF322}</a:tableStyleId>
              </a:tblPr>
              <a:tblGrid>
                <a:gridCol w="2460054">
                  <a:extLst>
                    <a:ext uri="{9D8B030D-6E8A-4147-A177-3AD203B41FA5}">
                      <a16:colId xmlns:a16="http://schemas.microsoft.com/office/drawing/2014/main" val="20000"/>
                    </a:ext>
                  </a:extLst>
                </a:gridCol>
                <a:gridCol w="2276949">
                  <a:extLst>
                    <a:ext uri="{9D8B030D-6E8A-4147-A177-3AD203B41FA5}">
                      <a16:colId xmlns:a16="http://schemas.microsoft.com/office/drawing/2014/main" val="20001"/>
                    </a:ext>
                  </a:extLst>
                </a:gridCol>
                <a:gridCol w="2056599">
                  <a:extLst>
                    <a:ext uri="{9D8B030D-6E8A-4147-A177-3AD203B41FA5}">
                      <a16:colId xmlns:a16="http://schemas.microsoft.com/office/drawing/2014/main" val="20002"/>
                    </a:ext>
                  </a:extLst>
                </a:gridCol>
                <a:gridCol w="2350397">
                  <a:extLst>
                    <a:ext uri="{9D8B030D-6E8A-4147-A177-3AD203B41FA5}">
                      <a16:colId xmlns:a16="http://schemas.microsoft.com/office/drawing/2014/main" val="20003"/>
                    </a:ext>
                  </a:extLst>
                </a:gridCol>
              </a:tblGrid>
              <a:tr h="370840">
                <a:tc>
                  <a:txBody>
                    <a:bodyPr/>
                    <a:lstStyle/>
                    <a:p>
                      <a:pPr algn="ctr"/>
                      <a:r>
                        <a:rPr lang="pt-BR" dirty="0">
                          <a:latin typeface="Arial" pitchFamily="34" charset="0"/>
                          <a:cs typeface="Arial" pitchFamily="34" charset="0"/>
                        </a:rPr>
                        <a:t>CONTRIBUIÇÃO </a:t>
                      </a:r>
                    </a:p>
                    <a:p>
                      <a:pPr algn="ctr"/>
                      <a:r>
                        <a:rPr lang="pt-BR" dirty="0">
                          <a:latin typeface="Arial" pitchFamily="34" charset="0"/>
                          <a:cs typeface="Arial" pitchFamily="34" charset="0"/>
                        </a:rPr>
                        <a:t>ESTADOS</a:t>
                      </a:r>
                      <a:r>
                        <a:rPr lang="pt-BR" baseline="0" dirty="0">
                          <a:latin typeface="Arial" pitchFamily="34" charset="0"/>
                          <a:cs typeface="Arial" pitchFamily="34" charset="0"/>
                        </a:rPr>
                        <a:t> </a:t>
                      </a:r>
                      <a:r>
                        <a:rPr lang="pt-BR" dirty="0">
                          <a:latin typeface="Arial" pitchFamily="34" charset="0"/>
                          <a:cs typeface="Arial" pitchFamily="34" charset="0"/>
                        </a:rPr>
                        <a:t>E MUNICÍPIOS</a:t>
                      </a:r>
                    </a:p>
                  </a:txBody>
                  <a:tcPr/>
                </a:tc>
                <a:tc>
                  <a:txBody>
                    <a:bodyPr/>
                    <a:lstStyle/>
                    <a:p>
                      <a:pPr algn="ctr"/>
                      <a:r>
                        <a:rPr lang="pt-BR" dirty="0">
                          <a:latin typeface="Arial" pitchFamily="34" charset="0"/>
                          <a:cs typeface="Arial" pitchFamily="34" charset="0"/>
                        </a:rPr>
                        <a:t>COMP.</a:t>
                      </a:r>
                      <a:r>
                        <a:rPr lang="pt-BR" baseline="0" dirty="0">
                          <a:latin typeface="Arial" pitchFamily="34" charset="0"/>
                          <a:cs typeface="Arial" pitchFamily="34" charset="0"/>
                        </a:rPr>
                        <a:t> </a:t>
                      </a:r>
                      <a:r>
                        <a:rPr lang="pt-BR" dirty="0">
                          <a:latin typeface="Arial" pitchFamily="34" charset="0"/>
                          <a:cs typeface="Arial" pitchFamily="34" charset="0"/>
                        </a:rPr>
                        <a:t>UNIÃO  VAAF</a:t>
                      </a:r>
                    </a:p>
                    <a:p>
                      <a:pPr algn="ctr"/>
                      <a:endParaRPr lang="pt-BR" dirty="0">
                        <a:latin typeface="Arial" pitchFamily="34" charset="0"/>
                        <a:cs typeface="Arial" pitchFamily="34" charset="0"/>
                      </a:endParaRPr>
                    </a:p>
                  </a:txBody>
                  <a:tcPr/>
                </a:tc>
                <a:tc>
                  <a:txBody>
                    <a:bodyPr/>
                    <a:lstStyle/>
                    <a:p>
                      <a:pPr algn="ctr"/>
                      <a:r>
                        <a:rPr lang="pt-BR" dirty="0">
                          <a:latin typeface="Arial" pitchFamily="34" charset="0"/>
                          <a:cs typeface="Arial" pitchFamily="34" charset="0"/>
                        </a:rPr>
                        <a:t>COMP. VAAT</a:t>
                      </a:r>
                    </a:p>
                    <a:p>
                      <a:pPr algn="ctr"/>
                      <a:endParaRPr lang="pt-BR" dirty="0">
                        <a:latin typeface="Arial" pitchFamily="34" charset="0"/>
                        <a:cs typeface="Arial" pitchFamily="34" charset="0"/>
                      </a:endParaRPr>
                    </a:p>
                  </a:txBody>
                  <a:tcPr/>
                </a:tc>
                <a:tc>
                  <a:txBody>
                    <a:bodyPr/>
                    <a:lstStyle/>
                    <a:p>
                      <a:pPr algn="ctr"/>
                      <a:r>
                        <a:rPr lang="pt-BR" dirty="0">
                          <a:latin typeface="Arial" pitchFamily="34" charset="0"/>
                          <a:cs typeface="Arial" pitchFamily="34" charset="0"/>
                        </a:rPr>
                        <a:t>TOTAL DA RECEITA</a:t>
                      </a:r>
                    </a:p>
                    <a:p>
                      <a:pPr algn="ctr"/>
                      <a:r>
                        <a:rPr lang="pt-BR" dirty="0">
                          <a:latin typeface="Arial" pitchFamily="34" charset="0"/>
                          <a:cs typeface="Arial" pitchFamily="34" charset="0"/>
                        </a:rPr>
                        <a:t>ESTIMADA</a:t>
                      </a:r>
                    </a:p>
                    <a:p>
                      <a:pPr algn="ctr"/>
                      <a:endParaRPr lang="pt-BR" dirty="0">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pPr algn="ctr"/>
                      <a:r>
                        <a:rPr lang="pt-BR" sz="1800" b="1" dirty="0">
                          <a:latin typeface="Arial" pitchFamily="34" charset="0"/>
                          <a:cs typeface="Arial" pitchFamily="34" charset="0"/>
                        </a:rPr>
                        <a:t>R$ </a:t>
                      </a:r>
                    </a:p>
                    <a:p>
                      <a:pPr algn="ctr"/>
                      <a:r>
                        <a:rPr lang="pt-BR" sz="1800" b="1" dirty="0">
                          <a:latin typeface="Arial" pitchFamily="34" charset="0"/>
                          <a:cs typeface="Arial" pitchFamily="34" charset="0"/>
                        </a:rPr>
                        <a:t>184.836.346.500,00</a:t>
                      </a:r>
                    </a:p>
                  </a:txBody>
                  <a:tcPr>
                    <a:solidFill>
                      <a:schemeClr val="accent5">
                        <a:lumMod val="20000"/>
                        <a:lumOff val="80000"/>
                      </a:schemeClr>
                    </a:solidFill>
                  </a:tcPr>
                </a:tc>
                <a:tc>
                  <a:txBody>
                    <a:bodyPr/>
                    <a:lstStyle/>
                    <a:p>
                      <a:pPr algn="ctr"/>
                      <a:r>
                        <a:rPr lang="pt-BR" sz="1800" b="1" dirty="0">
                          <a:latin typeface="Arial" pitchFamily="34" charset="0"/>
                          <a:cs typeface="Arial" pitchFamily="34" charset="0"/>
                        </a:rPr>
                        <a:t>R$</a:t>
                      </a:r>
                      <a:r>
                        <a:rPr lang="pt-BR" sz="1800" b="1" baseline="0" dirty="0">
                          <a:latin typeface="Arial" pitchFamily="34" charset="0"/>
                          <a:cs typeface="Arial" pitchFamily="34" charset="0"/>
                        </a:rPr>
                        <a:t> </a:t>
                      </a:r>
                    </a:p>
                    <a:p>
                      <a:pPr algn="ctr"/>
                      <a:r>
                        <a:rPr lang="pt-BR" sz="1800" b="1" baseline="0" dirty="0">
                          <a:latin typeface="Arial" pitchFamily="34" charset="0"/>
                          <a:cs typeface="Arial" pitchFamily="34" charset="0"/>
                        </a:rPr>
                        <a:t>18.483.634.597,58</a:t>
                      </a:r>
                    </a:p>
                    <a:p>
                      <a:pPr algn="ctr"/>
                      <a:endParaRPr lang="pt-BR" sz="1800" b="1" dirty="0">
                        <a:latin typeface="Arial" pitchFamily="34" charset="0"/>
                        <a:cs typeface="Arial" pitchFamily="34" charset="0"/>
                      </a:endParaRPr>
                    </a:p>
                  </a:txBody>
                  <a:tcPr>
                    <a:solidFill>
                      <a:schemeClr val="accent5">
                        <a:lumMod val="20000"/>
                        <a:lumOff val="80000"/>
                      </a:schemeClr>
                    </a:solidFill>
                  </a:tcPr>
                </a:tc>
                <a:tc>
                  <a:txBody>
                    <a:bodyPr/>
                    <a:lstStyle/>
                    <a:p>
                      <a:pPr algn="ctr"/>
                      <a:r>
                        <a:rPr lang="pt-BR" sz="1800" b="1" dirty="0">
                          <a:latin typeface="Arial" pitchFamily="34" charset="0"/>
                          <a:cs typeface="Arial" pitchFamily="34" charset="0"/>
                        </a:rPr>
                        <a:t>R$ 3.696.726.919,52</a:t>
                      </a:r>
                    </a:p>
                  </a:txBody>
                  <a:tcPr>
                    <a:solidFill>
                      <a:schemeClr val="accent5">
                        <a:lumMod val="20000"/>
                        <a:lumOff val="80000"/>
                      </a:schemeClr>
                    </a:solidFill>
                  </a:tcPr>
                </a:tc>
                <a:tc>
                  <a:txBody>
                    <a:bodyPr/>
                    <a:lstStyle/>
                    <a:p>
                      <a:pPr algn="ctr"/>
                      <a:r>
                        <a:rPr lang="pt-BR" sz="1800" b="1" dirty="0">
                          <a:latin typeface="Arial" pitchFamily="34" charset="0"/>
                          <a:cs typeface="Arial" pitchFamily="34" charset="0"/>
                        </a:rPr>
                        <a:t>R$</a:t>
                      </a:r>
                    </a:p>
                    <a:p>
                      <a:pPr algn="ctr"/>
                      <a:r>
                        <a:rPr lang="pt-BR" sz="1800" b="1" dirty="0">
                          <a:effectLst>
                            <a:outerShdw blurRad="38100" dist="38100" dir="2700000" algn="tl">
                              <a:srgbClr val="000000">
                                <a:alpha val="43137"/>
                              </a:srgbClr>
                            </a:outerShdw>
                          </a:effectLst>
                          <a:latin typeface="Arial" pitchFamily="34" charset="0"/>
                          <a:cs typeface="Arial" pitchFamily="34" charset="0"/>
                        </a:rPr>
                        <a:t>207.016.708.017,10</a:t>
                      </a:r>
                    </a:p>
                    <a:p>
                      <a:pPr algn="ctr"/>
                      <a:endParaRPr lang="pt-BR" sz="1800" b="1" dirty="0">
                        <a:latin typeface="Arial" pitchFamily="34" charset="0"/>
                        <a:cs typeface="Arial" pitchFamily="34" charset="0"/>
                      </a:endParaRPr>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5" name="Retângulo 4"/>
          <p:cNvSpPr/>
          <p:nvPr/>
        </p:nvSpPr>
        <p:spPr>
          <a:xfrm>
            <a:off x="12367" y="36240"/>
            <a:ext cx="9144000" cy="769441"/>
          </a:xfrm>
          <a:prstGeom prst="rect">
            <a:avLst/>
          </a:prstGeom>
          <a:solidFill>
            <a:schemeClr val="accent3">
              <a:lumMod val="60000"/>
              <a:lumOff val="40000"/>
            </a:schemeClr>
          </a:solidFill>
        </p:spPr>
        <p:txBody>
          <a:bodyPr wrap="square">
            <a:spAutoFit/>
          </a:bodyPr>
          <a:lstStyle/>
          <a:p>
            <a:pPr algn="ctr"/>
            <a:r>
              <a:rPr lang="pt-BR" sz="4400" b="1" u="sng" dirty="0">
                <a:effectLst>
                  <a:outerShdw blurRad="38100" dist="38100" dir="2700000" algn="tl">
                    <a:srgbClr val="000000">
                      <a:alpha val="43137"/>
                    </a:srgbClr>
                  </a:outerShdw>
                </a:effectLst>
                <a:latin typeface="Arial" pitchFamily="34" charset="0"/>
                <a:cs typeface="Arial" pitchFamily="34" charset="0"/>
              </a:rPr>
              <a:t>FUNDEB BRASIL</a:t>
            </a:r>
          </a:p>
        </p:txBody>
      </p:sp>
    </p:spTree>
    <p:extLst>
      <p:ext uri="{BB962C8B-B14F-4D97-AF65-F5344CB8AC3E}">
        <p14:creationId xmlns:p14="http://schemas.microsoft.com/office/powerpoint/2010/main" val="2529673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1114355493"/>
              </p:ext>
            </p:extLst>
          </p:nvPr>
        </p:nvGraphicFramePr>
        <p:xfrm>
          <a:off x="22773" y="2996952"/>
          <a:ext cx="9013723" cy="1074434"/>
        </p:xfrm>
        <a:graphic>
          <a:graphicData uri="http://schemas.openxmlformats.org/drawingml/2006/table">
            <a:tbl>
              <a:tblPr>
                <a:tableStyleId>{16D9F66E-5EB9-4882-86FB-DCBF35E3C3E4}</a:tableStyleId>
              </a:tblPr>
              <a:tblGrid>
                <a:gridCol w="1032731">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2580392">
                  <a:extLst>
                    <a:ext uri="{9D8B030D-6E8A-4147-A177-3AD203B41FA5}">
                      <a16:colId xmlns:a16="http://schemas.microsoft.com/office/drawing/2014/main" val="20004"/>
                    </a:ext>
                  </a:extLst>
                </a:gridCol>
              </a:tblGrid>
              <a:tr h="720080">
                <a:tc>
                  <a:txBody>
                    <a:bodyPr/>
                    <a:lstStyle/>
                    <a:p>
                      <a:pPr algn="l" fontAlgn="b"/>
                      <a:r>
                        <a:rPr lang="pt-BR" sz="1100" b="1" u="none" strike="noStrike" dirty="0">
                          <a:effectLst>
                            <a:outerShdw blurRad="38100" dist="38100" dir="2700000" algn="tl">
                              <a:srgbClr val="000000">
                                <a:alpha val="43137"/>
                              </a:srgbClr>
                            </a:outerShdw>
                          </a:effectLst>
                        </a:rPr>
                        <a:t> </a:t>
                      </a:r>
                      <a:endParaRPr lang="pt-BR" sz="1100" b="1"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endParaRPr>
                    </a:p>
                  </a:txBody>
                  <a:tcPr marL="7620" marR="7620" marT="7620" marB="0" anchor="b">
                    <a:solidFill>
                      <a:schemeClr val="accent3">
                        <a:lumMod val="40000"/>
                        <a:lumOff val="60000"/>
                      </a:schemeClr>
                    </a:solidFill>
                  </a:tcPr>
                </a:tc>
                <a:tc>
                  <a:txBody>
                    <a:bodyPr/>
                    <a:lstStyle/>
                    <a:p>
                      <a:pPr algn="ctr" fontAlgn="b"/>
                      <a:r>
                        <a:rPr lang="pt-BR" sz="2000" b="1" u="none" strike="noStrike" dirty="0">
                          <a:effectLst>
                            <a:outerShdw blurRad="38100" dist="38100" dir="2700000" algn="tl">
                              <a:srgbClr val="000000">
                                <a:alpha val="43137"/>
                              </a:srgbClr>
                            </a:outerShdw>
                          </a:effectLst>
                        </a:rPr>
                        <a:t> PORTARIA 04 29/06/2021</a:t>
                      </a:r>
                      <a:endParaRPr lang="pt-BR" sz="20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marL="7620" marR="7620" marT="7620" marB="0" anchor="b">
                    <a:solidFill>
                      <a:schemeClr val="accent3">
                        <a:lumMod val="40000"/>
                        <a:lumOff val="60000"/>
                      </a:schemeClr>
                    </a:solidFill>
                  </a:tcPr>
                </a:tc>
                <a:tc>
                  <a:txBody>
                    <a:bodyPr/>
                    <a:lstStyle/>
                    <a:p>
                      <a:pPr algn="ctr" fontAlgn="b"/>
                      <a:r>
                        <a:rPr lang="pt-BR" sz="2000" b="1" u="none" strike="noStrike" dirty="0">
                          <a:effectLst>
                            <a:outerShdw blurRad="38100" dist="38100" dir="2700000" algn="tl">
                              <a:srgbClr val="000000">
                                <a:alpha val="43137"/>
                              </a:srgbClr>
                            </a:outerShdw>
                          </a:effectLst>
                        </a:rPr>
                        <a:t> PORTARIA 08 24/05/2021</a:t>
                      </a:r>
                      <a:endParaRPr lang="pt-BR" sz="20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marL="7620" marR="7620" marT="7620" marB="0" anchor="b">
                    <a:solidFill>
                      <a:schemeClr val="accent3">
                        <a:lumMod val="40000"/>
                        <a:lumOff val="60000"/>
                      </a:schemeClr>
                    </a:solidFill>
                  </a:tcPr>
                </a:tc>
                <a:tc>
                  <a:txBody>
                    <a:bodyPr/>
                    <a:lstStyle/>
                    <a:p>
                      <a:pPr algn="ctr" fontAlgn="b"/>
                      <a:r>
                        <a:rPr lang="pt-BR" sz="2000" b="1" u="none" strike="noStrike" dirty="0">
                          <a:effectLst>
                            <a:outerShdw blurRad="38100" dist="38100" dir="2700000" algn="tl">
                              <a:srgbClr val="000000">
                                <a:alpha val="43137"/>
                              </a:srgbClr>
                            </a:outerShdw>
                          </a:effectLst>
                        </a:rPr>
                        <a:t>DIFERENÇAS </a:t>
                      </a:r>
                    </a:p>
                    <a:p>
                      <a:pPr algn="ctr" fontAlgn="b"/>
                      <a:r>
                        <a:rPr lang="pt-BR" sz="2000" b="1" u="none" strike="noStrike" dirty="0">
                          <a:effectLst>
                            <a:outerShdw blurRad="38100" dist="38100" dir="2700000" algn="tl">
                              <a:srgbClr val="000000">
                                <a:alpha val="43137"/>
                              </a:srgbClr>
                            </a:outerShdw>
                          </a:effectLst>
                        </a:rPr>
                        <a:t>R$</a:t>
                      </a:r>
                      <a:endParaRPr lang="pt-BR" sz="2000" b="1" i="0" u="none" strike="noStrike" dirty="0">
                        <a:solidFill>
                          <a:srgbClr val="C00000"/>
                        </a:solidFill>
                        <a:effectLst>
                          <a:outerShdw blurRad="38100" dist="38100" dir="2700000" algn="tl">
                            <a:srgbClr val="000000">
                              <a:alpha val="43137"/>
                            </a:srgbClr>
                          </a:outerShdw>
                        </a:effectLst>
                        <a:latin typeface="Arial" pitchFamily="34" charset="0"/>
                        <a:cs typeface="Arial" pitchFamily="34" charset="0"/>
                      </a:endParaRPr>
                    </a:p>
                  </a:txBody>
                  <a:tcPr marL="7620" marR="7620" marT="7620" marB="0" anchor="b">
                    <a:solidFill>
                      <a:schemeClr val="accent3">
                        <a:lumMod val="40000"/>
                        <a:lumOff val="60000"/>
                      </a:schemeClr>
                    </a:solidFill>
                  </a:tcPr>
                </a:tc>
                <a:tc>
                  <a:txBody>
                    <a:bodyPr/>
                    <a:lstStyle/>
                    <a:p>
                      <a:pPr algn="ctr" fontAlgn="b"/>
                      <a:r>
                        <a:rPr lang="pt-BR" sz="2000" b="1" i="0" u="none" strike="noStrike" dirty="0">
                          <a:solidFill>
                            <a:srgbClr val="C00000"/>
                          </a:solidFill>
                          <a:effectLst>
                            <a:outerShdw blurRad="38100" dist="38100" dir="2700000" algn="tl">
                              <a:srgbClr val="000000">
                                <a:alpha val="43137"/>
                              </a:srgbClr>
                            </a:outerShdw>
                          </a:effectLst>
                          <a:latin typeface="Arial" pitchFamily="34" charset="0"/>
                          <a:cs typeface="Arial" pitchFamily="34" charset="0"/>
                        </a:rPr>
                        <a:t>TOTAL PORTARIA Nº 08</a:t>
                      </a:r>
                    </a:p>
                  </a:txBody>
                  <a:tcPr marL="7620" marR="7620" marT="7620" marB="0" anchor="b">
                    <a:solidFill>
                      <a:schemeClr val="accent3">
                        <a:lumMod val="40000"/>
                        <a:lumOff val="60000"/>
                      </a:schemeClr>
                    </a:solidFill>
                  </a:tcPr>
                </a:tc>
                <a:extLst>
                  <a:ext uri="{0D108BD9-81ED-4DB2-BD59-A6C34878D82A}">
                    <a16:rowId xmlns:a16="http://schemas.microsoft.com/office/drawing/2014/main" val="10000"/>
                  </a:ext>
                </a:extLst>
              </a:tr>
              <a:tr h="354354">
                <a:tc>
                  <a:txBody>
                    <a:bodyPr/>
                    <a:lstStyle/>
                    <a:p>
                      <a:pPr algn="ctr" fontAlgn="b"/>
                      <a:r>
                        <a:rPr lang="pt-BR" sz="2000" b="1" i="0" u="none" strike="noStrike" dirty="0">
                          <a:solidFill>
                            <a:schemeClr val="accent1">
                              <a:lumMod val="75000"/>
                            </a:schemeClr>
                          </a:solidFill>
                          <a:effectLst>
                            <a:outerShdw blurRad="38100" dist="38100" dir="2700000" algn="tl">
                              <a:srgbClr val="000000">
                                <a:alpha val="43137"/>
                              </a:srgbClr>
                            </a:outerShdw>
                          </a:effectLst>
                          <a:latin typeface="Arial"/>
                        </a:rPr>
                        <a:t>VAAT</a:t>
                      </a:r>
                    </a:p>
                  </a:txBody>
                  <a:tcPr marL="7620" marR="7620" marT="7620" marB="0" anchor="b">
                    <a:solidFill>
                      <a:schemeClr val="accent5">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t-BR" sz="2200" b="1" u="none" strike="noStrike" kern="1200" cap="none" spc="0" normalizeH="0" baseline="0" noProof="0" dirty="0">
                          <a:ln>
                            <a:noFill/>
                          </a:ln>
                          <a:solidFill>
                            <a:schemeClr val="tx1"/>
                          </a:solidFill>
                          <a:effectLst/>
                          <a:uLnTx/>
                          <a:uFillTx/>
                        </a:rPr>
                        <a:t>R$ 4.821,99</a:t>
                      </a:r>
                      <a:endParaRPr lang="pt-BR" sz="2200" b="1" i="0" u="none" strike="noStrike" dirty="0">
                        <a:solidFill>
                          <a:schemeClr val="tx1"/>
                        </a:solidFill>
                        <a:effectLst/>
                        <a:latin typeface="Arial"/>
                      </a:endParaRPr>
                    </a:p>
                  </a:txBody>
                  <a:tcPr marL="7620" marR="7620" marT="7620" marB="0" anchor="b">
                    <a:solidFill>
                      <a:schemeClr val="accent5">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t-BR" sz="2200" b="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rPr>
                        <a:t>R$ 4.837,41</a:t>
                      </a:r>
                      <a:endParaRPr lang="pt-BR" sz="2200" b="1" i="0" u="none" strike="noStrike" dirty="0">
                        <a:solidFill>
                          <a:schemeClr val="tx1"/>
                        </a:solidFill>
                        <a:effectLst>
                          <a:outerShdw blurRad="38100" dist="38100" dir="2700000" algn="tl">
                            <a:srgbClr val="000000">
                              <a:alpha val="43137"/>
                            </a:srgbClr>
                          </a:outerShdw>
                        </a:effectLst>
                        <a:latin typeface="Arial"/>
                      </a:endParaRPr>
                    </a:p>
                  </a:txBody>
                  <a:tcPr marL="7620" marR="7620" marT="7620" marB="0" anchor="b">
                    <a:solidFill>
                      <a:schemeClr val="accent5">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t-BR" sz="2200" b="1" u="none" strike="noStrike" kern="1200" cap="none" spc="0" normalizeH="0" baseline="0" noProof="0" dirty="0">
                          <a:ln>
                            <a:noFill/>
                          </a:ln>
                          <a:effectLst>
                            <a:outerShdw blurRad="38100" dist="38100" dir="2700000" algn="tl">
                              <a:srgbClr val="000000">
                                <a:alpha val="43137"/>
                              </a:srgbClr>
                            </a:outerShdw>
                          </a:effectLst>
                          <a:uLnTx/>
                          <a:uFillTx/>
                        </a:rPr>
                        <a:t> </a:t>
                      </a:r>
                      <a:r>
                        <a:rPr kumimoji="0" lang="pt-BR" sz="2200" b="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rPr>
                        <a:t>R$ 15,41</a:t>
                      </a:r>
                      <a:endParaRPr lang="pt-BR" sz="2200" b="1" i="0" u="none" strike="noStrike" dirty="0">
                        <a:solidFill>
                          <a:srgbClr val="C00000"/>
                        </a:solidFill>
                        <a:effectLst>
                          <a:outerShdw blurRad="38100" dist="38100" dir="2700000" algn="tl">
                            <a:srgbClr val="000000">
                              <a:alpha val="43137"/>
                            </a:srgbClr>
                          </a:outerShdw>
                        </a:effectLst>
                        <a:latin typeface="Arial"/>
                      </a:endParaRPr>
                    </a:p>
                  </a:txBody>
                  <a:tcPr marL="7620" marR="7620" marT="7620" marB="0" anchor="b">
                    <a:solidFill>
                      <a:schemeClr val="accent5">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200" b="1" i="0" u="none" strike="noStrike" dirty="0">
                          <a:solidFill>
                            <a:srgbClr val="002060"/>
                          </a:solidFill>
                          <a:effectLst/>
                          <a:latin typeface="Arial"/>
                        </a:rPr>
                        <a:t>R$ 168.547.766,56</a:t>
                      </a:r>
                    </a:p>
                  </a:txBody>
                  <a:tcPr marL="7620" marR="7620" marT="7620" marB="0" anchor="b">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6" name="Retângulo 5"/>
          <p:cNvSpPr/>
          <p:nvPr/>
        </p:nvSpPr>
        <p:spPr>
          <a:xfrm>
            <a:off x="22773" y="0"/>
            <a:ext cx="9121227" cy="954067"/>
          </a:xfrm>
          <a:prstGeom prst="rect">
            <a:avLst/>
          </a:prstGeom>
          <a:solidFill>
            <a:schemeClr val="accent3">
              <a:lumMod val="40000"/>
              <a:lumOff val="60000"/>
            </a:schemeClr>
          </a:solidFill>
        </p:spPr>
        <p:txBody>
          <a:bodyPr wrap="square" lIns="91399" tIns="45700" rIns="91399" bIns="45700">
            <a:spAutoFit/>
          </a:bodyPr>
          <a:lstStyle/>
          <a:p>
            <a:pPr algn="ctr"/>
            <a:r>
              <a:rPr lang="pt-BR" sz="2800" b="1" dirty="0">
                <a:solidFill>
                  <a:prstClr val="black"/>
                </a:solidFill>
                <a:latin typeface="Arial" pitchFamily="34" charset="0"/>
                <a:cs typeface="Arial" pitchFamily="34" charset="0"/>
              </a:rPr>
              <a:t>ESTIMATIVAS  FUNDEB VAAT- 2021 – ALAGOAS - </a:t>
            </a:r>
            <a:r>
              <a:rPr lang="pt-BR" sz="2800" b="1" dirty="0">
                <a:solidFill>
                  <a:srgbClr val="C00000"/>
                </a:solidFill>
                <a:latin typeface="Arial" pitchFamily="34" charset="0"/>
                <a:cs typeface="Arial" pitchFamily="34" charset="0"/>
              </a:rPr>
              <a:t>VAAT R$ 4.837,41</a:t>
            </a:r>
            <a:endParaRPr lang="pt-BR" sz="2800" b="1" dirty="0">
              <a:solidFill>
                <a:prstClr val="black"/>
              </a:solidFill>
              <a:latin typeface="Arial" pitchFamily="34" charset="0"/>
              <a:cs typeface="Arial" pitchFamily="34" charset="0"/>
            </a:endParaRPr>
          </a:p>
        </p:txBody>
      </p:sp>
      <p:sp>
        <p:nvSpPr>
          <p:cNvPr id="10" name="Retângulo 9"/>
          <p:cNvSpPr/>
          <p:nvPr/>
        </p:nvSpPr>
        <p:spPr>
          <a:xfrm>
            <a:off x="22773" y="1824787"/>
            <a:ext cx="9121227" cy="584735"/>
          </a:xfrm>
          <a:prstGeom prst="rect">
            <a:avLst/>
          </a:prstGeom>
          <a:solidFill>
            <a:schemeClr val="accent5">
              <a:lumMod val="20000"/>
              <a:lumOff val="80000"/>
            </a:schemeClr>
          </a:solidFill>
        </p:spPr>
        <p:txBody>
          <a:bodyPr wrap="square" lIns="91399" tIns="45700" rIns="91399" bIns="45700">
            <a:spAutoFit/>
          </a:bodyPr>
          <a:lstStyle/>
          <a:p>
            <a:pPr algn="ctr"/>
            <a:r>
              <a:rPr lang="pt-BR" sz="2000" b="1" dirty="0">
                <a:solidFill>
                  <a:prstClr val="black"/>
                </a:solidFill>
                <a:effectLst>
                  <a:outerShdw blurRad="38100" dist="38100" dir="2700000" algn="tl">
                    <a:srgbClr val="000000">
                      <a:alpha val="43137"/>
                    </a:srgbClr>
                  </a:outerShdw>
                </a:effectLst>
                <a:latin typeface="Arial" pitchFamily="34" charset="0"/>
                <a:cs typeface="Arial" pitchFamily="34" charset="0"/>
              </a:rPr>
              <a:t>(Portaria Nº 04 de 29/06/2021 )     </a:t>
            </a:r>
            <a:r>
              <a:rPr lang="pt-BR" sz="3200" b="1" dirty="0">
                <a:solidFill>
                  <a:prstClr val="black"/>
                </a:solidFill>
                <a:effectLst>
                  <a:outerShdw blurRad="38100" dist="38100" dir="2700000" algn="tl">
                    <a:srgbClr val="000000">
                      <a:alpha val="43137"/>
                    </a:srgbClr>
                  </a:outerShdw>
                </a:effectLst>
                <a:latin typeface="Arial" pitchFamily="34" charset="0"/>
                <a:cs typeface="Arial" pitchFamily="34" charset="0"/>
              </a:rPr>
              <a:t>x </a:t>
            </a:r>
            <a:r>
              <a:rPr lang="pt-BR" sz="2000" b="1" dirty="0">
                <a:solidFill>
                  <a:prstClr val="black"/>
                </a:solidFill>
                <a:effectLst>
                  <a:outerShdw blurRad="38100" dist="38100" dir="2700000" algn="tl">
                    <a:srgbClr val="000000">
                      <a:alpha val="43137"/>
                    </a:srgbClr>
                  </a:outerShdw>
                </a:effectLst>
                <a:latin typeface="Arial" pitchFamily="34" charset="0"/>
                <a:cs typeface="Arial" pitchFamily="34" charset="0"/>
              </a:rPr>
              <a:t>  ( Portaria Nº 8 de 24 /09/2021 )</a:t>
            </a:r>
          </a:p>
        </p:txBody>
      </p:sp>
      <p:sp>
        <p:nvSpPr>
          <p:cNvPr id="4" name="Retângulo 3"/>
          <p:cNvSpPr/>
          <p:nvPr/>
        </p:nvSpPr>
        <p:spPr>
          <a:xfrm>
            <a:off x="2267744" y="5132784"/>
            <a:ext cx="6876256" cy="646331"/>
          </a:xfrm>
          <a:prstGeom prst="rect">
            <a:avLst/>
          </a:prstGeom>
        </p:spPr>
        <p:txBody>
          <a:bodyPr wrap="square">
            <a:spAutoFit/>
          </a:bodyPr>
          <a:lstStyle/>
          <a:p>
            <a:r>
              <a:rPr lang="pt-BR" b="1" u="sng" dirty="0">
                <a:solidFill>
                  <a:schemeClr val="bg1"/>
                </a:solidFill>
              </a:rPr>
              <a:t> VAAT  - Alagoas 77 -  Municípios      -   Brasil são 1.510 de 24 Estados</a:t>
            </a:r>
          </a:p>
          <a:p>
            <a:r>
              <a:rPr lang="pt-BR" b="1" u="sng" dirty="0">
                <a:solidFill>
                  <a:schemeClr val="bg1"/>
                </a:solidFill>
              </a:rPr>
              <a:t>  </a:t>
            </a:r>
          </a:p>
        </p:txBody>
      </p:sp>
    </p:spTree>
    <p:extLst>
      <p:ext uri="{BB962C8B-B14F-4D97-AF65-F5344CB8AC3E}">
        <p14:creationId xmlns:p14="http://schemas.microsoft.com/office/powerpoint/2010/main" val="1872517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359292944"/>
              </p:ext>
            </p:extLst>
          </p:nvPr>
        </p:nvGraphicFramePr>
        <p:xfrm>
          <a:off x="35496" y="4437112"/>
          <a:ext cx="9070986" cy="1656184"/>
        </p:xfrm>
        <a:graphic>
          <a:graphicData uri="http://schemas.openxmlformats.org/drawingml/2006/table">
            <a:tbl>
              <a:tblPr>
                <a:tableStyleId>{22838BEF-8BB2-4498-84A7-C5851F593DF1}</a:tableStyleId>
              </a:tblPr>
              <a:tblGrid>
                <a:gridCol w="2160240">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448272">
                  <a:extLst>
                    <a:ext uri="{9D8B030D-6E8A-4147-A177-3AD203B41FA5}">
                      <a16:colId xmlns:a16="http://schemas.microsoft.com/office/drawing/2014/main" val="20002"/>
                    </a:ext>
                  </a:extLst>
                </a:gridCol>
                <a:gridCol w="2014202">
                  <a:extLst>
                    <a:ext uri="{9D8B030D-6E8A-4147-A177-3AD203B41FA5}">
                      <a16:colId xmlns:a16="http://schemas.microsoft.com/office/drawing/2014/main" val="20003"/>
                    </a:ext>
                  </a:extLst>
                </a:gridCol>
              </a:tblGrid>
              <a:tr h="144016">
                <a:tc>
                  <a:txBody>
                    <a:bodyPr/>
                    <a:lstStyle/>
                    <a:p>
                      <a:pPr algn="l" fontAlgn="b"/>
                      <a:r>
                        <a:rPr lang="pt-BR" sz="1800" u="none" strike="noStrike" dirty="0">
                          <a:effectLst/>
                          <a:latin typeface="Arial" pitchFamily="34" charset="0"/>
                          <a:cs typeface="Arial" pitchFamily="34" charset="0"/>
                        </a:rPr>
                        <a:t>  </a:t>
                      </a:r>
                      <a:endParaRPr lang="pt-BR" sz="1800" b="1" i="0" u="none" strike="noStrike" dirty="0">
                        <a:solidFill>
                          <a:srgbClr val="000000"/>
                        </a:solidFill>
                        <a:effectLst/>
                        <a:latin typeface="Arial" pitchFamily="34" charset="0"/>
                        <a:cs typeface="Arial" pitchFamily="34" charset="0"/>
                      </a:endParaRPr>
                    </a:p>
                  </a:txBody>
                  <a:tcPr marL="7620" marR="7620" marT="7620" marB="0" anchor="b">
                    <a:solidFill>
                      <a:schemeClr val="accent3">
                        <a:lumMod val="60000"/>
                        <a:lumOff val="40000"/>
                      </a:schemeClr>
                    </a:solidFill>
                  </a:tcPr>
                </a:tc>
                <a:tc>
                  <a:txBody>
                    <a:bodyPr/>
                    <a:lstStyle/>
                    <a:p>
                      <a:pPr algn="ctr" fontAlgn="b"/>
                      <a:r>
                        <a:rPr lang="pt-BR" sz="1800" u="none" strike="noStrike" dirty="0">
                          <a:effectLst>
                            <a:outerShdw blurRad="38100" dist="38100" dir="2700000" algn="tl">
                              <a:srgbClr val="000000">
                                <a:alpha val="43137"/>
                              </a:srgbClr>
                            </a:outerShdw>
                          </a:effectLst>
                          <a:latin typeface="Arial" pitchFamily="34" charset="0"/>
                          <a:cs typeface="Arial" pitchFamily="34" charset="0"/>
                        </a:rPr>
                        <a:t>TOTAL</a:t>
                      </a:r>
                      <a:r>
                        <a:rPr lang="pt-BR" sz="1800" u="none" strike="noStrike" baseline="0" dirty="0">
                          <a:effectLst>
                            <a:outerShdw blurRad="38100" dist="38100" dir="2700000" algn="tl">
                              <a:srgbClr val="000000">
                                <a:alpha val="43137"/>
                              </a:srgbClr>
                            </a:outerShdw>
                          </a:effectLst>
                          <a:latin typeface="Arial" pitchFamily="34" charset="0"/>
                          <a:cs typeface="Arial" pitchFamily="34" charset="0"/>
                        </a:rPr>
                        <a:t> </a:t>
                      </a:r>
                      <a:r>
                        <a:rPr lang="pt-BR" sz="1800" u="none" strike="noStrike" dirty="0">
                          <a:effectLst>
                            <a:outerShdw blurRad="38100" dist="38100" dir="2700000" algn="tl">
                              <a:srgbClr val="000000">
                                <a:alpha val="43137"/>
                              </a:srgbClr>
                            </a:outerShdw>
                          </a:effectLst>
                          <a:latin typeface="Arial" pitchFamily="34" charset="0"/>
                          <a:cs typeface="Arial" pitchFamily="34" charset="0"/>
                        </a:rPr>
                        <a:t>R$</a:t>
                      </a:r>
                      <a:endParaRPr lang="pt-BR" sz="1800" b="1"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endParaRPr>
                    </a:p>
                  </a:txBody>
                  <a:tcPr marL="7620" marR="7620" marT="7620" marB="0" anchor="b">
                    <a:solidFill>
                      <a:schemeClr val="accent3">
                        <a:lumMod val="60000"/>
                        <a:lumOff val="40000"/>
                      </a:schemeClr>
                    </a:solidFill>
                  </a:tcPr>
                </a:tc>
                <a:tc>
                  <a:txBody>
                    <a:bodyPr/>
                    <a:lstStyle/>
                    <a:p>
                      <a:pPr algn="ctr" fontAlgn="b"/>
                      <a:r>
                        <a:rPr lang="pt-BR" sz="1800" u="none" strike="noStrike" dirty="0">
                          <a:effectLst>
                            <a:outerShdw blurRad="38100" dist="38100" dir="2700000" algn="tl">
                              <a:srgbClr val="000000">
                                <a:alpha val="43137"/>
                              </a:srgbClr>
                            </a:outerShdw>
                          </a:effectLst>
                          <a:latin typeface="Arial" pitchFamily="34" charset="0"/>
                          <a:cs typeface="Arial" pitchFamily="34" charset="0"/>
                        </a:rPr>
                        <a:t>TOTAL R$</a:t>
                      </a:r>
                      <a:endParaRPr lang="pt-BR" sz="1800" b="1"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endParaRPr>
                    </a:p>
                  </a:txBody>
                  <a:tcPr marL="7620" marR="7620" marT="7620" marB="0" anchor="b">
                    <a:solidFill>
                      <a:schemeClr val="accent3">
                        <a:lumMod val="60000"/>
                        <a:lumOff val="40000"/>
                      </a:schemeClr>
                    </a:solidFill>
                  </a:tcPr>
                </a:tc>
                <a:tc>
                  <a:txBody>
                    <a:bodyPr/>
                    <a:lstStyle/>
                    <a:p>
                      <a:pPr algn="ctr" fontAlgn="b"/>
                      <a:r>
                        <a:rPr lang="pt-BR" sz="1800" u="none" strike="noStrike" dirty="0">
                          <a:effectLst>
                            <a:outerShdw blurRad="38100" dist="38100" dir="2700000" algn="tl">
                              <a:srgbClr val="000000">
                                <a:alpha val="43137"/>
                              </a:srgbClr>
                            </a:outerShdw>
                          </a:effectLst>
                          <a:latin typeface="Arial" pitchFamily="34" charset="0"/>
                          <a:cs typeface="Arial" pitchFamily="34" charset="0"/>
                        </a:rPr>
                        <a:t>R$ +</a:t>
                      </a:r>
                      <a:endParaRPr lang="pt-BR" sz="1800" b="1"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endParaRPr>
                    </a:p>
                  </a:txBody>
                  <a:tcPr marL="7620" marR="7620" marT="7620" marB="0" anchor="b">
                    <a:solidFill>
                      <a:schemeClr val="accent3">
                        <a:lumMod val="60000"/>
                        <a:lumOff val="40000"/>
                      </a:schemeClr>
                    </a:solidFill>
                  </a:tcPr>
                </a:tc>
                <a:extLst>
                  <a:ext uri="{0D108BD9-81ED-4DB2-BD59-A6C34878D82A}">
                    <a16:rowId xmlns:a16="http://schemas.microsoft.com/office/drawing/2014/main" val="10000"/>
                  </a:ext>
                </a:extLst>
              </a:tr>
              <a:tr h="366132">
                <a:tc>
                  <a:txBody>
                    <a:bodyPr/>
                    <a:lstStyle/>
                    <a:p>
                      <a:pPr algn="l" fontAlgn="b"/>
                      <a:r>
                        <a:rPr lang="pt-BR" sz="1800" b="1" u="none" strike="noStrike" dirty="0">
                          <a:effectLst/>
                          <a:latin typeface="Arial" pitchFamily="34" charset="0"/>
                          <a:cs typeface="Arial" pitchFamily="34" charset="0"/>
                        </a:rPr>
                        <a:t> MUNICÍPIOS</a:t>
                      </a:r>
                      <a:endParaRPr lang="pt-BR" sz="1800" b="1" i="0" u="none" strike="noStrike" dirty="0">
                        <a:solidFill>
                          <a:srgbClr val="000000"/>
                        </a:solidFill>
                        <a:effectLst/>
                        <a:latin typeface="Arial" pitchFamily="34" charset="0"/>
                        <a:cs typeface="Arial" pitchFamily="34" charset="0"/>
                      </a:endParaRPr>
                    </a:p>
                  </a:txBody>
                  <a:tcPr marL="7620" marR="7620" marT="7620" marB="0" anchor="b">
                    <a:solidFill>
                      <a:schemeClr val="accent6">
                        <a:lumMod val="20000"/>
                        <a:lumOff val="80000"/>
                      </a:schemeClr>
                    </a:solidFill>
                  </a:tcPr>
                </a:tc>
                <a:tc>
                  <a:txBody>
                    <a:bodyPr/>
                    <a:lstStyle/>
                    <a:p>
                      <a:pPr algn="r" fontAlgn="b"/>
                      <a:r>
                        <a:rPr lang="pt-BR" sz="1800" b="0" u="none" strike="noStrike" dirty="0">
                          <a:effectLst/>
                          <a:latin typeface="Arial" pitchFamily="34" charset="0"/>
                          <a:cs typeface="Arial" pitchFamily="34" charset="0"/>
                        </a:rPr>
                        <a:t>2.111.612.564,75  </a:t>
                      </a:r>
                      <a:endParaRPr lang="pt-BR" sz="1800" b="0" i="0" u="none" strike="noStrike" dirty="0">
                        <a:solidFill>
                          <a:srgbClr val="000000"/>
                        </a:solidFill>
                        <a:effectLst/>
                        <a:latin typeface="Arial" pitchFamily="34" charset="0"/>
                        <a:cs typeface="Arial" pitchFamily="34" charset="0"/>
                      </a:endParaRPr>
                    </a:p>
                  </a:txBody>
                  <a:tcPr marL="7620" marR="7620" marT="7620" marB="0" anchor="b">
                    <a:solidFill>
                      <a:schemeClr val="accent6">
                        <a:lumMod val="20000"/>
                        <a:lumOff val="80000"/>
                      </a:schemeClr>
                    </a:solidFill>
                  </a:tcPr>
                </a:tc>
                <a:tc>
                  <a:txBody>
                    <a:bodyPr/>
                    <a:lstStyle/>
                    <a:p>
                      <a:pPr algn="r"/>
                      <a:r>
                        <a:rPr lang="pt-BR" sz="1800" b="0" dirty="0">
                          <a:solidFill>
                            <a:schemeClr val="tx1"/>
                          </a:solidFill>
                          <a:latin typeface="Arial" pitchFamily="34" charset="0"/>
                          <a:cs typeface="Arial" pitchFamily="34" charset="0"/>
                        </a:rPr>
                        <a:t>2.472.763.752,85</a:t>
                      </a:r>
                    </a:p>
                  </a:txBody>
                  <a:tcPr marL="7620" marR="7620" marT="7620" marB="0" anchor="b">
                    <a:solidFill>
                      <a:schemeClr val="accent6">
                        <a:lumMod val="20000"/>
                        <a:lumOff val="80000"/>
                      </a:schemeClr>
                    </a:solidFill>
                  </a:tcPr>
                </a:tc>
                <a:tc>
                  <a:txBody>
                    <a:bodyPr/>
                    <a:lstStyle/>
                    <a:p>
                      <a:pPr algn="r" fontAlgn="b"/>
                      <a:r>
                        <a:rPr lang="pt-BR" sz="1800" b="1" i="0" u="none" strike="noStrike" dirty="0">
                          <a:solidFill>
                            <a:srgbClr val="002060"/>
                          </a:solidFill>
                          <a:effectLst/>
                          <a:latin typeface="Arial" pitchFamily="34" charset="0"/>
                          <a:cs typeface="Arial" pitchFamily="34" charset="0"/>
                        </a:rPr>
                        <a:t> 361.151.188,10</a:t>
                      </a:r>
                    </a:p>
                  </a:txBody>
                  <a:tcPr marL="7620" marR="7620" marT="7620" marB="0" anchor="b">
                    <a:solidFill>
                      <a:schemeClr val="accent6">
                        <a:lumMod val="20000"/>
                        <a:lumOff val="80000"/>
                      </a:schemeClr>
                    </a:solidFill>
                  </a:tcPr>
                </a:tc>
                <a:extLst>
                  <a:ext uri="{0D108BD9-81ED-4DB2-BD59-A6C34878D82A}">
                    <a16:rowId xmlns:a16="http://schemas.microsoft.com/office/drawing/2014/main" val="10001"/>
                  </a:ext>
                </a:extLst>
              </a:tr>
              <a:tr h="323502">
                <a:tc>
                  <a:txBody>
                    <a:bodyPr/>
                    <a:lstStyle/>
                    <a:p>
                      <a:pPr algn="l" fontAlgn="b"/>
                      <a:r>
                        <a:rPr lang="pt-BR" sz="1800" b="1" u="none" strike="noStrike" dirty="0">
                          <a:effectLst/>
                          <a:latin typeface="Arial" pitchFamily="34" charset="0"/>
                          <a:cs typeface="Arial" pitchFamily="34" charset="0"/>
                        </a:rPr>
                        <a:t> ESTADO</a:t>
                      </a:r>
                      <a:endParaRPr lang="pt-BR" sz="1800" b="1" i="0" u="none" strike="noStrike" dirty="0">
                        <a:solidFill>
                          <a:srgbClr val="000000"/>
                        </a:solidFill>
                        <a:effectLst/>
                        <a:latin typeface="Arial" pitchFamily="34" charset="0"/>
                        <a:cs typeface="Arial" pitchFamily="34" charset="0"/>
                      </a:endParaRPr>
                    </a:p>
                  </a:txBody>
                  <a:tcPr marL="7620" marR="7620" marT="7620" marB="0" anchor="b">
                    <a:solidFill>
                      <a:schemeClr val="accent5">
                        <a:lumMod val="20000"/>
                        <a:lumOff val="80000"/>
                      </a:schemeClr>
                    </a:solidFill>
                  </a:tcPr>
                </a:tc>
                <a:tc>
                  <a:txBody>
                    <a:bodyPr/>
                    <a:lstStyle/>
                    <a:p>
                      <a:pPr algn="r" fontAlgn="b"/>
                      <a:r>
                        <a:rPr lang="pt-BR" sz="1800" b="0" u="none" strike="noStrike" dirty="0">
                          <a:effectLst/>
                          <a:latin typeface="Arial" pitchFamily="34" charset="0"/>
                          <a:cs typeface="Arial" pitchFamily="34" charset="0"/>
                        </a:rPr>
                        <a:t> 787.618.618,34 </a:t>
                      </a:r>
                      <a:endParaRPr lang="pt-BR" sz="1800" b="0" i="0" u="none" strike="noStrike" dirty="0">
                        <a:solidFill>
                          <a:srgbClr val="000000"/>
                        </a:solidFill>
                        <a:effectLst/>
                        <a:latin typeface="Arial" pitchFamily="34" charset="0"/>
                        <a:cs typeface="Arial" pitchFamily="34" charset="0"/>
                      </a:endParaRPr>
                    </a:p>
                  </a:txBody>
                  <a:tcPr marL="7620" marR="7620" marT="7620" marB="0" anchor="b">
                    <a:solidFill>
                      <a:schemeClr val="accent5">
                        <a:lumMod val="20000"/>
                        <a:lumOff val="80000"/>
                      </a:schemeClr>
                    </a:solidFill>
                  </a:tcPr>
                </a:tc>
                <a:tc>
                  <a:txBody>
                    <a:bodyPr/>
                    <a:lstStyle/>
                    <a:p>
                      <a:pPr algn="r"/>
                      <a:r>
                        <a:rPr lang="pt-BR" sz="1800" b="0" dirty="0">
                          <a:solidFill>
                            <a:schemeClr val="tx1"/>
                          </a:solidFill>
                          <a:latin typeface="Arial" pitchFamily="34" charset="0"/>
                          <a:cs typeface="Arial" pitchFamily="34" charset="0"/>
                        </a:rPr>
                        <a:t>922.325.810,60</a:t>
                      </a:r>
                    </a:p>
                  </a:txBody>
                  <a:tcPr marL="7620" marR="7620" marT="7620" marB="0" anchor="b">
                    <a:solidFill>
                      <a:schemeClr val="accent5">
                        <a:lumMod val="20000"/>
                        <a:lumOff val="80000"/>
                      </a:schemeClr>
                    </a:solidFill>
                  </a:tcPr>
                </a:tc>
                <a:tc>
                  <a:txBody>
                    <a:bodyPr/>
                    <a:lstStyle/>
                    <a:p>
                      <a:pPr algn="r" fontAlgn="b"/>
                      <a:r>
                        <a:rPr lang="pt-BR" sz="1800" b="1" i="0" u="none" strike="noStrike" dirty="0">
                          <a:solidFill>
                            <a:srgbClr val="002060"/>
                          </a:solidFill>
                          <a:effectLst/>
                          <a:latin typeface="Arial" pitchFamily="34" charset="0"/>
                          <a:cs typeface="Arial" pitchFamily="34" charset="0"/>
                        </a:rPr>
                        <a:t> 134.707.192,26</a:t>
                      </a:r>
                    </a:p>
                  </a:txBody>
                  <a:tcPr marL="7620" marR="7620" marT="7620" marB="0" anchor="b">
                    <a:solidFill>
                      <a:schemeClr val="accent5">
                        <a:lumMod val="20000"/>
                        <a:lumOff val="80000"/>
                      </a:schemeClr>
                    </a:solidFill>
                  </a:tcPr>
                </a:tc>
                <a:extLst>
                  <a:ext uri="{0D108BD9-81ED-4DB2-BD59-A6C34878D82A}">
                    <a16:rowId xmlns:a16="http://schemas.microsoft.com/office/drawing/2014/main" val="10002"/>
                  </a:ext>
                </a:extLst>
              </a:tr>
              <a:tr h="360040">
                <a:tc>
                  <a:txBody>
                    <a:bodyPr/>
                    <a:lstStyle/>
                    <a:p>
                      <a:pPr algn="l" fontAlgn="b"/>
                      <a:r>
                        <a:rPr lang="pt-BR" sz="1800" b="1" i="0" u="none" strike="noStrike" baseline="0" dirty="0">
                          <a:solidFill>
                            <a:schemeClr val="dk1"/>
                          </a:solidFill>
                          <a:effectLst/>
                          <a:latin typeface="Arial" pitchFamily="34" charset="0"/>
                          <a:cs typeface="Arial" pitchFamily="34" charset="0"/>
                        </a:rPr>
                        <a:t> </a:t>
                      </a:r>
                      <a:r>
                        <a:rPr lang="pt-BR" sz="1800" b="1" i="0" u="none" strike="noStrike" baseline="0" dirty="0">
                          <a:solidFill>
                            <a:srgbClr val="C00000"/>
                          </a:solidFill>
                          <a:effectLst/>
                          <a:latin typeface="Arial" pitchFamily="34" charset="0"/>
                          <a:cs typeface="Arial" pitchFamily="34" charset="0"/>
                        </a:rPr>
                        <a:t>VAAT - (4.837,41)</a:t>
                      </a:r>
                      <a:endParaRPr lang="pt-BR" sz="1800" b="1" i="0" u="none" strike="noStrike" dirty="0">
                        <a:solidFill>
                          <a:srgbClr val="C00000"/>
                        </a:solidFill>
                        <a:effectLst/>
                        <a:latin typeface="Arial" pitchFamily="34" charset="0"/>
                        <a:cs typeface="Arial" pitchFamily="34" charset="0"/>
                      </a:endParaRPr>
                    </a:p>
                  </a:txBody>
                  <a:tcPr marL="7620" marR="7620" marT="7620" marB="0" anchor="b">
                    <a:solidFill>
                      <a:schemeClr val="accent6">
                        <a:lumMod val="20000"/>
                        <a:lumOff val="80000"/>
                      </a:schemeClr>
                    </a:solidFill>
                  </a:tcPr>
                </a:tc>
                <a:tc>
                  <a:txBody>
                    <a:bodyPr/>
                    <a:lstStyle/>
                    <a:p>
                      <a:pPr algn="r" fontAlgn="b"/>
                      <a:r>
                        <a:rPr lang="pt-BR" sz="1800" b="0" i="0" u="none" strike="noStrike" dirty="0">
                          <a:solidFill>
                            <a:srgbClr val="000000"/>
                          </a:solidFill>
                          <a:effectLst/>
                          <a:latin typeface="Arial" pitchFamily="34" charset="0"/>
                          <a:cs typeface="Arial" pitchFamily="34" charset="0"/>
                        </a:rPr>
                        <a:t>133.178.321,88</a:t>
                      </a:r>
                    </a:p>
                  </a:txBody>
                  <a:tcPr marL="7620" marR="7620" marT="7620" marB="0" anchor="b">
                    <a:solidFill>
                      <a:schemeClr val="accent6">
                        <a:lumMod val="20000"/>
                        <a:lumOff val="80000"/>
                      </a:schemeClr>
                    </a:solidFill>
                  </a:tcPr>
                </a:tc>
                <a:tc>
                  <a:txBody>
                    <a:bodyPr/>
                    <a:lstStyle/>
                    <a:p>
                      <a:pPr algn="r"/>
                      <a:r>
                        <a:rPr lang="pt-BR" sz="1800" b="0" dirty="0">
                          <a:solidFill>
                            <a:schemeClr val="tx1"/>
                          </a:solidFill>
                          <a:latin typeface="Arial" pitchFamily="34" charset="0"/>
                          <a:cs typeface="Arial" pitchFamily="34" charset="0"/>
                        </a:rPr>
                        <a:t>168.547.766,56</a:t>
                      </a:r>
                    </a:p>
                  </a:txBody>
                  <a:tcPr marL="7620" marR="7620" marT="7620" marB="0" anchor="b">
                    <a:solidFill>
                      <a:schemeClr val="accent6">
                        <a:lumMod val="20000"/>
                        <a:lumOff val="80000"/>
                      </a:schemeClr>
                    </a:solidFill>
                  </a:tcPr>
                </a:tc>
                <a:tc>
                  <a:txBody>
                    <a:bodyPr/>
                    <a:lstStyle/>
                    <a:p>
                      <a:pPr algn="r" fontAlgn="b"/>
                      <a:r>
                        <a:rPr lang="pt-BR" sz="1800" b="1" i="0" u="none" strike="noStrike" dirty="0">
                          <a:solidFill>
                            <a:srgbClr val="002060"/>
                          </a:solidFill>
                          <a:effectLst/>
                          <a:latin typeface="Arial" pitchFamily="34" charset="0"/>
                          <a:cs typeface="Arial" pitchFamily="34" charset="0"/>
                        </a:rPr>
                        <a:t>35.369.444,6</a:t>
                      </a:r>
                      <a:r>
                        <a:rPr lang="pt-BR" sz="1800" b="0" i="0" u="none" strike="noStrike" dirty="0">
                          <a:solidFill>
                            <a:srgbClr val="002060"/>
                          </a:solidFill>
                          <a:effectLst/>
                          <a:latin typeface="Arial" pitchFamily="34" charset="0"/>
                          <a:cs typeface="Arial" pitchFamily="34" charset="0"/>
                        </a:rPr>
                        <a:t>2</a:t>
                      </a:r>
                    </a:p>
                  </a:txBody>
                  <a:tcPr marL="7620" marR="7620" marT="7620" marB="0" anchor="b">
                    <a:solidFill>
                      <a:schemeClr val="accent6">
                        <a:lumMod val="20000"/>
                        <a:lumOff val="80000"/>
                      </a:schemeClr>
                    </a:solidFill>
                  </a:tcPr>
                </a:tc>
                <a:extLst>
                  <a:ext uri="{0D108BD9-81ED-4DB2-BD59-A6C34878D82A}">
                    <a16:rowId xmlns:a16="http://schemas.microsoft.com/office/drawing/2014/main" val="10003"/>
                  </a:ext>
                </a:extLst>
              </a:tr>
              <a:tr h="324570">
                <a:tc>
                  <a:txBody>
                    <a:bodyPr/>
                    <a:lstStyle/>
                    <a:p>
                      <a:pPr algn="l" fontAlgn="b"/>
                      <a:r>
                        <a:rPr lang="pt-BR" sz="1800" b="1" i="0" u="none" strike="noStrike" dirty="0">
                          <a:solidFill>
                            <a:srgbClr val="000000"/>
                          </a:solidFill>
                          <a:effectLst/>
                          <a:latin typeface="Arial" pitchFamily="34" charset="0"/>
                          <a:cs typeface="Arial" pitchFamily="34" charset="0"/>
                        </a:rPr>
                        <a:t> TOTAL GERAL</a:t>
                      </a:r>
                    </a:p>
                  </a:txBody>
                  <a:tcPr marL="7620" marR="7620" marT="7620" marB="0" anchor="b"/>
                </a:tc>
                <a:tc>
                  <a:txBody>
                    <a:bodyPr/>
                    <a:lstStyle/>
                    <a:p>
                      <a:pPr algn="r" fontAlgn="b"/>
                      <a:r>
                        <a:rPr lang="pt-BR" sz="1800" b="1"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rPr>
                        <a:t>3.032.409.504,97</a:t>
                      </a:r>
                    </a:p>
                  </a:txBody>
                  <a:tcPr marL="7620" marR="7620" marT="7620" marB="0" anchor="b"/>
                </a:tc>
                <a:tc>
                  <a:txBody>
                    <a:bodyPr/>
                    <a:lstStyle/>
                    <a:p>
                      <a:pPr algn="r" fontAlgn="b"/>
                      <a:r>
                        <a:rPr lang="pt-BR" sz="1800" b="1"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rPr>
                        <a:t>3.563.637.330,01</a:t>
                      </a:r>
                    </a:p>
                  </a:txBody>
                  <a:tcPr marL="7620" marR="7620" marT="7620" marB="0" anchor="b">
                    <a:solidFill>
                      <a:srgbClr val="FFFFCC"/>
                    </a:solidFill>
                  </a:tcPr>
                </a:tc>
                <a:tc>
                  <a:txBody>
                    <a:bodyPr/>
                    <a:lstStyle/>
                    <a:p>
                      <a:pPr algn="r" fontAlgn="b"/>
                      <a:r>
                        <a:rPr lang="pt-BR" sz="1800" b="1" i="0" u="none" strike="noStrike" dirty="0">
                          <a:solidFill>
                            <a:srgbClr val="002060"/>
                          </a:solidFill>
                          <a:effectLst>
                            <a:outerShdw blurRad="38100" dist="38100" dir="2700000" algn="tl">
                              <a:srgbClr val="000000">
                                <a:alpha val="43137"/>
                              </a:srgbClr>
                            </a:outerShdw>
                          </a:effectLst>
                          <a:latin typeface="Arial" pitchFamily="34" charset="0"/>
                          <a:cs typeface="Arial" pitchFamily="34" charset="0"/>
                        </a:rPr>
                        <a:t>531.227.824,98</a:t>
                      </a:r>
                    </a:p>
                  </a:txBody>
                  <a:tcPr marL="7620" marR="7620" marT="7620" marB="0" anchor="b"/>
                </a:tc>
                <a:extLst>
                  <a:ext uri="{0D108BD9-81ED-4DB2-BD59-A6C34878D82A}">
                    <a16:rowId xmlns:a16="http://schemas.microsoft.com/office/drawing/2014/main" val="10004"/>
                  </a:ext>
                </a:extLst>
              </a:tr>
            </a:tbl>
          </a:graphicData>
        </a:graphic>
      </p:graphicFrame>
      <p:graphicFrame>
        <p:nvGraphicFramePr>
          <p:cNvPr id="3" name="Tabela 2"/>
          <p:cNvGraphicFramePr>
            <a:graphicFrameLocks noGrp="1"/>
          </p:cNvGraphicFramePr>
          <p:nvPr>
            <p:extLst>
              <p:ext uri="{D42A27DB-BD31-4B8C-83A1-F6EECF244321}">
                <p14:modId xmlns:p14="http://schemas.microsoft.com/office/powerpoint/2010/main" val="3193216125"/>
              </p:ext>
            </p:extLst>
          </p:nvPr>
        </p:nvGraphicFramePr>
        <p:xfrm>
          <a:off x="22773" y="1511707"/>
          <a:ext cx="9098454" cy="971574"/>
        </p:xfrm>
        <a:graphic>
          <a:graphicData uri="http://schemas.openxmlformats.org/drawingml/2006/table">
            <a:tbl>
              <a:tblPr>
                <a:tableStyleId>{16D9F66E-5EB9-4882-86FB-DCBF35E3C3E4}</a:tableStyleId>
              </a:tblPr>
              <a:tblGrid>
                <a:gridCol w="2172963">
                  <a:extLst>
                    <a:ext uri="{9D8B030D-6E8A-4147-A177-3AD203B41FA5}">
                      <a16:colId xmlns:a16="http://schemas.microsoft.com/office/drawing/2014/main" val="20000"/>
                    </a:ext>
                  </a:extLst>
                </a:gridCol>
                <a:gridCol w="2458150">
                  <a:extLst>
                    <a:ext uri="{9D8B030D-6E8A-4147-A177-3AD203B41FA5}">
                      <a16:colId xmlns:a16="http://schemas.microsoft.com/office/drawing/2014/main" val="20001"/>
                    </a:ext>
                  </a:extLst>
                </a:gridCol>
                <a:gridCol w="2385603">
                  <a:extLst>
                    <a:ext uri="{9D8B030D-6E8A-4147-A177-3AD203B41FA5}">
                      <a16:colId xmlns:a16="http://schemas.microsoft.com/office/drawing/2014/main" val="20002"/>
                    </a:ext>
                  </a:extLst>
                </a:gridCol>
                <a:gridCol w="2081738">
                  <a:extLst>
                    <a:ext uri="{9D8B030D-6E8A-4147-A177-3AD203B41FA5}">
                      <a16:colId xmlns:a16="http://schemas.microsoft.com/office/drawing/2014/main" val="20003"/>
                    </a:ext>
                  </a:extLst>
                </a:gridCol>
              </a:tblGrid>
              <a:tr h="549141">
                <a:tc>
                  <a:txBody>
                    <a:bodyPr/>
                    <a:lstStyle/>
                    <a:p>
                      <a:pPr algn="l" fontAlgn="b"/>
                      <a:r>
                        <a:rPr lang="pt-BR" sz="1100" b="1" u="none" strike="noStrike" dirty="0">
                          <a:effectLst>
                            <a:outerShdw blurRad="38100" dist="38100" dir="2700000" algn="tl">
                              <a:srgbClr val="000000">
                                <a:alpha val="43137"/>
                              </a:srgbClr>
                            </a:outerShdw>
                          </a:effectLst>
                          <a:latin typeface="Arial" pitchFamily="34" charset="0"/>
                          <a:cs typeface="Arial" pitchFamily="34" charset="0"/>
                        </a:rPr>
                        <a:t> </a:t>
                      </a:r>
                      <a:endParaRPr lang="pt-BR" sz="1100" b="1"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endParaRPr>
                    </a:p>
                  </a:txBody>
                  <a:tcPr marL="7620" marR="7620" marT="7620" marB="0" anchor="b">
                    <a:solidFill>
                      <a:schemeClr val="accent3">
                        <a:lumMod val="40000"/>
                        <a:lumOff val="60000"/>
                      </a:schemeClr>
                    </a:solidFill>
                  </a:tcPr>
                </a:tc>
                <a:tc>
                  <a:txBody>
                    <a:bodyPr/>
                    <a:lstStyle/>
                    <a:p>
                      <a:pPr algn="ctr" fontAlgn="b"/>
                      <a:r>
                        <a:rPr lang="pt-BR" sz="2000" b="1" u="none" strike="noStrike" dirty="0">
                          <a:effectLst>
                            <a:outerShdw blurRad="38100" dist="38100" dir="2700000" algn="tl">
                              <a:srgbClr val="000000">
                                <a:alpha val="43137"/>
                              </a:srgbClr>
                            </a:outerShdw>
                          </a:effectLst>
                          <a:latin typeface="Arial" pitchFamily="34" charset="0"/>
                          <a:cs typeface="Arial" pitchFamily="34" charset="0"/>
                        </a:rPr>
                        <a:t> Portaria 03 24/05/2021</a:t>
                      </a:r>
                      <a:endParaRPr lang="pt-BR" sz="20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marL="7620" marR="7620" marT="7620" marB="0" anchor="b">
                    <a:solidFill>
                      <a:schemeClr val="accent3">
                        <a:lumMod val="40000"/>
                        <a:lumOff val="60000"/>
                      </a:schemeClr>
                    </a:solidFill>
                  </a:tcPr>
                </a:tc>
                <a:tc>
                  <a:txBody>
                    <a:bodyPr/>
                    <a:lstStyle/>
                    <a:p>
                      <a:pPr algn="ctr" fontAlgn="b"/>
                      <a:r>
                        <a:rPr lang="pt-BR" sz="2000" b="1" u="none" strike="noStrike" dirty="0">
                          <a:effectLst>
                            <a:outerShdw blurRad="38100" dist="38100" dir="2700000" algn="tl">
                              <a:srgbClr val="000000">
                                <a:alpha val="43137"/>
                              </a:srgbClr>
                            </a:outerShdw>
                          </a:effectLst>
                          <a:latin typeface="Arial" pitchFamily="34" charset="0"/>
                          <a:cs typeface="Arial" pitchFamily="34" charset="0"/>
                        </a:rPr>
                        <a:t> Portaria 08 24/05/2021</a:t>
                      </a:r>
                      <a:endParaRPr lang="pt-BR" sz="2000" b="1" i="0" u="none" strike="noStrike" dirty="0">
                        <a:solidFill>
                          <a:schemeClr val="tx1"/>
                        </a:solidFill>
                        <a:effectLst>
                          <a:outerShdw blurRad="38100" dist="38100" dir="2700000" algn="tl">
                            <a:srgbClr val="000000">
                              <a:alpha val="43137"/>
                            </a:srgbClr>
                          </a:outerShdw>
                        </a:effectLst>
                        <a:latin typeface="Arial" pitchFamily="34" charset="0"/>
                        <a:cs typeface="Arial" pitchFamily="34" charset="0"/>
                      </a:endParaRPr>
                    </a:p>
                  </a:txBody>
                  <a:tcPr marL="7620" marR="7620" marT="7620" marB="0" anchor="b">
                    <a:solidFill>
                      <a:schemeClr val="accent3">
                        <a:lumMod val="40000"/>
                        <a:lumOff val="60000"/>
                      </a:schemeClr>
                    </a:solidFill>
                  </a:tcPr>
                </a:tc>
                <a:tc>
                  <a:txBody>
                    <a:bodyPr/>
                    <a:lstStyle/>
                    <a:p>
                      <a:pPr algn="ctr" fontAlgn="b"/>
                      <a:r>
                        <a:rPr lang="pt-BR" sz="2000" b="1" u="none" strike="noStrike" dirty="0">
                          <a:effectLst>
                            <a:outerShdw blurRad="38100" dist="38100" dir="2700000" algn="tl">
                              <a:srgbClr val="000000">
                                <a:alpha val="43137"/>
                              </a:srgbClr>
                            </a:outerShdw>
                          </a:effectLst>
                          <a:latin typeface="Arial" pitchFamily="34" charset="0"/>
                          <a:cs typeface="Arial" pitchFamily="34" charset="0"/>
                        </a:rPr>
                        <a:t>DIFERENÇAS </a:t>
                      </a:r>
                    </a:p>
                    <a:p>
                      <a:pPr algn="ctr" fontAlgn="b"/>
                      <a:r>
                        <a:rPr lang="pt-BR" sz="2000" b="1" u="none" strike="noStrike" dirty="0">
                          <a:effectLst>
                            <a:outerShdw blurRad="38100" dist="38100" dir="2700000" algn="tl">
                              <a:srgbClr val="000000">
                                <a:alpha val="43137"/>
                              </a:srgbClr>
                            </a:outerShdw>
                          </a:effectLst>
                          <a:latin typeface="Arial" pitchFamily="34" charset="0"/>
                          <a:cs typeface="Arial" pitchFamily="34" charset="0"/>
                        </a:rPr>
                        <a:t>R$</a:t>
                      </a:r>
                      <a:endParaRPr lang="pt-BR" sz="2000" b="1" i="0" u="none" strike="noStrike" dirty="0">
                        <a:solidFill>
                          <a:srgbClr val="C00000"/>
                        </a:solidFill>
                        <a:effectLst>
                          <a:outerShdw blurRad="38100" dist="38100" dir="2700000" algn="tl">
                            <a:srgbClr val="000000">
                              <a:alpha val="43137"/>
                            </a:srgbClr>
                          </a:outerShdw>
                        </a:effectLst>
                        <a:latin typeface="Arial" pitchFamily="34" charset="0"/>
                        <a:cs typeface="Arial" pitchFamily="34" charset="0"/>
                      </a:endParaRPr>
                    </a:p>
                  </a:txBody>
                  <a:tcPr marL="7620" marR="7620" marT="7620" marB="0" anchor="b">
                    <a:solidFill>
                      <a:schemeClr val="accent3">
                        <a:lumMod val="40000"/>
                        <a:lumOff val="60000"/>
                      </a:schemeClr>
                    </a:solidFill>
                  </a:tcPr>
                </a:tc>
                <a:extLst>
                  <a:ext uri="{0D108BD9-81ED-4DB2-BD59-A6C34878D82A}">
                    <a16:rowId xmlns:a16="http://schemas.microsoft.com/office/drawing/2014/main" val="10000"/>
                  </a:ext>
                </a:extLst>
              </a:tr>
              <a:tr h="354354">
                <a:tc>
                  <a:txBody>
                    <a:bodyPr/>
                    <a:lstStyle/>
                    <a:p>
                      <a:pPr algn="l" fontAlgn="b"/>
                      <a:r>
                        <a:rPr lang="pt-BR" sz="2000" b="1" u="none" strike="noStrike" dirty="0">
                          <a:effectLst/>
                          <a:latin typeface="Arial" pitchFamily="34" charset="0"/>
                          <a:cs typeface="Arial" pitchFamily="34" charset="0"/>
                        </a:rPr>
                        <a:t>VALOR ALUNO</a:t>
                      </a:r>
                      <a:endParaRPr lang="pt-BR" sz="2000" b="1" i="0" u="none" strike="noStrike" dirty="0">
                        <a:solidFill>
                          <a:schemeClr val="accent1">
                            <a:lumMod val="75000"/>
                          </a:schemeClr>
                        </a:solidFill>
                        <a:effectLst/>
                        <a:latin typeface="Arial" pitchFamily="34" charset="0"/>
                        <a:cs typeface="Arial" pitchFamily="34" charset="0"/>
                      </a:endParaRPr>
                    </a:p>
                  </a:txBody>
                  <a:tcPr marL="7620" marR="7620" marT="7620" marB="0" anchor="b">
                    <a:solidFill>
                      <a:schemeClr val="accent5">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t-BR" sz="2200" b="1" u="none" strike="noStrike" kern="1200" cap="none" spc="0" normalizeH="0" baseline="0" noProof="0" dirty="0">
                          <a:ln>
                            <a:noFill/>
                          </a:ln>
                          <a:effectLst/>
                          <a:uLnTx/>
                          <a:uFillTx/>
                          <a:latin typeface="Arial" pitchFamily="34" charset="0"/>
                          <a:cs typeface="Arial" pitchFamily="34" charset="0"/>
                        </a:rPr>
                        <a:t>R$ 3.755,59</a:t>
                      </a:r>
                      <a:endParaRPr lang="pt-BR" sz="2200" b="1" i="0" u="none" strike="noStrike" dirty="0">
                        <a:solidFill>
                          <a:schemeClr val="accent1">
                            <a:lumMod val="75000"/>
                          </a:schemeClr>
                        </a:solidFill>
                        <a:effectLst/>
                        <a:latin typeface="Arial" pitchFamily="34" charset="0"/>
                        <a:cs typeface="Arial" pitchFamily="34" charset="0"/>
                      </a:endParaRPr>
                    </a:p>
                  </a:txBody>
                  <a:tcPr marL="7620" marR="7620" marT="7620" marB="0" anchor="b">
                    <a:solidFill>
                      <a:schemeClr val="accent5">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t-BR" sz="2200" b="1" u="none" strike="noStrike" kern="1200" cap="none" spc="0" normalizeH="0" baseline="0" noProof="0" dirty="0">
                          <a:ln>
                            <a:noFill/>
                          </a:ln>
                          <a:effectLst/>
                          <a:uLnTx/>
                          <a:uFillTx/>
                          <a:latin typeface="Arial" pitchFamily="34" charset="0"/>
                          <a:cs typeface="Arial" pitchFamily="34" charset="0"/>
                        </a:rPr>
                        <a:t>R$ 4.397,91</a:t>
                      </a:r>
                      <a:endParaRPr lang="pt-BR" sz="2200" b="1" i="0" u="none" strike="noStrike" dirty="0">
                        <a:solidFill>
                          <a:schemeClr val="accent1">
                            <a:lumMod val="75000"/>
                          </a:schemeClr>
                        </a:solidFill>
                        <a:effectLst/>
                        <a:latin typeface="Arial" pitchFamily="34" charset="0"/>
                        <a:cs typeface="Arial" pitchFamily="34" charset="0"/>
                      </a:endParaRPr>
                    </a:p>
                  </a:txBody>
                  <a:tcPr marL="7620" marR="7620" marT="7620" marB="0" anchor="b">
                    <a:solidFill>
                      <a:schemeClr val="accent5">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t-BR" sz="2200" b="1" u="none" strike="noStrike" kern="1200" cap="none" spc="0" normalizeH="0" baseline="0" noProof="0" dirty="0">
                          <a:ln>
                            <a:noFill/>
                          </a:ln>
                          <a:effectLst>
                            <a:outerShdw blurRad="38100" dist="38100" dir="2700000" algn="tl">
                              <a:srgbClr val="000000">
                                <a:alpha val="43137"/>
                              </a:srgbClr>
                            </a:outerShdw>
                          </a:effectLst>
                          <a:uLnTx/>
                          <a:uFillTx/>
                          <a:latin typeface="Arial" pitchFamily="34" charset="0"/>
                          <a:cs typeface="Arial" pitchFamily="34" charset="0"/>
                        </a:rPr>
                        <a:t> </a:t>
                      </a:r>
                      <a:r>
                        <a:rPr kumimoji="0" lang="pt-BR" sz="2200" b="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Arial" pitchFamily="34" charset="0"/>
                          <a:cs typeface="Arial" pitchFamily="34" charset="0"/>
                        </a:rPr>
                        <a:t>R$ 642,32</a:t>
                      </a:r>
                      <a:endParaRPr lang="pt-BR" sz="2200" b="1" i="0" u="none" strike="noStrike" dirty="0">
                        <a:solidFill>
                          <a:srgbClr val="002060"/>
                        </a:solidFill>
                        <a:effectLst>
                          <a:outerShdw blurRad="38100" dist="38100" dir="2700000" algn="tl">
                            <a:srgbClr val="000000">
                              <a:alpha val="43137"/>
                            </a:srgbClr>
                          </a:outerShdw>
                        </a:effectLst>
                        <a:latin typeface="Arial" pitchFamily="34" charset="0"/>
                        <a:cs typeface="Arial" pitchFamily="34" charset="0"/>
                      </a:endParaRPr>
                    </a:p>
                  </a:txBody>
                  <a:tcPr marL="7620" marR="7620" marT="7620" marB="0" anchor="b">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6" name="Retângulo 5"/>
          <p:cNvSpPr/>
          <p:nvPr/>
        </p:nvSpPr>
        <p:spPr>
          <a:xfrm>
            <a:off x="22773" y="0"/>
            <a:ext cx="9121227" cy="954067"/>
          </a:xfrm>
          <a:prstGeom prst="rect">
            <a:avLst/>
          </a:prstGeom>
          <a:solidFill>
            <a:schemeClr val="accent3">
              <a:lumMod val="40000"/>
              <a:lumOff val="60000"/>
            </a:schemeClr>
          </a:solidFill>
        </p:spPr>
        <p:txBody>
          <a:bodyPr wrap="square" lIns="91399" tIns="45700" rIns="91399" bIns="45700">
            <a:spAutoFit/>
          </a:bodyPr>
          <a:lstStyle/>
          <a:p>
            <a:pPr algn="ctr"/>
            <a:r>
              <a:rPr lang="pt-BR" sz="2800" b="1" dirty="0">
                <a:solidFill>
                  <a:prstClr val="black"/>
                </a:solidFill>
                <a:latin typeface="Arial" pitchFamily="34" charset="0"/>
                <a:cs typeface="Arial" pitchFamily="34" charset="0"/>
              </a:rPr>
              <a:t>COMPARATIVO DAS ESTIMATIVAS DO FUNDEB 2021 – ALAGOAS - </a:t>
            </a:r>
            <a:r>
              <a:rPr lang="pt-BR" sz="2800" b="1" dirty="0">
                <a:solidFill>
                  <a:srgbClr val="C00000"/>
                </a:solidFill>
                <a:latin typeface="Arial" pitchFamily="34" charset="0"/>
                <a:cs typeface="Arial" pitchFamily="34" charset="0"/>
              </a:rPr>
              <a:t>VAAF R$ 4.397,91</a:t>
            </a:r>
            <a:endParaRPr lang="pt-BR" sz="2800" b="1" dirty="0">
              <a:solidFill>
                <a:prstClr val="black"/>
              </a:solidFill>
              <a:latin typeface="Arial" pitchFamily="34" charset="0"/>
              <a:cs typeface="Arial" pitchFamily="34" charset="0"/>
            </a:endParaRPr>
          </a:p>
        </p:txBody>
      </p:sp>
      <p:sp>
        <p:nvSpPr>
          <p:cNvPr id="10" name="Retângulo 9"/>
          <p:cNvSpPr/>
          <p:nvPr/>
        </p:nvSpPr>
        <p:spPr>
          <a:xfrm>
            <a:off x="0" y="926972"/>
            <a:ext cx="9121227" cy="584735"/>
          </a:xfrm>
          <a:prstGeom prst="rect">
            <a:avLst/>
          </a:prstGeom>
          <a:solidFill>
            <a:schemeClr val="accent5">
              <a:lumMod val="20000"/>
              <a:lumOff val="80000"/>
            </a:schemeClr>
          </a:solidFill>
        </p:spPr>
        <p:txBody>
          <a:bodyPr wrap="square" lIns="91399" tIns="45700" rIns="91399" bIns="45700">
            <a:spAutoFit/>
          </a:bodyPr>
          <a:lstStyle/>
          <a:p>
            <a:pPr algn="ctr"/>
            <a:r>
              <a:rPr lang="pt-BR" sz="2000" b="1" dirty="0">
                <a:solidFill>
                  <a:prstClr val="black"/>
                </a:solidFill>
                <a:effectLst>
                  <a:outerShdw blurRad="38100" dist="38100" dir="2700000" algn="tl">
                    <a:srgbClr val="000000">
                      <a:alpha val="43137"/>
                    </a:srgbClr>
                  </a:outerShdw>
                </a:effectLst>
                <a:latin typeface="Arial" pitchFamily="34" charset="0"/>
                <a:cs typeface="Arial" pitchFamily="34" charset="0"/>
              </a:rPr>
              <a:t>(</a:t>
            </a:r>
            <a:r>
              <a:rPr lang="pt-BR" sz="2000" b="1" dirty="0">
                <a:solidFill>
                  <a:prstClr val="black"/>
                </a:solidFill>
                <a:latin typeface="Arial" pitchFamily="34" charset="0"/>
                <a:cs typeface="Arial" pitchFamily="34" charset="0"/>
              </a:rPr>
              <a:t>Portaria Nº 03 de 24/05/2021 )     </a:t>
            </a:r>
            <a:r>
              <a:rPr lang="pt-BR" sz="3200" b="1" dirty="0">
                <a:solidFill>
                  <a:prstClr val="black"/>
                </a:solidFill>
                <a:latin typeface="Arial" pitchFamily="34" charset="0"/>
                <a:cs typeface="Arial" pitchFamily="34" charset="0"/>
              </a:rPr>
              <a:t>x </a:t>
            </a:r>
            <a:r>
              <a:rPr lang="pt-BR" sz="2000" b="1" dirty="0">
                <a:solidFill>
                  <a:prstClr val="black"/>
                </a:solidFill>
                <a:latin typeface="Arial" pitchFamily="34" charset="0"/>
                <a:cs typeface="Arial" pitchFamily="34" charset="0"/>
              </a:rPr>
              <a:t>  ( Portaria Nº 8 de 24 /09/20</a:t>
            </a:r>
            <a:r>
              <a:rPr lang="pt-BR" sz="2000" b="1" dirty="0">
                <a:solidFill>
                  <a:prstClr val="black"/>
                </a:solidFill>
                <a:effectLst>
                  <a:outerShdw blurRad="38100" dist="38100" dir="2700000" algn="tl">
                    <a:srgbClr val="000000">
                      <a:alpha val="43137"/>
                    </a:srgbClr>
                  </a:outerShdw>
                </a:effectLst>
                <a:latin typeface="Arial" pitchFamily="34" charset="0"/>
                <a:cs typeface="Arial" pitchFamily="34" charset="0"/>
              </a:rPr>
              <a:t>21 )</a:t>
            </a:r>
          </a:p>
        </p:txBody>
      </p:sp>
      <p:sp>
        <p:nvSpPr>
          <p:cNvPr id="4" name="Retângulo 3"/>
          <p:cNvSpPr/>
          <p:nvPr/>
        </p:nvSpPr>
        <p:spPr>
          <a:xfrm>
            <a:off x="7965" y="6336452"/>
            <a:ext cx="3019673" cy="369332"/>
          </a:xfrm>
          <a:prstGeom prst="rect">
            <a:avLst/>
          </a:prstGeom>
        </p:spPr>
        <p:txBody>
          <a:bodyPr wrap="none">
            <a:spAutoFit/>
          </a:bodyPr>
          <a:lstStyle/>
          <a:p>
            <a:r>
              <a:rPr lang="pt-BR" b="1" dirty="0">
                <a:solidFill>
                  <a:schemeClr val="bg1">
                    <a:lumMod val="95000"/>
                  </a:schemeClr>
                </a:solidFill>
              </a:rPr>
              <a:t>Crescimento Alagoas 17,51%</a:t>
            </a:r>
          </a:p>
        </p:txBody>
      </p:sp>
      <p:graphicFrame>
        <p:nvGraphicFramePr>
          <p:cNvPr id="5" name="Tabela 4"/>
          <p:cNvGraphicFramePr>
            <a:graphicFrameLocks noGrp="1"/>
          </p:cNvGraphicFramePr>
          <p:nvPr>
            <p:extLst>
              <p:ext uri="{D42A27DB-BD31-4B8C-83A1-F6EECF244321}">
                <p14:modId xmlns:p14="http://schemas.microsoft.com/office/powerpoint/2010/main" val="2890149653"/>
              </p:ext>
            </p:extLst>
          </p:nvPr>
        </p:nvGraphicFramePr>
        <p:xfrm>
          <a:off x="0" y="2708920"/>
          <a:ext cx="9072055" cy="1410782"/>
        </p:xfrm>
        <a:graphic>
          <a:graphicData uri="http://schemas.openxmlformats.org/drawingml/2006/table">
            <a:tbl>
              <a:tblPr>
                <a:tableStyleId>{22838BEF-8BB2-4498-84A7-C5851F593DF1}</a:tableStyleId>
              </a:tblPr>
              <a:tblGrid>
                <a:gridCol w="2195736">
                  <a:extLst>
                    <a:ext uri="{9D8B030D-6E8A-4147-A177-3AD203B41FA5}">
                      <a16:colId xmlns:a16="http://schemas.microsoft.com/office/drawing/2014/main" val="20000"/>
                    </a:ext>
                  </a:extLst>
                </a:gridCol>
                <a:gridCol w="2471109">
                  <a:extLst>
                    <a:ext uri="{9D8B030D-6E8A-4147-A177-3AD203B41FA5}">
                      <a16:colId xmlns:a16="http://schemas.microsoft.com/office/drawing/2014/main" val="20001"/>
                    </a:ext>
                  </a:extLst>
                </a:gridCol>
                <a:gridCol w="2425435">
                  <a:extLst>
                    <a:ext uri="{9D8B030D-6E8A-4147-A177-3AD203B41FA5}">
                      <a16:colId xmlns:a16="http://schemas.microsoft.com/office/drawing/2014/main" val="20002"/>
                    </a:ext>
                  </a:extLst>
                </a:gridCol>
                <a:gridCol w="1979775">
                  <a:extLst>
                    <a:ext uri="{9D8B030D-6E8A-4147-A177-3AD203B41FA5}">
                      <a16:colId xmlns:a16="http://schemas.microsoft.com/office/drawing/2014/main" val="20003"/>
                    </a:ext>
                  </a:extLst>
                </a:gridCol>
              </a:tblGrid>
              <a:tr h="288032">
                <a:tc>
                  <a:txBody>
                    <a:bodyPr/>
                    <a:lstStyle/>
                    <a:p>
                      <a:pPr algn="l" fontAlgn="b"/>
                      <a:r>
                        <a:rPr lang="pt-BR" sz="1800" u="none" strike="noStrike" dirty="0">
                          <a:effectLst/>
                          <a:latin typeface="Arial" pitchFamily="34" charset="0"/>
                          <a:cs typeface="Arial" pitchFamily="34" charset="0"/>
                        </a:rPr>
                        <a:t>  </a:t>
                      </a:r>
                      <a:endParaRPr lang="pt-BR" sz="1800" b="1" i="0" u="none" strike="noStrike" dirty="0">
                        <a:solidFill>
                          <a:srgbClr val="000000"/>
                        </a:solidFill>
                        <a:effectLst/>
                        <a:latin typeface="Arial" pitchFamily="34" charset="0"/>
                        <a:cs typeface="Arial" pitchFamily="34" charset="0"/>
                      </a:endParaRPr>
                    </a:p>
                  </a:txBody>
                  <a:tcPr marL="7620" marR="7620" marT="7620" marB="0" anchor="b">
                    <a:solidFill>
                      <a:schemeClr val="accent3">
                        <a:lumMod val="60000"/>
                        <a:lumOff val="40000"/>
                      </a:schemeClr>
                    </a:solidFill>
                  </a:tcPr>
                </a:tc>
                <a:tc>
                  <a:txBody>
                    <a:bodyPr/>
                    <a:lstStyle/>
                    <a:p>
                      <a:pPr algn="ctr" fontAlgn="b"/>
                      <a:r>
                        <a:rPr lang="pt-BR" sz="1800" u="none" strike="noStrike" dirty="0">
                          <a:effectLst>
                            <a:outerShdw blurRad="38100" dist="38100" dir="2700000" algn="tl">
                              <a:srgbClr val="000000">
                                <a:alpha val="43137"/>
                              </a:srgbClr>
                            </a:outerShdw>
                          </a:effectLst>
                          <a:latin typeface="Arial" pitchFamily="34" charset="0"/>
                          <a:cs typeface="Arial" pitchFamily="34" charset="0"/>
                        </a:rPr>
                        <a:t>TOTAL</a:t>
                      </a:r>
                      <a:r>
                        <a:rPr lang="pt-BR" sz="1800" u="none" strike="noStrike" baseline="0" dirty="0">
                          <a:effectLst>
                            <a:outerShdw blurRad="38100" dist="38100" dir="2700000" algn="tl">
                              <a:srgbClr val="000000">
                                <a:alpha val="43137"/>
                              </a:srgbClr>
                            </a:outerShdw>
                          </a:effectLst>
                          <a:latin typeface="Arial" pitchFamily="34" charset="0"/>
                          <a:cs typeface="Arial" pitchFamily="34" charset="0"/>
                        </a:rPr>
                        <a:t> </a:t>
                      </a:r>
                      <a:r>
                        <a:rPr lang="pt-BR" sz="1800" u="none" strike="noStrike" dirty="0">
                          <a:effectLst>
                            <a:outerShdw blurRad="38100" dist="38100" dir="2700000" algn="tl">
                              <a:srgbClr val="000000">
                                <a:alpha val="43137"/>
                              </a:srgbClr>
                            </a:outerShdw>
                          </a:effectLst>
                          <a:latin typeface="Arial" pitchFamily="34" charset="0"/>
                          <a:cs typeface="Arial" pitchFamily="34" charset="0"/>
                        </a:rPr>
                        <a:t>R$</a:t>
                      </a:r>
                      <a:endParaRPr lang="pt-BR" sz="1800" b="1"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endParaRPr>
                    </a:p>
                  </a:txBody>
                  <a:tcPr marL="7620" marR="7620" marT="7620" marB="0" anchor="b">
                    <a:solidFill>
                      <a:schemeClr val="accent3">
                        <a:lumMod val="60000"/>
                        <a:lumOff val="40000"/>
                      </a:schemeClr>
                    </a:solidFill>
                  </a:tcPr>
                </a:tc>
                <a:tc>
                  <a:txBody>
                    <a:bodyPr/>
                    <a:lstStyle/>
                    <a:p>
                      <a:pPr algn="ctr" fontAlgn="b"/>
                      <a:r>
                        <a:rPr lang="pt-BR" sz="1800" u="none" strike="noStrike" dirty="0">
                          <a:effectLst>
                            <a:outerShdw blurRad="38100" dist="38100" dir="2700000" algn="tl">
                              <a:srgbClr val="000000">
                                <a:alpha val="43137"/>
                              </a:srgbClr>
                            </a:outerShdw>
                          </a:effectLst>
                          <a:latin typeface="Arial" pitchFamily="34" charset="0"/>
                          <a:cs typeface="Arial" pitchFamily="34" charset="0"/>
                        </a:rPr>
                        <a:t>TOTAL R$</a:t>
                      </a:r>
                      <a:endParaRPr lang="pt-BR" sz="1800" b="1"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endParaRPr>
                    </a:p>
                  </a:txBody>
                  <a:tcPr marL="7620" marR="7620" marT="7620" marB="0" anchor="b">
                    <a:solidFill>
                      <a:schemeClr val="accent3">
                        <a:lumMod val="60000"/>
                        <a:lumOff val="40000"/>
                      </a:schemeClr>
                    </a:solidFill>
                  </a:tcPr>
                </a:tc>
                <a:tc>
                  <a:txBody>
                    <a:bodyPr/>
                    <a:lstStyle/>
                    <a:p>
                      <a:pPr algn="ctr" fontAlgn="b"/>
                      <a:r>
                        <a:rPr lang="pt-BR" sz="1800" u="none" strike="noStrike" dirty="0">
                          <a:effectLst>
                            <a:outerShdw blurRad="38100" dist="38100" dir="2700000" algn="tl">
                              <a:srgbClr val="000000">
                                <a:alpha val="43137"/>
                              </a:srgbClr>
                            </a:outerShdw>
                          </a:effectLst>
                          <a:latin typeface="Arial" pitchFamily="34" charset="0"/>
                          <a:cs typeface="Arial" pitchFamily="34" charset="0"/>
                        </a:rPr>
                        <a:t>R$ +</a:t>
                      </a:r>
                      <a:endParaRPr lang="pt-BR" sz="1800" b="1"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endParaRPr>
                    </a:p>
                  </a:txBody>
                  <a:tcPr marL="7620" marR="7620" marT="7620" marB="0" anchor="b">
                    <a:solidFill>
                      <a:schemeClr val="accent3">
                        <a:lumMod val="60000"/>
                        <a:lumOff val="40000"/>
                      </a:schemeClr>
                    </a:solidFill>
                  </a:tcPr>
                </a:tc>
                <a:extLst>
                  <a:ext uri="{0D108BD9-81ED-4DB2-BD59-A6C34878D82A}">
                    <a16:rowId xmlns:a16="http://schemas.microsoft.com/office/drawing/2014/main" val="10000"/>
                  </a:ext>
                </a:extLst>
              </a:tr>
              <a:tr h="402670">
                <a:tc>
                  <a:txBody>
                    <a:bodyPr/>
                    <a:lstStyle/>
                    <a:p>
                      <a:pPr algn="l" fontAlgn="b"/>
                      <a:r>
                        <a:rPr lang="pt-BR" sz="1800" b="1" u="none" strike="noStrike" dirty="0">
                          <a:effectLst/>
                          <a:latin typeface="Arial" pitchFamily="34" charset="0"/>
                          <a:cs typeface="Arial" pitchFamily="34" charset="0"/>
                        </a:rPr>
                        <a:t> MUNICÍPIOS</a:t>
                      </a:r>
                      <a:endParaRPr lang="pt-BR" sz="1800" b="1" i="0" u="none" strike="noStrike" dirty="0">
                        <a:solidFill>
                          <a:srgbClr val="000000"/>
                        </a:solidFill>
                        <a:effectLst/>
                        <a:latin typeface="Arial" pitchFamily="34" charset="0"/>
                        <a:cs typeface="Arial" pitchFamily="34" charset="0"/>
                      </a:endParaRPr>
                    </a:p>
                  </a:txBody>
                  <a:tcPr marL="7620" marR="7620" marT="7620" marB="0" anchor="b"/>
                </a:tc>
                <a:tc>
                  <a:txBody>
                    <a:bodyPr/>
                    <a:lstStyle/>
                    <a:p>
                      <a:pPr algn="r" fontAlgn="b"/>
                      <a:r>
                        <a:rPr lang="pt-BR" sz="1800" b="0" u="none" strike="noStrike" dirty="0">
                          <a:effectLst/>
                          <a:latin typeface="Arial" pitchFamily="34" charset="0"/>
                          <a:cs typeface="Arial" pitchFamily="34" charset="0"/>
                        </a:rPr>
                        <a:t>2.111.612.564,75  </a:t>
                      </a:r>
                      <a:endParaRPr lang="pt-BR" sz="1800" b="0" i="0" u="none" strike="noStrike" dirty="0">
                        <a:solidFill>
                          <a:srgbClr val="000000"/>
                        </a:solidFill>
                        <a:effectLst/>
                        <a:latin typeface="Arial" pitchFamily="34" charset="0"/>
                        <a:cs typeface="Arial" pitchFamily="34" charset="0"/>
                      </a:endParaRPr>
                    </a:p>
                  </a:txBody>
                  <a:tcPr marL="7620" marR="7620" marT="7620" marB="0" anchor="b"/>
                </a:tc>
                <a:tc>
                  <a:txBody>
                    <a:bodyPr/>
                    <a:lstStyle/>
                    <a:p>
                      <a:pPr algn="r"/>
                      <a:r>
                        <a:rPr lang="pt-BR" sz="1800" b="0" dirty="0">
                          <a:solidFill>
                            <a:schemeClr val="tx1"/>
                          </a:solidFill>
                          <a:latin typeface="Arial" pitchFamily="34" charset="0"/>
                          <a:cs typeface="Arial" pitchFamily="34" charset="0"/>
                        </a:rPr>
                        <a:t>2.472.763.752,85</a:t>
                      </a:r>
                    </a:p>
                  </a:txBody>
                  <a:tcPr marL="7620" marR="7620" marT="7620" marB="0" anchor="b"/>
                </a:tc>
                <a:tc>
                  <a:txBody>
                    <a:bodyPr/>
                    <a:lstStyle/>
                    <a:p>
                      <a:pPr algn="r" fontAlgn="b"/>
                      <a:r>
                        <a:rPr lang="pt-BR" sz="1800" b="0" i="0" u="none" strike="noStrike" dirty="0">
                          <a:solidFill>
                            <a:srgbClr val="002060"/>
                          </a:solidFill>
                          <a:effectLst/>
                          <a:latin typeface="Arial" pitchFamily="34" charset="0"/>
                          <a:cs typeface="Arial" pitchFamily="34" charset="0"/>
                        </a:rPr>
                        <a:t> 361.151.188,10</a:t>
                      </a:r>
                    </a:p>
                  </a:txBody>
                  <a:tcPr marL="7620" marR="7620" marT="7620" marB="0" anchor="b"/>
                </a:tc>
                <a:extLst>
                  <a:ext uri="{0D108BD9-81ED-4DB2-BD59-A6C34878D82A}">
                    <a16:rowId xmlns:a16="http://schemas.microsoft.com/office/drawing/2014/main" val="10001"/>
                  </a:ext>
                </a:extLst>
              </a:tr>
              <a:tr h="360040">
                <a:tc>
                  <a:txBody>
                    <a:bodyPr/>
                    <a:lstStyle/>
                    <a:p>
                      <a:pPr algn="l" fontAlgn="b"/>
                      <a:r>
                        <a:rPr lang="pt-BR" sz="1800" b="1" i="0" u="none" strike="noStrike" dirty="0">
                          <a:solidFill>
                            <a:srgbClr val="000000"/>
                          </a:solidFill>
                          <a:effectLst/>
                          <a:latin typeface="Arial" pitchFamily="34" charset="0"/>
                          <a:cs typeface="Arial" pitchFamily="34" charset="0"/>
                        </a:rPr>
                        <a:t> VAAT </a:t>
                      </a:r>
                    </a:p>
                  </a:txBody>
                  <a:tcPr marL="7620" marR="7620" marT="7620" marB="0" anchor="b">
                    <a:solidFill>
                      <a:schemeClr val="accent6">
                        <a:lumMod val="20000"/>
                        <a:lumOff val="80000"/>
                      </a:schemeClr>
                    </a:solidFill>
                  </a:tcPr>
                </a:tc>
                <a:tc>
                  <a:txBody>
                    <a:bodyPr/>
                    <a:lstStyle/>
                    <a:p>
                      <a:pPr algn="r" fontAlgn="b"/>
                      <a:r>
                        <a:rPr lang="pt-BR" sz="1800" b="0" i="0" u="none" strike="noStrike" dirty="0">
                          <a:solidFill>
                            <a:srgbClr val="000000"/>
                          </a:solidFill>
                          <a:effectLst/>
                          <a:latin typeface="Arial" pitchFamily="34" charset="0"/>
                          <a:cs typeface="Arial" pitchFamily="34" charset="0"/>
                        </a:rPr>
                        <a:t>133.178.321,88</a:t>
                      </a:r>
                    </a:p>
                  </a:txBody>
                  <a:tcPr marL="7620" marR="7620" marT="7620" marB="0" anchor="b">
                    <a:solidFill>
                      <a:schemeClr val="accent6">
                        <a:lumMod val="20000"/>
                        <a:lumOff val="80000"/>
                      </a:schemeClr>
                    </a:solidFill>
                  </a:tcPr>
                </a:tc>
                <a:tc>
                  <a:txBody>
                    <a:bodyPr/>
                    <a:lstStyle/>
                    <a:p>
                      <a:pPr algn="r"/>
                      <a:r>
                        <a:rPr lang="pt-BR" sz="1800" b="0" dirty="0">
                          <a:solidFill>
                            <a:schemeClr val="tx1"/>
                          </a:solidFill>
                          <a:latin typeface="Arial" pitchFamily="34" charset="0"/>
                          <a:cs typeface="Arial" pitchFamily="34" charset="0"/>
                        </a:rPr>
                        <a:t>168.547.766,56</a:t>
                      </a:r>
                    </a:p>
                  </a:txBody>
                  <a:tcPr marL="7620" marR="7620" marT="7620" marB="0" anchor="b">
                    <a:solidFill>
                      <a:schemeClr val="accent6">
                        <a:lumMod val="20000"/>
                        <a:lumOff val="80000"/>
                      </a:schemeClr>
                    </a:solidFill>
                  </a:tcPr>
                </a:tc>
                <a:tc>
                  <a:txBody>
                    <a:bodyPr/>
                    <a:lstStyle/>
                    <a:p>
                      <a:pPr algn="r" fontAlgn="b"/>
                      <a:r>
                        <a:rPr lang="pt-BR" sz="1800" b="0" i="0" u="none" strike="noStrike" dirty="0">
                          <a:solidFill>
                            <a:srgbClr val="002060"/>
                          </a:solidFill>
                          <a:effectLst/>
                          <a:latin typeface="Arial" pitchFamily="34" charset="0"/>
                          <a:cs typeface="Arial" pitchFamily="34" charset="0"/>
                        </a:rPr>
                        <a:t>35.369.444,62</a:t>
                      </a:r>
                    </a:p>
                  </a:txBody>
                  <a:tcPr marL="7620" marR="7620" marT="7620" marB="0" anchor="b">
                    <a:solidFill>
                      <a:schemeClr val="accent6">
                        <a:lumMod val="20000"/>
                        <a:lumOff val="80000"/>
                      </a:schemeClr>
                    </a:solidFill>
                  </a:tcPr>
                </a:tc>
                <a:extLst>
                  <a:ext uri="{0D108BD9-81ED-4DB2-BD59-A6C34878D82A}">
                    <a16:rowId xmlns:a16="http://schemas.microsoft.com/office/drawing/2014/main" val="10002"/>
                  </a:ext>
                </a:extLst>
              </a:tr>
              <a:tr h="360040">
                <a:tc>
                  <a:txBody>
                    <a:bodyPr/>
                    <a:lstStyle/>
                    <a:p>
                      <a:pPr algn="l" fontAlgn="b"/>
                      <a:r>
                        <a:rPr lang="pt-BR" sz="1800" b="1" u="none" strike="noStrike" dirty="0">
                          <a:effectLst/>
                          <a:latin typeface="Arial" pitchFamily="34" charset="0"/>
                          <a:cs typeface="Arial" pitchFamily="34" charset="0"/>
                        </a:rPr>
                        <a:t>TOTAL MUNIC.</a:t>
                      </a:r>
                      <a:endParaRPr lang="pt-BR" sz="1800" b="1" i="0" u="none" strike="noStrike" dirty="0">
                        <a:solidFill>
                          <a:srgbClr val="000000"/>
                        </a:solidFill>
                        <a:effectLst/>
                        <a:latin typeface="Arial" pitchFamily="34" charset="0"/>
                        <a:cs typeface="Arial" pitchFamily="34" charset="0"/>
                      </a:endParaRPr>
                    </a:p>
                  </a:txBody>
                  <a:tcPr marL="7620" marR="7620" marT="7620" marB="0" anchor="b"/>
                </a:tc>
                <a:tc>
                  <a:txBody>
                    <a:bodyPr/>
                    <a:lstStyle/>
                    <a:p>
                      <a:pPr algn="r" fontAlgn="b"/>
                      <a:r>
                        <a:rPr lang="pt-BR" sz="1800" b="1"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rPr>
                        <a:t>2.244.790.886,63</a:t>
                      </a:r>
                    </a:p>
                  </a:txBody>
                  <a:tcPr marL="7620" marR="7620" marT="7620" marB="0" anchor="b"/>
                </a:tc>
                <a:tc>
                  <a:txBody>
                    <a:bodyPr/>
                    <a:lstStyle/>
                    <a:p>
                      <a:pPr algn="r" fontAlgn="b"/>
                      <a:r>
                        <a:rPr lang="pt-BR" sz="1800" b="1" i="0" u="none" strike="noStrike" dirty="0">
                          <a:solidFill>
                            <a:srgbClr val="000000"/>
                          </a:solidFill>
                          <a:effectLst>
                            <a:outerShdw blurRad="38100" dist="38100" dir="2700000" algn="tl">
                              <a:srgbClr val="000000">
                                <a:alpha val="43137"/>
                              </a:srgbClr>
                            </a:outerShdw>
                          </a:effectLst>
                          <a:latin typeface="Arial" pitchFamily="34" charset="0"/>
                          <a:cs typeface="Arial" pitchFamily="34" charset="0"/>
                        </a:rPr>
                        <a:t>2.641.311.519,41</a:t>
                      </a:r>
                    </a:p>
                  </a:txBody>
                  <a:tcPr marL="7620" marR="7620" marT="7620" marB="0" anchor="b">
                    <a:solidFill>
                      <a:srgbClr val="FFFFCC"/>
                    </a:solidFill>
                  </a:tcPr>
                </a:tc>
                <a:tc>
                  <a:txBody>
                    <a:bodyPr/>
                    <a:lstStyle/>
                    <a:p>
                      <a:pPr algn="r" fontAlgn="b"/>
                      <a:r>
                        <a:rPr lang="pt-BR" sz="1800" b="1" i="0" u="none" strike="noStrike" dirty="0">
                          <a:solidFill>
                            <a:srgbClr val="002060"/>
                          </a:solidFill>
                          <a:effectLst>
                            <a:outerShdw blurRad="38100" dist="38100" dir="2700000" algn="tl">
                              <a:srgbClr val="000000">
                                <a:alpha val="43137"/>
                              </a:srgbClr>
                            </a:outerShdw>
                          </a:effectLst>
                          <a:latin typeface="Arial" pitchFamily="34" charset="0"/>
                          <a:cs typeface="Arial" pitchFamily="34" charset="0"/>
                        </a:rPr>
                        <a:t>396.520.632,72</a:t>
                      </a:r>
                    </a:p>
                  </a:txBody>
                  <a:tcPr marL="7620" marR="7620" marT="7620" marB="0" anchor="b"/>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16316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9144000" cy="830997"/>
          </a:xfrm>
          <a:prstGeom prst="rect">
            <a:avLst/>
          </a:prstGeom>
          <a:solidFill>
            <a:schemeClr val="accent3">
              <a:lumMod val="60000"/>
              <a:lumOff val="40000"/>
            </a:schemeClr>
          </a:solidFill>
        </p:spPr>
        <p:txBody>
          <a:bodyPr wrap="square">
            <a:spAutoFit/>
          </a:bodyPr>
          <a:lstStyle/>
          <a:p>
            <a:pPr algn="ctr"/>
            <a:r>
              <a:rPr lang="pt-BR" sz="4800" b="1" dirty="0">
                <a:effectLst>
                  <a:outerShdw blurRad="38100" dist="38100" dir="2700000" algn="tl">
                    <a:srgbClr val="000000">
                      <a:alpha val="43137"/>
                    </a:srgbClr>
                  </a:outerShdw>
                </a:effectLst>
                <a:latin typeface="Arial" pitchFamily="34" charset="0"/>
                <a:cs typeface="Arial" pitchFamily="34" charset="0"/>
              </a:rPr>
              <a:t>CONFLITO DA LEGISLAÇÃO</a:t>
            </a:r>
          </a:p>
        </p:txBody>
      </p:sp>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0997"/>
            <a:ext cx="9144000" cy="4902259"/>
          </a:xfrm>
          <a:prstGeom prst="rect">
            <a:avLst/>
          </a:prstGeom>
        </p:spPr>
      </p:pic>
    </p:spTree>
    <p:extLst>
      <p:ext uri="{BB962C8B-B14F-4D97-AF65-F5344CB8AC3E}">
        <p14:creationId xmlns:p14="http://schemas.microsoft.com/office/powerpoint/2010/main" val="1435267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23129" y="411198"/>
            <a:ext cx="9144000" cy="6468437"/>
          </a:xfrm>
          <a:prstGeom prst="rect">
            <a:avLst/>
          </a:prstGeom>
          <a:solidFill>
            <a:schemeClr val="bg1"/>
          </a:solidFill>
        </p:spPr>
        <p:txBody>
          <a:bodyPr wrap="square">
            <a:spAutoFit/>
          </a:bodyPr>
          <a:lstStyle/>
          <a:p>
            <a:pPr algn="just"/>
            <a:r>
              <a:rPr lang="pt-BR" sz="1400" dirty="0">
                <a:solidFill>
                  <a:srgbClr val="162937"/>
                </a:solidFill>
                <a:latin typeface="Arial" pitchFamily="34" charset="0"/>
                <a:cs typeface="Arial" pitchFamily="34" charset="0"/>
              </a:rPr>
              <a:t>Estabelece o Programa Federativo de Enfrentamento ao </a:t>
            </a:r>
            <a:r>
              <a:rPr lang="pt-BR" sz="1400" dirty="0" err="1">
                <a:solidFill>
                  <a:srgbClr val="162937"/>
                </a:solidFill>
                <a:latin typeface="Arial" pitchFamily="34" charset="0"/>
                <a:cs typeface="Arial" pitchFamily="34" charset="0"/>
              </a:rPr>
              <a:t>Coronavírus</a:t>
            </a:r>
            <a:r>
              <a:rPr lang="pt-BR" sz="1400" dirty="0">
                <a:solidFill>
                  <a:srgbClr val="162937"/>
                </a:solidFill>
                <a:latin typeface="Arial" pitchFamily="34" charset="0"/>
                <a:cs typeface="Arial" pitchFamily="34" charset="0"/>
              </a:rPr>
              <a:t> SARS-CoV-2 (Covid-19), altera a </a:t>
            </a:r>
            <a:r>
              <a:rPr lang="pt-BR" sz="1400" dirty="0">
                <a:solidFill>
                  <a:srgbClr val="007BFF"/>
                </a:solidFill>
                <a:latin typeface="Arial" pitchFamily="34" charset="0"/>
                <a:cs typeface="Arial" pitchFamily="34" charset="0"/>
              </a:rPr>
              <a:t>Lei Complementar nº 101, de 4 de maio de 2000</a:t>
            </a:r>
            <a:r>
              <a:rPr lang="pt-BR" sz="1400" dirty="0">
                <a:solidFill>
                  <a:srgbClr val="162937"/>
                </a:solidFill>
                <a:latin typeface="Arial" pitchFamily="34" charset="0"/>
                <a:cs typeface="Arial" pitchFamily="34" charset="0"/>
              </a:rPr>
              <a:t>, e </a:t>
            </a:r>
            <a:r>
              <a:rPr lang="pt-BR" sz="1400" dirty="0" err="1">
                <a:solidFill>
                  <a:srgbClr val="162937"/>
                </a:solidFill>
                <a:latin typeface="Arial" pitchFamily="34" charset="0"/>
                <a:cs typeface="Arial" pitchFamily="34" charset="0"/>
              </a:rPr>
              <a:t>dáoutras</a:t>
            </a:r>
            <a:r>
              <a:rPr lang="pt-BR" sz="1400" dirty="0">
                <a:solidFill>
                  <a:srgbClr val="162937"/>
                </a:solidFill>
                <a:latin typeface="Arial" pitchFamily="34" charset="0"/>
                <a:cs typeface="Arial" pitchFamily="34" charset="0"/>
              </a:rPr>
              <a:t> providências.</a:t>
            </a:r>
          </a:p>
          <a:p>
            <a:pPr algn="just"/>
            <a:endParaRPr lang="pt-BR" sz="1200" dirty="0">
              <a:solidFill>
                <a:srgbClr val="162937"/>
              </a:solidFill>
              <a:latin typeface="Arial" pitchFamily="34" charset="0"/>
              <a:cs typeface="Arial" pitchFamily="34" charset="0"/>
            </a:endParaRPr>
          </a:p>
          <a:p>
            <a:pPr algn="just"/>
            <a:r>
              <a:rPr lang="pt-BR" sz="1400" b="1" dirty="0">
                <a:solidFill>
                  <a:srgbClr val="162937"/>
                </a:solidFill>
                <a:latin typeface="Arial" pitchFamily="34" charset="0"/>
                <a:cs typeface="Arial" pitchFamily="34" charset="0"/>
              </a:rPr>
              <a:t>O P R E S I D E N T E D A  R E P Ú B L I C A</a:t>
            </a:r>
          </a:p>
          <a:p>
            <a:pPr algn="just"/>
            <a:r>
              <a:rPr lang="pt-BR" sz="1400" dirty="0">
                <a:solidFill>
                  <a:srgbClr val="162937"/>
                </a:solidFill>
                <a:latin typeface="Arial" pitchFamily="34" charset="0"/>
                <a:cs typeface="Arial" pitchFamily="34" charset="0"/>
              </a:rPr>
              <a:t>Faço saber que o Congresso Nacional decreta e eu sanciono a seguinte </a:t>
            </a:r>
            <a:r>
              <a:rPr lang="pt-BR" sz="1400" dirty="0" err="1">
                <a:solidFill>
                  <a:srgbClr val="162937"/>
                </a:solidFill>
                <a:latin typeface="Arial" pitchFamily="34" charset="0"/>
                <a:cs typeface="Arial" pitchFamily="34" charset="0"/>
              </a:rPr>
              <a:t>LeiComplementar</a:t>
            </a:r>
            <a:r>
              <a:rPr lang="pt-BR" sz="1400" dirty="0">
                <a:solidFill>
                  <a:srgbClr val="162937"/>
                </a:solidFill>
                <a:latin typeface="Arial" pitchFamily="34" charset="0"/>
                <a:cs typeface="Arial" pitchFamily="34" charset="0"/>
              </a:rPr>
              <a:t>:</a:t>
            </a:r>
          </a:p>
          <a:p>
            <a:pPr algn="just">
              <a:lnSpc>
                <a:spcPts val="1000"/>
              </a:lnSpc>
            </a:pPr>
            <a:endParaRPr lang="pt-BR" sz="1400" dirty="0">
              <a:solidFill>
                <a:srgbClr val="162937"/>
              </a:solidFill>
              <a:latin typeface="Arial" pitchFamily="34" charset="0"/>
              <a:cs typeface="Arial" pitchFamily="34" charset="0"/>
            </a:endParaRPr>
          </a:p>
          <a:p>
            <a:pPr algn="just"/>
            <a:r>
              <a:rPr lang="pt-BR" sz="1400" b="1" dirty="0">
                <a:solidFill>
                  <a:srgbClr val="162937"/>
                </a:solidFill>
                <a:latin typeface="Arial" pitchFamily="34" charset="0"/>
                <a:cs typeface="Arial" pitchFamily="34" charset="0"/>
              </a:rPr>
              <a:t>Art. 1º </a:t>
            </a:r>
            <a:r>
              <a:rPr lang="pt-BR" sz="1400" dirty="0">
                <a:solidFill>
                  <a:srgbClr val="162937"/>
                </a:solidFill>
                <a:latin typeface="Arial" pitchFamily="34" charset="0"/>
                <a:cs typeface="Arial" pitchFamily="34" charset="0"/>
              </a:rPr>
              <a:t>Fica instituído, no s termos do </a:t>
            </a:r>
            <a:r>
              <a:rPr lang="pt-BR" sz="1400" dirty="0">
                <a:solidFill>
                  <a:srgbClr val="007BFF"/>
                </a:solidFill>
                <a:latin typeface="Arial" pitchFamily="34" charset="0"/>
                <a:cs typeface="Arial" pitchFamily="34" charset="0"/>
              </a:rPr>
              <a:t>art. 65 da Lei Complementar nº 101, de 4 de</a:t>
            </a:r>
          </a:p>
          <a:p>
            <a:pPr algn="just"/>
            <a:r>
              <a:rPr lang="pt-BR" sz="1400" dirty="0">
                <a:solidFill>
                  <a:srgbClr val="007BFF"/>
                </a:solidFill>
                <a:latin typeface="Arial" pitchFamily="34" charset="0"/>
                <a:cs typeface="Arial" pitchFamily="34" charset="0"/>
              </a:rPr>
              <a:t>maio de 2000</a:t>
            </a:r>
            <a:r>
              <a:rPr lang="pt-BR" sz="1400" dirty="0">
                <a:solidFill>
                  <a:srgbClr val="162937"/>
                </a:solidFill>
                <a:latin typeface="Arial" pitchFamily="34" charset="0"/>
                <a:cs typeface="Arial" pitchFamily="34" charset="0"/>
              </a:rPr>
              <a:t>, exclusivamente para o exercício financeiro de 2020, o Programa Federativo de Enfrentamento ao </a:t>
            </a:r>
            <a:r>
              <a:rPr lang="pt-BR" sz="1400" dirty="0" err="1">
                <a:solidFill>
                  <a:srgbClr val="162937"/>
                </a:solidFill>
                <a:latin typeface="Arial" pitchFamily="34" charset="0"/>
                <a:cs typeface="Arial" pitchFamily="34" charset="0"/>
              </a:rPr>
              <a:t>Coronavírus</a:t>
            </a:r>
            <a:r>
              <a:rPr lang="pt-BR" sz="1400" dirty="0">
                <a:solidFill>
                  <a:srgbClr val="162937"/>
                </a:solidFill>
                <a:latin typeface="Arial" pitchFamily="34" charset="0"/>
                <a:cs typeface="Arial" pitchFamily="34" charset="0"/>
              </a:rPr>
              <a:t> SARS-CoV-2 (Covid-19).</a:t>
            </a:r>
          </a:p>
          <a:p>
            <a:pPr algn="just">
              <a:lnSpc>
                <a:spcPts val="700"/>
              </a:lnSpc>
            </a:pPr>
            <a:endParaRPr lang="pt-BR" sz="1400" dirty="0">
              <a:solidFill>
                <a:srgbClr val="162937"/>
              </a:solidFill>
              <a:latin typeface="Arial" pitchFamily="34" charset="0"/>
              <a:cs typeface="Arial" pitchFamily="34" charset="0"/>
            </a:endParaRPr>
          </a:p>
          <a:p>
            <a:pPr algn="just"/>
            <a:r>
              <a:rPr lang="pt-BR" sz="1400" b="1" dirty="0">
                <a:solidFill>
                  <a:srgbClr val="162937"/>
                </a:solidFill>
                <a:latin typeface="Arial" pitchFamily="34" charset="0"/>
                <a:cs typeface="Arial" pitchFamily="34" charset="0"/>
              </a:rPr>
              <a:t>§ 1º</a:t>
            </a:r>
            <a:r>
              <a:rPr lang="pt-BR" sz="1400" dirty="0">
                <a:solidFill>
                  <a:srgbClr val="162937"/>
                </a:solidFill>
                <a:latin typeface="Arial" pitchFamily="34" charset="0"/>
                <a:cs typeface="Arial" pitchFamily="34" charset="0"/>
              </a:rPr>
              <a:t>.......</a:t>
            </a:r>
          </a:p>
          <a:p>
            <a:pPr algn="just">
              <a:lnSpc>
                <a:spcPts val="1000"/>
              </a:lnSpc>
            </a:pPr>
            <a:endParaRPr lang="pt-BR" sz="1400" dirty="0">
              <a:solidFill>
                <a:srgbClr val="162937"/>
              </a:solidFill>
              <a:latin typeface="Arial" pitchFamily="34" charset="0"/>
              <a:cs typeface="Arial" pitchFamily="34" charset="0"/>
            </a:endParaRPr>
          </a:p>
          <a:p>
            <a:pPr algn="just"/>
            <a:r>
              <a:rPr lang="pt-BR" sz="1400" b="1" dirty="0">
                <a:solidFill>
                  <a:srgbClr val="162937"/>
                </a:solidFill>
                <a:effectLst>
                  <a:outerShdw blurRad="38100" dist="38100" dir="2700000" algn="tl">
                    <a:srgbClr val="000000">
                      <a:alpha val="43137"/>
                    </a:srgbClr>
                  </a:outerShdw>
                </a:effectLst>
                <a:latin typeface="Arial" pitchFamily="34" charset="0"/>
                <a:cs typeface="Arial" pitchFamily="34" charset="0"/>
              </a:rPr>
              <a:t>Art. 8º </a:t>
            </a:r>
            <a:r>
              <a:rPr lang="pt-BR" sz="1400" b="1" dirty="0">
                <a:solidFill>
                  <a:srgbClr val="162937"/>
                </a:solidFill>
                <a:latin typeface="Arial" pitchFamily="34" charset="0"/>
                <a:cs typeface="Arial" pitchFamily="34" charset="0"/>
              </a:rPr>
              <a:t>Na hipótese de que trata o art. 65 da Lei Complementar nº 101, de 4 de maio de 2000, a União, os Estados, o Distrito Federal e os Municípios afetados pela calamidade pública decorrente da pandemia da Covid-19 ficam proibidos, até 31 de dezembro de 2021, de:</a:t>
            </a:r>
          </a:p>
          <a:p>
            <a:pPr algn="just">
              <a:lnSpc>
                <a:spcPts val="900"/>
              </a:lnSpc>
            </a:pPr>
            <a:endParaRPr lang="pt-BR" sz="1400" dirty="0">
              <a:solidFill>
                <a:srgbClr val="162937"/>
              </a:solidFill>
              <a:latin typeface="Arial" pitchFamily="34" charset="0"/>
              <a:cs typeface="Arial" pitchFamily="34" charset="0"/>
            </a:endParaRPr>
          </a:p>
          <a:p>
            <a:pPr algn="just"/>
            <a:r>
              <a:rPr lang="pt-BR" sz="1400" b="1" dirty="0">
                <a:solidFill>
                  <a:srgbClr val="162937"/>
                </a:solidFill>
                <a:latin typeface="Arial" pitchFamily="34" charset="0"/>
                <a:cs typeface="Arial" pitchFamily="34" charset="0"/>
              </a:rPr>
              <a:t>I - </a:t>
            </a:r>
            <a:r>
              <a:rPr lang="pt-BR" sz="1600" dirty="0">
                <a:solidFill>
                  <a:srgbClr val="C00000"/>
                </a:solidFill>
                <a:latin typeface="Arial" pitchFamily="34" charset="0"/>
                <a:cs typeface="Arial" pitchFamily="34" charset="0"/>
              </a:rPr>
              <a:t>conceder, a qualquer título, vantagem, aumento, reajuste ou adequação de remuneração a membros de Poder ou de órgão, servidores e empregados públicos e militares, exceto quando derivado de sentença judicial transitada em julgado ou de determinação legal anterior à calamidade pública;</a:t>
            </a:r>
          </a:p>
          <a:p>
            <a:pPr algn="just">
              <a:lnSpc>
                <a:spcPts val="900"/>
              </a:lnSpc>
            </a:pPr>
            <a:endParaRPr lang="pt-BR" sz="1600" dirty="0">
              <a:solidFill>
                <a:srgbClr val="162937"/>
              </a:solidFill>
              <a:latin typeface="Arial" pitchFamily="34" charset="0"/>
              <a:cs typeface="Arial" pitchFamily="34" charset="0"/>
            </a:endParaRPr>
          </a:p>
          <a:p>
            <a:pPr algn="just"/>
            <a:r>
              <a:rPr lang="pt-BR" sz="1400" b="1" dirty="0">
                <a:solidFill>
                  <a:srgbClr val="162937"/>
                </a:solidFill>
                <a:latin typeface="Arial" pitchFamily="34" charset="0"/>
                <a:cs typeface="Arial" pitchFamily="34" charset="0"/>
              </a:rPr>
              <a:t>II </a:t>
            </a:r>
            <a:r>
              <a:rPr lang="pt-BR" sz="1400" dirty="0">
                <a:solidFill>
                  <a:srgbClr val="162937"/>
                </a:solidFill>
                <a:latin typeface="Arial" pitchFamily="34" charset="0"/>
                <a:cs typeface="Arial" pitchFamily="34" charset="0"/>
              </a:rPr>
              <a:t>- criar cargo, emprego ou função que implique aumento de despesa;</a:t>
            </a:r>
          </a:p>
          <a:p>
            <a:pPr algn="just">
              <a:lnSpc>
                <a:spcPts val="900"/>
              </a:lnSpc>
            </a:pPr>
            <a:endParaRPr lang="pt-BR" sz="1400" dirty="0">
              <a:solidFill>
                <a:srgbClr val="162937"/>
              </a:solidFill>
              <a:latin typeface="Arial" pitchFamily="34" charset="0"/>
              <a:cs typeface="Arial" pitchFamily="34" charset="0"/>
            </a:endParaRPr>
          </a:p>
          <a:p>
            <a:pPr algn="just"/>
            <a:r>
              <a:rPr lang="pt-BR" sz="1400" b="1" dirty="0">
                <a:solidFill>
                  <a:srgbClr val="C00000"/>
                </a:solidFill>
                <a:latin typeface="Arial" pitchFamily="34" charset="0"/>
                <a:cs typeface="Arial" pitchFamily="34" charset="0"/>
              </a:rPr>
              <a:t>III</a:t>
            </a:r>
            <a:r>
              <a:rPr lang="pt-BR" sz="1400" dirty="0">
                <a:solidFill>
                  <a:srgbClr val="C00000"/>
                </a:solidFill>
                <a:latin typeface="Arial" pitchFamily="34" charset="0"/>
                <a:cs typeface="Arial" pitchFamily="34" charset="0"/>
              </a:rPr>
              <a:t> - alterar estrutura de carreira que implique aumento de despesa</a:t>
            </a:r>
            <a:r>
              <a:rPr lang="pt-BR" sz="1400" dirty="0">
                <a:solidFill>
                  <a:srgbClr val="162937"/>
                </a:solidFill>
                <a:latin typeface="Arial" pitchFamily="34" charset="0"/>
                <a:cs typeface="Arial" pitchFamily="34" charset="0"/>
              </a:rPr>
              <a:t>;</a:t>
            </a:r>
          </a:p>
          <a:p>
            <a:pPr algn="just">
              <a:lnSpc>
                <a:spcPts val="900"/>
              </a:lnSpc>
            </a:pPr>
            <a:endParaRPr lang="pt-BR" sz="1400" b="1" dirty="0">
              <a:solidFill>
                <a:srgbClr val="162937"/>
              </a:solidFill>
              <a:latin typeface="Arial" pitchFamily="34" charset="0"/>
              <a:cs typeface="Arial" pitchFamily="34" charset="0"/>
            </a:endParaRPr>
          </a:p>
          <a:p>
            <a:pPr algn="just"/>
            <a:r>
              <a:rPr lang="pt-BR" sz="1400" b="1" dirty="0">
                <a:solidFill>
                  <a:srgbClr val="162937"/>
                </a:solidFill>
                <a:latin typeface="Arial" pitchFamily="34" charset="0"/>
                <a:cs typeface="Arial" pitchFamily="34" charset="0"/>
              </a:rPr>
              <a:t>IV </a:t>
            </a:r>
            <a:r>
              <a:rPr lang="pt-BR" sz="1400" dirty="0">
                <a:solidFill>
                  <a:srgbClr val="162937"/>
                </a:solidFill>
                <a:latin typeface="Arial" pitchFamily="34" charset="0"/>
                <a:cs typeface="Arial" pitchFamily="34" charset="0"/>
              </a:rPr>
              <a:t>- admitir ou contratar pessoal, a qualquer título, ressalvadas as reposições de cargos de chefia, de direção e de assessoramento que não acarretem aumento de despesa, as reposições decorrentes de vacâncias de cargos efetivos ou vitalícios, as contratações temporárias de que trata o inciso IX do caput do art. 37 da Constituição Federal, as contratações de temporários para prestação de serviço militar e as contratações de alunos de órgãos de formação de militares;</a:t>
            </a:r>
          </a:p>
          <a:p>
            <a:pPr algn="just">
              <a:lnSpc>
                <a:spcPts val="700"/>
              </a:lnSpc>
            </a:pPr>
            <a:endParaRPr lang="pt-BR" sz="1400" dirty="0">
              <a:solidFill>
                <a:srgbClr val="162937"/>
              </a:solidFill>
              <a:latin typeface="Arial" pitchFamily="34" charset="0"/>
              <a:cs typeface="Arial" pitchFamily="34" charset="0"/>
            </a:endParaRPr>
          </a:p>
          <a:p>
            <a:pPr algn="just"/>
            <a:r>
              <a:rPr lang="pt-BR" sz="1400" b="1" dirty="0">
                <a:solidFill>
                  <a:srgbClr val="C00000"/>
                </a:solidFill>
                <a:latin typeface="Arial" pitchFamily="34" charset="0"/>
                <a:cs typeface="Arial" pitchFamily="34" charset="0"/>
              </a:rPr>
              <a:t>V</a:t>
            </a:r>
            <a:r>
              <a:rPr lang="pt-BR" sz="1400" dirty="0">
                <a:solidFill>
                  <a:srgbClr val="C00000"/>
                </a:solidFill>
                <a:latin typeface="Arial" pitchFamily="34" charset="0"/>
                <a:cs typeface="Arial" pitchFamily="34" charset="0"/>
              </a:rPr>
              <a:t> - realizar concurso público, exceto para as reposições de vacâncias prevista no inciso IV;</a:t>
            </a:r>
          </a:p>
          <a:p>
            <a:pPr algn="just"/>
            <a:endParaRPr lang="pt-BR" sz="1400" dirty="0"/>
          </a:p>
        </p:txBody>
      </p:sp>
      <p:sp>
        <p:nvSpPr>
          <p:cNvPr id="4" name="Retângulo 3"/>
          <p:cNvSpPr/>
          <p:nvPr/>
        </p:nvSpPr>
        <p:spPr>
          <a:xfrm>
            <a:off x="0" y="0"/>
            <a:ext cx="9144000" cy="400110"/>
          </a:xfrm>
          <a:prstGeom prst="rect">
            <a:avLst/>
          </a:prstGeom>
          <a:solidFill>
            <a:schemeClr val="accent3">
              <a:lumMod val="60000"/>
              <a:lumOff val="40000"/>
            </a:schemeClr>
          </a:solidFill>
        </p:spPr>
        <p:txBody>
          <a:bodyPr wrap="square">
            <a:spAutoFit/>
          </a:bodyPr>
          <a:lstStyle/>
          <a:p>
            <a:pPr lvl="0" algn="ctr"/>
            <a:r>
              <a:rPr lang="pt-BR" sz="2000" b="1" dirty="0">
                <a:solidFill>
                  <a:srgbClr val="162937"/>
                </a:solidFill>
                <a:latin typeface="Rawline-Bold"/>
              </a:rPr>
              <a:t>LEI COMPLEMENTAR Nº 173, DE 27 DE MAIO DE 2020</a:t>
            </a:r>
          </a:p>
        </p:txBody>
      </p:sp>
    </p:spTree>
    <p:extLst>
      <p:ext uri="{BB962C8B-B14F-4D97-AF65-F5344CB8AC3E}">
        <p14:creationId xmlns:p14="http://schemas.microsoft.com/office/powerpoint/2010/main" val="2851250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865" y="404664"/>
            <a:ext cx="9144000" cy="6042680"/>
          </a:xfrm>
          <a:prstGeom prst="rect">
            <a:avLst/>
          </a:prstGeom>
          <a:solidFill>
            <a:schemeClr val="bg1"/>
          </a:solidFill>
        </p:spPr>
        <p:txBody>
          <a:bodyPr wrap="square">
            <a:spAutoFit/>
          </a:bodyPr>
          <a:lstStyle/>
          <a:p>
            <a:pPr algn="just"/>
            <a:r>
              <a:rPr lang="pt-BR" sz="1400" b="1" dirty="0">
                <a:solidFill>
                  <a:srgbClr val="C00000"/>
                </a:solidFill>
                <a:latin typeface="Rawline-Medium"/>
              </a:rPr>
              <a:t>VI </a:t>
            </a:r>
            <a:r>
              <a:rPr lang="pt-BR" sz="1400" b="1" dirty="0">
                <a:solidFill>
                  <a:srgbClr val="C00000"/>
                </a:solidFill>
                <a:latin typeface="Arial" pitchFamily="34" charset="0"/>
                <a:cs typeface="Arial" pitchFamily="34" charset="0"/>
              </a:rPr>
              <a:t>- criar ou majorar auxílios, vantagens, bônus, abonos, verbas de representação ou benefícios de qualquer natureza, inclusive os de cunho indenizatório, em favor de membros de Poder, do Ministério Público ou da Defensoria Pública e de servidores e empregados públicos e militares, ou ainda de seus dependentes, exceto quando derivado de sentença judicial transitada em julgado ou de determinação legal anterior à calamidade;</a:t>
            </a:r>
          </a:p>
          <a:p>
            <a:pPr algn="just"/>
            <a:endParaRPr lang="pt-BR" sz="1400" dirty="0">
              <a:solidFill>
                <a:srgbClr val="162937"/>
              </a:solidFill>
              <a:latin typeface="Arial" pitchFamily="34" charset="0"/>
              <a:cs typeface="Arial" pitchFamily="34" charset="0"/>
            </a:endParaRPr>
          </a:p>
          <a:p>
            <a:pPr algn="just"/>
            <a:r>
              <a:rPr lang="pt-BR" sz="1400" b="1" dirty="0">
                <a:solidFill>
                  <a:srgbClr val="162937"/>
                </a:solidFill>
                <a:latin typeface="Arial" pitchFamily="34" charset="0"/>
                <a:cs typeface="Arial" pitchFamily="34" charset="0"/>
              </a:rPr>
              <a:t>VII </a:t>
            </a:r>
            <a:r>
              <a:rPr lang="pt-BR" sz="1400" dirty="0">
                <a:solidFill>
                  <a:srgbClr val="162937"/>
                </a:solidFill>
                <a:latin typeface="Arial" pitchFamily="34" charset="0"/>
                <a:cs typeface="Arial" pitchFamily="34" charset="0"/>
              </a:rPr>
              <a:t>- criar despesa obrigatória de caráter continuado, ressalvado o disposto nos §§ 1º e 2º;</a:t>
            </a:r>
          </a:p>
          <a:p>
            <a:pPr algn="just">
              <a:lnSpc>
                <a:spcPts val="1000"/>
              </a:lnSpc>
            </a:pPr>
            <a:endParaRPr lang="pt-BR" sz="1400" dirty="0">
              <a:solidFill>
                <a:srgbClr val="162937"/>
              </a:solidFill>
              <a:latin typeface="Arial" pitchFamily="34" charset="0"/>
              <a:cs typeface="Arial" pitchFamily="34" charset="0"/>
            </a:endParaRPr>
          </a:p>
          <a:p>
            <a:pPr algn="just"/>
            <a:r>
              <a:rPr lang="pt-BR" sz="1400" b="1" dirty="0">
                <a:solidFill>
                  <a:srgbClr val="162937"/>
                </a:solidFill>
                <a:latin typeface="Arial" pitchFamily="34" charset="0"/>
                <a:cs typeface="Arial" pitchFamily="34" charset="0"/>
              </a:rPr>
              <a:t>VIII</a:t>
            </a:r>
            <a:r>
              <a:rPr lang="pt-BR" sz="1400" dirty="0">
                <a:solidFill>
                  <a:srgbClr val="162937"/>
                </a:solidFill>
                <a:latin typeface="Arial" pitchFamily="34" charset="0"/>
                <a:cs typeface="Arial" pitchFamily="34" charset="0"/>
              </a:rPr>
              <a:t> - adotar medida que implique reajuste de despesa obrigatória acima da variação da inflação medida pelo Índice Nacional de Preços ao Consumidor Amplo (IPCA), observada a preservação do poder aquisitivo referida no </a:t>
            </a:r>
            <a:r>
              <a:rPr lang="pt-BR" sz="1400" dirty="0">
                <a:solidFill>
                  <a:srgbClr val="007BFF"/>
                </a:solidFill>
                <a:latin typeface="Arial" pitchFamily="34" charset="0"/>
                <a:cs typeface="Arial" pitchFamily="34" charset="0"/>
              </a:rPr>
              <a:t>inciso IV do </a:t>
            </a:r>
            <a:r>
              <a:rPr lang="pt-BR" sz="1400" b="1" dirty="0">
                <a:solidFill>
                  <a:srgbClr val="007BFF"/>
                </a:solidFill>
                <a:latin typeface="Arial" pitchFamily="34" charset="0"/>
                <a:cs typeface="Arial" pitchFamily="34" charset="0"/>
              </a:rPr>
              <a:t>caput </a:t>
            </a:r>
            <a:r>
              <a:rPr lang="pt-BR" sz="1400" dirty="0">
                <a:solidFill>
                  <a:srgbClr val="007BFF"/>
                </a:solidFill>
                <a:latin typeface="Arial" pitchFamily="34" charset="0"/>
                <a:cs typeface="Arial" pitchFamily="34" charset="0"/>
              </a:rPr>
              <a:t>do art. 7º da Constituição Federa</a:t>
            </a:r>
            <a:r>
              <a:rPr lang="pt-BR" sz="1400" dirty="0">
                <a:solidFill>
                  <a:srgbClr val="162937"/>
                </a:solidFill>
                <a:latin typeface="Arial" pitchFamily="34" charset="0"/>
                <a:cs typeface="Arial" pitchFamily="34" charset="0"/>
              </a:rPr>
              <a:t>l;</a:t>
            </a:r>
          </a:p>
          <a:p>
            <a:pPr algn="just">
              <a:lnSpc>
                <a:spcPts val="1000"/>
              </a:lnSpc>
            </a:pPr>
            <a:endParaRPr lang="pt-BR" sz="1400" b="1" dirty="0">
              <a:solidFill>
                <a:srgbClr val="162937"/>
              </a:solidFill>
              <a:latin typeface="Arial" pitchFamily="34" charset="0"/>
              <a:cs typeface="Arial" pitchFamily="34" charset="0"/>
            </a:endParaRPr>
          </a:p>
          <a:p>
            <a:pPr algn="just"/>
            <a:r>
              <a:rPr lang="pt-BR" sz="1400" b="1" dirty="0">
                <a:solidFill>
                  <a:srgbClr val="C00000"/>
                </a:solidFill>
                <a:latin typeface="Arial" pitchFamily="34" charset="0"/>
                <a:cs typeface="Arial" pitchFamily="34" charset="0"/>
              </a:rPr>
              <a:t>IX </a:t>
            </a:r>
            <a:r>
              <a:rPr lang="pt-BR" sz="1400" dirty="0">
                <a:solidFill>
                  <a:srgbClr val="C00000"/>
                </a:solidFill>
                <a:latin typeface="Arial" pitchFamily="34" charset="0"/>
                <a:cs typeface="Arial" pitchFamily="34" charset="0"/>
              </a:rPr>
              <a:t>- contar esse tempo como de período aquisitivo necessário exclusivamente para a concessão de </a:t>
            </a:r>
            <a:r>
              <a:rPr lang="pt-BR" sz="1400" dirty="0" err="1">
                <a:solidFill>
                  <a:srgbClr val="C00000"/>
                </a:solidFill>
                <a:latin typeface="Arial" pitchFamily="34" charset="0"/>
                <a:cs typeface="Arial" pitchFamily="34" charset="0"/>
              </a:rPr>
              <a:t>anuênios</a:t>
            </a:r>
            <a:r>
              <a:rPr lang="pt-BR" sz="1400" dirty="0">
                <a:solidFill>
                  <a:srgbClr val="C00000"/>
                </a:solidFill>
                <a:latin typeface="Arial" pitchFamily="34" charset="0"/>
                <a:cs typeface="Arial" pitchFamily="34" charset="0"/>
              </a:rPr>
              <a:t>, triênios, quinquênios, licenças-prêmio e demais mecanismos equivalentes que aumentem a despesa com pessoal em decorrência da aquisição de determinado tempo de serviço, sem qualquer prejuízo para o tempo de efetivo exercício, aposentadoria, e quaisquer outros fins.</a:t>
            </a:r>
          </a:p>
          <a:p>
            <a:pPr algn="just">
              <a:lnSpc>
                <a:spcPts val="800"/>
              </a:lnSpc>
            </a:pPr>
            <a:endParaRPr lang="pt-BR" sz="1400" b="1" dirty="0">
              <a:solidFill>
                <a:srgbClr val="162937"/>
              </a:solidFill>
              <a:latin typeface="Arial" pitchFamily="34" charset="0"/>
              <a:cs typeface="Arial" pitchFamily="34" charset="0"/>
            </a:endParaRPr>
          </a:p>
          <a:p>
            <a:pPr algn="just"/>
            <a:r>
              <a:rPr lang="pt-BR" sz="1400" b="1" dirty="0">
                <a:solidFill>
                  <a:srgbClr val="162937"/>
                </a:solidFill>
                <a:latin typeface="Arial" pitchFamily="34" charset="0"/>
                <a:cs typeface="Arial" pitchFamily="34" charset="0"/>
              </a:rPr>
              <a:t>§ 1º </a:t>
            </a:r>
            <a:r>
              <a:rPr lang="pt-BR" sz="1400" dirty="0">
                <a:solidFill>
                  <a:srgbClr val="162937"/>
                </a:solidFill>
                <a:latin typeface="Arial" pitchFamily="34" charset="0"/>
                <a:cs typeface="Arial" pitchFamily="34" charset="0"/>
              </a:rPr>
              <a:t>O disposto nos incisos II, IV, VII e VIII do </a:t>
            </a:r>
            <a:r>
              <a:rPr lang="pt-BR" sz="1400" b="1" dirty="0">
                <a:solidFill>
                  <a:srgbClr val="162937"/>
                </a:solidFill>
                <a:latin typeface="Arial" pitchFamily="34" charset="0"/>
                <a:cs typeface="Arial" pitchFamily="34" charset="0"/>
              </a:rPr>
              <a:t>caput </a:t>
            </a:r>
            <a:r>
              <a:rPr lang="pt-BR" sz="1400" dirty="0">
                <a:solidFill>
                  <a:srgbClr val="162937"/>
                </a:solidFill>
                <a:latin typeface="Arial" pitchFamily="34" charset="0"/>
                <a:cs typeface="Arial" pitchFamily="34" charset="0"/>
              </a:rPr>
              <a:t>deste artigo não se aplica a medidas de combate à calamidade pública referida no caput cuja vigência e efeitos não</a:t>
            </a:r>
          </a:p>
          <a:p>
            <a:pPr algn="just"/>
            <a:r>
              <a:rPr lang="pt-BR" sz="1400" dirty="0">
                <a:solidFill>
                  <a:srgbClr val="162937"/>
                </a:solidFill>
                <a:latin typeface="Arial" pitchFamily="34" charset="0"/>
                <a:cs typeface="Arial" pitchFamily="34" charset="0"/>
              </a:rPr>
              <a:t>ultrapassem a sua duração.</a:t>
            </a:r>
          </a:p>
          <a:p>
            <a:pPr algn="just">
              <a:lnSpc>
                <a:spcPts val="1000"/>
              </a:lnSpc>
            </a:pPr>
            <a:endParaRPr lang="pt-BR" sz="1400" b="1" dirty="0">
              <a:solidFill>
                <a:srgbClr val="162937"/>
              </a:solidFill>
              <a:latin typeface="Arial" pitchFamily="34" charset="0"/>
              <a:cs typeface="Arial" pitchFamily="34" charset="0"/>
            </a:endParaRPr>
          </a:p>
          <a:p>
            <a:pPr algn="just"/>
            <a:r>
              <a:rPr lang="pt-BR" sz="1400" b="1" dirty="0">
                <a:solidFill>
                  <a:srgbClr val="162937"/>
                </a:solidFill>
                <a:latin typeface="Arial" pitchFamily="34" charset="0"/>
                <a:cs typeface="Arial" pitchFamily="34" charset="0"/>
              </a:rPr>
              <a:t>§ 2º </a:t>
            </a:r>
            <a:r>
              <a:rPr lang="pt-BR" sz="1400" dirty="0">
                <a:solidFill>
                  <a:srgbClr val="162937"/>
                </a:solidFill>
                <a:latin typeface="Arial" pitchFamily="34" charset="0"/>
                <a:cs typeface="Arial" pitchFamily="34" charset="0"/>
              </a:rPr>
              <a:t>O disposto no inciso VII do </a:t>
            </a:r>
            <a:r>
              <a:rPr lang="pt-BR" sz="1400" b="1" dirty="0">
                <a:solidFill>
                  <a:srgbClr val="162937"/>
                </a:solidFill>
                <a:latin typeface="Arial" pitchFamily="34" charset="0"/>
                <a:cs typeface="Arial" pitchFamily="34" charset="0"/>
              </a:rPr>
              <a:t>caput </a:t>
            </a:r>
            <a:r>
              <a:rPr lang="pt-BR" sz="1400" dirty="0">
                <a:solidFill>
                  <a:srgbClr val="162937"/>
                </a:solidFill>
                <a:latin typeface="Arial" pitchFamily="34" charset="0"/>
                <a:cs typeface="Arial" pitchFamily="34" charset="0"/>
              </a:rPr>
              <a:t>não se aplica em caso de prévia compensação mediante aumento de </a:t>
            </a:r>
            <a:r>
              <a:rPr lang="pt-BR" sz="1400" b="1" dirty="0">
                <a:solidFill>
                  <a:srgbClr val="162937"/>
                </a:solidFill>
                <a:latin typeface="Arial" pitchFamily="34" charset="0"/>
                <a:cs typeface="Arial" pitchFamily="34" charset="0"/>
              </a:rPr>
              <a:t>receita ou redução de despesa, observado que</a:t>
            </a:r>
            <a:r>
              <a:rPr lang="pt-BR" b="1" dirty="0">
                <a:solidFill>
                  <a:srgbClr val="162937"/>
                </a:solidFill>
                <a:latin typeface="Arial" pitchFamily="34" charset="0"/>
                <a:cs typeface="Arial" pitchFamily="34" charset="0"/>
              </a:rPr>
              <a:t>: </a:t>
            </a:r>
          </a:p>
          <a:p>
            <a:pPr algn="just">
              <a:lnSpc>
                <a:spcPts val="1000"/>
              </a:lnSpc>
            </a:pPr>
            <a:endParaRPr lang="pt-BR" b="1" dirty="0">
              <a:solidFill>
                <a:srgbClr val="162937"/>
              </a:solidFill>
              <a:latin typeface="Arial" pitchFamily="34" charset="0"/>
              <a:cs typeface="Arial" pitchFamily="34" charset="0"/>
            </a:endParaRPr>
          </a:p>
          <a:p>
            <a:pPr algn="just"/>
            <a:r>
              <a:rPr lang="pt-BR" sz="1400" b="1" dirty="0">
                <a:solidFill>
                  <a:srgbClr val="162937"/>
                </a:solidFill>
                <a:latin typeface="Arial" pitchFamily="34" charset="0"/>
                <a:cs typeface="Arial" pitchFamily="34" charset="0"/>
              </a:rPr>
              <a:t>I</a:t>
            </a:r>
            <a:r>
              <a:rPr lang="pt-BR" sz="1400" b="1" dirty="0">
                <a:latin typeface="Arial" pitchFamily="34" charset="0"/>
                <a:cs typeface="Arial" pitchFamily="34" charset="0"/>
              </a:rPr>
              <a:t>- </a:t>
            </a:r>
            <a:r>
              <a:rPr lang="pt-BR" sz="1400" dirty="0">
                <a:latin typeface="Arial" pitchFamily="34" charset="0"/>
                <a:cs typeface="Arial" pitchFamily="34" charset="0"/>
              </a:rPr>
              <a:t>em se tratando de despesa obrigatória de caráter continuado, assim compreendida aquela que fixe para o ente a obrigação legal de sua execução por período superior a 2 (dois) exercícios, as medidas de compensação deverão ser permanentes; e</a:t>
            </a:r>
          </a:p>
          <a:p>
            <a:pPr algn="just">
              <a:lnSpc>
                <a:spcPts val="800"/>
              </a:lnSpc>
            </a:pPr>
            <a:endParaRPr lang="pt-BR" sz="1400" dirty="0">
              <a:latin typeface="Arial" pitchFamily="34" charset="0"/>
              <a:cs typeface="Arial" pitchFamily="34" charset="0"/>
            </a:endParaRPr>
          </a:p>
          <a:p>
            <a:pPr algn="just"/>
            <a:r>
              <a:rPr lang="pt-BR" sz="1400" b="1" dirty="0">
                <a:latin typeface="Arial" pitchFamily="34" charset="0"/>
                <a:cs typeface="Arial" pitchFamily="34" charset="0"/>
              </a:rPr>
              <a:t>II</a:t>
            </a:r>
            <a:r>
              <a:rPr lang="pt-BR" sz="1400" dirty="0">
                <a:latin typeface="Arial" pitchFamily="34" charset="0"/>
                <a:cs typeface="Arial" pitchFamily="34" charset="0"/>
              </a:rPr>
              <a:t> - não implementada a prévia compensação, a lei ou o ato será ineficaz enquanto não regularizado o vício, sem prejuízo de eventual ação direta de inconstitucionalidade.</a:t>
            </a:r>
          </a:p>
        </p:txBody>
      </p:sp>
    </p:spTree>
    <p:extLst>
      <p:ext uri="{BB962C8B-B14F-4D97-AF65-F5344CB8AC3E}">
        <p14:creationId xmlns:p14="http://schemas.microsoft.com/office/powerpoint/2010/main" val="34614932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873" y="324450"/>
            <a:ext cx="9139127" cy="6514604"/>
          </a:xfrm>
          <a:prstGeom prst="rect">
            <a:avLst/>
          </a:prstGeom>
          <a:solidFill>
            <a:schemeClr val="bg1"/>
          </a:solidFill>
        </p:spPr>
        <p:txBody>
          <a:bodyPr wrap="square">
            <a:spAutoFit/>
          </a:bodyPr>
          <a:lstStyle/>
          <a:p>
            <a:pPr lvl="0" algn="just"/>
            <a:r>
              <a:rPr lang="pt-BR" sz="1400" b="1" dirty="0">
                <a:solidFill>
                  <a:srgbClr val="000000"/>
                </a:solidFill>
                <a:latin typeface="Arial" pitchFamily="34" charset="0"/>
                <a:cs typeface="Arial" pitchFamily="34" charset="0"/>
              </a:rPr>
              <a:t>§ 3º </a:t>
            </a:r>
            <a:r>
              <a:rPr lang="pt-BR" sz="1400" b="1" dirty="0">
                <a:solidFill>
                  <a:srgbClr val="C00000"/>
                </a:solidFill>
                <a:latin typeface="Arial" pitchFamily="34" charset="0"/>
                <a:cs typeface="Arial" pitchFamily="34" charset="0"/>
              </a:rPr>
              <a:t>A lei de diretrizes orçamentárias e a lei orçamentária anual poderão conter dispositivos e autorizações que versem sobre as vedações previstas neste artigo, desde que seus efeitos somente sejam implementados após o fim do prazo fixado, sendo vedada qualquer cláusula de retroatividade.</a:t>
            </a:r>
          </a:p>
          <a:p>
            <a:pPr lvl="0" algn="just">
              <a:lnSpc>
                <a:spcPts val="900"/>
              </a:lnSpc>
            </a:pPr>
            <a:endParaRPr lang="pt-BR" sz="1400" b="1" dirty="0">
              <a:solidFill>
                <a:srgbClr val="000000"/>
              </a:solidFill>
              <a:latin typeface="Arial" pitchFamily="34" charset="0"/>
              <a:cs typeface="Arial" pitchFamily="34" charset="0"/>
            </a:endParaRPr>
          </a:p>
          <a:p>
            <a:pPr lvl="0" algn="just"/>
            <a:r>
              <a:rPr lang="pt-BR" sz="1400" b="1" dirty="0">
                <a:solidFill>
                  <a:srgbClr val="000000"/>
                </a:solidFill>
                <a:latin typeface="Arial" pitchFamily="34" charset="0"/>
                <a:cs typeface="Arial" pitchFamily="34" charset="0"/>
              </a:rPr>
              <a:t>§ 4º </a:t>
            </a:r>
            <a:r>
              <a:rPr lang="pt-BR" sz="1400" dirty="0">
                <a:solidFill>
                  <a:srgbClr val="000000"/>
                </a:solidFill>
                <a:latin typeface="Arial" pitchFamily="34" charset="0"/>
                <a:cs typeface="Arial" pitchFamily="34" charset="0"/>
              </a:rPr>
              <a:t>O disposto neste artigo não se aplica ao direito de opção assegurado na Lei nº 13.681, de 18 de junho de 2018, bem como aos respectivos atos de transposição e de enquadramento.</a:t>
            </a:r>
          </a:p>
          <a:p>
            <a:pPr lvl="0" algn="just">
              <a:lnSpc>
                <a:spcPts val="900"/>
              </a:lnSpc>
            </a:pPr>
            <a:endParaRPr lang="pt-BR" sz="1400" b="1" dirty="0">
              <a:solidFill>
                <a:srgbClr val="000000"/>
              </a:solidFill>
              <a:latin typeface="Arial" pitchFamily="34" charset="0"/>
              <a:cs typeface="Arial" pitchFamily="34" charset="0"/>
            </a:endParaRPr>
          </a:p>
          <a:p>
            <a:pPr lvl="0" algn="just"/>
            <a:r>
              <a:rPr lang="pt-BR" sz="1400" b="1" dirty="0">
                <a:solidFill>
                  <a:srgbClr val="000000"/>
                </a:solidFill>
                <a:latin typeface="Arial" pitchFamily="34" charset="0"/>
                <a:cs typeface="Arial" pitchFamily="34" charset="0"/>
              </a:rPr>
              <a:t>§ 5º </a:t>
            </a:r>
            <a:r>
              <a:rPr lang="pt-BR" sz="1400" dirty="0">
                <a:solidFill>
                  <a:srgbClr val="000000"/>
                </a:solidFill>
                <a:latin typeface="Arial" pitchFamily="34" charset="0"/>
                <a:cs typeface="Arial" pitchFamily="34" charset="0"/>
              </a:rPr>
              <a:t>O disposto no inciso VI do caput deste artigo não se aplica aos profissionais de saúde e de assistência social, desde que relacionado a medidas de combate à calamidade pública referida no caput cuja vigência e efeitos não ultrapassem a sua duração.</a:t>
            </a:r>
          </a:p>
          <a:p>
            <a:pPr lvl="0" algn="just"/>
            <a:r>
              <a:rPr lang="pt-BR" sz="1400" dirty="0">
                <a:latin typeface="Arial" pitchFamily="34" charset="0"/>
                <a:cs typeface="Arial" pitchFamily="34" charset="0"/>
              </a:rPr>
              <a:t>§ 6º (VETADO).</a:t>
            </a:r>
          </a:p>
          <a:p>
            <a:pPr lvl="0" algn="just">
              <a:lnSpc>
                <a:spcPts val="800"/>
              </a:lnSpc>
            </a:pPr>
            <a:endParaRPr lang="pt-BR" sz="1400" dirty="0">
              <a:solidFill>
                <a:srgbClr val="C00000"/>
              </a:solidFill>
              <a:latin typeface="Arial" pitchFamily="34" charset="0"/>
              <a:cs typeface="Arial" pitchFamily="34" charset="0"/>
            </a:endParaRPr>
          </a:p>
          <a:p>
            <a:pPr lvl="0" algn="just"/>
            <a:r>
              <a:rPr lang="pt-BR" sz="1400" b="1" dirty="0">
                <a:solidFill>
                  <a:srgbClr val="C00000"/>
                </a:solidFill>
                <a:latin typeface="Arial" pitchFamily="34" charset="0"/>
                <a:cs typeface="Arial" pitchFamily="34" charset="0"/>
              </a:rPr>
              <a:t>Art. 9</a:t>
            </a:r>
            <a:r>
              <a:rPr lang="pt-BR" sz="1400" dirty="0">
                <a:solidFill>
                  <a:srgbClr val="C00000"/>
                </a:solidFill>
                <a:latin typeface="Arial" pitchFamily="34" charset="0"/>
                <a:cs typeface="Arial" pitchFamily="34" charset="0"/>
              </a:rPr>
              <a:t>º Ficam suspensos, na forma do regulamento, os pagamentos dos refinanciamentos de dívidas dos Municípios com a Previdência Social com vencimento entre 1º de março e 31 de dezembro de 2020.</a:t>
            </a:r>
          </a:p>
          <a:p>
            <a:pPr lvl="0" algn="just">
              <a:lnSpc>
                <a:spcPts val="800"/>
              </a:lnSpc>
            </a:pPr>
            <a:endParaRPr lang="pt-BR" sz="1400" b="1" dirty="0">
              <a:solidFill>
                <a:srgbClr val="000000"/>
              </a:solidFill>
              <a:latin typeface="Arial" pitchFamily="34" charset="0"/>
              <a:cs typeface="Arial" pitchFamily="34" charset="0"/>
            </a:endParaRPr>
          </a:p>
          <a:p>
            <a:pPr lvl="0" algn="just"/>
            <a:r>
              <a:rPr lang="pt-BR" sz="1400" b="1" dirty="0">
                <a:solidFill>
                  <a:srgbClr val="000000"/>
                </a:solidFill>
                <a:latin typeface="Arial" pitchFamily="34" charset="0"/>
                <a:cs typeface="Arial" pitchFamily="34" charset="0"/>
              </a:rPr>
              <a:t>§ 1º </a:t>
            </a:r>
            <a:r>
              <a:rPr lang="pt-BR" sz="1400" dirty="0">
                <a:solidFill>
                  <a:srgbClr val="000000"/>
                </a:solidFill>
                <a:latin typeface="Arial" pitchFamily="34" charset="0"/>
                <a:cs typeface="Arial" pitchFamily="34" charset="0"/>
              </a:rPr>
              <a:t>(VETADO).</a:t>
            </a:r>
          </a:p>
          <a:p>
            <a:pPr lvl="0" algn="just">
              <a:lnSpc>
                <a:spcPts val="900"/>
              </a:lnSpc>
            </a:pPr>
            <a:endParaRPr lang="pt-BR" sz="1400" dirty="0">
              <a:solidFill>
                <a:srgbClr val="000000"/>
              </a:solidFill>
              <a:latin typeface="Arial" pitchFamily="34" charset="0"/>
              <a:cs typeface="Arial" pitchFamily="34" charset="0"/>
            </a:endParaRPr>
          </a:p>
          <a:p>
            <a:pPr lvl="0" algn="just"/>
            <a:r>
              <a:rPr lang="pt-BR" sz="1400" b="1" dirty="0">
                <a:solidFill>
                  <a:srgbClr val="000000"/>
                </a:solidFill>
                <a:latin typeface="Arial" pitchFamily="34" charset="0"/>
                <a:cs typeface="Arial" pitchFamily="34" charset="0"/>
              </a:rPr>
              <a:t>§ 2º </a:t>
            </a:r>
            <a:r>
              <a:rPr lang="pt-BR" sz="1400" dirty="0">
                <a:solidFill>
                  <a:srgbClr val="000000"/>
                </a:solidFill>
                <a:latin typeface="Arial" pitchFamily="34" charset="0"/>
                <a:cs typeface="Arial" pitchFamily="34" charset="0"/>
              </a:rPr>
              <a:t>A suspensão de que trata este artigo se estende ao recolhimento das contribuições previdenciárias patronais dos Municípios devidas aos respectivos regimes próprios, desde que autorizada por lei municipal específica.</a:t>
            </a:r>
          </a:p>
          <a:p>
            <a:pPr lvl="0" algn="just">
              <a:lnSpc>
                <a:spcPts val="700"/>
              </a:lnSpc>
            </a:pPr>
            <a:endParaRPr lang="pt-BR" sz="1400" b="1" dirty="0">
              <a:solidFill>
                <a:srgbClr val="000000"/>
              </a:solidFill>
              <a:effectLst>
                <a:outerShdw blurRad="38100" dist="38100" dir="2700000" algn="tl">
                  <a:srgbClr val="000000">
                    <a:alpha val="43137"/>
                  </a:srgbClr>
                </a:outerShdw>
              </a:effectLst>
              <a:latin typeface="Arial" pitchFamily="34" charset="0"/>
              <a:cs typeface="Arial" pitchFamily="34" charset="0"/>
            </a:endParaRPr>
          </a:p>
          <a:p>
            <a:pPr lvl="0" algn="just"/>
            <a:r>
              <a:rPr lang="pt-BR" sz="1400" b="1" dirty="0">
                <a:solidFill>
                  <a:srgbClr val="000000"/>
                </a:solidFill>
                <a:effectLst>
                  <a:outerShdw blurRad="38100" dist="38100" dir="2700000" algn="tl">
                    <a:srgbClr val="000000">
                      <a:alpha val="43137"/>
                    </a:srgbClr>
                  </a:outerShdw>
                </a:effectLst>
                <a:latin typeface="Arial" pitchFamily="34" charset="0"/>
                <a:cs typeface="Arial" pitchFamily="34" charset="0"/>
              </a:rPr>
              <a:t>Art. 10</a:t>
            </a:r>
            <a:r>
              <a:rPr lang="pt-BR" sz="1400" dirty="0">
                <a:solidFill>
                  <a:srgbClr val="000000"/>
                </a:solidFill>
                <a:latin typeface="Arial" pitchFamily="34" charset="0"/>
                <a:cs typeface="Arial" pitchFamily="34" charset="0"/>
              </a:rPr>
              <a:t>. Ficam suspensos os prazos de validade dos concursos públicos já homologados na data da publicação do Decreto Legislativo nº 6, de 20 de março de 2020, em todo o território nacional, até o término da vigência do estado de calamidade pública estabelecido pela União.</a:t>
            </a:r>
          </a:p>
          <a:p>
            <a:pPr lvl="0" algn="just"/>
            <a:r>
              <a:rPr lang="pt-BR" sz="1400" dirty="0">
                <a:solidFill>
                  <a:srgbClr val="000000"/>
                </a:solidFill>
                <a:latin typeface="Arial" pitchFamily="34" charset="0"/>
                <a:cs typeface="Arial" pitchFamily="34" charset="0"/>
              </a:rPr>
              <a:t>§ 1º (VETADO).</a:t>
            </a:r>
          </a:p>
          <a:p>
            <a:pPr lvl="0" algn="just">
              <a:lnSpc>
                <a:spcPts val="700"/>
              </a:lnSpc>
            </a:pPr>
            <a:endParaRPr lang="pt-BR" sz="1400" dirty="0">
              <a:solidFill>
                <a:srgbClr val="000000"/>
              </a:solidFill>
              <a:latin typeface="Arial" pitchFamily="34" charset="0"/>
              <a:cs typeface="Arial" pitchFamily="34" charset="0"/>
            </a:endParaRPr>
          </a:p>
          <a:p>
            <a:pPr lvl="0" algn="just"/>
            <a:r>
              <a:rPr lang="pt-BR" sz="1400" b="1" dirty="0">
                <a:solidFill>
                  <a:srgbClr val="000000"/>
                </a:solidFill>
                <a:latin typeface="Arial" pitchFamily="34" charset="0"/>
                <a:cs typeface="Arial" pitchFamily="34" charset="0"/>
              </a:rPr>
              <a:t>§ 2º </a:t>
            </a:r>
            <a:r>
              <a:rPr lang="pt-BR" sz="1400" dirty="0">
                <a:solidFill>
                  <a:srgbClr val="000000"/>
                </a:solidFill>
                <a:latin typeface="Arial" pitchFamily="34" charset="0"/>
                <a:cs typeface="Arial" pitchFamily="34" charset="0"/>
              </a:rPr>
              <a:t>Os prazos suspensos voltam a correr a partir do término do período de calamidade pública.</a:t>
            </a:r>
          </a:p>
          <a:p>
            <a:pPr lvl="0" algn="just">
              <a:lnSpc>
                <a:spcPts val="600"/>
              </a:lnSpc>
            </a:pPr>
            <a:endParaRPr lang="pt-BR" sz="1400" dirty="0">
              <a:solidFill>
                <a:srgbClr val="000000"/>
              </a:solidFill>
              <a:latin typeface="Arial" pitchFamily="34" charset="0"/>
              <a:cs typeface="Arial" pitchFamily="34" charset="0"/>
            </a:endParaRPr>
          </a:p>
          <a:p>
            <a:pPr lvl="0" algn="just"/>
            <a:r>
              <a:rPr lang="pt-BR" sz="1400" dirty="0">
                <a:solidFill>
                  <a:srgbClr val="000000"/>
                </a:solidFill>
                <a:latin typeface="Arial" pitchFamily="34" charset="0"/>
                <a:cs typeface="Arial" pitchFamily="34" charset="0"/>
              </a:rPr>
              <a:t>§ 3º A suspensão dos prazos deverá ser publicada pelos organizadores dos concursos nos veículos oficiais previstos no edital do concurso público.</a:t>
            </a:r>
          </a:p>
          <a:p>
            <a:pPr lvl="0" algn="just"/>
            <a:endParaRPr lang="pt-BR" sz="1400" dirty="0">
              <a:solidFill>
                <a:srgbClr val="000000"/>
              </a:solidFill>
              <a:latin typeface="Arial" pitchFamily="34" charset="0"/>
              <a:cs typeface="Arial" pitchFamily="34" charset="0"/>
            </a:endParaRPr>
          </a:p>
          <a:p>
            <a:pPr lvl="0" algn="just">
              <a:lnSpc>
                <a:spcPts val="120"/>
              </a:lnSpc>
            </a:pPr>
            <a:r>
              <a:rPr lang="pt-BR" sz="1400" b="1" dirty="0">
                <a:solidFill>
                  <a:srgbClr val="000000"/>
                </a:solidFill>
                <a:latin typeface="Arial" pitchFamily="34" charset="0"/>
                <a:cs typeface="Arial" pitchFamily="34" charset="0"/>
              </a:rPr>
              <a:t>Art. 11</a:t>
            </a:r>
            <a:r>
              <a:rPr lang="pt-BR" sz="1400" dirty="0">
                <a:solidFill>
                  <a:srgbClr val="000000"/>
                </a:solidFill>
                <a:latin typeface="Arial" pitchFamily="34" charset="0"/>
                <a:cs typeface="Arial" pitchFamily="34" charset="0"/>
              </a:rPr>
              <a:t>. Esta Lei Complementar entra em vigor na data de sua publicação.</a:t>
            </a:r>
          </a:p>
          <a:p>
            <a:pPr lvl="0" algn="just"/>
            <a:endParaRPr lang="pt-BR" sz="1400" dirty="0">
              <a:solidFill>
                <a:srgbClr val="000000"/>
              </a:solidFill>
              <a:latin typeface="Arial" pitchFamily="34" charset="0"/>
              <a:cs typeface="Arial" pitchFamily="34" charset="0"/>
            </a:endParaRPr>
          </a:p>
          <a:p>
            <a:pPr lvl="0" algn="just"/>
            <a:r>
              <a:rPr lang="pt-BR" sz="1400" dirty="0">
                <a:solidFill>
                  <a:srgbClr val="000000"/>
                </a:solidFill>
                <a:latin typeface="Arial" pitchFamily="34" charset="0"/>
                <a:cs typeface="Arial" pitchFamily="34" charset="0"/>
              </a:rPr>
              <a:t>Brasília, 27 de maio de 2020; 199º da Independência e 132º da República.</a:t>
            </a:r>
          </a:p>
          <a:p>
            <a:pPr lvl="0" algn="ctr"/>
            <a:r>
              <a:rPr lang="pt-BR" sz="1400" dirty="0">
                <a:solidFill>
                  <a:srgbClr val="000000"/>
                </a:solidFill>
                <a:latin typeface="Arial" pitchFamily="34" charset="0"/>
                <a:cs typeface="Arial" pitchFamily="34" charset="0"/>
              </a:rPr>
              <a:t>JAIR MESSIAS BOLSONARO</a:t>
            </a:r>
          </a:p>
          <a:p>
            <a:pPr lvl="0" algn="ctr"/>
            <a:r>
              <a:rPr lang="pt-BR" sz="1400" dirty="0">
                <a:solidFill>
                  <a:srgbClr val="000000"/>
                </a:solidFill>
                <a:latin typeface="Arial" pitchFamily="34" charset="0"/>
                <a:cs typeface="Arial" pitchFamily="34" charset="0"/>
              </a:rPr>
              <a:t>Fernando Azevedo e Silva</a:t>
            </a:r>
          </a:p>
        </p:txBody>
      </p:sp>
    </p:spTree>
    <p:extLst>
      <p:ext uri="{BB962C8B-B14F-4D97-AF65-F5344CB8AC3E}">
        <p14:creationId xmlns:p14="http://schemas.microsoft.com/office/powerpoint/2010/main" val="26294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753553"/>
            <a:ext cx="9144000" cy="5093702"/>
          </a:xfrm>
          <a:prstGeom prst="rect">
            <a:avLst/>
          </a:prstGeom>
          <a:solidFill>
            <a:schemeClr val="bg1"/>
          </a:solidFill>
        </p:spPr>
        <p:txBody>
          <a:bodyPr wrap="square">
            <a:spAutoFit/>
          </a:bodyPr>
          <a:lstStyle/>
          <a:p>
            <a:pPr lvl="0" algn="just">
              <a:lnSpc>
                <a:spcPts val="1200"/>
              </a:lnSpc>
            </a:pPr>
            <a:endParaRPr lang="pt-BR" b="1" dirty="0">
              <a:solidFill>
                <a:prstClr val="black"/>
              </a:solidFill>
            </a:endParaRPr>
          </a:p>
          <a:p>
            <a:pPr lvl="0" algn="just"/>
            <a:r>
              <a:rPr lang="pt-BR" b="1" dirty="0">
                <a:solidFill>
                  <a:prstClr val="black"/>
                </a:solidFill>
              </a:rPr>
              <a:t>"</a:t>
            </a:r>
            <a:r>
              <a:rPr lang="pt-BR" sz="2000" b="1" dirty="0">
                <a:solidFill>
                  <a:prstClr val="black"/>
                </a:solidFill>
                <a:latin typeface="Arial" pitchFamily="34" charset="0"/>
                <a:cs typeface="Arial" pitchFamily="34" charset="0"/>
              </a:rPr>
              <a:t>Art. 212-A</a:t>
            </a:r>
            <a:r>
              <a:rPr lang="pt-BR" dirty="0">
                <a:solidFill>
                  <a:prstClr val="black"/>
                </a:solidFill>
                <a:latin typeface="Arial" pitchFamily="34" charset="0"/>
                <a:cs typeface="Arial" pitchFamily="34" charset="0"/>
              </a:rPr>
              <a:t>. Os Estados, o Distrito Federal e os Municípios destinarão parte dos recursos a que se refere o caput do art. 212 desta Constituição à manutenção e ao desenvolvimento do ensino na educação básica e à remuneração condigna de seus profissionais, respeitadas as seguintes disposições:</a:t>
            </a:r>
          </a:p>
          <a:p>
            <a:pPr lvl="0" algn="just">
              <a:lnSpc>
                <a:spcPts val="1200"/>
              </a:lnSpc>
            </a:pPr>
            <a:endParaRPr lang="pt-BR" b="1" dirty="0">
              <a:solidFill>
                <a:prstClr val="black"/>
              </a:solidFill>
              <a:latin typeface="Arial" pitchFamily="34" charset="0"/>
              <a:cs typeface="Arial" pitchFamily="34" charset="0"/>
            </a:endParaRPr>
          </a:p>
          <a:p>
            <a:pPr lvl="0" algn="just"/>
            <a:r>
              <a:rPr lang="pt-BR" b="1" dirty="0">
                <a:solidFill>
                  <a:prstClr val="black"/>
                </a:solidFill>
                <a:latin typeface="Arial" pitchFamily="34" charset="0"/>
                <a:cs typeface="Arial" pitchFamily="34" charset="0"/>
              </a:rPr>
              <a:t>I </a:t>
            </a:r>
            <a:r>
              <a:rPr lang="pt-BR" dirty="0">
                <a:solidFill>
                  <a:prstClr val="black"/>
                </a:solidFill>
                <a:latin typeface="Arial" pitchFamily="34" charset="0"/>
                <a:cs typeface="Arial" pitchFamily="34" charset="0"/>
              </a:rPr>
              <a:t>- a distribuição dos recursos e de responsabilidades entre o Distrito Federal, os Estados e seus Municípios é assegurada mediante a instituição, no âmbito de cada Estado e do Distrito Federal, de um Fundo de Manutenção e Desenvolvimento da Educação Básica e de Valorização dos Profissionais da Educação (</a:t>
            </a:r>
            <a:r>
              <a:rPr lang="pt-BR" dirty="0" err="1">
                <a:solidFill>
                  <a:prstClr val="black"/>
                </a:solidFill>
                <a:latin typeface="Arial" pitchFamily="34" charset="0"/>
                <a:cs typeface="Arial" pitchFamily="34" charset="0"/>
              </a:rPr>
              <a:t>Fundeb</a:t>
            </a:r>
            <a:r>
              <a:rPr lang="pt-BR" dirty="0">
                <a:solidFill>
                  <a:prstClr val="black"/>
                </a:solidFill>
                <a:latin typeface="Arial" pitchFamily="34" charset="0"/>
                <a:cs typeface="Arial" pitchFamily="34" charset="0"/>
              </a:rPr>
              <a:t>), de </a:t>
            </a:r>
            <a:r>
              <a:rPr lang="pt-BR" b="1" dirty="0">
                <a:solidFill>
                  <a:prstClr val="black"/>
                </a:solidFill>
                <a:latin typeface="Arial" pitchFamily="34" charset="0"/>
                <a:cs typeface="Arial" pitchFamily="34" charset="0"/>
              </a:rPr>
              <a:t>natureza contábil;</a:t>
            </a:r>
          </a:p>
          <a:p>
            <a:pPr lvl="0" algn="just"/>
            <a:r>
              <a:rPr lang="pt-BR" b="1" dirty="0">
                <a:solidFill>
                  <a:prstClr val="black"/>
                </a:solidFill>
                <a:latin typeface="Arial" pitchFamily="34" charset="0"/>
                <a:cs typeface="Arial" pitchFamily="34" charset="0"/>
              </a:rPr>
              <a:t>II - ..................................</a:t>
            </a:r>
          </a:p>
          <a:p>
            <a:pPr lvl="0" algn="just">
              <a:lnSpc>
                <a:spcPts val="1200"/>
              </a:lnSpc>
            </a:pPr>
            <a:endParaRPr lang="pt-BR" b="1" dirty="0">
              <a:solidFill>
                <a:prstClr val="black"/>
              </a:solidFill>
              <a:latin typeface="Arial" pitchFamily="34" charset="0"/>
              <a:cs typeface="Arial" pitchFamily="34" charset="0"/>
            </a:endParaRPr>
          </a:p>
          <a:p>
            <a:pPr lvl="0" algn="just"/>
            <a:r>
              <a:rPr lang="pt-BR" sz="2000" b="1" dirty="0">
                <a:solidFill>
                  <a:prstClr val="black"/>
                </a:solidFill>
                <a:latin typeface="Arial" pitchFamily="34" charset="0"/>
                <a:cs typeface="Arial" pitchFamily="34" charset="0"/>
              </a:rPr>
              <a:t>XI - </a:t>
            </a:r>
            <a:r>
              <a:rPr lang="pt-BR" sz="1900" b="1" dirty="0">
                <a:solidFill>
                  <a:prstClr val="black"/>
                </a:solidFill>
                <a:latin typeface="Arial" pitchFamily="34" charset="0"/>
                <a:cs typeface="Arial" pitchFamily="34" charset="0"/>
              </a:rPr>
              <a:t>proporção não inferior a </a:t>
            </a:r>
            <a:r>
              <a:rPr lang="pt-BR" sz="1900" b="1" dirty="0">
                <a:solidFill>
                  <a:srgbClr val="C00000"/>
                </a:solidFill>
                <a:effectLst>
                  <a:outerShdw blurRad="38100" dist="38100" dir="2700000" algn="tl">
                    <a:srgbClr val="000000">
                      <a:alpha val="43137"/>
                    </a:srgbClr>
                  </a:outerShdw>
                </a:effectLst>
                <a:latin typeface="Arial" pitchFamily="34" charset="0"/>
                <a:cs typeface="Arial" pitchFamily="34" charset="0"/>
              </a:rPr>
              <a:t>70% (setenta por cento) </a:t>
            </a:r>
            <a:r>
              <a:rPr lang="pt-BR" sz="1900" b="1" dirty="0">
                <a:solidFill>
                  <a:prstClr val="black"/>
                </a:solidFill>
                <a:latin typeface="Arial" pitchFamily="34" charset="0"/>
                <a:cs typeface="Arial" pitchFamily="34" charset="0"/>
              </a:rPr>
              <a:t>de cada fundo referido no inciso I do caput deste artigo</a:t>
            </a:r>
            <a:r>
              <a:rPr lang="pt-BR" b="1" dirty="0">
                <a:solidFill>
                  <a:prstClr val="black"/>
                </a:solidFill>
                <a:latin typeface="Arial" pitchFamily="34" charset="0"/>
                <a:cs typeface="Arial" pitchFamily="34" charset="0"/>
              </a:rPr>
              <a:t>, excluídos os recursos de que trata a alínea "c" do inciso V do caput deste artigo, </a:t>
            </a:r>
            <a:r>
              <a:rPr lang="pt-BR" sz="1900" b="1" dirty="0">
                <a:solidFill>
                  <a:prstClr val="black"/>
                </a:solidFill>
                <a:latin typeface="Arial" pitchFamily="34" charset="0"/>
                <a:cs typeface="Arial" pitchFamily="34" charset="0"/>
              </a:rPr>
              <a:t>será destinada ao pagamento dos profissionais da educação básica em efetivo exercício</a:t>
            </a:r>
            <a:r>
              <a:rPr lang="pt-BR" b="1" dirty="0">
                <a:solidFill>
                  <a:prstClr val="black"/>
                </a:solidFill>
                <a:latin typeface="Arial" pitchFamily="34" charset="0"/>
                <a:cs typeface="Arial" pitchFamily="34" charset="0"/>
              </a:rPr>
              <a:t>, observado, em relação aos recursos previstos na alínea "b" do inciso V do caput deste artigo, o percentual mínimo de 15% (quinze por cento) para despesas de capital;</a:t>
            </a:r>
          </a:p>
        </p:txBody>
      </p:sp>
      <p:sp>
        <p:nvSpPr>
          <p:cNvPr id="4" name="Retângulo 3"/>
          <p:cNvSpPr/>
          <p:nvPr/>
        </p:nvSpPr>
        <p:spPr>
          <a:xfrm>
            <a:off x="0" y="0"/>
            <a:ext cx="9170043" cy="769441"/>
          </a:xfrm>
          <a:prstGeom prst="rect">
            <a:avLst/>
          </a:prstGeom>
          <a:solidFill>
            <a:schemeClr val="accent3">
              <a:lumMod val="60000"/>
              <a:lumOff val="40000"/>
            </a:schemeClr>
          </a:solidFill>
        </p:spPr>
        <p:txBody>
          <a:bodyPr wrap="square">
            <a:spAutoFit/>
          </a:bodyPr>
          <a:lstStyle/>
          <a:p>
            <a:pPr lvl="0" algn="ctr"/>
            <a:r>
              <a:rPr lang="pt-BR" sz="2200" b="1" u="sng" dirty="0">
                <a:solidFill>
                  <a:prstClr val="black"/>
                </a:solidFill>
                <a:effectLst>
                  <a:outerShdw blurRad="38100" dist="38100" dir="2700000" algn="tl">
                    <a:srgbClr val="000000">
                      <a:alpha val="43137"/>
                    </a:srgbClr>
                  </a:outerShdw>
                </a:effectLst>
                <a:latin typeface="Arial" pitchFamily="34" charset="0"/>
                <a:cs typeface="Arial" pitchFamily="34" charset="0"/>
              </a:rPr>
              <a:t>EMENDA CONSTITUCIONAL Nº 108, DE 26 DE AGOSTO DE 2020</a:t>
            </a:r>
          </a:p>
          <a:p>
            <a:pPr lvl="0" algn="just"/>
            <a:endParaRPr lang="pt-BR" sz="2200" b="1" u="sng"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247376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142" y="428943"/>
            <a:ext cx="9133059" cy="6222216"/>
          </a:xfrm>
          <a:prstGeom prst="rect">
            <a:avLst/>
          </a:prstGeom>
          <a:solidFill>
            <a:schemeClr val="bg1"/>
          </a:solidFill>
        </p:spPr>
        <p:txBody>
          <a:bodyPr wrap="square">
            <a:spAutoFit/>
          </a:bodyPr>
          <a:lstStyle/>
          <a:p>
            <a:pPr algn="just"/>
            <a:r>
              <a:rPr lang="pt-BR" dirty="0">
                <a:solidFill>
                  <a:srgbClr val="162937"/>
                </a:solidFill>
                <a:latin typeface="Arial" pitchFamily="34" charset="0"/>
                <a:cs typeface="Arial" pitchFamily="34" charset="0"/>
              </a:rPr>
              <a:t>Regulamenta o Fundo de Manutenção e Desenvolvimento da Educação Básica e de Valorização dos Profissionais da Educação (</a:t>
            </a:r>
            <a:r>
              <a:rPr lang="pt-BR" dirty="0" err="1">
                <a:solidFill>
                  <a:srgbClr val="162937"/>
                </a:solidFill>
                <a:latin typeface="Arial" pitchFamily="34" charset="0"/>
                <a:cs typeface="Arial" pitchFamily="34" charset="0"/>
              </a:rPr>
              <a:t>Fundeb</a:t>
            </a:r>
            <a:r>
              <a:rPr lang="pt-BR" dirty="0">
                <a:solidFill>
                  <a:srgbClr val="162937"/>
                </a:solidFill>
                <a:latin typeface="Arial" pitchFamily="34" charset="0"/>
                <a:cs typeface="Arial" pitchFamily="34" charset="0"/>
              </a:rPr>
              <a:t>), de que trata o art. 212-A da Constituição Federal; revoga dispositivos da Lei nº 11.494, de 20 de junho de 2007; e dá outras providências.</a:t>
            </a:r>
          </a:p>
          <a:p>
            <a:pPr algn="just">
              <a:lnSpc>
                <a:spcPts val="1100"/>
              </a:lnSpc>
            </a:pPr>
            <a:endParaRPr lang="pt-BR" dirty="0">
              <a:solidFill>
                <a:srgbClr val="162937"/>
              </a:solidFill>
              <a:latin typeface="Arial" pitchFamily="34" charset="0"/>
              <a:cs typeface="Arial" pitchFamily="34" charset="0"/>
            </a:endParaRPr>
          </a:p>
          <a:p>
            <a:r>
              <a:rPr lang="pt-BR" b="1" dirty="0">
                <a:solidFill>
                  <a:srgbClr val="162937"/>
                </a:solidFill>
                <a:latin typeface="Arial" pitchFamily="34" charset="0"/>
                <a:cs typeface="Arial" pitchFamily="34" charset="0"/>
              </a:rPr>
              <a:t>O PRESIDENTE DA REPÚBLICA</a:t>
            </a:r>
          </a:p>
          <a:p>
            <a:r>
              <a:rPr lang="pt-BR" dirty="0">
                <a:solidFill>
                  <a:srgbClr val="162937"/>
                </a:solidFill>
                <a:latin typeface="Arial" pitchFamily="34" charset="0"/>
                <a:cs typeface="Arial" pitchFamily="34" charset="0"/>
              </a:rPr>
              <a:t>Faço saber que o Congresso Nacional decreta e eu sanciono a seguinte Lei:</a:t>
            </a:r>
          </a:p>
          <a:p>
            <a:pPr>
              <a:lnSpc>
                <a:spcPts val="1200"/>
              </a:lnSpc>
            </a:pPr>
            <a:endParaRPr lang="pt-BR" dirty="0">
              <a:solidFill>
                <a:srgbClr val="162937"/>
              </a:solidFill>
              <a:latin typeface="Arial" pitchFamily="34" charset="0"/>
              <a:cs typeface="Arial" pitchFamily="34" charset="0"/>
            </a:endParaRPr>
          </a:p>
          <a:p>
            <a:pPr algn="just"/>
            <a:r>
              <a:rPr lang="pt-BR" b="1" dirty="0">
                <a:solidFill>
                  <a:srgbClr val="162937"/>
                </a:solidFill>
                <a:latin typeface="Arial" pitchFamily="34" charset="0"/>
                <a:cs typeface="Arial" pitchFamily="34" charset="0"/>
              </a:rPr>
              <a:t>Art. 1º </a:t>
            </a:r>
            <a:r>
              <a:rPr lang="pt-BR" dirty="0">
                <a:solidFill>
                  <a:srgbClr val="162937"/>
                </a:solidFill>
                <a:latin typeface="Arial" pitchFamily="34" charset="0"/>
                <a:cs typeface="Arial" pitchFamily="34" charset="0"/>
              </a:rPr>
              <a:t>Fica instituído, no âmbito de cada Estado e do Distrito Federal, um Fundo de Manutenção e Desenvolvimento da Educação Básica e de Valorização dos Profissionais da Educação (</a:t>
            </a:r>
            <a:r>
              <a:rPr lang="pt-BR" dirty="0" err="1">
                <a:solidFill>
                  <a:srgbClr val="162937"/>
                </a:solidFill>
                <a:latin typeface="Arial" pitchFamily="34" charset="0"/>
                <a:cs typeface="Arial" pitchFamily="34" charset="0"/>
              </a:rPr>
              <a:t>Fundeb</a:t>
            </a:r>
            <a:r>
              <a:rPr lang="pt-BR" dirty="0">
                <a:solidFill>
                  <a:srgbClr val="162937"/>
                </a:solidFill>
                <a:latin typeface="Arial" pitchFamily="34" charset="0"/>
                <a:cs typeface="Arial" pitchFamily="34" charset="0"/>
              </a:rPr>
              <a:t>), de natureza contábil, nos termos do art. 212-A da Constituição Federal.</a:t>
            </a:r>
          </a:p>
          <a:p>
            <a:r>
              <a:rPr lang="pt-BR" b="1" dirty="0">
                <a:solidFill>
                  <a:srgbClr val="162937"/>
                </a:solidFill>
                <a:latin typeface="Arial" pitchFamily="34" charset="0"/>
                <a:cs typeface="Arial" pitchFamily="34" charset="0"/>
              </a:rPr>
              <a:t>Parágrafo único...............</a:t>
            </a:r>
          </a:p>
          <a:p>
            <a:pPr>
              <a:lnSpc>
                <a:spcPts val="1100"/>
              </a:lnSpc>
            </a:pPr>
            <a:endParaRPr lang="pt-BR" b="1" dirty="0">
              <a:solidFill>
                <a:srgbClr val="162937"/>
              </a:solidFill>
              <a:latin typeface="Arial" pitchFamily="34" charset="0"/>
              <a:cs typeface="Arial" pitchFamily="34" charset="0"/>
            </a:endParaRPr>
          </a:p>
          <a:p>
            <a:r>
              <a:rPr lang="pt-BR" b="1" dirty="0">
                <a:solidFill>
                  <a:srgbClr val="162937"/>
                </a:solidFill>
                <a:latin typeface="Arial" pitchFamily="34" charset="0"/>
                <a:cs typeface="Arial" pitchFamily="34" charset="0"/>
              </a:rPr>
              <a:t>Art. 2º ....</a:t>
            </a:r>
          </a:p>
          <a:p>
            <a:pPr>
              <a:lnSpc>
                <a:spcPts val="1200"/>
              </a:lnSpc>
            </a:pPr>
            <a:endParaRPr lang="pt-BR" sz="1600" b="1" dirty="0">
              <a:solidFill>
                <a:srgbClr val="162937"/>
              </a:solidFill>
              <a:latin typeface="Arial" pitchFamily="34" charset="0"/>
              <a:cs typeface="Arial" pitchFamily="34" charset="0"/>
            </a:endParaRPr>
          </a:p>
          <a:p>
            <a:pPr algn="just"/>
            <a:r>
              <a:rPr lang="pt-BR" b="1" u="sng" dirty="0">
                <a:latin typeface="Arial" pitchFamily="34" charset="0"/>
                <a:cs typeface="Arial" pitchFamily="34" charset="0"/>
              </a:rPr>
              <a:t>DA UTILIZAÇÃO DOS RECURSOS</a:t>
            </a:r>
          </a:p>
          <a:p>
            <a:pPr algn="just"/>
            <a:endParaRPr lang="pt-BR" b="1" u="sng" dirty="0">
              <a:latin typeface="Arial" pitchFamily="34" charset="0"/>
              <a:cs typeface="Arial" pitchFamily="34" charset="0"/>
            </a:endParaRPr>
          </a:p>
          <a:p>
            <a:pPr algn="just"/>
            <a:r>
              <a:rPr lang="pt-BR" b="1" dirty="0">
                <a:latin typeface="Arial" pitchFamily="34" charset="0"/>
                <a:cs typeface="Arial" pitchFamily="34" charset="0"/>
              </a:rPr>
              <a:t>Art. 25. Os recursos dos Fundos, inclusive aqueles oriundos de complementação da União</a:t>
            </a:r>
            <a:r>
              <a:rPr lang="pt-BR" dirty="0">
                <a:latin typeface="Arial" pitchFamily="34" charset="0"/>
                <a:cs typeface="Arial" pitchFamily="34" charset="0"/>
              </a:rPr>
              <a:t>, serão utilizados pelos Estados, pelo Distrito Federal e pelos Municípios, no </a:t>
            </a:r>
            <a:r>
              <a:rPr lang="pt-BR" b="1" dirty="0">
                <a:latin typeface="Arial" pitchFamily="34" charset="0"/>
                <a:cs typeface="Arial" pitchFamily="34" charset="0"/>
              </a:rPr>
              <a:t>exercício financeiro em que lhes forem creditados</a:t>
            </a:r>
            <a:r>
              <a:rPr lang="pt-BR" dirty="0">
                <a:latin typeface="Arial" pitchFamily="34" charset="0"/>
                <a:cs typeface="Arial" pitchFamily="34" charset="0"/>
              </a:rPr>
              <a:t>, em ações consideradas de manutenção e de desenvolvimento do ensino para a educação básica pública, conforme disposto no art. 70 da Lei nº 9.394, de 20 de dezembro de 1996.</a:t>
            </a:r>
          </a:p>
          <a:p>
            <a:pPr algn="just"/>
            <a:r>
              <a:rPr lang="pt-BR" b="1" dirty="0">
                <a:latin typeface="Arial" pitchFamily="34" charset="0"/>
                <a:cs typeface="Arial" pitchFamily="34" charset="0"/>
              </a:rPr>
              <a:t>§ 1º Observado..................................</a:t>
            </a:r>
          </a:p>
        </p:txBody>
      </p:sp>
      <p:sp>
        <p:nvSpPr>
          <p:cNvPr id="3" name="Retângulo 2"/>
          <p:cNvSpPr/>
          <p:nvPr/>
        </p:nvSpPr>
        <p:spPr>
          <a:xfrm>
            <a:off x="10941" y="41657"/>
            <a:ext cx="9144000" cy="387286"/>
          </a:xfrm>
          <a:prstGeom prst="rect">
            <a:avLst/>
          </a:prstGeom>
          <a:solidFill>
            <a:schemeClr val="accent3">
              <a:lumMod val="60000"/>
              <a:lumOff val="40000"/>
            </a:schemeClr>
          </a:solidFill>
        </p:spPr>
        <p:txBody>
          <a:bodyPr wrap="square">
            <a:spAutoFit/>
          </a:bodyPr>
          <a:lstStyle/>
          <a:p>
            <a:pPr lvl="0" algn="ctr">
              <a:lnSpc>
                <a:spcPts val="2300"/>
              </a:lnSpc>
            </a:pPr>
            <a:r>
              <a:rPr lang="pt-BR" sz="2400" b="1" dirty="0">
                <a:solidFill>
                  <a:srgbClr val="162937"/>
                </a:solidFill>
                <a:effectLst>
                  <a:outerShdw blurRad="38100" dist="38100" dir="2700000" algn="tl">
                    <a:srgbClr val="000000">
                      <a:alpha val="43137"/>
                    </a:srgbClr>
                  </a:outerShdw>
                </a:effectLst>
                <a:latin typeface="Arial" pitchFamily="34" charset="0"/>
                <a:cs typeface="Arial" pitchFamily="34" charset="0"/>
              </a:rPr>
              <a:t>LEI Nº 14.113, DE 25 DE DEZEMBRO DE 2020</a:t>
            </a:r>
          </a:p>
        </p:txBody>
      </p:sp>
    </p:spTree>
    <p:extLst>
      <p:ext uri="{BB962C8B-B14F-4D97-AF65-F5344CB8AC3E}">
        <p14:creationId xmlns:p14="http://schemas.microsoft.com/office/powerpoint/2010/main" val="269766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864502"/>
            <a:ext cx="9162002" cy="5489708"/>
          </a:xfrm>
          <a:prstGeom prst="rect">
            <a:avLst/>
          </a:prstGeom>
          <a:solidFill>
            <a:schemeClr val="bg1"/>
          </a:solidFill>
        </p:spPr>
        <p:txBody>
          <a:bodyPr wrap="square">
            <a:spAutoFit/>
          </a:bodyPr>
          <a:lstStyle/>
          <a:p>
            <a:pPr marL="456997" indent="-456997" algn="just">
              <a:spcBef>
                <a:spcPct val="20000"/>
              </a:spcBef>
              <a:spcAft>
                <a:spcPts val="600"/>
              </a:spcAft>
              <a:buClr>
                <a:srgbClr val="0BD0D9"/>
              </a:buClr>
              <a:buSzPct val="95000"/>
              <a:buFont typeface="Wingdings" pitchFamily="2" charset="2"/>
              <a:buChar char="v"/>
            </a:pPr>
            <a:r>
              <a:rPr lang="pt-BR" sz="3200" b="1" u="sng" dirty="0">
                <a:solidFill>
                  <a:prstClr val="black"/>
                </a:solidFill>
                <a:effectLst>
                  <a:outerShdw blurRad="38100" dist="38100" dir="2700000" algn="tl">
                    <a:srgbClr val="000000">
                      <a:alpha val="43137"/>
                    </a:srgbClr>
                  </a:outerShdw>
                </a:effectLst>
                <a:latin typeface="Arial" pitchFamily="34" charset="0"/>
                <a:cs typeface="Arial" pitchFamily="34" charset="0"/>
              </a:rPr>
              <a:t>Principais Mudanças do Novo </a:t>
            </a:r>
            <a:r>
              <a:rPr lang="pt-BR" sz="3200" b="1" u="sng" dirty="0" err="1">
                <a:solidFill>
                  <a:prstClr val="black"/>
                </a:solidFill>
                <a:effectLst>
                  <a:outerShdw blurRad="38100" dist="38100" dir="2700000" algn="tl">
                    <a:srgbClr val="000000">
                      <a:alpha val="43137"/>
                    </a:srgbClr>
                  </a:outerShdw>
                </a:effectLst>
                <a:latin typeface="Arial" pitchFamily="34" charset="0"/>
                <a:cs typeface="Arial" pitchFamily="34" charset="0"/>
              </a:rPr>
              <a:t>Fundeb</a:t>
            </a:r>
            <a:r>
              <a:rPr lang="pt-BR" sz="3200" b="1" u="sng" dirty="0">
                <a:solidFill>
                  <a:prstClr val="black"/>
                </a:solidFill>
                <a:effectLst>
                  <a:outerShdw blurRad="38100" dist="38100" dir="2700000" algn="tl">
                    <a:srgbClr val="000000">
                      <a:alpha val="43137"/>
                    </a:srgbClr>
                  </a:outerShdw>
                </a:effectLst>
                <a:latin typeface="Arial" pitchFamily="34" charset="0"/>
                <a:cs typeface="Arial" pitchFamily="34" charset="0"/>
              </a:rPr>
              <a:t>.</a:t>
            </a:r>
          </a:p>
          <a:p>
            <a:pPr marL="456997" indent="-456997" algn="just">
              <a:lnSpc>
                <a:spcPts val="1600"/>
              </a:lnSpc>
              <a:buClr>
                <a:srgbClr val="0BD0D9"/>
              </a:buClr>
              <a:buSzPct val="95000"/>
              <a:buFont typeface="Wingdings" pitchFamily="2" charset="2"/>
              <a:buChar char="v"/>
            </a:pPr>
            <a:endParaRPr lang="pt-BR" sz="3200" b="1" u="sng" dirty="0">
              <a:solidFill>
                <a:prstClr val="black"/>
              </a:solidFill>
              <a:effectLst>
                <a:outerShdw blurRad="38100" dist="38100" dir="2700000" algn="tl">
                  <a:srgbClr val="000000">
                    <a:alpha val="43137"/>
                  </a:srgbClr>
                </a:outerShdw>
              </a:effectLst>
              <a:latin typeface="Arial" pitchFamily="34" charset="0"/>
              <a:cs typeface="Arial" pitchFamily="34" charset="0"/>
            </a:endParaRPr>
          </a:p>
          <a:p>
            <a:pPr marL="735917" lvl="1" indent="-342900" algn="just">
              <a:spcBef>
                <a:spcPct val="20000"/>
              </a:spcBef>
              <a:buClr>
                <a:srgbClr val="0F6FC6"/>
              </a:buClr>
              <a:buSzPct val="85000"/>
              <a:buFont typeface="Wingdings" pitchFamily="2" charset="2"/>
              <a:buChar char="q"/>
            </a:pPr>
            <a:r>
              <a:rPr lang="pt-BR" sz="2200" b="1" dirty="0">
                <a:solidFill>
                  <a:prstClr val="black"/>
                </a:solidFill>
                <a:latin typeface="Arial" pitchFamily="34" charset="0"/>
                <a:cs typeface="Arial" pitchFamily="34" charset="0"/>
              </a:rPr>
              <a:t> </a:t>
            </a:r>
            <a:r>
              <a:rPr lang="pt-BR" sz="2400" b="1" u="sng" dirty="0">
                <a:solidFill>
                  <a:prstClr val="black"/>
                </a:solidFill>
                <a:latin typeface="Arial" pitchFamily="34" charset="0"/>
                <a:cs typeface="Arial" pitchFamily="34" charset="0"/>
              </a:rPr>
              <a:t>Complementação da União </a:t>
            </a:r>
            <a:r>
              <a:rPr lang="pt-BR" sz="2400" u="sng" dirty="0">
                <a:solidFill>
                  <a:prstClr val="black"/>
                </a:solidFill>
                <a:latin typeface="Arial" pitchFamily="34" charset="0"/>
                <a:cs typeface="Arial" pitchFamily="34" charset="0"/>
              </a:rPr>
              <a:t>– </a:t>
            </a:r>
            <a:r>
              <a:rPr lang="pt-BR" sz="2400" b="1" u="sng" dirty="0">
                <a:solidFill>
                  <a:prstClr val="black"/>
                </a:solidFill>
                <a:latin typeface="Arial" pitchFamily="34" charset="0"/>
                <a:cs typeface="Arial" pitchFamily="34" charset="0"/>
              </a:rPr>
              <a:t>VAAF – </a:t>
            </a:r>
            <a:r>
              <a:rPr lang="pt-BR" sz="2400" b="1" u="sng" dirty="0">
                <a:solidFill>
                  <a:srgbClr val="F79646">
                    <a:lumMod val="50000"/>
                  </a:srgbClr>
                </a:solidFill>
                <a:latin typeface="Arial" pitchFamily="34" charset="0"/>
                <a:cs typeface="Arial" pitchFamily="34" charset="0"/>
              </a:rPr>
              <a:t>VAAT </a:t>
            </a:r>
            <a:r>
              <a:rPr lang="pt-BR" sz="2400" b="1" u="sng" dirty="0">
                <a:solidFill>
                  <a:srgbClr val="4F81BD">
                    <a:lumMod val="75000"/>
                  </a:srgbClr>
                </a:solidFill>
                <a:latin typeface="Arial" pitchFamily="34" charset="0"/>
                <a:cs typeface="Arial" pitchFamily="34" charset="0"/>
              </a:rPr>
              <a:t>– VAAR;</a:t>
            </a:r>
          </a:p>
          <a:p>
            <a:pPr marL="850217" lvl="1" indent="-457200" algn="just">
              <a:spcBef>
                <a:spcPct val="20000"/>
              </a:spcBef>
              <a:buClr>
                <a:srgbClr val="0F6FC6"/>
              </a:buClr>
              <a:buSzPct val="85000"/>
              <a:buFont typeface="Wingdings" pitchFamily="2" charset="2"/>
              <a:buChar char="q"/>
            </a:pPr>
            <a:r>
              <a:rPr lang="pt-BR" sz="2400" b="1" dirty="0">
                <a:solidFill>
                  <a:prstClr val="black"/>
                </a:solidFill>
                <a:effectLst>
                  <a:outerShdw blurRad="38100" dist="38100" dir="2700000" algn="tl">
                    <a:srgbClr val="000000">
                      <a:alpha val="43137"/>
                    </a:srgbClr>
                  </a:outerShdw>
                </a:effectLst>
                <a:latin typeface="Arial" pitchFamily="34" charset="0"/>
                <a:cs typeface="Arial" pitchFamily="34" charset="0"/>
              </a:rPr>
              <a:t>50%</a:t>
            </a:r>
            <a:r>
              <a:rPr lang="pt-BR" sz="2400" dirty="0">
                <a:solidFill>
                  <a:prstClr val="black"/>
                </a:solidFill>
                <a:latin typeface="Arial" pitchFamily="34" charset="0"/>
                <a:cs typeface="Arial" pitchFamily="34" charset="0"/>
              </a:rPr>
              <a:t> dos recursos globais da complementação -</a:t>
            </a:r>
            <a:r>
              <a:rPr lang="pt-BR" sz="2400" b="1" dirty="0">
                <a:solidFill>
                  <a:prstClr val="black"/>
                </a:solidFill>
                <a:effectLst>
                  <a:outerShdw blurRad="38100" dist="38100" dir="2700000" algn="tl">
                    <a:srgbClr val="000000">
                      <a:alpha val="43137"/>
                    </a:srgbClr>
                  </a:outerShdw>
                </a:effectLst>
                <a:latin typeface="Arial" pitchFamily="34" charset="0"/>
                <a:cs typeface="Arial" pitchFamily="34" charset="0"/>
              </a:rPr>
              <a:t>VAAT</a:t>
            </a:r>
            <a:r>
              <a:rPr lang="pt-BR" sz="2400" dirty="0">
                <a:solidFill>
                  <a:prstClr val="black"/>
                </a:solidFill>
                <a:latin typeface="Arial" pitchFamily="34" charset="0"/>
                <a:cs typeface="Arial" pitchFamily="34" charset="0"/>
              </a:rPr>
              <a:t> da União  para a educação infantil;</a:t>
            </a:r>
          </a:p>
          <a:p>
            <a:pPr marL="850014" lvl="1" indent="-456997" algn="just">
              <a:spcBef>
                <a:spcPct val="20000"/>
              </a:spcBef>
              <a:buClr>
                <a:srgbClr val="0F6FC6"/>
              </a:buClr>
              <a:buSzPct val="85000"/>
              <a:buFont typeface="Wingdings" pitchFamily="2" charset="2"/>
              <a:buChar char="q"/>
            </a:pPr>
            <a:r>
              <a:rPr lang="pt-BR" sz="2400" dirty="0">
                <a:solidFill>
                  <a:prstClr val="black"/>
                </a:solidFill>
                <a:latin typeface="Arial" pitchFamily="34" charset="0"/>
                <a:cs typeface="Arial" pitchFamily="34" charset="0"/>
              </a:rPr>
              <a:t>Mínimo de </a:t>
            </a:r>
            <a:r>
              <a:rPr lang="pt-BR" sz="2400" b="1" dirty="0">
                <a:solidFill>
                  <a:prstClr val="black"/>
                </a:solidFill>
                <a:effectLst>
                  <a:outerShdw blurRad="38100" dist="38100" dir="2700000" algn="tl">
                    <a:srgbClr val="000000">
                      <a:alpha val="43137"/>
                    </a:srgbClr>
                  </a:outerShdw>
                </a:effectLst>
                <a:latin typeface="Arial" pitchFamily="34" charset="0"/>
                <a:cs typeface="Arial" pitchFamily="34" charset="0"/>
              </a:rPr>
              <a:t>15%</a:t>
            </a:r>
            <a:r>
              <a:rPr lang="pt-BR" sz="2400" dirty="0">
                <a:solidFill>
                  <a:prstClr val="black"/>
                </a:solidFill>
                <a:latin typeface="Arial" pitchFamily="34" charset="0"/>
                <a:cs typeface="Arial" pitchFamily="34" charset="0"/>
              </a:rPr>
              <a:t> da complementação-VAAT da União para  despesas de capital.</a:t>
            </a:r>
          </a:p>
          <a:p>
            <a:pPr marL="850217" lvl="1" indent="-457200" algn="just">
              <a:spcBef>
                <a:spcPct val="20000"/>
              </a:spcBef>
              <a:buClr>
                <a:srgbClr val="0F6FC6"/>
              </a:buClr>
              <a:buSzPct val="85000"/>
              <a:buFont typeface="Wingdings" pitchFamily="2" charset="2"/>
              <a:buChar char="q"/>
            </a:pPr>
            <a:r>
              <a:rPr lang="pt-BR" sz="2400" b="1" u="sng" dirty="0">
                <a:solidFill>
                  <a:prstClr val="black"/>
                </a:solidFill>
                <a:effectLst>
                  <a:outerShdw blurRad="38100" dist="38100" dir="2700000" algn="tl">
                    <a:srgbClr val="000000">
                      <a:alpha val="43137"/>
                    </a:srgbClr>
                  </a:outerShdw>
                </a:effectLst>
                <a:latin typeface="Arial" pitchFamily="34" charset="0"/>
                <a:cs typeface="Arial" pitchFamily="34" charset="0"/>
              </a:rPr>
              <a:t>Mínimo de 70% para Profissionais da Educação </a:t>
            </a:r>
          </a:p>
          <a:p>
            <a:pPr marL="393017" lvl="1" algn="just">
              <a:spcBef>
                <a:spcPct val="20000"/>
              </a:spcBef>
              <a:buClr>
                <a:srgbClr val="0F6FC6"/>
              </a:buClr>
              <a:buSzPct val="85000"/>
            </a:pPr>
            <a:r>
              <a:rPr lang="pt-BR" sz="2400" dirty="0">
                <a:solidFill>
                  <a:prstClr val="black"/>
                </a:solidFill>
                <a:latin typeface="Arial" pitchFamily="34" charset="0"/>
                <a:cs typeface="Arial" pitchFamily="34" charset="0"/>
              </a:rPr>
              <a:t>       </a:t>
            </a:r>
            <a:r>
              <a:rPr lang="pt-BR" sz="2000" dirty="0">
                <a:solidFill>
                  <a:prstClr val="black"/>
                </a:solidFill>
                <a:latin typeface="Arial" pitchFamily="34" charset="0"/>
                <a:cs typeface="Arial" pitchFamily="34" charset="0"/>
              </a:rPr>
              <a:t>- (Inciso XI do </a:t>
            </a:r>
            <a:r>
              <a:rPr lang="pt-BR" sz="2000" dirty="0" err="1">
                <a:solidFill>
                  <a:prstClr val="black"/>
                </a:solidFill>
                <a:latin typeface="Arial" pitchFamily="34" charset="0"/>
                <a:cs typeface="Arial" pitchFamily="34" charset="0"/>
              </a:rPr>
              <a:t>Art</a:t>
            </a:r>
            <a:r>
              <a:rPr lang="pt-BR" sz="2000" dirty="0">
                <a:solidFill>
                  <a:prstClr val="black"/>
                </a:solidFill>
                <a:latin typeface="Arial" pitchFamily="34" charset="0"/>
                <a:cs typeface="Arial" pitchFamily="34" charset="0"/>
              </a:rPr>
              <a:t> 212-A,  EC - 108) </a:t>
            </a:r>
          </a:p>
          <a:p>
            <a:pPr marL="393017" lvl="1" algn="just">
              <a:spcBef>
                <a:spcPct val="20000"/>
              </a:spcBef>
              <a:buClr>
                <a:srgbClr val="0F6FC6"/>
              </a:buClr>
              <a:buSzPct val="85000"/>
            </a:pPr>
            <a:r>
              <a:rPr lang="pt-BR" sz="2400" dirty="0">
                <a:solidFill>
                  <a:prstClr val="black"/>
                </a:solidFill>
                <a:latin typeface="Arial" pitchFamily="34" charset="0"/>
                <a:cs typeface="Arial" pitchFamily="34" charset="0"/>
              </a:rPr>
              <a:t>       </a:t>
            </a:r>
            <a:r>
              <a:rPr lang="pt-BR" sz="2000" dirty="0">
                <a:solidFill>
                  <a:prstClr val="black"/>
                </a:solidFill>
                <a:latin typeface="Arial" pitchFamily="34" charset="0"/>
                <a:cs typeface="Arial" pitchFamily="34" charset="0"/>
              </a:rPr>
              <a:t>- Profissionais da Educação em conformidade com o Art. 61 da LDB.</a:t>
            </a:r>
          </a:p>
          <a:p>
            <a:pPr marL="393017" lvl="1" algn="just">
              <a:spcBef>
                <a:spcPct val="20000"/>
              </a:spcBef>
              <a:buClr>
                <a:srgbClr val="0F6FC6"/>
              </a:buClr>
              <a:buSzPct val="85000"/>
            </a:pPr>
            <a:r>
              <a:rPr lang="pt-BR" sz="2000" dirty="0">
                <a:solidFill>
                  <a:prstClr val="black"/>
                </a:solidFill>
                <a:latin typeface="Arial" pitchFamily="34" charset="0"/>
                <a:cs typeface="Arial" pitchFamily="34" charset="0"/>
              </a:rPr>
              <a:t>          (Inciso II do Art. 26 da Lei 14.113)</a:t>
            </a:r>
          </a:p>
          <a:p>
            <a:pPr marL="850014" lvl="1" indent="-456997" algn="just">
              <a:spcBef>
                <a:spcPct val="20000"/>
              </a:spcBef>
              <a:buClr>
                <a:srgbClr val="0F6FC6"/>
              </a:buClr>
              <a:buSzPct val="85000"/>
              <a:buFont typeface="Wingdings" pitchFamily="2" charset="2"/>
              <a:buChar char="q"/>
            </a:pPr>
            <a:r>
              <a:rPr lang="pt-BR" sz="2400" b="1" u="sng" dirty="0">
                <a:solidFill>
                  <a:prstClr val="black"/>
                </a:solidFill>
                <a:latin typeface="Arial" pitchFamily="34" charset="0"/>
                <a:cs typeface="Arial" pitchFamily="34" charset="0"/>
              </a:rPr>
              <a:t>Atualização da Lei nº 14.113 / 2020</a:t>
            </a:r>
          </a:p>
          <a:p>
            <a:pPr marL="1192915" lvl="2" indent="-342900" algn="just">
              <a:spcBef>
                <a:spcPct val="20000"/>
              </a:spcBef>
              <a:buClr>
                <a:srgbClr val="0F6FC6"/>
              </a:buClr>
              <a:buSzPct val="85000"/>
              <a:buFont typeface="Arial" pitchFamily="34" charset="0"/>
              <a:buChar char="•"/>
            </a:pPr>
            <a:r>
              <a:rPr lang="pt-BR" sz="2000" dirty="0">
                <a:solidFill>
                  <a:prstClr val="black"/>
                </a:solidFill>
                <a:latin typeface="Arial" pitchFamily="34" charset="0"/>
                <a:cs typeface="Arial" pitchFamily="34" charset="0"/>
              </a:rPr>
              <a:t> Em 2021, revisão em 2026 e depois a cada 10 anos</a:t>
            </a:r>
          </a:p>
        </p:txBody>
      </p:sp>
      <p:sp>
        <p:nvSpPr>
          <p:cNvPr id="6" name="Retângulo 5"/>
          <p:cNvSpPr/>
          <p:nvPr/>
        </p:nvSpPr>
        <p:spPr>
          <a:xfrm>
            <a:off x="0" y="33505"/>
            <a:ext cx="9180004" cy="830997"/>
          </a:xfrm>
          <a:prstGeom prst="rect">
            <a:avLst/>
          </a:prstGeom>
          <a:solidFill>
            <a:schemeClr val="accent3">
              <a:lumMod val="40000"/>
              <a:lumOff val="60000"/>
            </a:schemeClr>
          </a:solidFill>
        </p:spPr>
        <p:txBody>
          <a:bodyPr wrap="square">
            <a:spAutoFit/>
          </a:bodyPr>
          <a:lstStyle/>
          <a:p>
            <a:pPr algn="ctr">
              <a:spcBef>
                <a:spcPct val="20000"/>
              </a:spcBef>
              <a:buClr>
                <a:srgbClr val="0BD0D9"/>
              </a:buClr>
              <a:buSzPct val="95000"/>
            </a:pPr>
            <a:r>
              <a:rPr lang="pt-BR" sz="4800" b="1" dirty="0">
                <a:solidFill>
                  <a:srgbClr val="4F81BD">
                    <a:lumMod val="75000"/>
                  </a:srgbClr>
                </a:solidFill>
                <a:effectLst>
                  <a:outerShdw blurRad="38100" dist="38100" dir="2700000" algn="tl">
                    <a:srgbClr val="000000">
                      <a:alpha val="43137"/>
                    </a:srgbClr>
                  </a:outerShdw>
                </a:effectLst>
                <a:latin typeface="Arial" pitchFamily="34" charset="0"/>
                <a:cs typeface="Arial" pitchFamily="34" charset="0"/>
              </a:rPr>
              <a:t>NOVO FUNDEB</a:t>
            </a:r>
          </a:p>
        </p:txBody>
      </p:sp>
    </p:spTree>
    <p:extLst>
      <p:ext uri="{BB962C8B-B14F-4D97-AF65-F5344CB8AC3E}">
        <p14:creationId xmlns:p14="http://schemas.microsoft.com/office/powerpoint/2010/main" val="15881214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285" y="735732"/>
            <a:ext cx="9144000" cy="5804153"/>
          </a:xfrm>
          <a:prstGeom prst="rect">
            <a:avLst/>
          </a:prstGeom>
          <a:solidFill>
            <a:schemeClr val="bg1"/>
          </a:solidFill>
        </p:spPr>
        <p:txBody>
          <a:bodyPr wrap="square">
            <a:spAutoFit/>
          </a:bodyPr>
          <a:lstStyle/>
          <a:p>
            <a:pPr algn="just"/>
            <a:r>
              <a:rPr lang="pt-BR" b="1" dirty="0">
                <a:solidFill>
                  <a:srgbClr val="162937"/>
                </a:solidFill>
                <a:latin typeface="Arial" pitchFamily="34" charset="0"/>
                <a:cs typeface="Arial" pitchFamily="34" charset="0"/>
              </a:rPr>
              <a:t>Art. 26. </a:t>
            </a:r>
            <a:r>
              <a:rPr lang="pt-BR" dirty="0">
                <a:solidFill>
                  <a:srgbClr val="162937"/>
                </a:solidFill>
                <a:latin typeface="Arial" pitchFamily="34" charset="0"/>
                <a:cs typeface="Arial" pitchFamily="34" charset="0"/>
              </a:rPr>
              <a:t>Excluídos os recursos de que trata o inciso III do caput do art. 5º desta Lei,  proporção </a:t>
            </a:r>
            <a:r>
              <a:rPr lang="pt-BR" b="1" dirty="0">
                <a:solidFill>
                  <a:srgbClr val="162937"/>
                </a:solidFill>
                <a:latin typeface="Arial" pitchFamily="34" charset="0"/>
                <a:cs typeface="Arial" pitchFamily="34" charset="0"/>
              </a:rPr>
              <a:t>não inferior a 70% (setenta por cento)</a:t>
            </a:r>
            <a:r>
              <a:rPr lang="pt-BR" dirty="0">
                <a:solidFill>
                  <a:srgbClr val="162937"/>
                </a:solidFill>
                <a:latin typeface="Arial" pitchFamily="34" charset="0"/>
                <a:cs typeface="Arial" pitchFamily="34" charset="0"/>
              </a:rPr>
              <a:t> dos recursos anuais totais dos Fundos referidos no art. 1º desta Lei será destinada ao pagamento, em cada rede de ensino, </a:t>
            </a:r>
            <a:r>
              <a:rPr lang="pt-BR" b="1" dirty="0">
                <a:solidFill>
                  <a:srgbClr val="162937"/>
                </a:solidFill>
                <a:latin typeface="Arial" pitchFamily="34" charset="0"/>
                <a:cs typeface="Arial" pitchFamily="34" charset="0"/>
              </a:rPr>
              <a:t>da remuneração dos profissionais da educação básica em efetivo exercício.</a:t>
            </a:r>
          </a:p>
          <a:p>
            <a:pPr>
              <a:lnSpc>
                <a:spcPts val="900"/>
              </a:lnSpc>
            </a:pPr>
            <a:endParaRPr lang="pt-BR" b="1" dirty="0">
              <a:solidFill>
                <a:srgbClr val="162937"/>
              </a:solidFill>
              <a:latin typeface="Arial" pitchFamily="34" charset="0"/>
              <a:cs typeface="Arial" pitchFamily="34" charset="0"/>
            </a:endParaRPr>
          </a:p>
          <a:p>
            <a:r>
              <a:rPr lang="pt-BR" b="1" dirty="0">
                <a:solidFill>
                  <a:srgbClr val="162937"/>
                </a:solidFill>
                <a:latin typeface="Arial" pitchFamily="34" charset="0"/>
                <a:cs typeface="Arial" pitchFamily="34" charset="0"/>
              </a:rPr>
              <a:t>Parágrafo único</a:t>
            </a:r>
            <a:r>
              <a:rPr lang="pt-BR" dirty="0">
                <a:solidFill>
                  <a:srgbClr val="162937"/>
                </a:solidFill>
                <a:latin typeface="Arial" pitchFamily="34" charset="0"/>
                <a:cs typeface="Arial" pitchFamily="34" charset="0"/>
              </a:rPr>
              <a:t>. Para os fins do disposto no </a:t>
            </a:r>
            <a:r>
              <a:rPr lang="pt-BR" b="1" dirty="0">
                <a:solidFill>
                  <a:srgbClr val="162937"/>
                </a:solidFill>
                <a:latin typeface="Arial" pitchFamily="34" charset="0"/>
                <a:cs typeface="Arial" pitchFamily="34" charset="0"/>
              </a:rPr>
              <a:t>caput </a:t>
            </a:r>
            <a:r>
              <a:rPr lang="pt-BR" dirty="0">
                <a:solidFill>
                  <a:srgbClr val="162937"/>
                </a:solidFill>
                <a:latin typeface="Arial" pitchFamily="34" charset="0"/>
                <a:cs typeface="Arial" pitchFamily="34" charset="0"/>
              </a:rPr>
              <a:t>deste artigo, considera-se:</a:t>
            </a:r>
          </a:p>
          <a:p>
            <a:pPr>
              <a:lnSpc>
                <a:spcPts val="900"/>
              </a:lnSpc>
            </a:pPr>
            <a:endParaRPr lang="pt-BR" dirty="0">
              <a:solidFill>
                <a:srgbClr val="162937"/>
              </a:solidFill>
              <a:latin typeface="Arial" pitchFamily="34" charset="0"/>
              <a:cs typeface="Arial" pitchFamily="34" charset="0"/>
            </a:endParaRPr>
          </a:p>
          <a:p>
            <a:pPr algn="just"/>
            <a:r>
              <a:rPr lang="pt-BR" b="1" dirty="0">
                <a:solidFill>
                  <a:srgbClr val="162937"/>
                </a:solidFill>
                <a:latin typeface="Arial" pitchFamily="34" charset="0"/>
                <a:cs typeface="Arial" pitchFamily="34" charset="0"/>
              </a:rPr>
              <a:t>I - </a:t>
            </a:r>
            <a:r>
              <a:rPr lang="pt-BR" dirty="0">
                <a:solidFill>
                  <a:srgbClr val="162937"/>
                </a:solidFill>
                <a:latin typeface="Arial" pitchFamily="34" charset="0"/>
                <a:cs typeface="Arial" pitchFamily="34" charset="0"/>
              </a:rPr>
              <a:t>remuneração: o total de pagamentos devidos aos profissionais da educação básica em decorrência do efetivo exercício em cargo, emprego ou função, integrantes da estrutura, quadro ou tabela de servidores do Estado, do Distrito Federal ou do Município, conforme o caso, inclusive os encargos sociais incidentes;</a:t>
            </a:r>
          </a:p>
          <a:p>
            <a:pPr algn="just">
              <a:lnSpc>
                <a:spcPts val="900"/>
              </a:lnSpc>
            </a:pPr>
            <a:endParaRPr lang="pt-BR" dirty="0">
              <a:solidFill>
                <a:srgbClr val="162937"/>
              </a:solidFill>
              <a:latin typeface="Arial" pitchFamily="34" charset="0"/>
              <a:cs typeface="Arial" pitchFamily="34" charset="0"/>
            </a:endParaRPr>
          </a:p>
          <a:p>
            <a:pPr algn="just"/>
            <a:r>
              <a:rPr lang="pt-BR" b="1" dirty="0">
                <a:solidFill>
                  <a:srgbClr val="162937"/>
                </a:solidFill>
                <a:latin typeface="Arial" pitchFamily="34" charset="0"/>
                <a:cs typeface="Arial" pitchFamily="34" charset="0"/>
              </a:rPr>
              <a:t>II - </a:t>
            </a:r>
            <a:r>
              <a:rPr lang="pt-BR" dirty="0">
                <a:solidFill>
                  <a:srgbClr val="162937"/>
                </a:solidFill>
                <a:latin typeface="Arial" pitchFamily="34" charset="0"/>
                <a:cs typeface="Arial" pitchFamily="34" charset="0"/>
              </a:rPr>
              <a:t>profissionais da educação básica: aqueles definidos nos termos do art. 61 da Lei nº 9.394, de 20 de dezembro de 1996, bem como aqueles profissionais referidos no art. 1º da Lei nº 13.935, de 11 de dezembro de 2019, em efetivo exercício nas redes escolares de educação básica;</a:t>
            </a:r>
          </a:p>
          <a:p>
            <a:pPr algn="just">
              <a:lnSpc>
                <a:spcPts val="800"/>
              </a:lnSpc>
            </a:pPr>
            <a:endParaRPr lang="pt-BR" dirty="0">
              <a:solidFill>
                <a:srgbClr val="162937"/>
              </a:solidFill>
              <a:latin typeface="Arial" pitchFamily="34" charset="0"/>
              <a:cs typeface="Arial" pitchFamily="34" charset="0"/>
            </a:endParaRPr>
          </a:p>
          <a:p>
            <a:pPr algn="just"/>
            <a:r>
              <a:rPr lang="pt-BR" b="1" dirty="0">
                <a:solidFill>
                  <a:srgbClr val="162937"/>
                </a:solidFill>
                <a:latin typeface="Arial" pitchFamily="34" charset="0"/>
                <a:cs typeface="Arial" pitchFamily="34" charset="0"/>
              </a:rPr>
              <a:t>III - </a:t>
            </a:r>
            <a:r>
              <a:rPr lang="pt-BR" dirty="0">
                <a:solidFill>
                  <a:srgbClr val="162937"/>
                </a:solidFill>
                <a:latin typeface="Arial" pitchFamily="34" charset="0"/>
                <a:cs typeface="Arial" pitchFamily="34" charset="0"/>
              </a:rPr>
              <a:t>efetivo exercício: a atuação efetiva no desempenho das atividades dos profissionais</a:t>
            </a:r>
          </a:p>
          <a:p>
            <a:pPr algn="just"/>
            <a:r>
              <a:rPr lang="pt-BR" dirty="0">
                <a:solidFill>
                  <a:srgbClr val="162937"/>
                </a:solidFill>
                <a:latin typeface="Arial" pitchFamily="34" charset="0"/>
                <a:cs typeface="Arial" pitchFamily="34" charset="0"/>
              </a:rPr>
              <a:t>referidos no inciso II deste parágrafo associada à regular vinculação contratual, temporária ou estatutária com o ente governamental que o remunera, não descaracterizada por eventuais afastamentos temporários previstos em lei com ônus para o empregador que não impliquem rompimento da relação jurídica existente.</a:t>
            </a:r>
            <a:endParaRPr lang="pt-BR" dirty="0">
              <a:latin typeface="Arial" pitchFamily="34" charset="0"/>
              <a:cs typeface="Arial" pitchFamily="34" charset="0"/>
            </a:endParaRPr>
          </a:p>
        </p:txBody>
      </p:sp>
      <p:sp>
        <p:nvSpPr>
          <p:cNvPr id="3" name="Retângulo 2"/>
          <p:cNvSpPr/>
          <p:nvPr/>
        </p:nvSpPr>
        <p:spPr>
          <a:xfrm>
            <a:off x="21285" y="53494"/>
            <a:ext cx="9144000" cy="682238"/>
          </a:xfrm>
          <a:prstGeom prst="rect">
            <a:avLst/>
          </a:prstGeom>
          <a:solidFill>
            <a:schemeClr val="accent3">
              <a:lumMod val="60000"/>
              <a:lumOff val="40000"/>
            </a:schemeClr>
          </a:solidFill>
        </p:spPr>
        <p:txBody>
          <a:bodyPr wrap="square">
            <a:spAutoFit/>
          </a:bodyPr>
          <a:lstStyle/>
          <a:p>
            <a:pPr lvl="0" algn="ctr">
              <a:lnSpc>
                <a:spcPts val="2300"/>
              </a:lnSpc>
            </a:pPr>
            <a:r>
              <a:rPr lang="pt-BR" sz="2400" b="1" dirty="0">
                <a:solidFill>
                  <a:srgbClr val="162937"/>
                </a:solidFill>
                <a:effectLst>
                  <a:outerShdw blurRad="38100" dist="38100" dir="2700000" algn="tl">
                    <a:srgbClr val="000000">
                      <a:alpha val="43137"/>
                    </a:srgbClr>
                  </a:outerShdw>
                </a:effectLst>
                <a:latin typeface="Arial" pitchFamily="34" charset="0"/>
                <a:cs typeface="Arial" pitchFamily="34" charset="0"/>
              </a:rPr>
              <a:t>LEI Nº 14.113, DE 25 DE DEZEMBRO DE 2020</a:t>
            </a:r>
          </a:p>
          <a:p>
            <a:pPr lvl="0" algn="ctr">
              <a:lnSpc>
                <a:spcPts val="2300"/>
              </a:lnSpc>
            </a:pPr>
            <a:endParaRPr lang="pt-BR" sz="2400" b="1" dirty="0">
              <a:solidFill>
                <a:srgbClr val="162937"/>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731368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181813"/>
            <a:ext cx="9144000" cy="6676187"/>
          </a:xfrm>
          <a:prstGeom prst="rect">
            <a:avLst/>
          </a:prstGeom>
          <a:solidFill>
            <a:schemeClr val="bg1"/>
          </a:solidFill>
        </p:spPr>
        <p:txBody>
          <a:bodyPr wrap="square">
            <a:spAutoFit/>
          </a:bodyPr>
          <a:lstStyle/>
          <a:p>
            <a:r>
              <a:rPr lang="pt-BR" sz="2000" b="1" u="sng" dirty="0">
                <a:effectLst>
                  <a:outerShdw blurRad="38100" dist="38100" dir="2700000" algn="tl">
                    <a:srgbClr val="000000">
                      <a:alpha val="43137"/>
                    </a:srgbClr>
                  </a:outerShdw>
                </a:effectLst>
              </a:rPr>
              <a:t>Portal CNM – Notícias 06/08/2021</a:t>
            </a:r>
          </a:p>
          <a:p>
            <a:pPr>
              <a:lnSpc>
                <a:spcPts val="1100"/>
              </a:lnSpc>
            </a:pPr>
            <a:endParaRPr lang="pt-BR" b="1" dirty="0"/>
          </a:p>
          <a:p>
            <a:r>
              <a:rPr lang="pt-BR" b="1" dirty="0"/>
              <a:t>Tribunais de Contas  </a:t>
            </a:r>
            <a:r>
              <a:rPr lang="pt-BR" b="1" dirty="0">
                <a:solidFill>
                  <a:srgbClr val="C00000"/>
                </a:solidFill>
              </a:rPr>
              <a:t>de  nove  Estados  </a:t>
            </a:r>
            <a:r>
              <a:rPr lang="pt-BR" b="1" dirty="0"/>
              <a:t>reafirmam decisão  do  STF e parecer da CNM sobre revisão de remuneração em 2021.</a:t>
            </a:r>
          </a:p>
          <a:p>
            <a:pPr>
              <a:lnSpc>
                <a:spcPts val="900"/>
              </a:lnSpc>
            </a:pPr>
            <a:endParaRPr lang="pt-BR" b="1" dirty="0"/>
          </a:p>
          <a:p>
            <a:pPr algn="just"/>
            <a:r>
              <a:rPr lang="pt-BR" sz="1600" dirty="0"/>
              <a:t>Posições recentes publicadas pelos Tribunais de Contas do Acre, Alagoas, Ceará, Espírito Santo, Mato Grosso do Sul, Pará, São Paulo, Santa Catarina e Rio Grande do Sul ratificaram a proibição da concessão de qualquer tipo de revisão ou reajuste dos servidores desses Estados. O entendimento segue a determinação do Supremo Tribunal Federal (STF) em relação à interpretação do art. 8º da Lei Complementar (LC) 173/2020 nas Ações Diretas de Inconstitucionalidade (</a:t>
            </a:r>
            <a:r>
              <a:rPr lang="pt-BR" sz="1600" dirty="0" err="1"/>
              <a:t>ADIs</a:t>
            </a:r>
            <a:r>
              <a:rPr lang="pt-BR" sz="1600" dirty="0"/>
              <a:t>) 6442, 6447, 6450 e 6525 e os pareceres jurídicos 1/2021, 2/2021, 3/2021 da Confederação Nacional de Municípios (CNM), emitidos antes da decisão da Corte Suprema.</a:t>
            </a:r>
          </a:p>
          <a:p>
            <a:pPr algn="just"/>
            <a:endParaRPr lang="pt-BR" sz="1600" dirty="0"/>
          </a:p>
          <a:p>
            <a:pPr algn="just"/>
            <a:r>
              <a:rPr lang="pt-BR" sz="1600" dirty="0"/>
              <a:t>Os Tribunais de Contas, em conjunto com outros órgãos de controle externo, analisaram questionamentos e publicaram orientações aos gestores. A Confederação fez um levantamento para informar aos gestores os direcionamentos feitos em cada Estado.</a:t>
            </a:r>
          </a:p>
          <a:p>
            <a:pPr marL="285750" indent="-285750" algn="just">
              <a:lnSpc>
                <a:spcPts val="1100"/>
              </a:lnSpc>
              <a:buFont typeface="Wingdings" pitchFamily="2" charset="2"/>
              <a:buChar char="v"/>
            </a:pPr>
            <a:endParaRPr lang="pt-BR" sz="2400" dirty="0">
              <a:latin typeface="Arial" pitchFamily="34" charset="0"/>
              <a:cs typeface="Arial" pitchFamily="34" charset="0"/>
            </a:endParaRPr>
          </a:p>
          <a:p>
            <a:pPr marL="285750" indent="-285750" algn="just">
              <a:lnSpc>
                <a:spcPts val="1200"/>
              </a:lnSpc>
              <a:buFont typeface="Wingdings" pitchFamily="2" charset="2"/>
              <a:buChar char="v"/>
            </a:pPr>
            <a:r>
              <a:rPr lang="pt-BR" sz="2000" b="1" dirty="0">
                <a:latin typeface="Arial" pitchFamily="34" charset="0"/>
                <a:cs typeface="Arial" pitchFamily="34" charset="0"/>
              </a:rPr>
              <a:t>Acre  </a:t>
            </a:r>
          </a:p>
          <a:p>
            <a:pPr marL="285750" indent="-285750" algn="just">
              <a:lnSpc>
                <a:spcPts val="1200"/>
              </a:lnSpc>
              <a:buFont typeface="Wingdings" pitchFamily="2" charset="2"/>
              <a:buChar char="v"/>
            </a:pPr>
            <a:endParaRPr lang="pt-BR" sz="2000" b="1" dirty="0">
              <a:latin typeface="Arial" pitchFamily="34" charset="0"/>
              <a:cs typeface="Arial" pitchFamily="34" charset="0"/>
            </a:endParaRPr>
          </a:p>
          <a:p>
            <a:pPr marL="285750" indent="-285750" algn="just">
              <a:lnSpc>
                <a:spcPts val="1200"/>
              </a:lnSpc>
              <a:buFont typeface="Wingdings" pitchFamily="2" charset="2"/>
              <a:buChar char="v"/>
            </a:pPr>
            <a:r>
              <a:rPr lang="pt-BR" sz="2000" b="1" dirty="0">
                <a:solidFill>
                  <a:srgbClr val="C00000"/>
                </a:solidFill>
                <a:latin typeface="Arial" pitchFamily="34" charset="0"/>
                <a:cs typeface="Arial" pitchFamily="34" charset="0"/>
              </a:rPr>
              <a:t>Alagoas</a:t>
            </a:r>
            <a:r>
              <a:rPr lang="pt-BR" sz="2000" b="1" dirty="0">
                <a:latin typeface="Arial" pitchFamily="34" charset="0"/>
                <a:cs typeface="Arial" pitchFamily="34" charset="0"/>
              </a:rPr>
              <a:t> </a:t>
            </a:r>
          </a:p>
          <a:p>
            <a:pPr marL="285750" indent="-285750" algn="just">
              <a:lnSpc>
                <a:spcPts val="1200"/>
              </a:lnSpc>
              <a:buFont typeface="Wingdings" pitchFamily="2" charset="2"/>
              <a:buChar char="v"/>
            </a:pPr>
            <a:endParaRPr lang="pt-BR" sz="2000" b="1" dirty="0">
              <a:latin typeface="Arial" pitchFamily="34" charset="0"/>
              <a:cs typeface="Arial" pitchFamily="34" charset="0"/>
            </a:endParaRPr>
          </a:p>
          <a:p>
            <a:pPr marL="285750" indent="-285750" algn="just">
              <a:lnSpc>
                <a:spcPts val="1200"/>
              </a:lnSpc>
              <a:buFont typeface="Wingdings" pitchFamily="2" charset="2"/>
              <a:buChar char="v"/>
            </a:pPr>
            <a:r>
              <a:rPr lang="pt-BR" sz="2000" b="1" dirty="0">
                <a:latin typeface="Arial" pitchFamily="34" charset="0"/>
                <a:cs typeface="Arial" pitchFamily="34" charset="0"/>
              </a:rPr>
              <a:t>Ceará</a:t>
            </a:r>
          </a:p>
          <a:p>
            <a:pPr marL="285750" indent="-285750" algn="just">
              <a:lnSpc>
                <a:spcPts val="1200"/>
              </a:lnSpc>
              <a:buFont typeface="Wingdings" pitchFamily="2" charset="2"/>
              <a:buChar char="v"/>
            </a:pPr>
            <a:endParaRPr lang="pt-BR" sz="2000" dirty="0">
              <a:latin typeface="Arial" pitchFamily="34" charset="0"/>
              <a:cs typeface="Arial" pitchFamily="34" charset="0"/>
            </a:endParaRPr>
          </a:p>
          <a:p>
            <a:pPr marL="285750" indent="-285750" algn="just">
              <a:lnSpc>
                <a:spcPts val="1200"/>
              </a:lnSpc>
              <a:buFont typeface="Wingdings" pitchFamily="2" charset="2"/>
              <a:buChar char="v"/>
            </a:pPr>
            <a:r>
              <a:rPr lang="pt-BR" sz="2000" b="1" dirty="0">
                <a:latin typeface="Arial" pitchFamily="34" charset="0"/>
                <a:cs typeface="Arial" pitchFamily="34" charset="0"/>
              </a:rPr>
              <a:t>Espírito Santo</a:t>
            </a:r>
          </a:p>
          <a:p>
            <a:pPr marL="285750" indent="-285750" algn="just">
              <a:lnSpc>
                <a:spcPts val="1200"/>
              </a:lnSpc>
              <a:buFont typeface="Wingdings" pitchFamily="2" charset="2"/>
              <a:buChar char="v"/>
            </a:pPr>
            <a:endParaRPr lang="pt-BR" sz="2000" dirty="0">
              <a:latin typeface="Arial" pitchFamily="34" charset="0"/>
              <a:cs typeface="Arial" pitchFamily="34" charset="0"/>
            </a:endParaRPr>
          </a:p>
          <a:p>
            <a:pPr marL="285750" indent="-285750" algn="just">
              <a:lnSpc>
                <a:spcPts val="1200"/>
              </a:lnSpc>
              <a:buFont typeface="Wingdings" pitchFamily="2" charset="2"/>
              <a:buChar char="v"/>
            </a:pPr>
            <a:r>
              <a:rPr lang="pt-BR" sz="2000" b="1" dirty="0">
                <a:latin typeface="Arial" pitchFamily="34" charset="0"/>
                <a:cs typeface="Arial" pitchFamily="34" charset="0"/>
              </a:rPr>
              <a:t>Mato Grosso do Sul</a:t>
            </a:r>
          </a:p>
          <a:p>
            <a:pPr marL="285750" indent="-285750" algn="just">
              <a:lnSpc>
                <a:spcPts val="1200"/>
              </a:lnSpc>
              <a:buFont typeface="Wingdings" pitchFamily="2" charset="2"/>
              <a:buChar char="v"/>
            </a:pPr>
            <a:endParaRPr lang="pt-BR" sz="2000" dirty="0">
              <a:latin typeface="Arial" pitchFamily="34" charset="0"/>
              <a:cs typeface="Arial" pitchFamily="34" charset="0"/>
            </a:endParaRPr>
          </a:p>
          <a:p>
            <a:pPr marL="285750" indent="-285750" algn="just">
              <a:lnSpc>
                <a:spcPts val="1200"/>
              </a:lnSpc>
              <a:buFont typeface="Wingdings" pitchFamily="2" charset="2"/>
              <a:buChar char="v"/>
            </a:pPr>
            <a:r>
              <a:rPr lang="pt-BR" sz="2000" b="1" dirty="0">
                <a:latin typeface="Arial" pitchFamily="34" charset="0"/>
                <a:cs typeface="Arial" pitchFamily="34" charset="0"/>
              </a:rPr>
              <a:t>Rio Grande do Sul</a:t>
            </a:r>
          </a:p>
          <a:p>
            <a:pPr marL="285750" indent="-285750" algn="just">
              <a:lnSpc>
                <a:spcPts val="1200"/>
              </a:lnSpc>
              <a:buFont typeface="Wingdings" pitchFamily="2" charset="2"/>
              <a:buChar char="v"/>
            </a:pPr>
            <a:endParaRPr lang="pt-BR" sz="2000" b="1" dirty="0">
              <a:latin typeface="Arial" pitchFamily="34" charset="0"/>
              <a:cs typeface="Arial" pitchFamily="34" charset="0"/>
            </a:endParaRPr>
          </a:p>
          <a:p>
            <a:pPr marL="285750" indent="-285750" algn="just">
              <a:lnSpc>
                <a:spcPts val="1200"/>
              </a:lnSpc>
              <a:buFont typeface="Wingdings" pitchFamily="2" charset="2"/>
              <a:buChar char="v"/>
            </a:pPr>
            <a:r>
              <a:rPr lang="pt-BR" sz="2000" b="1" dirty="0">
                <a:latin typeface="Arial" pitchFamily="34" charset="0"/>
                <a:cs typeface="Arial" pitchFamily="34" charset="0"/>
              </a:rPr>
              <a:t>Santa Catarina</a:t>
            </a:r>
          </a:p>
          <a:p>
            <a:pPr marL="285750" indent="-285750" algn="just">
              <a:lnSpc>
                <a:spcPts val="1200"/>
              </a:lnSpc>
              <a:buFont typeface="Wingdings" pitchFamily="2" charset="2"/>
              <a:buChar char="v"/>
            </a:pPr>
            <a:endParaRPr lang="pt-BR" sz="2000" b="1" dirty="0">
              <a:latin typeface="Arial" pitchFamily="34" charset="0"/>
              <a:cs typeface="Arial" pitchFamily="34" charset="0"/>
            </a:endParaRPr>
          </a:p>
          <a:p>
            <a:pPr marL="285750" indent="-285750" algn="just">
              <a:lnSpc>
                <a:spcPts val="1200"/>
              </a:lnSpc>
              <a:buFont typeface="Wingdings" pitchFamily="2" charset="2"/>
              <a:buChar char="v"/>
            </a:pPr>
            <a:r>
              <a:rPr lang="pt-BR" sz="2000" b="1" dirty="0">
                <a:latin typeface="Arial" pitchFamily="34" charset="0"/>
                <a:cs typeface="Arial" pitchFamily="34" charset="0"/>
              </a:rPr>
              <a:t>São Paulo </a:t>
            </a:r>
          </a:p>
          <a:p>
            <a:pPr marL="285750" indent="-285750" algn="just">
              <a:lnSpc>
                <a:spcPts val="1200"/>
              </a:lnSpc>
              <a:buFont typeface="Wingdings" pitchFamily="2" charset="2"/>
              <a:buChar char="v"/>
            </a:pPr>
            <a:endParaRPr lang="pt-BR" sz="2000" b="1" dirty="0">
              <a:latin typeface="Arial" pitchFamily="34" charset="0"/>
              <a:cs typeface="Arial" pitchFamily="34" charset="0"/>
            </a:endParaRPr>
          </a:p>
          <a:p>
            <a:pPr marL="285750" indent="-285750" algn="just">
              <a:lnSpc>
                <a:spcPts val="1200"/>
              </a:lnSpc>
              <a:buFont typeface="Wingdings" pitchFamily="2" charset="2"/>
              <a:buChar char="v"/>
            </a:pPr>
            <a:r>
              <a:rPr lang="pt-BR" sz="2000" b="1" dirty="0">
                <a:latin typeface="Arial" pitchFamily="34" charset="0"/>
                <a:cs typeface="Arial" pitchFamily="34" charset="0"/>
              </a:rPr>
              <a:t>Pará</a:t>
            </a:r>
            <a:endParaRPr lang="pt-BR" sz="2400" b="1" dirty="0"/>
          </a:p>
        </p:txBody>
      </p:sp>
    </p:spTree>
    <p:extLst>
      <p:ext uri="{BB962C8B-B14F-4D97-AF65-F5344CB8AC3E}">
        <p14:creationId xmlns:p14="http://schemas.microsoft.com/office/powerpoint/2010/main" val="9850439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964" y="41176"/>
            <a:ext cx="9144000" cy="6922921"/>
          </a:xfrm>
          <a:prstGeom prst="rect">
            <a:avLst/>
          </a:prstGeom>
          <a:solidFill>
            <a:schemeClr val="bg1"/>
          </a:solidFill>
        </p:spPr>
        <p:txBody>
          <a:bodyPr wrap="square">
            <a:spAutoFit/>
          </a:bodyPr>
          <a:lstStyle/>
          <a:p>
            <a:pPr indent="449580" algn="ctr">
              <a:lnSpc>
                <a:spcPct val="115000"/>
              </a:lnSpc>
              <a:spcAft>
                <a:spcPts val="800"/>
              </a:spcAft>
            </a:pPr>
            <a:r>
              <a:rPr lang="pt-BR" sz="1200" b="1" dirty="0">
                <a:latin typeface="Calibri" pitchFamily="34" charset="0"/>
                <a:ea typeface="Times New Roman"/>
                <a:cs typeface="Calibri" pitchFamily="34" charset="0"/>
              </a:rPr>
              <a:t>Resumo da ADPF 791</a:t>
            </a:r>
            <a:endParaRPr lang="pt-BR" sz="1200" dirty="0">
              <a:latin typeface="Calibri" pitchFamily="34" charset="0"/>
              <a:ea typeface="Calibri"/>
              <a:cs typeface="Calibri" pitchFamily="34" charset="0"/>
            </a:endParaRPr>
          </a:p>
          <a:p>
            <a:pPr indent="449580" algn="just">
              <a:lnSpc>
                <a:spcPct val="115000"/>
              </a:lnSpc>
              <a:spcAft>
                <a:spcPts val="800"/>
              </a:spcAft>
            </a:pPr>
            <a:r>
              <a:rPr lang="pt-BR" sz="1200" dirty="0">
                <a:latin typeface="Calibri" pitchFamily="34" charset="0"/>
                <a:ea typeface="Times New Roman"/>
                <a:cs typeface="Calibri" pitchFamily="34" charset="0"/>
              </a:rPr>
              <a:t>O Governador do Estado do Espírito Santo, Renato Casagrande, ingressou com Ação de Descumprimento de Preceito Fundamental (ADPF) no Supremo Tribunal Federal (STF) onde pleiteia, no mérito, que o Pretório Excelso fixe interpretação no sentido de afastar a eficácia e aplicabilidade do art. 8º, incisos I a V, da Lei Complementar 173/2020, para contemplar profissionais da educação básica em efetivo exercício, em cumprimento ao disposto no art. 212-A da CF/1988 (incluído pela Emenda Constitucional 108/2020), permitindo-se a adoção de quaisquer das medidas previstas art. 8º, incisos I a V, da Lei Complementar 173/2020 exclusivamente para esse grupo.</a:t>
            </a:r>
            <a:endParaRPr lang="pt-BR" sz="1200" dirty="0">
              <a:latin typeface="Calibri" pitchFamily="34" charset="0"/>
              <a:ea typeface="Calibri"/>
              <a:cs typeface="Calibri" pitchFamily="34" charset="0"/>
            </a:endParaRPr>
          </a:p>
          <a:p>
            <a:pPr indent="449580" algn="just">
              <a:lnSpc>
                <a:spcPct val="115000"/>
              </a:lnSpc>
              <a:spcAft>
                <a:spcPts val="800"/>
              </a:spcAft>
            </a:pPr>
            <a:r>
              <a:rPr lang="pt-BR" sz="1200" dirty="0">
                <a:latin typeface="Calibri" pitchFamily="34" charset="0"/>
                <a:ea typeface="Times New Roman"/>
                <a:cs typeface="Calibri" pitchFamily="34" charset="0"/>
              </a:rPr>
              <a:t>O dispositivo impugnado na ADPF é o seguinte:</a:t>
            </a:r>
            <a:endParaRPr lang="pt-BR" sz="1200" dirty="0">
              <a:latin typeface="Calibri" pitchFamily="34" charset="0"/>
              <a:ea typeface="Calibri"/>
              <a:cs typeface="Calibri" pitchFamily="34" charset="0"/>
            </a:endParaRPr>
          </a:p>
          <a:p>
            <a:pPr algn="just">
              <a:lnSpc>
                <a:spcPct val="115000"/>
              </a:lnSpc>
              <a:spcAft>
                <a:spcPts val="800"/>
              </a:spcAft>
            </a:pPr>
            <a:r>
              <a:rPr lang="pt-BR" sz="1200" dirty="0">
                <a:latin typeface="Calibri" pitchFamily="34" charset="0"/>
                <a:ea typeface="Times New Roman"/>
                <a:cs typeface="Calibri" pitchFamily="34" charset="0"/>
              </a:rPr>
              <a:t>Art. 8º Na hipótese de que trata o art. 65 da Lei Complementar nº 101, de 4 de maio de 2000, a União, os Estados, o Distrito Federal e os Municípios afetados pela calamidade pública decorrente da pandemia da Covid-19 ficam proibidos, até 31 de dezembro de 2021, de: </a:t>
            </a:r>
            <a:endParaRPr lang="pt-BR" sz="1200" dirty="0">
              <a:latin typeface="Calibri" pitchFamily="34" charset="0"/>
              <a:ea typeface="Calibri"/>
              <a:cs typeface="Calibri" pitchFamily="34" charset="0"/>
            </a:endParaRPr>
          </a:p>
          <a:p>
            <a:pPr algn="just">
              <a:lnSpc>
                <a:spcPct val="115000"/>
              </a:lnSpc>
              <a:spcAft>
                <a:spcPts val="800"/>
              </a:spcAft>
            </a:pPr>
            <a:r>
              <a:rPr lang="pt-BR" sz="1200" dirty="0">
                <a:latin typeface="Calibri" pitchFamily="34" charset="0"/>
                <a:ea typeface="Times New Roman"/>
                <a:cs typeface="Calibri" pitchFamily="34" charset="0"/>
              </a:rPr>
              <a:t>I - conceder, a qualquer título, vantagem, aumento, reajuste ou adequação de remuneração a membros de Poder ou de órgão, servidores e empregados públicos e militares, exceto quando derivado de sentença judicial transitada em julgado ou de determinação legal anterior à calamidade pública; </a:t>
            </a:r>
            <a:endParaRPr lang="pt-BR" sz="1200" dirty="0">
              <a:latin typeface="Calibri" pitchFamily="34" charset="0"/>
              <a:ea typeface="Calibri"/>
              <a:cs typeface="Calibri" pitchFamily="34" charset="0"/>
            </a:endParaRPr>
          </a:p>
          <a:p>
            <a:pPr algn="just">
              <a:lnSpc>
                <a:spcPct val="115000"/>
              </a:lnSpc>
              <a:spcAft>
                <a:spcPts val="800"/>
              </a:spcAft>
            </a:pPr>
            <a:r>
              <a:rPr lang="pt-BR" sz="1200" dirty="0">
                <a:latin typeface="Calibri" pitchFamily="34" charset="0"/>
                <a:ea typeface="Times New Roman"/>
                <a:cs typeface="Calibri" pitchFamily="34" charset="0"/>
              </a:rPr>
              <a:t>II - criar cargo, emprego ou função que implique aumento de despesa; </a:t>
            </a:r>
            <a:endParaRPr lang="pt-BR" sz="1200" dirty="0">
              <a:latin typeface="Calibri" pitchFamily="34" charset="0"/>
              <a:ea typeface="Calibri"/>
              <a:cs typeface="Calibri" pitchFamily="34" charset="0"/>
            </a:endParaRPr>
          </a:p>
          <a:p>
            <a:pPr algn="just">
              <a:lnSpc>
                <a:spcPct val="115000"/>
              </a:lnSpc>
              <a:spcAft>
                <a:spcPts val="800"/>
              </a:spcAft>
            </a:pPr>
            <a:r>
              <a:rPr lang="pt-BR" sz="1200" dirty="0">
                <a:latin typeface="Calibri" pitchFamily="34" charset="0"/>
                <a:ea typeface="Times New Roman"/>
                <a:cs typeface="Calibri" pitchFamily="34" charset="0"/>
              </a:rPr>
              <a:t>III - alterar estrutura de carreira que implique aumento de despesa; </a:t>
            </a:r>
            <a:endParaRPr lang="pt-BR" sz="1200" dirty="0">
              <a:latin typeface="Calibri" pitchFamily="34" charset="0"/>
              <a:ea typeface="Calibri"/>
              <a:cs typeface="Calibri" pitchFamily="34" charset="0"/>
            </a:endParaRPr>
          </a:p>
          <a:p>
            <a:pPr algn="just">
              <a:lnSpc>
                <a:spcPct val="115000"/>
              </a:lnSpc>
              <a:spcAft>
                <a:spcPts val="800"/>
              </a:spcAft>
            </a:pPr>
            <a:r>
              <a:rPr lang="pt-BR" sz="1200" dirty="0">
                <a:latin typeface="Calibri" pitchFamily="34" charset="0"/>
                <a:ea typeface="Times New Roman"/>
                <a:cs typeface="Calibri" pitchFamily="34" charset="0"/>
              </a:rPr>
              <a:t>IV - admitir ou contratar pessoal, a qualquer título, ressalvadas as reposições de cargos de chefia, de direção e de assessoramento que não acarretem aumento de despesa, as reposições decorrentes de vacâncias de cargos efetivos ou vitalícios, as contratações temporárias de que trata o inciso IX do caput do art. 37 da Constituição Federal, as contratações de temporários para prestação de serviço militar e as contratações de alunos de órgãos de formação de militares; </a:t>
            </a:r>
            <a:endParaRPr lang="pt-BR" sz="1200" dirty="0">
              <a:latin typeface="Calibri" pitchFamily="34" charset="0"/>
              <a:ea typeface="Calibri"/>
              <a:cs typeface="Calibri" pitchFamily="34" charset="0"/>
            </a:endParaRPr>
          </a:p>
          <a:p>
            <a:pPr algn="just">
              <a:lnSpc>
                <a:spcPct val="115000"/>
              </a:lnSpc>
              <a:spcAft>
                <a:spcPts val="800"/>
              </a:spcAft>
            </a:pPr>
            <a:r>
              <a:rPr lang="pt-BR" sz="1200" dirty="0">
                <a:latin typeface="Calibri" pitchFamily="34" charset="0"/>
                <a:ea typeface="Times New Roman"/>
                <a:cs typeface="Calibri" pitchFamily="34" charset="0"/>
              </a:rPr>
              <a:t>V - ....</a:t>
            </a:r>
          </a:p>
          <a:p>
            <a:pPr algn="just">
              <a:lnSpc>
                <a:spcPct val="115000"/>
              </a:lnSpc>
              <a:spcAft>
                <a:spcPts val="800"/>
              </a:spcAft>
            </a:pPr>
            <a:r>
              <a:rPr lang="pt-BR" sz="1200" b="1" dirty="0">
                <a:latin typeface="Calibri" pitchFamily="34" charset="0"/>
                <a:ea typeface="Times New Roman"/>
                <a:cs typeface="Calibri" pitchFamily="34" charset="0"/>
              </a:rPr>
              <a:t>A ação foi incluída no sistema de julgamento virtual em 17 de setembro de 2021. Já votou o Ministro Relator, Alexandre de Moraes. O entendimento do Relator é no sentido da improcedência da Arguição. No mesmo dia 17 o Ministro Luís Roberto Barroso pediu vista. Agora no dia 06 de outubro o Ministro devolveu os autos para o prosseguimento do julgamento virtual que terá continuidade a partir do próximo dia 22 de outubro com previsão de término para 03 de novembro de 2021.</a:t>
            </a:r>
            <a:endParaRPr lang="pt-BR" sz="1200" b="1" dirty="0">
              <a:latin typeface="Calibri" pitchFamily="34" charset="0"/>
              <a:ea typeface="Calibri"/>
              <a:cs typeface="Calibri" pitchFamily="34" charset="0"/>
            </a:endParaRPr>
          </a:p>
          <a:p>
            <a:pPr indent="449580" algn="just">
              <a:lnSpc>
                <a:spcPct val="115000"/>
              </a:lnSpc>
              <a:spcAft>
                <a:spcPts val="800"/>
              </a:spcAft>
            </a:pPr>
            <a:r>
              <a:rPr lang="pt-BR" sz="1300" b="1" dirty="0">
                <a:latin typeface="Calibri" pitchFamily="34" charset="0"/>
                <a:ea typeface="Times New Roman"/>
                <a:cs typeface="Calibri" pitchFamily="34" charset="0"/>
              </a:rPr>
              <a:t>Em síntese, o STF irá decidir se Governadores e Prefeitos poderão ou não conceder abonos, realizar contratações e adotar outras medidas que resultem aumento de despesa com vistas ao cumprimento dos 70% do FUNDEB, introduzido pela EC 108/2020 e regulamentado pela Lei 14.113/2020. Essas medidas estão vedadas pelos incisos acima transcritos e que são objeto da impugnação.</a:t>
            </a:r>
            <a:endParaRPr lang="pt-BR" sz="1300" b="1" dirty="0">
              <a:effectLst/>
              <a:latin typeface="Calibri" pitchFamily="34" charset="0"/>
              <a:ea typeface="Calibri"/>
              <a:cs typeface="Calibri" pitchFamily="34" charset="0"/>
            </a:endParaRPr>
          </a:p>
        </p:txBody>
      </p:sp>
    </p:spTree>
    <p:extLst>
      <p:ext uri="{BB962C8B-B14F-4D97-AF65-F5344CB8AC3E}">
        <p14:creationId xmlns:p14="http://schemas.microsoft.com/office/powerpoint/2010/main" val="12806089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23873"/>
            <a:ext cx="9125744" cy="6833666"/>
          </a:xfrm>
          <a:prstGeom prst="rect">
            <a:avLst/>
          </a:prstGeom>
        </p:spPr>
        <p:txBody>
          <a:bodyPr wrap="square">
            <a:spAutoFit/>
          </a:bodyPr>
          <a:lstStyle/>
          <a:p>
            <a:pPr algn="ctr">
              <a:lnSpc>
                <a:spcPct val="115000"/>
              </a:lnSpc>
              <a:spcAft>
                <a:spcPts val="1000"/>
              </a:spcAft>
            </a:pPr>
            <a:r>
              <a:rPr lang="pt-BR" sz="1600" b="1" u="sng" dirty="0">
                <a:latin typeface="Calibri"/>
                <a:ea typeface="Calibri"/>
                <a:cs typeface="Times New Roman"/>
              </a:rPr>
              <a:t>NOTA DA CNM SOBRE OS IMPACTOS DO PISO DO MAGISTÉRIO E O COLAPSO NA ADMINISTRAÇÃO PÚBLICA</a:t>
            </a:r>
            <a:endParaRPr lang="pt-BR" sz="1600" dirty="0">
              <a:latin typeface="Calibri"/>
              <a:ea typeface="Calibri"/>
              <a:cs typeface="Times New Roman"/>
            </a:endParaRPr>
          </a:p>
          <a:p>
            <a:pPr algn="just">
              <a:lnSpc>
                <a:spcPct val="115000"/>
              </a:lnSpc>
              <a:spcAft>
                <a:spcPts val="1000"/>
              </a:spcAft>
            </a:pPr>
            <a:r>
              <a:rPr lang="pt-BR" sz="1600" b="1" dirty="0">
                <a:latin typeface="Calibri"/>
                <a:ea typeface="Calibri"/>
                <a:cs typeface="Times New Roman"/>
              </a:rPr>
              <a:t>A Confederação Nacional de Municípios (CNM), em nome do movimento municipalista brasileiro, vem a público manifestar sua profunda preocupação com a gestão da educação no Brasil</a:t>
            </a:r>
            <a:r>
              <a:rPr lang="pt-BR" sz="1600" dirty="0">
                <a:latin typeface="Calibri"/>
                <a:ea typeface="Calibri"/>
                <a:cs typeface="Times New Roman"/>
              </a:rPr>
              <a:t>. Estimativas da entidade com base em portaria publicada no Diário Oficial da União (DOU) </a:t>
            </a:r>
            <a:r>
              <a:rPr lang="pt-BR" sz="1600" b="1" dirty="0">
                <a:latin typeface="Calibri"/>
                <a:ea typeface="Calibri"/>
                <a:cs typeface="Times New Roman"/>
              </a:rPr>
              <a:t>neste sábado, 25 de setembro, </a:t>
            </a:r>
            <a:r>
              <a:rPr lang="pt-BR" sz="1600" dirty="0">
                <a:latin typeface="Calibri"/>
                <a:ea typeface="Calibri"/>
                <a:cs typeface="Times New Roman"/>
              </a:rPr>
              <a:t>mostram que </a:t>
            </a:r>
            <a:r>
              <a:rPr lang="pt-BR" sz="1600" b="1" dirty="0">
                <a:latin typeface="Calibri"/>
                <a:ea typeface="Calibri"/>
                <a:cs typeface="Times New Roman"/>
              </a:rPr>
              <a:t>o </a:t>
            </a:r>
            <a:r>
              <a:rPr lang="pt-BR" sz="1600" b="1" u="sng" dirty="0">
                <a:solidFill>
                  <a:srgbClr val="C00000"/>
                </a:solidFill>
                <a:latin typeface="Calibri"/>
                <a:ea typeface="Calibri"/>
                <a:cs typeface="Times New Roman"/>
              </a:rPr>
              <a:t>piso nacional do magistério terá reajuste em janeiro do próximo ano de 31,3%</a:t>
            </a:r>
            <a:r>
              <a:rPr lang="pt-BR" sz="1600" b="1" dirty="0">
                <a:latin typeface="Calibri"/>
                <a:ea typeface="Calibri"/>
                <a:cs typeface="Times New Roman"/>
              </a:rPr>
              <a:t>, </a:t>
            </a:r>
            <a:r>
              <a:rPr lang="pt-BR" sz="1600" dirty="0">
                <a:latin typeface="Calibri"/>
                <a:ea typeface="Calibri"/>
                <a:cs typeface="Times New Roman"/>
              </a:rPr>
              <a:t>o que representa um impacto nas despesas com pessoal das administrações públicas municipais de montante superior a R$ 28 bilhões.</a:t>
            </a:r>
          </a:p>
          <a:p>
            <a:pPr algn="just">
              <a:lnSpc>
                <a:spcPct val="115000"/>
              </a:lnSpc>
              <a:spcAft>
                <a:spcPts val="1000"/>
              </a:spcAft>
            </a:pPr>
            <a:r>
              <a:rPr lang="pt-BR" sz="1600" dirty="0">
                <a:latin typeface="Calibri"/>
                <a:ea typeface="Calibri"/>
                <a:cs typeface="Times New Roman"/>
              </a:rPr>
              <a:t>Não há que se questionar a importância dos profissionais da educação para o desenvolvimento do país, mas deve-se, acima de tudo, ter responsabilidade e garantir a manutenção do ensino e da própria prestação de serviços ao cidadão pela administração pública. Diante disso, a CNM destaca que é urgente alterar o critério de atualização do valor do piso nacional dos professores, pauta prioritária do movimento municipalista.</a:t>
            </a:r>
          </a:p>
          <a:p>
            <a:pPr algn="just">
              <a:lnSpc>
                <a:spcPct val="115000"/>
              </a:lnSpc>
              <a:spcAft>
                <a:spcPts val="1000"/>
              </a:spcAft>
            </a:pPr>
            <a:r>
              <a:rPr lang="pt-BR" sz="1600" dirty="0">
                <a:latin typeface="Calibri"/>
                <a:ea typeface="Calibri"/>
                <a:cs typeface="Times New Roman"/>
              </a:rPr>
              <a:t>A entidade atua, </a:t>
            </a:r>
            <a:r>
              <a:rPr lang="pt-BR" sz="1600" b="1" dirty="0">
                <a:latin typeface="Calibri"/>
                <a:ea typeface="Calibri"/>
                <a:cs typeface="Times New Roman"/>
              </a:rPr>
              <a:t>há mais de 12 anos</a:t>
            </a:r>
            <a:r>
              <a:rPr lang="pt-BR" sz="1600" dirty="0">
                <a:latin typeface="Calibri"/>
                <a:ea typeface="Calibri"/>
                <a:cs typeface="Times New Roman"/>
              </a:rPr>
              <a:t>, para aprovar o texto original do </a:t>
            </a:r>
            <a:r>
              <a:rPr lang="pt-BR" sz="1600" b="1" dirty="0">
                <a:solidFill>
                  <a:srgbClr val="C00000"/>
                </a:solidFill>
                <a:latin typeface="Calibri"/>
                <a:ea typeface="Calibri"/>
                <a:cs typeface="Times New Roman"/>
              </a:rPr>
              <a:t>Projeto de Lei (PL) 3.776/2008</a:t>
            </a:r>
            <a:r>
              <a:rPr lang="pt-BR" sz="1600" b="1" dirty="0">
                <a:latin typeface="Calibri"/>
                <a:ea typeface="Calibri"/>
                <a:cs typeface="Times New Roman"/>
              </a:rPr>
              <a:t>, </a:t>
            </a:r>
            <a:r>
              <a:rPr lang="pt-BR" sz="1600" dirty="0">
                <a:latin typeface="Calibri"/>
                <a:ea typeface="Calibri"/>
                <a:cs typeface="Times New Roman"/>
              </a:rPr>
              <a:t>do ex-presidente Luís Inácio Lula da Silva, com a adoção do Índice Nacional de Preços ao Consumidor (INPC) nos doze meses anteriores para reajuste do piso ou, ainda, pela aprovação de nova lei federal para o piso dos professores. A pauta vem sendo reforçada pela entidade em audiências e reuniões junto a deputados e senadores, bem como autoridades do Poder Executivo Federal.</a:t>
            </a:r>
          </a:p>
          <a:p>
            <a:pPr algn="just">
              <a:lnSpc>
                <a:spcPct val="115000"/>
              </a:lnSpc>
              <a:spcAft>
                <a:spcPts val="1000"/>
              </a:spcAft>
            </a:pPr>
            <a:r>
              <a:rPr lang="pt-BR" sz="1600" dirty="0">
                <a:latin typeface="Calibri"/>
                <a:ea typeface="Calibri"/>
                <a:cs typeface="Times New Roman"/>
              </a:rPr>
              <a:t>Quem vai arcar com essa conta? Quem responderá pelo não cumprimento da Lei de Responsabilidade Fiscal (LRF) pelos Municípios? É preciso evitar o colapso das administrações locais, especialmente em um momento de crise e que a população necessita ainda mais dos serviços públicos.</a:t>
            </a:r>
          </a:p>
          <a:p>
            <a:pPr algn="ctr">
              <a:lnSpc>
                <a:spcPts val="1200"/>
              </a:lnSpc>
              <a:spcAft>
                <a:spcPts val="0"/>
              </a:spcAft>
            </a:pPr>
            <a:r>
              <a:rPr lang="pt-BR" sz="1600" dirty="0">
                <a:latin typeface="Calibri"/>
                <a:ea typeface="Calibri"/>
                <a:cs typeface="Times New Roman"/>
              </a:rPr>
              <a:t>Paulo Ziulkoski</a:t>
            </a:r>
          </a:p>
          <a:p>
            <a:pPr algn="ctr">
              <a:lnSpc>
                <a:spcPct val="115000"/>
              </a:lnSpc>
              <a:spcAft>
                <a:spcPts val="1000"/>
              </a:spcAft>
            </a:pPr>
            <a:r>
              <a:rPr lang="pt-BR" sz="1600" dirty="0">
                <a:latin typeface="Calibri"/>
                <a:ea typeface="Calibri"/>
                <a:cs typeface="Times New Roman"/>
              </a:rPr>
              <a:t>Presidente da CNM</a:t>
            </a:r>
            <a:endParaRPr lang="pt-BR" sz="1600" dirty="0">
              <a:effectLst/>
              <a:latin typeface="Calibri"/>
              <a:ea typeface="Calibri"/>
              <a:cs typeface="Times New Roman"/>
            </a:endParaRPr>
          </a:p>
        </p:txBody>
      </p:sp>
    </p:spTree>
    <p:extLst>
      <p:ext uri="{BB962C8B-B14F-4D97-AF65-F5344CB8AC3E}">
        <p14:creationId xmlns:p14="http://schemas.microsoft.com/office/powerpoint/2010/main" val="33694721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1182083" y="5934711"/>
            <a:ext cx="6713308" cy="923289"/>
          </a:xfrm>
          <a:prstGeom prst="rect">
            <a:avLst/>
          </a:prstGeom>
          <a:solidFill>
            <a:schemeClr val="accent3">
              <a:lumMod val="75000"/>
            </a:schemeClr>
          </a:solidFill>
        </p:spPr>
        <p:txBody>
          <a:bodyPr wrap="square" lIns="91399" tIns="45700" rIns="91399" bIns="45700">
            <a:spAutoFit/>
          </a:bodyPr>
          <a:lstStyle/>
          <a:p>
            <a:pPr algn="ctr"/>
            <a:r>
              <a:rPr lang="pt-B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Luiz Geraldo de Araújo Monteiro</a:t>
            </a:r>
          </a:p>
          <a:p>
            <a:pPr algn="ctr"/>
            <a:r>
              <a:rPr lang="pt-B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Advogado - Consultor da AMA</a:t>
            </a:r>
          </a:p>
          <a:p>
            <a:pPr algn="ctr"/>
            <a:r>
              <a:rPr lang="pt-BR"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Membro do Conselho Estadual do FUNDEB</a:t>
            </a:r>
          </a:p>
        </p:txBody>
      </p:sp>
      <p:sp>
        <p:nvSpPr>
          <p:cNvPr id="6" name="Retângulo 5"/>
          <p:cNvSpPr/>
          <p:nvPr/>
        </p:nvSpPr>
        <p:spPr>
          <a:xfrm>
            <a:off x="1215346" y="3212976"/>
            <a:ext cx="6713308" cy="923330"/>
          </a:xfrm>
          <a:prstGeom prst="rect">
            <a:avLst/>
          </a:prstGeom>
          <a:solidFill>
            <a:schemeClr val="bg1"/>
          </a:solidFill>
        </p:spPr>
        <p:txBody>
          <a:bodyPr wrap="square">
            <a:spAutoFit/>
          </a:bodyPr>
          <a:lstStyle/>
          <a:p>
            <a:pPr algn="ctr"/>
            <a:r>
              <a:rPr lang="pt-BR" sz="5400" b="1" i="1" dirty="0">
                <a:ln w="12700">
                  <a:solidFill>
                    <a:srgbClr val="9BBB59">
                      <a:lumMod val="50000"/>
                    </a:srgbClr>
                  </a:solidFill>
                  <a:prstDash val="solid"/>
                </a:ln>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OBRIGADO</a:t>
            </a:r>
            <a:endParaRPr lang="pt-BR" sz="5400" i="1" dirty="0">
              <a:solidFill>
                <a:srgbClr val="0070C0"/>
              </a:solidFill>
              <a:effectLst>
                <a:outerShdw blurRad="38100" dist="38100" dir="2700000" algn="tl">
                  <a:srgbClr val="000000">
                    <a:alpha val="43137"/>
                  </a:srgbClr>
                </a:outerShdw>
              </a:effectLst>
            </a:endParaRPr>
          </a:p>
        </p:txBody>
      </p:sp>
      <p:sp>
        <p:nvSpPr>
          <p:cNvPr id="10" name="Retângulo 9"/>
          <p:cNvSpPr/>
          <p:nvPr/>
        </p:nvSpPr>
        <p:spPr>
          <a:xfrm>
            <a:off x="1182083" y="476672"/>
            <a:ext cx="6713308" cy="2123658"/>
          </a:xfrm>
          <a:prstGeom prst="rect">
            <a:avLst/>
          </a:prstGeom>
          <a:solidFill>
            <a:schemeClr val="accent3">
              <a:lumMod val="60000"/>
              <a:lumOff val="40000"/>
            </a:schemeClr>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a:spAutoFit/>
          </a:bodyPr>
          <a:lstStyle/>
          <a:p>
            <a:endParaRPr lang="pt-BR" b="1" dirty="0">
              <a:solidFill>
                <a:srgbClr val="4F81BD">
                  <a:lumMod val="50000"/>
                </a:srgbClr>
              </a:solidFill>
              <a:latin typeface="Open Sans"/>
            </a:endParaRPr>
          </a:p>
          <a:p>
            <a:r>
              <a:rPr lang="pt-BR" b="1" dirty="0">
                <a:solidFill>
                  <a:srgbClr val="4F81BD">
                    <a:lumMod val="50000"/>
                  </a:srgbClr>
                </a:solidFill>
                <a:latin typeface="Open Sans"/>
              </a:rPr>
              <a:t>“</a:t>
            </a:r>
            <a:r>
              <a:rPr lang="pt-BR" sz="3200" b="1" dirty="0">
                <a:solidFill>
                  <a:srgbClr val="4F81BD">
                    <a:lumMod val="50000"/>
                  </a:srgbClr>
                </a:solidFill>
                <a:latin typeface="Brush Script MT" pitchFamily="66" charset="0"/>
              </a:rPr>
              <a:t>A educação é uma das coisas deste mundo em    que acredito de maneira inabalável”</a:t>
            </a:r>
          </a:p>
          <a:p>
            <a:r>
              <a:rPr lang="pt-BR" sz="3200" b="1" dirty="0">
                <a:solidFill>
                  <a:srgbClr val="4F81BD">
                    <a:lumMod val="50000"/>
                  </a:srgbClr>
                </a:solidFill>
                <a:latin typeface="Brush Script MT" pitchFamily="66" charset="0"/>
              </a:rPr>
              <a:t>                   Cecília Meireles</a:t>
            </a:r>
          </a:p>
          <a:p>
            <a:pPr algn="just"/>
            <a:endParaRPr lang="pt-BR" b="1" dirty="0">
              <a:solidFill>
                <a:prstClr val="black"/>
              </a:solidFill>
            </a:endParaRPr>
          </a:p>
        </p:txBody>
      </p:sp>
    </p:spTree>
    <p:extLst>
      <p:ext uri="{BB962C8B-B14F-4D97-AF65-F5344CB8AC3E}">
        <p14:creationId xmlns:p14="http://schemas.microsoft.com/office/powerpoint/2010/main" val="3647107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124744"/>
            <a:ext cx="9144000" cy="4862829"/>
          </a:xfrm>
          <a:prstGeom prst="rect">
            <a:avLst/>
          </a:prstGeom>
          <a:solidFill>
            <a:schemeClr val="bg1"/>
          </a:solidFill>
        </p:spPr>
        <p:txBody>
          <a:bodyPr wrap="square" lIns="91399" tIns="45700" rIns="91399" bIns="45700">
            <a:spAutoFit/>
          </a:bodyPr>
          <a:lstStyle/>
          <a:p>
            <a:r>
              <a:rPr lang="pt-BR" sz="3000" b="1" u="sng" dirty="0">
                <a:solidFill>
                  <a:prstClr val="black"/>
                </a:solidFill>
                <a:latin typeface="Arial" pitchFamily="34" charset="0"/>
                <a:cs typeface="Arial" pitchFamily="34" charset="0"/>
              </a:rPr>
              <a:t>Complementação da União Passa Ser:</a:t>
            </a:r>
          </a:p>
          <a:p>
            <a:endParaRPr lang="pt-BR" sz="2800" b="1" i="1" dirty="0">
              <a:solidFill>
                <a:prstClr val="black"/>
              </a:solidFill>
              <a:latin typeface="Arial" pitchFamily="34" charset="0"/>
              <a:cs typeface="Arial" pitchFamily="34" charset="0"/>
            </a:endParaRPr>
          </a:p>
          <a:p>
            <a:pPr marL="457200" indent="-457200">
              <a:buFont typeface="Wingdings" pitchFamily="2" charset="2"/>
              <a:buChar char="v"/>
            </a:pPr>
            <a:r>
              <a:rPr lang="pt-BR" sz="2400" b="1" u="sng" dirty="0">
                <a:solidFill>
                  <a:prstClr val="black"/>
                </a:solidFill>
                <a:latin typeface="Arial" pitchFamily="34" charset="0"/>
                <a:cs typeface="Arial" pitchFamily="34" charset="0"/>
              </a:rPr>
              <a:t>Sai do atuais </a:t>
            </a:r>
            <a:r>
              <a:rPr lang="pt-BR" sz="2400" b="1" u="sng" dirty="0">
                <a:solidFill>
                  <a:srgbClr val="C00000"/>
                </a:solidFill>
                <a:latin typeface="Arial" pitchFamily="34" charset="0"/>
                <a:cs typeface="Arial" pitchFamily="34" charset="0"/>
              </a:rPr>
              <a:t>10% </a:t>
            </a:r>
            <a:r>
              <a:rPr lang="pt-BR" sz="2400" b="1" u="sng" dirty="0">
                <a:solidFill>
                  <a:prstClr val="black"/>
                </a:solidFill>
                <a:latin typeface="Arial" pitchFamily="34" charset="0"/>
                <a:cs typeface="Arial" pitchFamily="34" charset="0"/>
              </a:rPr>
              <a:t>do total da Complementação para </a:t>
            </a:r>
            <a:r>
              <a:rPr lang="pt-BR" sz="2400" b="1" u="sng" dirty="0">
                <a:solidFill>
                  <a:srgbClr val="C00000"/>
                </a:solidFill>
                <a:latin typeface="Arial" pitchFamily="34" charset="0"/>
                <a:cs typeface="Arial" pitchFamily="34" charset="0"/>
              </a:rPr>
              <a:t>23%;</a:t>
            </a:r>
            <a:r>
              <a:rPr lang="pt-BR" sz="2400" b="1" u="sng" dirty="0">
                <a:solidFill>
                  <a:prstClr val="black"/>
                </a:solidFill>
                <a:latin typeface="Arial" pitchFamily="34" charset="0"/>
                <a:cs typeface="Arial" pitchFamily="34" charset="0"/>
              </a:rPr>
              <a:t> </a:t>
            </a:r>
          </a:p>
          <a:p>
            <a:pPr marL="457200" indent="-457200">
              <a:lnSpc>
                <a:spcPts val="1800"/>
              </a:lnSpc>
              <a:buFont typeface="Wingdings" pitchFamily="2" charset="2"/>
              <a:buChar char="v"/>
            </a:pPr>
            <a:endParaRPr lang="pt-BR" sz="2400" b="1" dirty="0">
              <a:solidFill>
                <a:prstClr val="black"/>
              </a:solidFill>
              <a:latin typeface="Arial" pitchFamily="34" charset="0"/>
              <a:cs typeface="Arial" pitchFamily="34" charset="0"/>
            </a:endParaRPr>
          </a:p>
          <a:p>
            <a:pPr marL="457200" indent="-457200">
              <a:buFont typeface="Wingdings" pitchFamily="2" charset="2"/>
              <a:buChar char="v"/>
            </a:pPr>
            <a:r>
              <a:rPr lang="pt-BR" sz="2400" b="1" u="sng" dirty="0">
                <a:solidFill>
                  <a:prstClr val="black"/>
                </a:solidFill>
                <a:latin typeface="Arial" pitchFamily="34" charset="0"/>
                <a:cs typeface="Arial" pitchFamily="34" charset="0"/>
              </a:rPr>
              <a:t>transição entre </a:t>
            </a:r>
            <a:r>
              <a:rPr lang="pt-BR" sz="2400" b="1" u="sng" dirty="0">
                <a:solidFill>
                  <a:srgbClr val="C00000"/>
                </a:solidFill>
                <a:latin typeface="Arial" pitchFamily="34" charset="0"/>
                <a:cs typeface="Arial" pitchFamily="34" charset="0"/>
              </a:rPr>
              <a:t>2021</a:t>
            </a:r>
            <a:r>
              <a:rPr lang="pt-BR" sz="2400" b="1" u="sng" dirty="0">
                <a:solidFill>
                  <a:prstClr val="black"/>
                </a:solidFill>
                <a:latin typeface="Arial" pitchFamily="34" charset="0"/>
                <a:cs typeface="Arial" pitchFamily="34" charset="0"/>
              </a:rPr>
              <a:t> e </a:t>
            </a:r>
            <a:r>
              <a:rPr lang="pt-BR" sz="2400" b="1" u="sng" dirty="0">
                <a:solidFill>
                  <a:srgbClr val="C00000"/>
                </a:solidFill>
                <a:latin typeface="Arial" pitchFamily="34" charset="0"/>
                <a:cs typeface="Arial" pitchFamily="34" charset="0"/>
              </a:rPr>
              <a:t>2026</a:t>
            </a:r>
            <a:r>
              <a:rPr lang="pt-BR" sz="2400" b="1" u="sng" dirty="0">
                <a:solidFill>
                  <a:prstClr val="black"/>
                </a:solidFill>
                <a:latin typeface="Arial" pitchFamily="34" charset="0"/>
                <a:cs typeface="Arial" pitchFamily="34" charset="0"/>
              </a:rPr>
              <a:t> no art. 60 do ADCT</a:t>
            </a:r>
            <a:r>
              <a:rPr lang="pt-BR" sz="2400" b="1" dirty="0">
                <a:solidFill>
                  <a:prstClr val="black"/>
                </a:solidFill>
                <a:latin typeface="Arial" pitchFamily="34" charset="0"/>
                <a:cs typeface="Arial" pitchFamily="34" charset="0"/>
              </a:rPr>
              <a:t>:</a:t>
            </a:r>
          </a:p>
          <a:p>
            <a:r>
              <a:rPr lang="pt-BR" sz="2400" dirty="0">
                <a:solidFill>
                  <a:srgbClr val="0F6FC6">
                    <a:lumMod val="50000"/>
                  </a:srgbClr>
                </a:solidFill>
                <a:latin typeface="Arial" pitchFamily="34" charset="0"/>
                <a:cs typeface="Arial" pitchFamily="34" charset="0"/>
              </a:rPr>
              <a:t>     </a:t>
            </a:r>
            <a:r>
              <a:rPr lang="pt-BR" sz="2400" b="1" dirty="0">
                <a:solidFill>
                  <a:srgbClr val="0F6FC6">
                    <a:lumMod val="50000"/>
                  </a:srgbClr>
                </a:solidFill>
                <a:latin typeface="Arial" pitchFamily="34" charset="0"/>
                <a:cs typeface="Arial" pitchFamily="34" charset="0"/>
              </a:rPr>
              <a:t> </a:t>
            </a:r>
            <a:r>
              <a:rPr lang="pt-BR" sz="2400" b="1" u="sng" dirty="0">
                <a:solidFill>
                  <a:srgbClr val="0F6FC6">
                    <a:lumMod val="50000"/>
                  </a:srgbClr>
                </a:solidFill>
                <a:latin typeface="Arial" pitchFamily="34" charset="0"/>
                <a:cs typeface="Arial" pitchFamily="34" charset="0"/>
              </a:rPr>
              <a:t>12%  - 15% - 17%  -  19%  -  21%  - 23%;</a:t>
            </a:r>
          </a:p>
          <a:p>
            <a:pPr marL="342900" indent="-342900">
              <a:lnSpc>
                <a:spcPts val="1800"/>
              </a:lnSpc>
              <a:buFont typeface="Wingdings" pitchFamily="2" charset="2"/>
              <a:buChar char="v"/>
            </a:pPr>
            <a:endParaRPr lang="pt-BR" sz="2400" b="1" dirty="0">
              <a:solidFill>
                <a:srgbClr val="0F6FC6">
                  <a:lumMod val="50000"/>
                </a:srgbClr>
              </a:solidFill>
              <a:latin typeface="Arial" pitchFamily="34" charset="0"/>
              <a:cs typeface="Arial" pitchFamily="34" charset="0"/>
            </a:endParaRPr>
          </a:p>
          <a:p>
            <a:pPr marL="342900" indent="-342900">
              <a:buFont typeface="Wingdings" pitchFamily="2" charset="2"/>
              <a:buChar char="v"/>
            </a:pPr>
            <a:r>
              <a:rPr lang="pt-BR" sz="2400" b="1" u="sng" dirty="0">
                <a:solidFill>
                  <a:prstClr val="black"/>
                </a:solidFill>
                <a:effectLst>
                  <a:outerShdw blurRad="38100" dist="38100" dir="2700000" algn="tl">
                    <a:srgbClr val="000000">
                      <a:alpha val="43137"/>
                    </a:srgbClr>
                  </a:outerShdw>
                </a:effectLst>
                <a:latin typeface="Arial" pitchFamily="34" charset="0"/>
                <a:cs typeface="Arial" pitchFamily="34" charset="0"/>
              </a:rPr>
              <a:t>10%</a:t>
            </a:r>
            <a:r>
              <a:rPr lang="pt-BR" sz="2400" b="1" u="sng" dirty="0">
                <a:solidFill>
                  <a:prstClr val="black"/>
                </a:solidFill>
                <a:latin typeface="Arial" pitchFamily="34" charset="0"/>
                <a:cs typeface="Arial" pitchFamily="34" charset="0"/>
              </a:rPr>
              <a:t> como hoje: </a:t>
            </a:r>
            <a:r>
              <a:rPr lang="pt-BR" sz="2400" b="1" u="sng" dirty="0">
                <a:solidFill>
                  <a:srgbClr val="C00000"/>
                </a:solidFill>
                <a:latin typeface="Arial" pitchFamily="34" charset="0"/>
                <a:cs typeface="Arial" pitchFamily="34" charset="0"/>
              </a:rPr>
              <a:t>VAAF </a:t>
            </a:r>
            <a:r>
              <a:rPr lang="pt-BR" sz="2400" b="1" u="sng" dirty="0">
                <a:solidFill>
                  <a:prstClr val="black"/>
                </a:solidFill>
                <a:latin typeface="Arial" pitchFamily="34" charset="0"/>
                <a:cs typeface="Arial" pitchFamily="34" charset="0"/>
              </a:rPr>
              <a:t> por Estados; </a:t>
            </a:r>
          </a:p>
          <a:p>
            <a:pPr marL="342900" indent="-342900">
              <a:lnSpc>
                <a:spcPts val="1800"/>
              </a:lnSpc>
              <a:buFont typeface="Wingdings" pitchFamily="2" charset="2"/>
              <a:buChar char="v"/>
            </a:pPr>
            <a:endParaRPr lang="pt-BR" sz="2400" dirty="0">
              <a:solidFill>
                <a:prstClr val="black"/>
              </a:solidFill>
              <a:latin typeface="Arial" pitchFamily="34" charset="0"/>
              <a:cs typeface="Arial" pitchFamily="34" charset="0"/>
            </a:endParaRPr>
          </a:p>
          <a:p>
            <a:pPr marL="342900" indent="-342900">
              <a:buFont typeface="Wingdings" pitchFamily="2" charset="2"/>
              <a:buChar char="v"/>
            </a:pPr>
            <a:r>
              <a:rPr lang="pt-BR" sz="2400" b="1" u="sng" dirty="0">
                <a:solidFill>
                  <a:prstClr val="black"/>
                </a:solidFill>
                <a:latin typeface="Arial" pitchFamily="34" charset="0"/>
                <a:cs typeface="Arial" pitchFamily="34" charset="0"/>
              </a:rPr>
              <a:t>10,5% pelo </a:t>
            </a:r>
            <a:r>
              <a:rPr lang="pt-BR" sz="2400" b="1" u="sng" dirty="0">
                <a:solidFill>
                  <a:srgbClr val="C00000"/>
                </a:solidFill>
                <a:latin typeface="Arial" pitchFamily="34" charset="0"/>
                <a:cs typeface="Arial" pitchFamily="34" charset="0"/>
              </a:rPr>
              <a:t>VAAT</a:t>
            </a:r>
            <a:r>
              <a:rPr lang="pt-BR" sz="2400" b="1" u="sng" dirty="0">
                <a:solidFill>
                  <a:prstClr val="black"/>
                </a:solidFill>
                <a:latin typeface="Arial" pitchFamily="34" charset="0"/>
                <a:cs typeface="Arial" pitchFamily="34" charset="0"/>
              </a:rPr>
              <a:t>  por rede de ensino; </a:t>
            </a:r>
          </a:p>
          <a:p>
            <a:pPr marL="342900" indent="-342900">
              <a:lnSpc>
                <a:spcPts val="1800"/>
              </a:lnSpc>
              <a:buFont typeface="Wingdings" pitchFamily="2" charset="2"/>
              <a:buChar char="v"/>
            </a:pPr>
            <a:endParaRPr lang="pt-BR" sz="2400" dirty="0">
              <a:solidFill>
                <a:prstClr val="black"/>
              </a:solidFill>
              <a:latin typeface="Arial" pitchFamily="34" charset="0"/>
              <a:cs typeface="Arial" pitchFamily="34" charset="0"/>
            </a:endParaRPr>
          </a:p>
          <a:p>
            <a:pPr marL="342900" indent="-342900" algn="just">
              <a:buFont typeface="Wingdings" pitchFamily="2" charset="2"/>
              <a:buChar char="v"/>
            </a:pPr>
            <a:r>
              <a:rPr lang="pt-BR" sz="2400" b="1" u="sng" dirty="0">
                <a:solidFill>
                  <a:prstClr val="black"/>
                </a:solidFill>
                <a:latin typeface="Arial" pitchFamily="34" charset="0"/>
                <a:cs typeface="Arial" pitchFamily="34" charset="0"/>
              </a:rPr>
              <a:t>2,5% </a:t>
            </a:r>
            <a:r>
              <a:rPr lang="pt-BR" sz="2400" b="1" u="sng" dirty="0">
                <a:solidFill>
                  <a:srgbClr val="C00000"/>
                </a:solidFill>
                <a:latin typeface="Arial" pitchFamily="34" charset="0"/>
                <a:cs typeface="Arial" pitchFamily="34" charset="0"/>
              </a:rPr>
              <a:t>VAAR </a:t>
            </a:r>
            <a:r>
              <a:rPr lang="pt-BR" sz="2400" b="1" u="sng" dirty="0">
                <a:solidFill>
                  <a:prstClr val="black"/>
                </a:solidFill>
                <a:latin typeface="Arial" pitchFamily="34" charset="0"/>
                <a:cs typeface="Arial" pitchFamily="34" charset="0"/>
              </a:rPr>
              <a:t>- de acordo com indicadores de evolução de atendimento e melhoria da aprendizagem com redução das desigualdades</a:t>
            </a:r>
            <a:r>
              <a:rPr lang="pt-BR" sz="2400" b="1" dirty="0">
                <a:solidFill>
                  <a:prstClr val="black"/>
                </a:solidFill>
                <a:latin typeface="Arial" pitchFamily="34" charset="0"/>
                <a:cs typeface="Arial" pitchFamily="34" charset="0"/>
              </a:rPr>
              <a:t>.</a:t>
            </a:r>
          </a:p>
        </p:txBody>
      </p:sp>
      <p:sp>
        <p:nvSpPr>
          <p:cNvPr id="3" name="Retângulo 2"/>
          <p:cNvSpPr/>
          <p:nvPr/>
        </p:nvSpPr>
        <p:spPr>
          <a:xfrm>
            <a:off x="0" y="0"/>
            <a:ext cx="9144000" cy="1135655"/>
          </a:xfrm>
          <a:prstGeom prst="rect">
            <a:avLst/>
          </a:prstGeom>
          <a:solidFill>
            <a:schemeClr val="accent3">
              <a:lumMod val="60000"/>
              <a:lumOff val="40000"/>
            </a:schemeClr>
          </a:solidFill>
        </p:spPr>
        <p:txBody>
          <a:bodyPr wrap="square" lIns="91399" tIns="45700" rIns="91399" bIns="45700">
            <a:spAutoFit/>
          </a:bodyPr>
          <a:lstStyle/>
          <a:p>
            <a:pPr algn="ctr">
              <a:spcBef>
                <a:spcPct val="20000"/>
              </a:spcBef>
              <a:buClr>
                <a:srgbClr val="0BD0D9"/>
              </a:buClr>
              <a:buSzPct val="95000"/>
            </a:pPr>
            <a:r>
              <a:rPr lang="pt-BR" sz="4400" b="1" u="sng" dirty="0">
                <a:solidFill>
                  <a:srgbClr val="A5C249">
                    <a:lumMod val="50000"/>
                  </a:srgbClr>
                </a:solidFill>
                <a:effectLst>
                  <a:outerShdw blurRad="38100" dist="38100" dir="2700000" algn="tl">
                    <a:srgbClr val="000000">
                      <a:alpha val="43137"/>
                    </a:srgbClr>
                  </a:outerShdw>
                </a:effectLst>
                <a:latin typeface="Arial" pitchFamily="34" charset="0"/>
                <a:cs typeface="Arial" pitchFamily="34" charset="0"/>
              </a:rPr>
              <a:t>NOVO FUNDEB</a:t>
            </a:r>
          </a:p>
          <a:p>
            <a:pPr algn="ctr">
              <a:lnSpc>
                <a:spcPts val="1800"/>
              </a:lnSpc>
              <a:spcBef>
                <a:spcPct val="20000"/>
              </a:spcBef>
              <a:buClr>
                <a:srgbClr val="0BD0D9"/>
              </a:buClr>
              <a:buSzPct val="95000"/>
            </a:pPr>
            <a:endParaRPr lang="pt-BR" sz="44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82921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600" y="754611"/>
            <a:ext cx="9144000" cy="5765641"/>
          </a:xfrm>
          <a:prstGeom prst="rect">
            <a:avLst/>
          </a:prstGeom>
          <a:solidFill>
            <a:schemeClr val="bg1"/>
          </a:solidFill>
        </p:spPr>
        <p:txBody>
          <a:bodyPr wrap="square" lIns="91399" tIns="45700" rIns="91399" bIns="45700">
            <a:spAutoFit/>
          </a:bodyPr>
          <a:lstStyle/>
          <a:p>
            <a:pPr algn="just"/>
            <a:r>
              <a:rPr lang="pt-BR" b="1" dirty="0">
                <a:solidFill>
                  <a:srgbClr val="162937"/>
                </a:solidFill>
                <a:latin typeface="Arial" pitchFamily="34" charset="0"/>
                <a:cs typeface="Arial" pitchFamily="34" charset="0"/>
              </a:rPr>
              <a:t>Art. 5º A complementação da União será equivalente a, no mínimo, </a:t>
            </a:r>
            <a:r>
              <a:rPr lang="pt-BR" b="1" dirty="0">
                <a:solidFill>
                  <a:srgbClr val="C00000"/>
                </a:solidFill>
                <a:latin typeface="Arial" pitchFamily="34" charset="0"/>
                <a:cs typeface="Arial" pitchFamily="34" charset="0"/>
              </a:rPr>
              <a:t>23% (vinte e três por cento)</a:t>
            </a:r>
            <a:r>
              <a:rPr lang="pt-BR" b="1" dirty="0">
                <a:solidFill>
                  <a:srgbClr val="162937"/>
                </a:solidFill>
                <a:latin typeface="Arial" pitchFamily="34" charset="0"/>
                <a:cs typeface="Arial" pitchFamily="34" charset="0"/>
              </a:rPr>
              <a:t> do total de recursos a que se refere o art. 3º desta Lei, nas seguintes modalidades:</a:t>
            </a:r>
          </a:p>
          <a:p>
            <a:pPr algn="just">
              <a:lnSpc>
                <a:spcPts val="1000"/>
              </a:lnSpc>
            </a:pPr>
            <a:endParaRPr lang="pt-BR" b="1" dirty="0">
              <a:solidFill>
                <a:srgbClr val="162937"/>
              </a:solidFill>
              <a:latin typeface="Arial" pitchFamily="34" charset="0"/>
              <a:cs typeface="Arial" pitchFamily="34" charset="0"/>
            </a:endParaRPr>
          </a:p>
          <a:p>
            <a:pPr algn="just"/>
            <a:r>
              <a:rPr lang="pt-BR" b="1" dirty="0">
                <a:solidFill>
                  <a:srgbClr val="162937"/>
                </a:solidFill>
                <a:latin typeface="Arial" pitchFamily="34" charset="0"/>
                <a:cs typeface="Arial" pitchFamily="34" charset="0"/>
              </a:rPr>
              <a:t>I - complementação-VAAF: </a:t>
            </a:r>
            <a:r>
              <a:rPr lang="pt-BR" b="1" dirty="0">
                <a:solidFill>
                  <a:srgbClr val="C00000"/>
                </a:solidFill>
                <a:latin typeface="Arial" pitchFamily="34" charset="0"/>
                <a:cs typeface="Arial" pitchFamily="34" charset="0"/>
              </a:rPr>
              <a:t>10 (dez)</a:t>
            </a:r>
            <a:r>
              <a:rPr lang="pt-BR" dirty="0">
                <a:solidFill>
                  <a:srgbClr val="C00000"/>
                </a:solidFill>
                <a:latin typeface="Arial" pitchFamily="34" charset="0"/>
                <a:cs typeface="Arial" pitchFamily="34" charset="0"/>
              </a:rPr>
              <a:t> </a:t>
            </a:r>
            <a:r>
              <a:rPr lang="pt-BR" dirty="0">
                <a:solidFill>
                  <a:srgbClr val="162937"/>
                </a:solidFill>
                <a:latin typeface="Arial" pitchFamily="34" charset="0"/>
                <a:cs typeface="Arial" pitchFamily="34" charset="0"/>
              </a:rPr>
              <a:t>pontos percentuais no âmbito de cada Estado e do Distrito Federal, sempre que o valor anual por aluno (VAAF), </a:t>
            </a:r>
            <a:r>
              <a:rPr lang="pt-BR" b="1" dirty="0">
                <a:solidFill>
                  <a:srgbClr val="162937"/>
                </a:solidFill>
                <a:latin typeface="Arial" pitchFamily="34" charset="0"/>
                <a:cs typeface="Arial" pitchFamily="34" charset="0"/>
              </a:rPr>
              <a:t>nos termos da alínea a do inciso I do caput do art. 6º </a:t>
            </a:r>
            <a:r>
              <a:rPr lang="pt-BR" dirty="0">
                <a:solidFill>
                  <a:srgbClr val="162937"/>
                </a:solidFill>
                <a:latin typeface="Arial" pitchFamily="34" charset="0"/>
                <a:cs typeface="Arial" pitchFamily="34" charset="0"/>
              </a:rPr>
              <a:t>desta Lei não alcançar o mínimo definido nacionalmente;</a:t>
            </a:r>
          </a:p>
          <a:p>
            <a:pPr algn="just"/>
            <a:r>
              <a:rPr lang="pt-BR" b="1" dirty="0">
                <a:solidFill>
                  <a:srgbClr val="162937"/>
                </a:solidFill>
                <a:latin typeface="Arial" pitchFamily="34" charset="0"/>
                <a:cs typeface="Arial" pitchFamily="34" charset="0"/>
              </a:rPr>
              <a:t>II - complementação-VAAT: no mínimo, </a:t>
            </a:r>
            <a:r>
              <a:rPr lang="pt-BR" b="1" dirty="0">
                <a:solidFill>
                  <a:srgbClr val="C00000"/>
                </a:solidFill>
                <a:latin typeface="Arial" pitchFamily="34" charset="0"/>
                <a:cs typeface="Arial" pitchFamily="34" charset="0"/>
              </a:rPr>
              <a:t>10,5 </a:t>
            </a:r>
            <a:r>
              <a:rPr lang="pt-BR" b="1" dirty="0">
                <a:solidFill>
                  <a:srgbClr val="162937"/>
                </a:solidFill>
                <a:latin typeface="Arial" pitchFamily="34" charset="0"/>
                <a:cs typeface="Arial" pitchFamily="34" charset="0"/>
              </a:rPr>
              <a:t>(dez inteiros e cinco décimos</a:t>
            </a:r>
            <a:r>
              <a:rPr lang="pt-BR" dirty="0">
                <a:solidFill>
                  <a:srgbClr val="162937"/>
                </a:solidFill>
                <a:latin typeface="Arial" pitchFamily="34" charset="0"/>
                <a:cs typeface="Arial" pitchFamily="34" charset="0"/>
              </a:rPr>
              <a:t>) pontos percentuais, em cada rede pública de ensino municipal, estadual ou distrital, sempre que o valor anual total por aluno (VAAT), nos termos da alínea a do inciso II do </a:t>
            </a:r>
            <a:r>
              <a:rPr lang="pt-BR" b="1" dirty="0">
                <a:solidFill>
                  <a:srgbClr val="162937"/>
                </a:solidFill>
                <a:latin typeface="Arial" pitchFamily="34" charset="0"/>
                <a:cs typeface="Arial" pitchFamily="34" charset="0"/>
              </a:rPr>
              <a:t>caput </a:t>
            </a:r>
            <a:r>
              <a:rPr lang="pt-BR" dirty="0">
                <a:solidFill>
                  <a:srgbClr val="162937"/>
                </a:solidFill>
                <a:latin typeface="Arial" pitchFamily="34" charset="0"/>
                <a:cs typeface="Arial" pitchFamily="34" charset="0"/>
              </a:rPr>
              <a:t>do art. 6º desta Lei não alcançar o mínimo definido nacionalmente;</a:t>
            </a:r>
          </a:p>
          <a:p>
            <a:pPr algn="just">
              <a:lnSpc>
                <a:spcPts val="1200"/>
              </a:lnSpc>
            </a:pPr>
            <a:endParaRPr lang="pt-BR" dirty="0">
              <a:solidFill>
                <a:srgbClr val="162937"/>
              </a:solidFill>
              <a:latin typeface="Arial" pitchFamily="34" charset="0"/>
              <a:cs typeface="Arial" pitchFamily="34" charset="0"/>
            </a:endParaRPr>
          </a:p>
          <a:p>
            <a:pPr algn="just"/>
            <a:r>
              <a:rPr lang="pt-BR" b="1" dirty="0">
                <a:solidFill>
                  <a:srgbClr val="162937"/>
                </a:solidFill>
                <a:latin typeface="Arial" pitchFamily="34" charset="0"/>
                <a:cs typeface="Arial" pitchFamily="34" charset="0"/>
              </a:rPr>
              <a:t>III </a:t>
            </a:r>
            <a:r>
              <a:rPr lang="pt-BR" dirty="0">
                <a:solidFill>
                  <a:srgbClr val="162937"/>
                </a:solidFill>
                <a:latin typeface="Arial" pitchFamily="34" charset="0"/>
                <a:cs typeface="Arial" pitchFamily="34" charset="0"/>
              </a:rPr>
              <a:t>- </a:t>
            </a:r>
            <a:r>
              <a:rPr lang="pt-BR" b="1" dirty="0">
                <a:solidFill>
                  <a:srgbClr val="162937"/>
                </a:solidFill>
                <a:latin typeface="Arial" pitchFamily="34" charset="0"/>
                <a:cs typeface="Arial" pitchFamily="34" charset="0"/>
              </a:rPr>
              <a:t>complementação-VAAR: </a:t>
            </a:r>
            <a:r>
              <a:rPr lang="pt-BR" b="1" dirty="0">
                <a:solidFill>
                  <a:srgbClr val="C00000"/>
                </a:solidFill>
                <a:latin typeface="Arial" pitchFamily="34" charset="0"/>
                <a:cs typeface="Arial" pitchFamily="34" charset="0"/>
              </a:rPr>
              <a:t>2,5</a:t>
            </a:r>
            <a:r>
              <a:rPr lang="pt-BR" dirty="0">
                <a:solidFill>
                  <a:srgbClr val="162937"/>
                </a:solidFill>
                <a:latin typeface="Arial" pitchFamily="34" charset="0"/>
                <a:cs typeface="Arial" pitchFamily="34" charset="0"/>
              </a:rPr>
              <a:t> (dois inteiros e cinco décimos) pontos percentuais nas redes públicas que, </a:t>
            </a:r>
            <a:r>
              <a:rPr lang="pt-BR" dirty="0">
                <a:solidFill>
                  <a:srgbClr val="C00000"/>
                </a:solidFill>
                <a:latin typeface="Arial" pitchFamily="34" charset="0"/>
                <a:cs typeface="Arial" pitchFamily="34" charset="0"/>
              </a:rPr>
              <a:t>cumpridas condicionalidades de melhoria de gestão, alcançarem evolução de indicadores a serem definidos, de atendimento e de melhoria da aprendizagem com redução das desigualdades</a:t>
            </a:r>
            <a:r>
              <a:rPr lang="pt-BR" dirty="0">
                <a:solidFill>
                  <a:srgbClr val="162937"/>
                </a:solidFill>
                <a:latin typeface="Arial" pitchFamily="34" charset="0"/>
                <a:cs typeface="Arial" pitchFamily="34" charset="0"/>
              </a:rPr>
              <a:t>, nos termos do sistema nacional de avaliação da educação básica, conforme disposto no art. 14 desta Lei.</a:t>
            </a:r>
          </a:p>
          <a:p>
            <a:pPr algn="just">
              <a:lnSpc>
                <a:spcPts val="1000"/>
              </a:lnSpc>
            </a:pPr>
            <a:endParaRPr lang="pt-BR" dirty="0">
              <a:solidFill>
                <a:srgbClr val="162937"/>
              </a:solidFill>
              <a:latin typeface="Arial" pitchFamily="34" charset="0"/>
              <a:cs typeface="Arial" pitchFamily="34" charset="0"/>
            </a:endParaRPr>
          </a:p>
          <a:p>
            <a:pPr algn="just"/>
            <a:r>
              <a:rPr lang="pt-BR" b="1" dirty="0">
                <a:solidFill>
                  <a:srgbClr val="162937"/>
                </a:solidFill>
                <a:latin typeface="Arial" pitchFamily="34" charset="0"/>
                <a:cs typeface="Arial" pitchFamily="34" charset="0"/>
              </a:rPr>
              <a:t>Parágrafo único</a:t>
            </a:r>
            <a:r>
              <a:rPr lang="pt-BR" dirty="0">
                <a:solidFill>
                  <a:srgbClr val="162937"/>
                </a:solidFill>
                <a:latin typeface="Arial" pitchFamily="34" charset="0"/>
                <a:cs typeface="Arial" pitchFamily="34" charset="0"/>
              </a:rPr>
              <a:t>. A complementação da União, nas modalidades especificadas, a ser distribuída em determinado exercício financeiro, será calculada considerando-se as receitas totais dos Fundos do mesmo exercício.</a:t>
            </a:r>
            <a:endParaRPr lang="pt-BR" dirty="0">
              <a:solidFill>
                <a:prstClr val="black"/>
              </a:solidFill>
              <a:latin typeface="Arial" pitchFamily="34" charset="0"/>
              <a:cs typeface="Arial" pitchFamily="34" charset="0"/>
            </a:endParaRPr>
          </a:p>
        </p:txBody>
      </p:sp>
      <p:sp>
        <p:nvSpPr>
          <p:cNvPr id="3" name="Retângulo 2"/>
          <p:cNvSpPr/>
          <p:nvPr/>
        </p:nvSpPr>
        <p:spPr>
          <a:xfrm>
            <a:off x="-1" y="5796"/>
            <a:ext cx="9144001" cy="766364"/>
          </a:xfrm>
          <a:prstGeom prst="rect">
            <a:avLst/>
          </a:prstGeom>
          <a:solidFill>
            <a:schemeClr val="accent3">
              <a:lumMod val="40000"/>
              <a:lumOff val="60000"/>
            </a:schemeClr>
          </a:solidFill>
        </p:spPr>
        <p:txBody>
          <a:bodyPr wrap="square">
            <a:spAutoFit/>
          </a:bodyPr>
          <a:lstStyle/>
          <a:p>
            <a:pPr algn="ctr"/>
            <a:r>
              <a:rPr lang="pt-BR" sz="2800" b="1" u="sng" dirty="0">
                <a:solidFill>
                  <a:srgbClr val="162937"/>
                </a:solidFill>
                <a:effectLst>
                  <a:outerShdw blurRad="38100" dist="38100" dir="2700000" algn="tl">
                    <a:srgbClr val="000000">
                      <a:alpha val="43137"/>
                    </a:srgbClr>
                  </a:outerShdw>
                </a:effectLst>
                <a:latin typeface="Arial" pitchFamily="34" charset="0"/>
                <a:cs typeface="Arial" pitchFamily="34" charset="0"/>
              </a:rPr>
              <a:t>LEI Nº 14.113, DE 25 DE DEZEMBRO DE 2020</a:t>
            </a:r>
          </a:p>
          <a:p>
            <a:pPr algn="ctr">
              <a:lnSpc>
                <a:spcPts val="1800"/>
              </a:lnSpc>
            </a:pPr>
            <a:endParaRPr lang="pt-BR" sz="2400" b="1" u="sng" dirty="0">
              <a:solidFill>
                <a:srgbClr val="162937"/>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44784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1154849"/>
            <a:ext cx="9144000" cy="2662267"/>
          </a:xfrm>
          <a:prstGeom prst="rect">
            <a:avLst/>
          </a:prstGeom>
          <a:solidFill>
            <a:schemeClr val="bg1"/>
          </a:solidFill>
        </p:spPr>
        <p:txBody>
          <a:bodyPr wrap="square">
            <a:spAutoFit/>
          </a:bodyPr>
          <a:lstStyle/>
          <a:p>
            <a:r>
              <a:rPr lang="pt-BR" sz="2300" b="1" u="sng" dirty="0">
                <a:solidFill>
                  <a:prstClr val="black"/>
                </a:solidFill>
                <a:latin typeface="Arial" pitchFamily="34" charset="0"/>
                <a:cs typeface="Arial" pitchFamily="34" charset="0"/>
              </a:rPr>
              <a:t>COMPLEMENTAÇÃO DO VALOR ANUAL POR ALUNO (VAAF)</a:t>
            </a:r>
          </a:p>
          <a:p>
            <a:endParaRPr lang="pt-BR" sz="2000" b="1" u="sng" dirty="0">
              <a:solidFill>
                <a:prstClr val="black"/>
              </a:solidFill>
              <a:latin typeface="Arial" pitchFamily="34" charset="0"/>
              <a:cs typeface="Arial" pitchFamily="34" charset="0"/>
            </a:endParaRPr>
          </a:p>
          <a:p>
            <a:pPr algn="just"/>
            <a:r>
              <a:rPr lang="pt-BR" sz="2000" dirty="0">
                <a:solidFill>
                  <a:prstClr val="black"/>
                </a:solidFill>
                <a:latin typeface="Arial" pitchFamily="34" charset="0"/>
                <a:cs typeface="Arial" pitchFamily="34" charset="0"/>
              </a:rPr>
              <a:t>A complementação do Valor Anual por Aluno </a:t>
            </a:r>
            <a:r>
              <a:rPr lang="pt-BR" sz="2000" b="1" dirty="0">
                <a:solidFill>
                  <a:prstClr val="black"/>
                </a:solidFill>
                <a:latin typeface="Arial" pitchFamily="34" charset="0"/>
                <a:cs typeface="Arial" pitchFamily="34" charset="0"/>
              </a:rPr>
              <a:t>(VAAF), </a:t>
            </a:r>
            <a:r>
              <a:rPr lang="pt-BR" sz="2000" dirty="0">
                <a:solidFill>
                  <a:prstClr val="black"/>
                </a:solidFill>
                <a:latin typeface="Arial" pitchFamily="34" charset="0"/>
                <a:cs typeface="Arial" pitchFamily="34" charset="0"/>
              </a:rPr>
              <a:t>é composta por </a:t>
            </a:r>
            <a:r>
              <a:rPr lang="pt-BR" sz="2400" b="1" dirty="0">
                <a:solidFill>
                  <a:prstClr val="black"/>
                </a:solidFill>
                <a:effectLst>
                  <a:outerShdw blurRad="38100" dist="38100" dir="2700000" algn="tl">
                    <a:srgbClr val="000000">
                      <a:alpha val="43137"/>
                    </a:srgbClr>
                  </a:outerShdw>
                </a:effectLst>
                <a:latin typeface="Arial" pitchFamily="34" charset="0"/>
                <a:cs typeface="Arial" pitchFamily="34" charset="0"/>
              </a:rPr>
              <a:t>10% </a:t>
            </a:r>
            <a:r>
              <a:rPr lang="pt-BR" sz="2000" b="1" dirty="0">
                <a:solidFill>
                  <a:prstClr val="black"/>
                </a:solidFill>
                <a:latin typeface="Arial" pitchFamily="34" charset="0"/>
                <a:cs typeface="Arial" pitchFamily="34" charset="0"/>
              </a:rPr>
              <a:t>da distribuição de recursos que compõem os Fundos</a:t>
            </a:r>
            <a:r>
              <a:rPr lang="pt-BR" sz="2000" dirty="0">
                <a:solidFill>
                  <a:prstClr val="black"/>
                </a:solidFill>
                <a:latin typeface="Arial" pitchFamily="34" charset="0"/>
                <a:cs typeface="Arial" pitchFamily="34" charset="0"/>
              </a:rPr>
              <a:t>, no âmbito de cada Estado e do Distrito Federal, sempre que o VAAF não alcançar o mínimo definido nacionalmente. O valor base para o cálculo é o resultado da razão entre os recursos recebidos relativos às receitas e o número de alunos matriculados nas respectivas redes de ensino.</a:t>
            </a:r>
          </a:p>
        </p:txBody>
      </p:sp>
      <p:graphicFrame>
        <p:nvGraphicFramePr>
          <p:cNvPr id="7" name="Diagrama 6"/>
          <p:cNvGraphicFramePr/>
          <p:nvPr>
            <p:extLst>
              <p:ext uri="{D42A27DB-BD31-4B8C-83A1-F6EECF244321}">
                <p14:modId xmlns:p14="http://schemas.microsoft.com/office/powerpoint/2010/main" val="756814618"/>
              </p:ext>
            </p:extLst>
          </p:nvPr>
        </p:nvGraphicFramePr>
        <p:xfrm>
          <a:off x="70609" y="3861048"/>
          <a:ext cx="9002781" cy="1718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tângulo 7"/>
          <p:cNvSpPr/>
          <p:nvPr/>
        </p:nvSpPr>
        <p:spPr>
          <a:xfrm>
            <a:off x="0" y="41564"/>
            <a:ext cx="9144000" cy="804988"/>
          </a:xfrm>
          <a:prstGeom prst="rect">
            <a:avLst/>
          </a:prstGeom>
          <a:solidFill>
            <a:schemeClr val="accent3">
              <a:lumMod val="60000"/>
              <a:lumOff val="40000"/>
            </a:schemeClr>
          </a:solidFill>
        </p:spPr>
        <p:txBody>
          <a:bodyPr wrap="square" lIns="91399" tIns="45700" rIns="91399" bIns="45700">
            <a:spAutoFit/>
          </a:bodyPr>
          <a:lstStyle/>
          <a:p>
            <a:pPr algn="ctr">
              <a:lnSpc>
                <a:spcPts val="2000"/>
              </a:lnSpc>
              <a:spcBef>
                <a:spcPct val="20000"/>
              </a:spcBef>
              <a:buClr>
                <a:srgbClr val="0BD0D9"/>
              </a:buClr>
              <a:buSzPct val="95000"/>
            </a:pPr>
            <a:endParaRPr lang="pt-BR" sz="4400" b="1" u="sng" dirty="0">
              <a:solidFill>
                <a:srgbClr val="A5C249">
                  <a:lumMod val="50000"/>
                </a:srgbClr>
              </a:solidFill>
              <a:effectLst>
                <a:outerShdw blurRad="38100" dist="38100" dir="2700000" algn="tl">
                  <a:srgbClr val="000000">
                    <a:alpha val="43137"/>
                  </a:srgbClr>
                </a:outerShdw>
              </a:effectLst>
              <a:latin typeface="Arial" pitchFamily="34" charset="0"/>
              <a:cs typeface="Arial" pitchFamily="34" charset="0"/>
            </a:endParaRPr>
          </a:p>
          <a:p>
            <a:pPr algn="ctr">
              <a:lnSpc>
                <a:spcPts val="2000"/>
              </a:lnSpc>
              <a:spcBef>
                <a:spcPct val="20000"/>
              </a:spcBef>
              <a:buClr>
                <a:srgbClr val="0BD0D9"/>
              </a:buClr>
              <a:buSzPct val="95000"/>
            </a:pPr>
            <a:r>
              <a:rPr lang="pt-BR" sz="4400" b="1" u="sng" dirty="0">
                <a:solidFill>
                  <a:srgbClr val="A5C249">
                    <a:lumMod val="50000"/>
                  </a:srgbClr>
                </a:solidFill>
                <a:effectLst>
                  <a:outerShdw blurRad="38100" dist="38100" dir="2700000" algn="tl">
                    <a:srgbClr val="000000">
                      <a:alpha val="43137"/>
                    </a:srgbClr>
                  </a:outerShdw>
                </a:effectLst>
                <a:latin typeface="Arial" pitchFamily="34" charset="0"/>
                <a:cs typeface="Arial" pitchFamily="34" charset="0"/>
              </a:rPr>
              <a:t>NOVO FUNDEB</a:t>
            </a:r>
            <a:endParaRPr lang="pt-BR" sz="4400" b="1" dirty="0">
              <a:solidFill>
                <a:prstClr val="black"/>
              </a:solidFill>
              <a:latin typeface="Arial" pitchFamily="34" charset="0"/>
              <a:cs typeface="Arial" pitchFamily="34" charset="0"/>
            </a:endParaRPr>
          </a:p>
        </p:txBody>
      </p:sp>
      <p:sp>
        <p:nvSpPr>
          <p:cNvPr id="2" name="Retângulo 1"/>
          <p:cNvSpPr/>
          <p:nvPr/>
        </p:nvSpPr>
        <p:spPr>
          <a:xfrm>
            <a:off x="117135" y="5836232"/>
            <a:ext cx="7848872" cy="400110"/>
          </a:xfrm>
          <a:prstGeom prst="rect">
            <a:avLst/>
          </a:prstGeom>
        </p:spPr>
        <p:txBody>
          <a:bodyPr wrap="square">
            <a:spAutoFit/>
          </a:bodyPr>
          <a:lstStyle/>
          <a:p>
            <a:r>
              <a:rPr lang="pt-BR" sz="2000" dirty="0">
                <a:solidFill>
                  <a:prstClr val="black"/>
                </a:solidFill>
                <a:latin typeface="Arial" pitchFamily="34" charset="0"/>
                <a:cs typeface="Arial" pitchFamily="34" charset="0"/>
              </a:rPr>
              <a:t>*</a:t>
            </a:r>
            <a:r>
              <a:rPr lang="pt-BR" sz="2000" b="1" dirty="0">
                <a:solidFill>
                  <a:schemeClr val="bg1"/>
                </a:solidFill>
                <a:latin typeface="Arial" pitchFamily="34" charset="0"/>
                <a:cs typeface="Arial" pitchFamily="34" charset="0"/>
              </a:rPr>
              <a:t>Distribuídos como era no FUNDEB</a:t>
            </a:r>
          </a:p>
        </p:txBody>
      </p:sp>
    </p:spTree>
    <p:extLst>
      <p:ext uri="{BB962C8B-B14F-4D97-AF65-F5344CB8AC3E}">
        <p14:creationId xmlns:p14="http://schemas.microsoft.com/office/powerpoint/2010/main" val="130303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114102"/>
            <a:ext cx="9144000" cy="4869883"/>
          </a:xfrm>
          <a:prstGeom prst="rect">
            <a:avLst/>
          </a:prstGeom>
          <a:solidFill>
            <a:schemeClr val="bg1"/>
          </a:solidFill>
        </p:spPr>
        <p:txBody>
          <a:bodyPr wrap="square" lIns="91399" tIns="45700" rIns="91399" bIns="45700">
            <a:spAutoFit/>
          </a:bodyPr>
          <a:lstStyle/>
          <a:p>
            <a:pPr algn="just"/>
            <a:r>
              <a:rPr lang="pt-BR" sz="2200" b="1" dirty="0">
                <a:solidFill>
                  <a:prstClr val="black"/>
                </a:solidFill>
                <a:effectLst>
                  <a:outerShdw blurRad="38100" dist="38100" dir="2700000" algn="tl">
                    <a:srgbClr val="000000">
                      <a:alpha val="43137"/>
                    </a:srgbClr>
                  </a:outerShdw>
                </a:effectLst>
                <a:latin typeface="Arial" pitchFamily="34" charset="0"/>
                <a:cs typeface="Arial" pitchFamily="34" charset="0"/>
              </a:rPr>
              <a:t>Art. 13</a:t>
            </a:r>
            <a:r>
              <a:rPr lang="pt-BR" sz="2200" dirty="0">
                <a:solidFill>
                  <a:prstClr val="black"/>
                </a:solidFill>
                <a:latin typeface="Arial" pitchFamily="34" charset="0"/>
                <a:cs typeface="Arial" pitchFamily="34" charset="0"/>
              </a:rPr>
              <a:t>. A complementação-</a:t>
            </a:r>
            <a:r>
              <a:rPr lang="pt-BR" sz="2200" b="1" dirty="0">
                <a:solidFill>
                  <a:prstClr val="black"/>
                </a:solidFill>
                <a:latin typeface="Arial" pitchFamily="34" charset="0"/>
                <a:cs typeface="Arial" pitchFamily="34" charset="0"/>
              </a:rPr>
              <a:t>VAAT</a:t>
            </a:r>
            <a:r>
              <a:rPr lang="pt-BR" sz="2200" dirty="0">
                <a:solidFill>
                  <a:prstClr val="black"/>
                </a:solidFill>
                <a:latin typeface="Arial" pitchFamily="34" charset="0"/>
                <a:cs typeface="Arial" pitchFamily="34" charset="0"/>
              </a:rPr>
              <a:t> será distribuída com parâmetro no valor anual total mínimo por aluno (VAAT-MIN), definido nacionalmente, na forma do Anexo desta Lei.</a:t>
            </a:r>
          </a:p>
          <a:p>
            <a:pPr algn="just">
              <a:lnSpc>
                <a:spcPts val="1000"/>
              </a:lnSpc>
            </a:pPr>
            <a:endParaRPr lang="pt-BR" sz="2200" dirty="0">
              <a:solidFill>
                <a:prstClr val="black"/>
              </a:solidFill>
              <a:latin typeface="Arial" pitchFamily="34" charset="0"/>
              <a:cs typeface="Arial" pitchFamily="34" charset="0"/>
            </a:endParaRPr>
          </a:p>
          <a:p>
            <a:pPr algn="just"/>
            <a:r>
              <a:rPr lang="pt-BR" sz="2200" b="1" dirty="0">
                <a:solidFill>
                  <a:prstClr val="black"/>
                </a:solidFill>
                <a:effectLst>
                  <a:outerShdw blurRad="38100" dist="38100" dir="2700000" algn="tl">
                    <a:srgbClr val="000000">
                      <a:alpha val="43137"/>
                    </a:srgbClr>
                  </a:outerShdw>
                </a:effectLst>
                <a:latin typeface="Arial" pitchFamily="34" charset="0"/>
                <a:cs typeface="Arial" pitchFamily="34" charset="0"/>
              </a:rPr>
              <a:t>§ 1º </a:t>
            </a:r>
            <a:r>
              <a:rPr lang="pt-BR" sz="2200" dirty="0">
                <a:solidFill>
                  <a:prstClr val="black"/>
                </a:solidFill>
                <a:latin typeface="Arial" pitchFamily="34" charset="0"/>
                <a:cs typeface="Arial" pitchFamily="34" charset="0"/>
              </a:rPr>
              <a:t>O valor anual total mínimo por aluno (</a:t>
            </a:r>
            <a:r>
              <a:rPr lang="pt-BR" sz="2200" b="1" dirty="0">
                <a:latin typeface="Arial" pitchFamily="34" charset="0"/>
                <a:cs typeface="Arial" pitchFamily="34" charset="0"/>
              </a:rPr>
              <a:t>VAAT-MIN</a:t>
            </a:r>
            <a:r>
              <a:rPr lang="pt-BR" sz="2200" dirty="0">
                <a:solidFill>
                  <a:prstClr val="black"/>
                </a:solidFill>
                <a:latin typeface="Arial" pitchFamily="34" charset="0"/>
                <a:cs typeface="Arial" pitchFamily="34" charset="0"/>
              </a:rPr>
              <a:t>) constitui valor de referência relativo aos anos iniciais do ensino fundamental urbano, observadas as diferenças e as ponderações de que tratam os </a:t>
            </a:r>
            <a:r>
              <a:rPr lang="pt-BR" sz="2200" dirty="0" err="1">
                <a:solidFill>
                  <a:prstClr val="black"/>
                </a:solidFill>
                <a:latin typeface="Arial" pitchFamily="34" charset="0"/>
                <a:cs typeface="Arial" pitchFamily="34" charset="0"/>
              </a:rPr>
              <a:t>arts</a:t>
            </a:r>
            <a:r>
              <a:rPr lang="pt-BR" sz="2200" dirty="0">
                <a:solidFill>
                  <a:prstClr val="black"/>
                </a:solidFill>
                <a:latin typeface="Arial" pitchFamily="34" charset="0"/>
                <a:cs typeface="Arial" pitchFamily="34" charset="0"/>
              </a:rPr>
              <a:t>. 7º e 10 desta Lei, e será determinado contabilmente a partir da distribuição de que tratam os </a:t>
            </a:r>
            <a:r>
              <a:rPr lang="pt-BR" sz="2200" dirty="0" err="1">
                <a:solidFill>
                  <a:prstClr val="black"/>
                </a:solidFill>
                <a:latin typeface="Arial" pitchFamily="34" charset="0"/>
                <a:cs typeface="Arial" pitchFamily="34" charset="0"/>
              </a:rPr>
              <a:t>arts</a:t>
            </a:r>
            <a:r>
              <a:rPr lang="pt-BR" sz="2200" dirty="0">
                <a:solidFill>
                  <a:prstClr val="black"/>
                </a:solidFill>
                <a:latin typeface="Arial" pitchFamily="34" charset="0"/>
                <a:cs typeface="Arial" pitchFamily="34" charset="0"/>
              </a:rPr>
              <a:t>. 11 e 12 desta Lei, </a:t>
            </a:r>
            <a:r>
              <a:rPr lang="pt-BR" sz="2200" b="1" dirty="0">
                <a:solidFill>
                  <a:prstClr val="black"/>
                </a:solidFill>
                <a:latin typeface="Arial" pitchFamily="34" charset="0"/>
                <a:cs typeface="Arial" pitchFamily="34" charset="0"/>
              </a:rPr>
              <a:t>consideradas as demais receitas e transferências vinculadas à educação</a:t>
            </a:r>
            <a:r>
              <a:rPr lang="pt-BR" sz="2200" dirty="0">
                <a:solidFill>
                  <a:prstClr val="black"/>
                </a:solidFill>
                <a:latin typeface="Arial" pitchFamily="34" charset="0"/>
                <a:cs typeface="Arial" pitchFamily="34" charset="0"/>
              </a:rPr>
              <a:t>, nos termos do § 3º deste artigo, e em função do montante destinado à complementação-VAAT, nos termos do inciso II do caput do art. 5º desta Lei.</a:t>
            </a:r>
          </a:p>
          <a:p>
            <a:pPr algn="just">
              <a:lnSpc>
                <a:spcPts val="1000"/>
              </a:lnSpc>
            </a:pPr>
            <a:endParaRPr lang="pt-BR" sz="2200" dirty="0">
              <a:solidFill>
                <a:prstClr val="black"/>
              </a:solidFill>
              <a:latin typeface="Arial" pitchFamily="34" charset="0"/>
              <a:cs typeface="Arial" pitchFamily="34" charset="0"/>
            </a:endParaRPr>
          </a:p>
          <a:p>
            <a:pPr algn="just"/>
            <a:r>
              <a:rPr lang="pt-BR" sz="2200" b="1" dirty="0">
                <a:solidFill>
                  <a:prstClr val="black"/>
                </a:solidFill>
                <a:effectLst>
                  <a:outerShdw blurRad="38100" dist="38100" dir="2700000" algn="tl">
                    <a:srgbClr val="000000">
                      <a:alpha val="43137"/>
                    </a:srgbClr>
                  </a:outerShdw>
                </a:effectLst>
                <a:latin typeface="Arial" pitchFamily="34" charset="0"/>
                <a:cs typeface="Arial" pitchFamily="34" charset="0"/>
              </a:rPr>
              <a:t>§ 2º </a:t>
            </a:r>
            <a:r>
              <a:rPr lang="pt-BR" sz="2200" dirty="0">
                <a:solidFill>
                  <a:prstClr val="black"/>
                </a:solidFill>
                <a:latin typeface="Arial" pitchFamily="34" charset="0"/>
                <a:cs typeface="Arial" pitchFamily="34" charset="0"/>
              </a:rPr>
              <a:t>Os recursos serão distribuídos às redes de ensino, de modo a resultar no valor anual total mínimo por aluno (</a:t>
            </a:r>
            <a:r>
              <a:rPr lang="pt-BR" sz="2200" b="1" dirty="0">
                <a:solidFill>
                  <a:prstClr val="black"/>
                </a:solidFill>
                <a:latin typeface="Arial" pitchFamily="34" charset="0"/>
                <a:cs typeface="Arial" pitchFamily="34" charset="0"/>
              </a:rPr>
              <a:t>VAAT-MIN</a:t>
            </a:r>
            <a:r>
              <a:rPr lang="pt-BR" sz="2200" dirty="0">
                <a:solidFill>
                  <a:prstClr val="black"/>
                </a:solidFill>
                <a:latin typeface="Arial" pitchFamily="34" charset="0"/>
                <a:cs typeface="Arial" pitchFamily="34" charset="0"/>
              </a:rPr>
              <a:t>).</a:t>
            </a:r>
          </a:p>
          <a:p>
            <a:pPr algn="just">
              <a:lnSpc>
                <a:spcPts val="700"/>
              </a:lnSpc>
            </a:pPr>
            <a:endParaRPr lang="pt-BR" dirty="0">
              <a:solidFill>
                <a:prstClr val="black"/>
              </a:solidFill>
              <a:latin typeface="Arial" pitchFamily="34" charset="0"/>
              <a:cs typeface="Arial" pitchFamily="34" charset="0"/>
            </a:endParaRPr>
          </a:p>
        </p:txBody>
      </p:sp>
      <p:sp>
        <p:nvSpPr>
          <p:cNvPr id="3" name="Retângulo 2"/>
          <p:cNvSpPr/>
          <p:nvPr/>
        </p:nvSpPr>
        <p:spPr>
          <a:xfrm>
            <a:off x="0" y="0"/>
            <a:ext cx="9144000" cy="1015663"/>
          </a:xfrm>
          <a:prstGeom prst="rect">
            <a:avLst/>
          </a:prstGeom>
          <a:solidFill>
            <a:schemeClr val="accent3">
              <a:lumMod val="60000"/>
              <a:lumOff val="40000"/>
            </a:schemeClr>
          </a:solidFill>
        </p:spPr>
        <p:txBody>
          <a:bodyPr wrap="square">
            <a:spAutoFit/>
          </a:bodyPr>
          <a:lstStyle/>
          <a:p>
            <a:pPr algn="ctr"/>
            <a:r>
              <a:rPr lang="pt-BR" sz="3200" b="1" u="sng" dirty="0">
                <a:solidFill>
                  <a:prstClr val="black"/>
                </a:solidFill>
                <a:effectLst>
                  <a:outerShdw blurRad="38100" dist="38100" dir="2700000" algn="tl">
                    <a:srgbClr val="000000">
                      <a:alpha val="43137"/>
                    </a:srgbClr>
                  </a:outerShdw>
                </a:effectLst>
                <a:latin typeface="Arial" pitchFamily="34" charset="0"/>
                <a:cs typeface="Arial" pitchFamily="34" charset="0"/>
              </a:rPr>
              <a:t>Receitas Para Cálculo do VAAT </a:t>
            </a:r>
          </a:p>
          <a:p>
            <a:pPr algn="ctr"/>
            <a:r>
              <a:rPr lang="pt-BR" sz="2600" b="1" dirty="0">
                <a:solidFill>
                  <a:prstClr val="black"/>
                </a:solidFill>
                <a:latin typeface="Arial" pitchFamily="34" charset="0"/>
                <a:cs typeface="Arial" pitchFamily="34" charset="0"/>
              </a:rPr>
              <a:t>LEI Nº 14.113, DE 25 DE DEZEMBRO DE 2020</a:t>
            </a:r>
          </a:p>
        </p:txBody>
      </p:sp>
    </p:spTree>
    <p:extLst>
      <p:ext uri="{BB962C8B-B14F-4D97-AF65-F5344CB8AC3E}">
        <p14:creationId xmlns:p14="http://schemas.microsoft.com/office/powerpoint/2010/main" val="30214409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Ângulos">
  <a:themeElements>
    <a:clrScheme name="Â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Â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Â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1_Ângulos">
  <a:themeElements>
    <a:clrScheme name="Â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Â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Â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1582</TotalTime>
  <Words>10992</Words>
  <Application>Microsoft Office PowerPoint</Application>
  <PresentationFormat>Apresentação na tela (4:3)</PresentationFormat>
  <Paragraphs>771</Paragraphs>
  <Slides>54</Slides>
  <Notes>10</Notes>
  <HiddenSlides>0</HiddenSlides>
  <MMClips>0</MMClips>
  <ScaleCrop>false</ScaleCrop>
  <HeadingPairs>
    <vt:vector size="6" baseType="variant">
      <vt:variant>
        <vt:lpstr>Fontes usadas</vt:lpstr>
      </vt:variant>
      <vt:variant>
        <vt:i4>12</vt:i4>
      </vt:variant>
      <vt:variant>
        <vt:lpstr>Tema</vt:lpstr>
      </vt:variant>
      <vt:variant>
        <vt:i4>2</vt:i4>
      </vt:variant>
      <vt:variant>
        <vt:lpstr>Títulos de slides</vt:lpstr>
      </vt:variant>
      <vt:variant>
        <vt:i4>54</vt:i4>
      </vt:variant>
    </vt:vector>
  </HeadingPairs>
  <TitlesOfParts>
    <vt:vector size="68" baseType="lpstr">
      <vt:lpstr>Arial</vt:lpstr>
      <vt:lpstr>Arial MT</vt:lpstr>
      <vt:lpstr>Arial Narrow</vt:lpstr>
      <vt:lpstr>Brush Script MT</vt:lpstr>
      <vt:lpstr>Calibri</vt:lpstr>
      <vt:lpstr>Franklin Gothic Book</vt:lpstr>
      <vt:lpstr>Franklin Gothic Medium</vt:lpstr>
      <vt:lpstr>Open Sans</vt:lpstr>
      <vt:lpstr>Rawline-Bold</vt:lpstr>
      <vt:lpstr>Rawline-Medium</vt:lpstr>
      <vt:lpstr>Tahoma</vt:lpstr>
      <vt:lpstr>Wingdings</vt:lpstr>
      <vt:lpstr>Ângulos</vt:lpstr>
      <vt:lpstr>1_Ângulos</vt:lpstr>
      <vt:lpstr>NOVO FUNDEB E OS DESAFIOS DA GESTÃO MUNICIPAL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PORTARIAS DO FUNDO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Luiz Geraldo</dc:creator>
  <cp:lastModifiedBy>Zelia</cp:lastModifiedBy>
  <cp:revision>110</cp:revision>
  <dcterms:created xsi:type="dcterms:W3CDTF">2021-10-01T14:51:46Z</dcterms:created>
  <dcterms:modified xsi:type="dcterms:W3CDTF">2021-10-19T16:57:31Z</dcterms:modified>
</cp:coreProperties>
</file>