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/EGa7+PR7CAStQY4Hke346JSo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7e6dfcc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f7e6dfcc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7e6dfcc4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f7e6dfcc4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7e6dfcc4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f7e6dfcc4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0087" y="1957526"/>
            <a:ext cx="4751825" cy="2942948"/>
          </a:xfrm>
          <a:prstGeom prst="rect">
            <a:avLst/>
          </a:prstGeom>
          <a:noFill/>
          <a:ln>
            <a:noFill/>
          </a:ln>
          <a:effectLst>
            <a:outerShdw blurRad="1270000" dist="50800" dir="5400000" algn="ctr" rotWithShape="0">
              <a:schemeClr val="dk1">
                <a:alpha val="54901"/>
              </a:scheme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51298">
            <a:off x="6191814" y="1103375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 txBox="1"/>
          <p:nvPr/>
        </p:nvSpPr>
        <p:spPr>
          <a:xfrm>
            <a:off x="1169686" y="1107479"/>
            <a:ext cx="8957360" cy="464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900"/>
              <a:buFont typeface="Century Gothic"/>
              <a:buNone/>
            </a:pPr>
            <a:r>
              <a:rPr lang="pt-BR" sz="4900" b="1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SUMÁRIO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0" indent="-6438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0" indent="-6438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0" indent="-7454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Century Gothic"/>
              <a:buAutoNum type="arabicPeriod"/>
            </a:pPr>
            <a:r>
              <a:rPr lang="pt-BR" sz="1600" b="1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</a:t>
            </a:r>
            <a:r>
              <a:rPr lang="pt-BR" sz="16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Municipal</a:t>
            </a:r>
            <a:endParaRPr dirty="0"/>
          </a:p>
          <a:p>
            <a:pPr marL="742950" marR="0" lvl="0" indent="-6438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0" indent="-6438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</a:pPr>
            <a:r>
              <a:rPr lang="pt-BR" sz="1600" b="1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        Censo </a:t>
            </a:r>
            <a:r>
              <a:rPr lang="pt-BR" sz="16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Escolar</a:t>
            </a:r>
            <a:endParaRPr lang="pt-BR" dirty="0">
              <a:ea typeface="Century Gothic"/>
            </a:endParaRPr>
          </a:p>
          <a:p>
            <a:pPr marL="742950" marR="0" lvl="0" indent="-7454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Century Gothic"/>
              <a:buAutoNum type="arabicPeriod"/>
            </a:pPr>
            <a:endParaRPr sz="1600" b="1" i="0" u="none" strike="noStrike" cap="none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0" indent="-6438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</a:pPr>
            <a:r>
              <a:rPr lang="pt-BR" sz="1600" b="1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      Indicadores </a:t>
            </a:r>
            <a:r>
              <a:rPr lang="pt-BR" sz="16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Educacionais</a:t>
            </a:r>
            <a:endParaRPr dirty="0"/>
          </a:p>
        </p:txBody>
      </p:sp>
      <p:sp>
        <p:nvSpPr>
          <p:cNvPr id="91" name="Google Shape;91;p3"/>
          <p:cNvSpPr/>
          <p:nvPr/>
        </p:nvSpPr>
        <p:spPr>
          <a:xfrm>
            <a:off x="1252728" y="2057400"/>
            <a:ext cx="210312" cy="210312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1298">
            <a:off x="6097157" y="883918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"/>
          <p:cNvSpPr txBox="1"/>
          <p:nvPr/>
        </p:nvSpPr>
        <p:spPr>
          <a:xfrm>
            <a:off x="2766058" y="1095186"/>
            <a:ext cx="6659881" cy="91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entury Gothic"/>
              <a:buNone/>
            </a:pPr>
            <a:r>
              <a:rPr lang="pt-BR" sz="60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MUNICIPAL</a:t>
            </a:r>
            <a:endParaRPr sz="60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1630017" y="2978258"/>
            <a:ext cx="8931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QUE É?</a:t>
            </a:r>
            <a:endParaRPr sz="24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 uma ferramenta de informação interativa que reúne as principais informações e indicadores sobre os municípios alagoanos.</a:t>
            </a:r>
            <a:endParaRPr/>
          </a:p>
        </p:txBody>
      </p:sp>
      <p:sp>
        <p:nvSpPr>
          <p:cNvPr id="100" name="Google Shape;100;p5"/>
          <p:cNvSpPr txBox="1"/>
          <p:nvPr/>
        </p:nvSpPr>
        <p:spPr>
          <a:xfrm>
            <a:off x="1630017" y="4105090"/>
            <a:ext cx="8931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PAINEL</a:t>
            </a:r>
            <a:endParaRPr sz="16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Inclui dados sobre a caracterização geográfica, aspectos demográficos, econômicos, sociais e da infraestrutura existente em cada município do estado de Alagoas.</a:t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630017" y="1483329"/>
            <a:ext cx="729135" cy="138503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"/>
          <p:cNvSpPr txBox="1"/>
          <p:nvPr/>
        </p:nvSpPr>
        <p:spPr>
          <a:xfrm>
            <a:off x="3624984" y="558525"/>
            <a:ext cx="4536489" cy="91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Century Gothic"/>
              <a:buNone/>
            </a:pPr>
            <a:r>
              <a:rPr lang="pt-BR" sz="40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PERFIL MUNICIPAL</a:t>
            </a:r>
            <a:endParaRPr sz="40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8" name="Google Shape;108;p6"/>
          <p:cNvGrpSpPr/>
          <p:nvPr/>
        </p:nvGrpSpPr>
        <p:grpSpPr>
          <a:xfrm>
            <a:off x="963176" y="5282014"/>
            <a:ext cx="10265648" cy="932344"/>
            <a:chOff x="791812" y="5085184"/>
            <a:chExt cx="9670787" cy="756000"/>
          </a:xfrm>
        </p:grpSpPr>
        <p:sp>
          <p:nvSpPr>
            <p:cNvPr id="109" name="Google Shape;109;p6"/>
            <p:cNvSpPr/>
            <p:nvPr/>
          </p:nvSpPr>
          <p:spPr>
            <a:xfrm>
              <a:off x="909524" y="5257873"/>
              <a:ext cx="9553075" cy="3313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DA9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791812" y="5085184"/>
              <a:ext cx="864000" cy="756000"/>
            </a:xfrm>
            <a:prstGeom prst="ellipse">
              <a:avLst/>
            </a:prstGeom>
            <a:solidFill>
              <a:srgbClr val="8DA9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2013</a:t>
              </a: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572184" y="5085184"/>
              <a:ext cx="864000" cy="756000"/>
            </a:xfrm>
            <a:prstGeom prst="ellipse">
              <a:avLst/>
            </a:prstGeom>
            <a:solidFill>
              <a:srgbClr val="8DA9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2018</a:t>
              </a: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8352556" y="5085184"/>
              <a:ext cx="864000" cy="756000"/>
            </a:xfrm>
            <a:prstGeom prst="ellipse">
              <a:avLst/>
            </a:prstGeom>
            <a:solidFill>
              <a:srgbClr val="8DA9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2021</a:t>
              </a:r>
              <a:endParaRPr/>
            </a:p>
          </p:txBody>
        </p:sp>
      </p:grpSp>
      <p:pic>
        <p:nvPicPr>
          <p:cNvPr id="113" name="Google Shape;113;p6"/>
          <p:cNvPicPr preferRelativeResize="0"/>
          <p:nvPr/>
        </p:nvPicPr>
        <p:blipFill rotWithShape="1">
          <a:blip r:embed="rId4">
            <a:alphaModFix/>
          </a:blip>
          <a:srcRect l="14131" t="10118" r="14588"/>
          <a:stretch/>
        </p:blipFill>
        <p:spPr>
          <a:xfrm>
            <a:off x="8110728" y="2322426"/>
            <a:ext cx="3118096" cy="231594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176" y="2391646"/>
            <a:ext cx="1613950" cy="224672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grpSp>
        <p:nvGrpSpPr>
          <p:cNvPr id="115" name="Google Shape;115;p6"/>
          <p:cNvGrpSpPr/>
          <p:nvPr/>
        </p:nvGrpSpPr>
        <p:grpSpPr>
          <a:xfrm>
            <a:off x="3281345" y="2432840"/>
            <a:ext cx="3862757" cy="2295553"/>
            <a:chOff x="2510116" y="1987939"/>
            <a:chExt cx="4327256" cy="2571594"/>
          </a:xfrm>
        </p:grpSpPr>
        <p:pic>
          <p:nvPicPr>
            <p:cNvPr id="116" name="Google Shape;116;p6"/>
            <p:cNvPicPr preferRelativeResize="0"/>
            <p:nvPr/>
          </p:nvPicPr>
          <p:blipFill rotWithShape="1">
            <a:blip r:embed="rId6">
              <a:alphaModFix/>
            </a:blip>
            <a:srcRect t="11301" b="25327"/>
            <a:stretch/>
          </p:blipFill>
          <p:spPr>
            <a:xfrm>
              <a:off x="2510116" y="1987939"/>
              <a:ext cx="3797062" cy="2470748"/>
            </a:xfrm>
            <a:prstGeom prst="roundRect">
              <a:avLst>
                <a:gd name="adj" fmla="val 8594"/>
              </a:avLst>
            </a:prstGeom>
            <a:solidFill>
              <a:srgbClr val="ECECEC"/>
            </a:solidFill>
            <a:ln>
              <a:noFill/>
            </a:ln>
            <a:effectLst>
              <a:reflection stA="38000" endPos="28000" dist="5000" dir="5400000" sy="-100000" algn="bl" rotWithShape="0"/>
            </a:effectLst>
          </p:spPr>
        </p:pic>
        <p:pic>
          <p:nvPicPr>
            <p:cNvPr id="117" name="Google Shape;117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404717" y="2543309"/>
              <a:ext cx="1432655" cy="2016224"/>
            </a:xfrm>
            <a:prstGeom prst="roundRect">
              <a:avLst>
                <a:gd name="adj" fmla="val 8594"/>
              </a:avLst>
            </a:prstGeom>
            <a:solidFill>
              <a:srgbClr val="ECECEC"/>
            </a:solidFill>
            <a:ln>
              <a:noFill/>
            </a:ln>
            <a:effectLst>
              <a:reflection stA="38000" endPos="28000" dist="5000" dir="5400000" sy="-100000" algn="bl" rotWithShape="0"/>
            </a:effectLst>
          </p:spPr>
        </p:pic>
      </p:grpSp>
      <p:sp>
        <p:nvSpPr>
          <p:cNvPr id="118" name="Google Shape;118;p6"/>
          <p:cNvSpPr txBox="1"/>
          <p:nvPr/>
        </p:nvSpPr>
        <p:spPr>
          <a:xfrm>
            <a:off x="4044263" y="1246065"/>
            <a:ext cx="112932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EVOLUÇÃO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3892696" y="1345026"/>
            <a:ext cx="137342" cy="137342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 t="42904"/>
          <a:stretch/>
        </p:blipFill>
        <p:spPr>
          <a:xfrm>
            <a:off x="706053" y="2097892"/>
            <a:ext cx="10779893" cy="388415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25" name="Google Shape;12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/>
        </p:nvSpPr>
        <p:spPr>
          <a:xfrm>
            <a:off x="706053" y="653263"/>
            <a:ext cx="8931965" cy="91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Century Gothic"/>
              <a:buNone/>
            </a:pPr>
            <a:r>
              <a:rPr lang="pt-BR" sz="44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MUNICIPAL</a:t>
            </a:r>
            <a:endParaRPr sz="44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741565" y="1310714"/>
            <a:ext cx="112932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INFORMAÇÕES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830861" y="1420513"/>
            <a:ext cx="118872" cy="118872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f7e6dfcc4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f7e6dfcc41_0_0"/>
          <p:cNvSpPr txBox="1"/>
          <p:nvPr/>
        </p:nvSpPr>
        <p:spPr>
          <a:xfrm>
            <a:off x="1181435" y="2298943"/>
            <a:ext cx="9611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QUE É?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principal instrumento de coleta de informações da educação básica brasileira. É coordenado pelo Inep e realizado em colaboração com as sec. estaduais e municipais de educação, com participação de todas as escolas públicas e privadas do país.</a:t>
            </a:r>
            <a:endParaRPr/>
          </a:p>
        </p:txBody>
      </p:sp>
      <p:sp>
        <p:nvSpPr>
          <p:cNvPr id="135" name="Google Shape;135;gf7e6dfcc41_0_0"/>
          <p:cNvSpPr txBox="1"/>
          <p:nvPr/>
        </p:nvSpPr>
        <p:spPr>
          <a:xfrm>
            <a:off x="1181435" y="4453135"/>
            <a:ext cx="9611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PAINEL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Inclui dados das matrículas em cada rede de ensino, infraestrutura das escolas, e informações sobre os docentes.</a:t>
            </a:r>
            <a:endParaRPr/>
          </a:p>
        </p:txBody>
      </p:sp>
      <p:sp>
        <p:nvSpPr>
          <p:cNvPr id="136" name="Google Shape;136;gf7e6dfcc41_0_0"/>
          <p:cNvSpPr txBox="1"/>
          <p:nvPr/>
        </p:nvSpPr>
        <p:spPr>
          <a:xfrm>
            <a:off x="3997510" y="763480"/>
            <a:ext cx="4197000" cy="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Century Gothic"/>
              <a:buNone/>
            </a:pPr>
            <a:r>
              <a:rPr lang="pt-BR" sz="40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CENSO ESCOLAR</a:t>
            </a:r>
            <a:endParaRPr/>
          </a:p>
        </p:txBody>
      </p:sp>
      <p:sp>
        <p:nvSpPr>
          <p:cNvPr id="137" name="Google Shape;137;gf7e6dfcc41_0_0"/>
          <p:cNvSpPr/>
          <p:nvPr/>
        </p:nvSpPr>
        <p:spPr>
          <a:xfrm>
            <a:off x="999536" y="2494711"/>
            <a:ext cx="118800" cy="118800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f7e6dfcc41_0_0"/>
          <p:cNvSpPr/>
          <p:nvPr/>
        </p:nvSpPr>
        <p:spPr>
          <a:xfrm>
            <a:off x="999536" y="4634675"/>
            <a:ext cx="118800" cy="118800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5"/>
          <p:cNvSpPr txBox="1"/>
          <p:nvPr/>
        </p:nvSpPr>
        <p:spPr>
          <a:xfrm>
            <a:off x="948525" y="2453089"/>
            <a:ext cx="1029495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QUE É?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</a:t>
            </a:r>
            <a:r>
              <a:rPr lang="pt-BR" sz="16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taxas de rendimento</a:t>
            </a:r>
            <a:r>
              <a:rPr lang="pt-BR" sz="1600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são informações acerca de </a:t>
            </a:r>
            <a:r>
              <a:rPr lang="pt-BR" sz="16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aprovação</a:t>
            </a:r>
            <a:r>
              <a:rPr lang="pt-BR" sz="1600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pt-BR" sz="16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reprovação</a:t>
            </a:r>
            <a:r>
              <a:rPr lang="pt-BR" sz="1600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pt-BR" sz="16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abandono </a:t>
            </a:r>
            <a:r>
              <a:rPr lang="pt-BR" sz="1600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lang="pt-BR" sz="16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distorção idade-série</a:t>
            </a:r>
            <a:r>
              <a:rPr lang="pt-BR" sz="1600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São fundamentais para a verificação e acompanhamento do rendimento escolar nas escolas e municípios, além disso, são utilizados no cálculo do IDEB.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pt-BR" sz="16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IDEB</a:t>
            </a:r>
            <a:r>
              <a:rPr lang="pt-BR" sz="1600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é o  Índice de Desenvolvimento da Educação Básica, formulado para medir a qualidade do aprendizado nacional e estabelecer metas para a melhoria do ensino. O índice possibilita o monitoramento da qualidade da Educação pela população por meio de dados concretos</a:t>
            </a:r>
            <a:endParaRPr dirty="0"/>
          </a:p>
        </p:txBody>
      </p:sp>
      <p:sp>
        <p:nvSpPr>
          <p:cNvPr id="145" name="Google Shape;145;p15"/>
          <p:cNvSpPr txBox="1"/>
          <p:nvPr/>
        </p:nvSpPr>
        <p:spPr>
          <a:xfrm>
            <a:off x="2770460" y="738434"/>
            <a:ext cx="6651079" cy="10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Century Gothic"/>
              <a:buNone/>
            </a:pPr>
            <a:r>
              <a:rPr lang="pt-BR" sz="36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INDICADORES EDUCACIONAIS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Century Gothic"/>
              <a:buNone/>
            </a:pPr>
            <a:r>
              <a:rPr lang="pt-BR" sz="21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Rendimento e IDEB</a:t>
            </a: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6073139" y="-1816369"/>
            <a:ext cx="45719" cy="10075289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f7e6dfcc41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f7e6dfcc41_0_12"/>
          <p:cNvSpPr txBox="1"/>
          <p:nvPr/>
        </p:nvSpPr>
        <p:spPr>
          <a:xfrm>
            <a:off x="2770460" y="586034"/>
            <a:ext cx="66510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Century Gothic"/>
              <a:buNone/>
            </a:pPr>
            <a:r>
              <a:rPr lang="pt-BR" sz="36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 com secretários municipais e chefes de gabinete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50000"/>
              <a:buFont typeface="Century Gothic"/>
              <a:buNone/>
            </a:pPr>
            <a:endParaRPr/>
          </a:p>
        </p:txBody>
      </p:sp>
      <p:sp>
        <p:nvSpPr>
          <p:cNvPr id="153" name="Google Shape;153;gf7e6dfcc41_0_12"/>
          <p:cNvSpPr txBox="1"/>
          <p:nvPr/>
        </p:nvSpPr>
        <p:spPr>
          <a:xfrm>
            <a:off x="1181435" y="2298943"/>
            <a:ext cx="961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Detalhame</a:t>
            </a:r>
            <a:r>
              <a:rPr lang="pt-BR" dirty="0"/>
              <a:t> técnico dos </a:t>
            </a:r>
            <a:r>
              <a:rPr lang="pt-BR" dirty="0" err="1"/>
              <a:t>nto</a:t>
            </a:r>
            <a:r>
              <a:rPr lang="pt-BR" dirty="0"/>
              <a:t> das ferramentas de informação municipal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gf7e6dfcc41_0_12"/>
          <p:cNvSpPr/>
          <p:nvPr/>
        </p:nvSpPr>
        <p:spPr>
          <a:xfrm>
            <a:off x="999536" y="2494711"/>
            <a:ext cx="118800" cy="118800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f7e6dfcc41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21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f7e6dfcc41_0_30"/>
          <p:cNvSpPr txBox="1"/>
          <p:nvPr/>
        </p:nvSpPr>
        <p:spPr>
          <a:xfrm>
            <a:off x="2770460" y="586034"/>
            <a:ext cx="66510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pt-BR" sz="36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Próximos Passos</a:t>
            </a:r>
          </a:p>
        </p:txBody>
      </p:sp>
      <p:sp>
        <p:nvSpPr>
          <p:cNvPr id="161" name="Google Shape;161;gf7e6dfcc41_0_30"/>
          <p:cNvSpPr txBox="1"/>
          <p:nvPr/>
        </p:nvSpPr>
        <p:spPr>
          <a:xfrm>
            <a:off x="1290260" y="2494711"/>
            <a:ext cx="9611400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1F3864"/>
                </a:solidFill>
                <a:latin typeface="Century Gothic"/>
              </a:rPr>
              <a:t>Agenda com os secretários municipais de educação e chefes de gabinete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1" dirty="0">
              <a:solidFill>
                <a:srgbClr val="1F3864"/>
              </a:solidFill>
              <a:latin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1F3864"/>
                </a:solidFill>
                <a:latin typeface="Century Gothic"/>
              </a:rPr>
              <a:t>Detalhamento técnico das ferramentas de informação municipal (painéis).</a:t>
            </a:r>
            <a:r>
              <a:rPr lang="pt-BR" sz="1800" b="1" dirty="0">
                <a:solidFill>
                  <a:srgbClr val="1F3864"/>
                </a:solidFill>
                <a:latin typeface="Century Gothic"/>
              </a:rPr>
              <a:t>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1" dirty="0">
              <a:solidFill>
                <a:srgbClr val="1F3864"/>
              </a:solidFill>
              <a:latin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1" dirty="0">
              <a:solidFill>
                <a:srgbClr val="1F3864"/>
              </a:solidFill>
              <a:latin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1F3864"/>
                </a:solidFill>
                <a:latin typeface="Century Gothic"/>
              </a:rPr>
              <a:t>Proposta de criação de uma rede estadual de informações municipais</a:t>
            </a:r>
            <a:r>
              <a:rPr lang="pt-BR" sz="1600" b="1" dirty="0">
                <a:solidFill>
                  <a:srgbClr val="1F3864"/>
                </a:solidFill>
                <a:latin typeface="Century Gothic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>
              <a:solidFill>
                <a:srgbClr val="1F3864"/>
              </a:solidFill>
              <a:latin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1F3864"/>
                </a:solidFill>
                <a:latin typeface="Century Gothic"/>
              </a:rPr>
              <a:t>Indicação de um ponto focal e representantes setoriais (educação, saúde, assistência social)</a:t>
            </a:r>
            <a:endParaRPr sz="1600" dirty="0">
              <a:solidFill>
                <a:srgbClr val="1F3864"/>
              </a:solidFill>
              <a:latin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1F3864"/>
              </a:solidFill>
              <a:latin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1F3864"/>
                </a:solidFill>
                <a:latin typeface="Century Gothic"/>
              </a:rPr>
              <a:t>Parceria entre a AMA, SEPLAG e municípios para capacitação de colaboradores municipais nas ferramentas</a:t>
            </a:r>
            <a:endParaRPr sz="1600" dirty="0">
              <a:solidFill>
                <a:srgbClr val="1F3864"/>
              </a:solidFill>
              <a:latin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1F3864"/>
              </a:solidFill>
              <a:latin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1F3864"/>
                </a:solidFill>
                <a:latin typeface="Century Gothic"/>
              </a:rPr>
              <a:t>Termo de cooperação técnica entra a SEPLAG, AMA e Municípios </a:t>
            </a:r>
            <a:endParaRPr sz="1600" dirty="0">
              <a:solidFill>
                <a:srgbClr val="1F3864"/>
              </a:solidFill>
              <a:latin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1F3864"/>
              </a:solidFill>
              <a:latin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gf7e6dfcc41_0_30"/>
          <p:cNvSpPr/>
          <p:nvPr/>
        </p:nvSpPr>
        <p:spPr>
          <a:xfrm>
            <a:off x="999536" y="2621320"/>
            <a:ext cx="118800" cy="118800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37;gf7e6dfcc41_0_0">
            <a:extLst>
              <a:ext uri="{FF2B5EF4-FFF2-40B4-BE49-F238E27FC236}">
                <a16:creationId xmlns:a16="http://schemas.microsoft.com/office/drawing/2014/main" id="{0E5140E3-C7D8-4A36-B0F9-C06CC2B4842F}"/>
              </a:ext>
            </a:extLst>
          </p:cNvPr>
          <p:cNvSpPr/>
          <p:nvPr/>
        </p:nvSpPr>
        <p:spPr>
          <a:xfrm>
            <a:off x="997191" y="4039813"/>
            <a:ext cx="118800" cy="118800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Widescreen</PresentationFormat>
  <Paragraphs>56</Paragraphs>
  <Slides>10</Slides>
  <Notes>10</Notes>
  <HiddenSlides>1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Century Gothic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Administrador</dc:creator>
  <cp:lastModifiedBy>Painel Covid19</cp:lastModifiedBy>
  <cp:revision>1</cp:revision>
  <dcterms:created xsi:type="dcterms:W3CDTF">2021-09-29T20:35:13Z</dcterms:created>
  <dcterms:modified xsi:type="dcterms:W3CDTF">2021-11-08T12:24:07Z</dcterms:modified>
</cp:coreProperties>
</file>