
<file path=[Content_Types].xml><?xml version="1.0" encoding="utf-8"?>
<Types xmlns="http://schemas.openxmlformats.org/package/2006/content-types">
  <Default Extension="fntdata" ContentType="application/x-fontdata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429" r:id="rId2"/>
    <p:sldId id="292" r:id="rId3"/>
    <p:sldId id="258" r:id="rId4"/>
    <p:sldId id="390" r:id="rId5"/>
    <p:sldId id="433" r:id="rId6"/>
    <p:sldId id="459" r:id="rId7"/>
    <p:sldId id="282" r:id="rId8"/>
    <p:sldId id="434" r:id="rId9"/>
    <p:sldId id="435" r:id="rId10"/>
    <p:sldId id="438" r:id="rId11"/>
    <p:sldId id="440" r:id="rId12"/>
    <p:sldId id="441" r:id="rId13"/>
    <p:sldId id="267" r:id="rId14"/>
    <p:sldId id="437" r:id="rId15"/>
    <p:sldId id="443" r:id="rId16"/>
    <p:sldId id="455" r:id="rId17"/>
    <p:sldId id="436" r:id="rId18"/>
    <p:sldId id="447" r:id="rId19"/>
    <p:sldId id="448" r:id="rId20"/>
    <p:sldId id="449" r:id="rId21"/>
    <p:sldId id="444" r:id="rId22"/>
    <p:sldId id="450" r:id="rId23"/>
    <p:sldId id="451" r:id="rId24"/>
    <p:sldId id="452" r:id="rId25"/>
    <p:sldId id="460" r:id="rId26"/>
    <p:sldId id="424" r:id="rId27"/>
    <p:sldId id="427" r:id="rId28"/>
    <p:sldId id="319" r:id="rId29"/>
  </p:sldIdLst>
  <p:sldSz cx="18288000" cy="10287000"/>
  <p:notesSz cx="6858000" cy="9144000"/>
  <p:embeddedFontLst>
    <p:embeddedFont>
      <p:font typeface="Avenir Next LT Pro" panose="020B0504020202020204" pitchFamily="34" charset="0"/>
      <p:regular r:id="rId31"/>
      <p:bold r:id="rId32"/>
      <p:italic r:id="rId33"/>
      <p:boldItalic r:id="rId34"/>
    </p:embeddedFont>
    <p:embeddedFont>
      <p:font typeface="Garet Bold" panose="020B0604020202020204" charset="0"/>
      <p:regular r:id="rId35"/>
    </p:embeddedFont>
    <p:embeddedFont>
      <p:font typeface="Helios" panose="020B0604020202020204" charset="0"/>
      <p:regular r:id="rId36"/>
    </p:embeddedFont>
    <p:embeddedFont>
      <p:font typeface="Helios Bold" panose="020B0604020202020204" charset="0"/>
      <p:regular r:id="rId37"/>
    </p:embeddedFont>
    <p:embeddedFont>
      <p:font typeface="Open Sauce" panose="020B0604020202020204" charset="0"/>
      <p:regular r:id="rId38"/>
    </p:embeddedFont>
    <p:embeddedFont>
      <p:font typeface="Open Sauce Bold" panose="020B0604020202020204" charset="0"/>
      <p:regular r:id="rId39"/>
    </p:embeddedFont>
    <p:embeddedFont>
      <p:font typeface="Open Sauce Heavy" panose="020B0604020202020204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855BF"/>
    <a:srgbClr val="990033"/>
    <a:srgbClr val="FF6801"/>
    <a:srgbClr val="0000BC"/>
    <a:srgbClr val="00008E"/>
    <a:srgbClr val="16599D"/>
    <a:srgbClr val="194A8D"/>
    <a:srgbClr val="2978C8"/>
    <a:srgbClr val="416B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4" autoAdjust="0"/>
    <p:restoredTop sz="94622" autoAdjust="0"/>
  </p:normalViewPr>
  <p:slideViewPr>
    <p:cSldViewPr>
      <p:cViewPr varScale="1">
        <p:scale>
          <a:sx n="39" d="100"/>
          <a:sy n="39" d="100"/>
        </p:scale>
        <p:origin x="12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5AFDAA-B71F-45F0-A1C9-9BFB6FD36712}" type="doc">
      <dgm:prSet loTypeId="urn:microsoft.com/office/officeart/2005/8/layout/chevron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7AEEBF1-B0D7-4585-A34D-614BA8D5D46B}">
      <dgm:prSet phldrT="[Texto]" phldr="0"/>
      <dgm:spPr/>
      <dgm:t>
        <a:bodyPr/>
        <a:lstStyle/>
        <a:p>
          <a:r>
            <a:rPr lang="pt-BR" dirty="0">
              <a:latin typeface="Helios" panose="020B0604020202020204" charset="0"/>
            </a:rPr>
            <a:t>2025</a:t>
          </a:r>
        </a:p>
      </dgm:t>
    </dgm:pt>
    <dgm:pt modelId="{B07ACD93-5F46-4543-8437-396788BB019F}" type="parTrans" cxnId="{53BDCD78-774C-4265-B6A1-1B36F21D743F}">
      <dgm:prSet/>
      <dgm:spPr/>
      <dgm:t>
        <a:bodyPr/>
        <a:lstStyle/>
        <a:p>
          <a:endParaRPr lang="pt-BR"/>
        </a:p>
      </dgm:t>
    </dgm:pt>
    <dgm:pt modelId="{DD6C1AE5-4A4C-412C-9F58-EC6BA29209D1}" type="sibTrans" cxnId="{53BDCD78-774C-4265-B6A1-1B36F21D743F}">
      <dgm:prSet/>
      <dgm:spPr/>
      <dgm:t>
        <a:bodyPr/>
        <a:lstStyle/>
        <a:p>
          <a:endParaRPr lang="pt-BR"/>
        </a:p>
      </dgm:t>
    </dgm:pt>
    <dgm:pt modelId="{352B853B-2562-4AE1-B7B4-088A889AE7E1}">
      <dgm:prSet phldrT="[Texto]" phldr="0"/>
      <dgm:spPr/>
      <dgm:t>
        <a:bodyPr/>
        <a:lstStyle/>
        <a:p>
          <a:r>
            <a:rPr lang="pt-BR" dirty="0">
              <a:latin typeface="Helios" panose="020B0604020202020204" charset="0"/>
            </a:rPr>
            <a:t>2025</a:t>
          </a:r>
        </a:p>
      </dgm:t>
    </dgm:pt>
    <dgm:pt modelId="{E2F91BC1-0821-48AF-B449-602A2F22DD10}" type="parTrans" cxnId="{54DBA2CF-F223-4F2D-9602-94B75FED5BB4}">
      <dgm:prSet/>
      <dgm:spPr/>
      <dgm:t>
        <a:bodyPr/>
        <a:lstStyle/>
        <a:p>
          <a:endParaRPr lang="pt-BR"/>
        </a:p>
      </dgm:t>
    </dgm:pt>
    <dgm:pt modelId="{8F76278E-F078-41EC-B5C7-D670176E3744}" type="sibTrans" cxnId="{54DBA2CF-F223-4F2D-9602-94B75FED5BB4}">
      <dgm:prSet/>
      <dgm:spPr/>
      <dgm:t>
        <a:bodyPr/>
        <a:lstStyle/>
        <a:p>
          <a:endParaRPr lang="pt-BR"/>
        </a:p>
      </dgm:t>
    </dgm:pt>
    <dgm:pt modelId="{869A1135-1B5C-4B5F-9BDB-38BD1ABC8547}">
      <dgm:prSet phldrT="[Texto]" phldr="0"/>
      <dgm:spPr/>
      <dgm:t>
        <a:bodyPr/>
        <a:lstStyle/>
        <a:p>
          <a:r>
            <a:rPr lang="pt-BR" dirty="0">
              <a:latin typeface="Helios" panose="020B0604020202020204" charset="0"/>
            </a:rPr>
            <a:t>2026</a:t>
          </a:r>
        </a:p>
      </dgm:t>
    </dgm:pt>
    <dgm:pt modelId="{DEBEE251-AD96-4F49-81E1-A75211ABA26A}" type="parTrans" cxnId="{C589BD93-6AD3-4473-951D-B69BE5D86E1E}">
      <dgm:prSet/>
      <dgm:spPr/>
      <dgm:t>
        <a:bodyPr/>
        <a:lstStyle/>
        <a:p>
          <a:endParaRPr lang="pt-BR"/>
        </a:p>
      </dgm:t>
    </dgm:pt>
    <dgm:pt modelId="{FDDF28C8-2804-46CB-8A4D-7A34F559FD40}" type="sibTrans" cxnId="{C589BD93-6AD3-4473-951D-B69BE5D86E1E}">
      <dgm:prSet/>
      <dgm:spPr/>
      <dgm:t>
        <a:bodyPr/>
        <a:lstStyle/>
        <a:p>
          <a:endParaRPr lang="pt-BR"/>
        </a:p>
      </dgm:t>
    </dgm:pt>
    <dgm:pt modelId="{1BB798B5-DA42-4CDD-BE7C-43E1075610A5}" type="pres">
      <dgm:prSet presAssocID="{CF5AFDAA-B71F-45F0-A1C9-9BFB6FD36712}" presName="Name0" presStyleCnt="0">
        <dgm:presLayoutVars>
          <dgm:dir/>
          <dgm:animLvl val="lvl"/>
          <dgm:resizeHandles val="exact"/>
        </dgm:presLayoutVars>
      </dgm:prSet>
      <dgm:spPr/>
    </dgm:pt>
    <dgm:pt modelId="{7B1D962A-BBD4-4DA9-A7F6-0D2958A17D0C}" type="pres">
      <dgm:prSet presAssocID="{E7AEEBF1-B0D7-4585-A34D-614BA8D5D46B}" presName="parTxOnly" presStyleLbl="node1" presStyleIdx="0" presStyleCnt="3" custLinFactNeighborX="75703" custLinFactNeighborY="75684">
        <dgm:presLayoutVars>
          <dgm:chMax val="0"/>
          <dgm:chPref val="0"/>
          <dgm:bulletEnabled val="1"/>
        </dgm:presLayoutVars>
      </dgm:prSet>
      <dgm:spPr/>
    </dgm:pt>
    <dgm:pt modelId="{6D31FA12-B98A-4704-9B98-D5DBDFB7A7BE}" type="pres">
      <dgm:prSet presAssocID="{DD6C1AE5-4A4C-412C-9F58-EC6BA29209D1}" presName="parTxOnlySpace" presStyleCnt="0"/>
      <dgm:spPr/>
    </dgm:pt>
    <dgm:pt modelId="{DCBF4DC5-8BAF-4F46-978D-87513C2C490B}" type="pres">
      <dgm:prSet presAssocID="{352B853B-2562-4AE1-B7B4-088A889AE7E1}" presName="parTxOnly" presStyleLbl="node1" presStyleIdx="1" presStyleCnt="3" custLinFactNeighborX="51562" custLinFactNeighborY="20471">
        <dgm:presLayoutVars>
          <dgm:chMax val="0"/>
          <dgm:chPref val="0"/>
          <dgm:bulletEnabled val="1"/>
        </dgm:presLayoutVars>
      </dgm:prSet>
      <dgm:spPr/>
    </dgm:pt>
    <dgm:pt modelId="{11EE0679-9D17-412C-B6E6-FE5354E78FBE}" type="pres">
      <dgm:prSet presAssocID="{8F76278E-F078-41EC-B5C7-D670176E3744}" presName="parTxOnlySpace" presStyleCnt="0"/>
      <dgm:spPr/>
    </dgm:pt>
    <dgm:pt modelId="{499B9AFD-219B-4589-9AF8-34836E27A818}" type="pres">
      <dgm:prSet presAssocID="{869A1135-1B5C-4B5F-9BDB-38BD1ABC8547}" presName="parTxOnly" presStyleLbl="node1" presStyleIdx="2" presStyleCnt="3" custLinFactNeighborX="11435">
        <dgm:presLayoutVars>
          <dgm:chMax val="0"/>
          <dgm:chPref val="0"/>
          <dgm:bulletEnabled val="1"/>
        </dgm:presLayoutVars>
      </dgm:prSet>
      <dgm:spPr/>
    </dgm:pt>
  </dgm:ptLst>
  <dgm:cxnLst>
    <dgm:cxn modelId="{D8AA801A-5417-4C8F-AEEC-070E51837519}" type="presOf" srcId="{352B853B-2562-4AE1-B7B4-088A889AE7E1}" destId="{DCBF4DC5-8BAF-4F46-978D-87513C2C490B}" srcOrd="0" destOrd="0" presId="urn:microsoft.com/office/officeart/2005/8/layout/chevron1"/>
    <dgm:cxn modelId="{F8C71B5C-2040-485E-B575-EA7EF1AA640B}" type="presOf" srcId="{CF5AFDAA-B71F-45F0-A1C9-9BFB6FD36712}" destId="{1BB798B5-DA42-4CDD-BE7C-43E1075610A5}" srcOrd="0" destOrd="0" presId="urn:microsoft.com/office/officeart/2005/8/layout/chevron1"/>
    <dgm:cxn modelId="{55548762-3880-475F-9CF6-94C67AB27C81}" type="presOf" srcId="{E7AEEBF1-B0D7-4585-A34D-614BA8D5D46B}" destId="{7B1D962A-BBD4-4DA9-A7F6-0D2958A17D0C}" srcOrd="0" destOrd="0" presId="urn:microsoft.com/office/officeart/2005/8/layout/chevron1"/>
    <dgm:cxn modelId="{FEE91651-16D7-4B68-9B21-B351361A6637}" type="presOf" srcId="{869A1135-1B5C-4B5F-9BDB-38BD1ABC8547}" destId="{499B9AFD-219B-4589-9AF8-34836E27A818}" srcOrd="0" destOrd="0" presId="urn:microsoft.com/office/officeart/2005/8/layout/chevron1"/>
    <dgm:cxn modelId="{53BDCD78-774C-4265-B6A1-1B36F21D743F}" srcId="{CF5AFDAA-B71F-45F0-A1C9-9BFB6FD36712}" destId="{E7AEEBF1-B0D7-4585-A34D-614BA8D5D46B}" srcOrd="0" destOrd="0" parTransId="{B07ACD93-5F46-4543-8437-396788BB019F}" sibTransId="{DD6C1AE5-4A4C-412C-9F58-EC6BA29209D1}"/>
    <dgm:cxn modelId="{C589BD93-6AD3-4473-951D-B69BE5D86E1E}" srcId="{CF5AFDAA-B71F-45F0-A1C9-9BFB6FD36712}" destId="{869A1135-1B5C-4B5F-9BDB-38BD1ABC8547}" srcOrd="2" destOrd="0" parTransId="{DEBEE251-AD96-4F49-81E1-A75211ABA26A}" sibTransId="{FDDF28C8-2804-46CB-8A4D-7A34F559FD40}"/>
    <dgm:cxn modelId="{54DBA2CF-F223-4F2D-9602-94B75FED5BB4}" srcId="{CF5AFDAA-B71F-45F0-A1C9-9BFB6FD36712}" destId="{352B853B-2562-4AE1-B7B4-088A889AE7E1}" srcOrd="1" destOrd="0" parTransId="{E2F91BC1-0821-48AF-B449-602A2F22DD10}" sibTransId="{8F76278E-F078-41EC-B5C7-D670176E3744}"/>
    <dgm:cxn modelId="{6AED60CA-D42F-440F-AFE6-1C4EE32917D2}" type="presParOf" srcId="{1BB798B5-DA42-4CDD-BE7C-43E1075610A5}" destId="{7B1D962A-BBD4-4DA9-A7F6-0D2958A17D0C}" srcOrd="0" destOrd="0" presId="urn:microsoft.com/office/officeart/2005/8/layout/chevron1"/>
    <dgm:cxn modelId="{F862C61A-32A1-4CA8-9B24-936564953FF0}" type="presParOf" srcId="{1BB798B5-DA42-4CDD-BE7C-43E1075610A5}" destId="{6D31FA12-B98A-4704-9B98-D5DBDFB7A7BE}" srcOrd="1" destOrd="0" presId="urn:microsoft.com/office/officeart/2005/8/layout/chevron1"/>
    <dgm:cxn modelId="{0E8F1F85-E63E-42D6-8B2C-BDEE2C3E030A}" type="presParOf" srcId="{1BB798B5-DA42-4CDD-BE7C-43E1075610A5}" destId="{DCBF4DC5-8BAF-4F46-978D-87513C2C490B}" srcOrd="2" destOrd="0" presId="urn:microsoft.com/office/officeart/2005/8/layout/chevron1"/>
    <dgm:cxn modelId="{541A815A-CF6F-4D7A-AFF5-40F01CF89483}" type="presParOf" srcId="{1BB798B5-DA42-4CDD-BE7C-43E1075610A5}" destId="{11EE0679-9D17-412C-B6E6-FE5354E78FBE}" srcOrd="3" destOrd="0" presId="urn:microsoft.com/office/officeart/2005/8/layout/chevron1"/>
    <dgm:cxn modelId="{4C2F0A10-4F07-40A0-8284-BFC4D1CFBB89}" type="presParOf" srcId="{1BB798B5-DA42-4CDD-BE7C-43E1075610A5}" destId="{499B9AFD-219B-4589-9AF8-34836E27A81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1D962A-BBD4-4DA9-A7F6-0D2958A17D0C}">
      <dsp:nvSpPr>
        <dsp:cNvPr id="0" name=""/>
        <dsp:cNvSpPr/>
      </dsp:nvSpPr>
      <dsp:spPr>
        <a:xfrm>
          <a:off x="398105" y="0"/>
          <a:ext cx="5202372" cy="178987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dirty="0">
              <a:latin typeface="Helios" panose="020B0604020202020204" charset="0"/>
            </a:rPr>
            <a:t>2025</a:t>
          </a:r>
        </a:p>
      </dsp:txBody>
      <dsp:txXfrm>
        <a:off x="1293042" y="0"/>
        <a:ext cx="3412499" cy="1789873"/>
      </dsp:txXfrm>
    </dsp:sp>
    <dsp:sp modelId="{DCBF4DC5-8BAF-4F46-978D-87513C2C490B}">
      <dsp:nvSpPr>
        <dsp:cNvPr id="0" name=""/>
        <dsp:cNvSpPr/>
      </dsp:nvSpPr>
      <dsp:spPr>
        <a:xfrm>
          <a:off x="4954650" y="0"/>
          <a:ext cx="5202372" cy="178987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dirty="0">
              <a:latin typeface="Helios" panose="020B0604020202020204" charset="0"/>
            </a:rPr>
            <a:t>2025</a:t>
          </a:r>
        </a:p>
      </dsp:txBody>
      <dsp:txXfrm>
        <a:off x="5849587" y="0"/>
        <a:ext cx="3412499" cy="1789873"/>
      </dsp:txXfrm>
    </dsp:sp>
    <dsp:sp modelId="{499B9AFD-219B-4589-9AF8-34836E27A818}">
      <dsp:nvSpPr>
        <dsp:cNvPr id="0" name=""/>
        <dsp:cNvSpPr/>
      </dsp:nvSpPr>
      <dsp:spPr>
        <a:xfrm>
          <a:off x="9372811" y="0"/>
          <a:ext cx="5202372" cy="178987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dirty="0">
              <a:latin typeface="Helios" panose="020B0604020202020204" charset="0"/>
            </a:rPr>
            <a:t>2026</a:t>
          </a:r>
        </a:p>
      </dsp:txBody>
      <dsp:txXfrm>
        <a:off x="10267748" y="0"/>
        <a:ext cx="3412499" cy="17898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FCCA7-C5F2-4EE0-ABE7-0350A3B0032D}" type="datetimeFigureOut">
              <a:rPr lang="pt-BR" smtClean="0"/>
              <a:t>12/04/2026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7BF321-9612-4A2F-83CD-C3ADEE042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9561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7BF321-9612-4A2F-83CD-C3ADEE04249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6414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7BF321-9612-4A2F-83CD-C3ADEE042495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336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3.png"/><Relationship Id="rId5" Type="http://schemas.openxmlformats.org/officeDocument/2006/relationships/image" Target="../media/image7.sv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4.jpeg"/><Relationship Id="rId7" Type="http://schemas.openxmlformats.org/officeDocument/2006/relationships/image" Target="../media/image1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9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22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21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9.svg"/><Relationship Id="rId4" Type="http://schemas.openxmlformats.org/officeDocument/2006/relationships/image" Target="../media/image2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hyperlink" Target="https://siap.tceal.tc.br/#/logi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9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microsoft.com/office/2017/06/relationships/model3d" Target="../media/model3d1.glb"/><Relationship Id="rId5" Type="http://schemas.openxmlformats.org/officeDocument/2006/relationships/image" Target="../media/image19.sv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8.svg"/><Relationship Id="rId7" Type="http://schemas.openxmlformats.org/officeDocument/2006/relationships/image" Target="../media/image31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microsoft.com/office/2017/06/relationships/model3d" Target="../media/model3d1.glb"/><Relationship Id="rId5" Type="http://schemas.openxmlformats.org/officeDocument/2006/relationships/image" Target="../media/image19.sv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31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microsoft.com/office/2017/06/relationships/model3d" Target="../media/model3d1.glb"/><Relationship Id="rId5" Type="http://schemas.openxmlformats.org/officeDocument/2006/relationships/image" Target="../media/image19.sv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31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microsoft.com/office/2017/06/relationships/model3d" Target="../media/model3d1.glb"/><Relationship Id="rId5" Type="http://schemas.openxmlformats.org/officeDocument/2006/relationships/image" Target="../media/image19.sv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svg"/><Relationship Id="rId7" Type="http://schemas.microsoft.com/office/2017/06/relationships/model3d" Target="../media/model3d1.glb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tceal.tc.br/view/emendas-cactr.php#gsc.tab=0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22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21.png"/><Relationship Id="rId4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42.jpe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19.svg"/><Relationship Id="rId2" Type="http://schemas.openxmlformats.org/officeDocument/2006/relationships/image" Target="../media/image5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5" Type="http://schemas.openxmlformats.org/officeDocument/2006/relationships/image" Target="../media/image55.svg"/><Relationship Id="rId4" Type="http://schemas.openxmlformats.org/officeDocument/2006/relationships/image" Target="../media/image54.sv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5" Type="http://schemas.openxmlformats.org/officeDocument/2006/relationships/image" Target="../media/image57.jpe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34200" y="-1"/>
            <a:ext cx="11353802" cy="10287001"/>
            <a:chOff x="0" y="0"/>
            <a:chExt cx="6350026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6350026" y="0"/>
                  </a:moveTo>
                  <a:lnTo>
                    <a:pt x="0" y="0"/>
                  </a:lnTo>
                  <a:lnTo>
                    <a:pt x="0" y="6350000"/>
                  </a:lnTo>
                  <a:lnTo>
                    <a:pt x="6350026" y="6350000"/>
                  </a:lnTo>
                  <a:close/>
                </a:path>
              </a:pathLst>
            </a:cu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631655" y="1285869"/>
            <a:ext cx="11932942" cy="7663826"/>
            <a:chOff x="0" y="0"/>
            <a:chExt cx="3142832" cy="20184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42832" cy="2018456"/>
            </a:xfrm>
            <a:custGeom>
              <a:avLst/>
              <a:gdLst/>
              <a:ahLst/>
              <a:cxnLst/>
              <a:rect l="l" t="t" r="r" b="b"/>
              <a:pathLst>
                <a:path w="3142832" h="2018456">
                  <a:moveTo>
                    <a:pt x="0" y="0"/>
                  </a:moveTo>
                  <a:lnTo>
                    <a:pt x="3142832" y="0"/>
                  </a:lnTo>
                  <a:lnTo>
                    <a:pt x="3142832" y="2018456"/>
                  </a:lnTo>
                  <a:lnTo>
                    <a:pt x="0" y="2018456"/>
                  </a:lnTo>
                  <a:close/>
                </a:path>
              </a:pathLst>
            </a:custGeom>
            <a:solidFill>
              <a:srgbClr val="FFFFFF">
                <a:alpha val="62745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142832" cy="2056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533400" y="1813078"/>
            <a:ext cx="8229600" cy="6660844"/>
          </a:xfrm>
          <a:custGeom>
            <a:avLst/>
            <a:gdLst/>
            <a:ahLst/>
            <a:cxnLst/>
            <a:rect l="l" t="t" r="r" b="b"/>
            <a:pathLst>
              <a:path w="6660844" h="6660844">
                <a:moveTo>
                  <a:pt x="0" y="0"/>
                </a:moveTo>
                <a:lnTo>
                  <a:pt x="6660844" y="0"/>
                </a:lnTo>
                <a:lnTo>
                  <a:pt x="6660844" y="6660844"/>
                </a:lnTo>
                <a:lnTo>
                  <a:pt x="0" y="66608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967151" y="2857500"/>
            <a:ext cx="7719649" cy="4678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pt-BR" sz="7600" b="1" dirty="0">
                <a:solidFill>
                  <a:srgbClr val="FFFFFF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TRANSPARÊNCIA E RASTREABILIDADE DAS EMENDAS PARLAMENTARES</a:t>
            </a:r>
            <a:endParaRPr lang="en-US" sz="7600" b="1" dirty="0">
              <a:solidFill>
                <a:srgbClr val="FFFFFF"/>
              </a:solidFill>
              <a:latin typeface="Anantason Bold"/>
              <a:ea typeface="Anantason Bold"/>
              <a:cs typeface="Anantason Bold"/>
              <a:sym typeface="Anantason Bold"/>
            </a:endParaRPr>
          </a:p>
        </p:txBody>
      </p:sp>
      <p:sp>
        <p:nvSpPr>
          <p:cNvPr id="11" name="Freeform 34">
            <a:extLst>
              <a:ext uri="{FF2B5EF4-FFF2-40B4-BE49-F238E27FC236}">
                <a16:creationId xmlns:a16="http://schemas.microsoft.com/office/drawing/2014/main" id="{AECCE558-78FE-883F-C4C6-B0767E4D23CB}"/>
              </a:ext>
            </a:extLst>
          </p:cNvPr>
          <p:cNvSpPr/>
          <p:nvPr/>
        </p:nvSpPr>
        <p:spPr>
          <a:xfrm>
            <a:off x="304800" y="8076442"/>
            <a:ext cx="5267406" cy="2265821"/>
          </a:xfrm>
          <a:custGeom>
            <a:avLst/>
            <a:gdLst/>
            <a:ahLst/>
            <a:cxnLst/>
            <a:rect l="l" t="t" r="r" b="b"/>
            <a:pathLst>
              <a:path w="5267406" h="2265821">
                <a:moveTo>
                  <a:pt x="0" y="0"/>
                </a:moveTo>
                <a:lnTo>
                  <a:pt x="5267406" y="0"/>
                </a:lnTo>
                <a:lnTo>
                  <a:pt x="5267406" y="2265821"/>
                </a:lnTo>
                <a:lnTo>
                  <a:pt x="0" y="22658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2700000">
            <a:off x="-4317047" y="-3837181"/>
            <a:ext cx="11641929" cy="11641929"/>
          </a:xfrm>
          <a:custGeom>
            <a:avLst/>
            <a:gdLst/>
            <a:ahLst/>
            <a:cxnLst/>
            <a:rect l="l" t="t" r="r" b="b"/>
            <a:pathLst>
              <a:path w="11641929" h="11641929">
                <a:moveTo>
                  <a:pt x="0" y="0"/>
                </a:moveTo>
                <a:lnTo>
                  <a:pt x="11641929" y="0"/>
                </a:lnTo>
                <a:lnTo>
                  <a:pt x="11641929" y="11641929"/>
                </a:lnTo>
                <a:lnTo>
                  <a:pt x="0" y="116419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 rot="-2700000">
            <a:off x="-4057305" y="-3678806"/>
            <a:ext cx="10863149" cy="11065880"/>
            <a:chOff x="0" y="-38100"/>
            <a:chExt cx="2041549" cy="20796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41549" cy="2041549"/>
            </a:xfrm>
            <a:custGeom>
              <a:avLst/>
              <a:gdLst/>
              <a:ahLst/>
              <a:cxnLst/>
              <a:rect l="l" t="t" r="r" b="b"/>
              <a:pathLst>
                <a:path w="2041549" h="2041549">
                  <a:moveTo>
                    <a:pt x="71268" y="0"/>
                  </a:moveTo>
                  <a:lnTo>
                    <a:pt x="1970282" y="0"/>
                  </a:lnTo>
                  <a:cubicBezTo>
                    <a:pt x="1989183" y="0"/>
                    <a:pt x="2007310" y="7509"/>
                    <a:pt x="2020675" y="20874"/>
                  </a:cubicBezTo>
                  <a:cubicBezTo>
                    <a:pt x="2034041" y="34239"/>
                    <a:pt x="2041549" y="52366"/>
                    <a:pt x="2041549" y="71268"/>
                  </a:cubicBezTo>
                  <a:lnTo>
                    <a:pt x="2041549" y="1970282"/>
                  </a:lnTo>
                  <a:cubicBezTo>
                    <a:pt x="2041549" y="2009642"/>
                    <a:pt x="2009642" y="2041549"/>
                    <a:pt x="1970282" y="2041549"/>
                  </a:cubicBezTo>
                  <a:lnTo>
                    <a:pt x="71268" y="2041549"/>
                  </a:lnTo>
                  <a:cubicBezTo>
                    <a:pt x="31908" y="2041549"/>
                    <a:pt x="0" y="2009642"/>
                    <a:pt x="0" y="1970282"/>
                  </a:cubicBezTo>
                  <a:lnTo>
                    <a:pt x="0" y="71268"/>
                  </a:lnTo>
                  <a:cubicBezTo>
                    <a:pt x="0" y="31908"/>
                    <a:pt x="31908" y="0"/>
                    <a:pt x="7126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041549" cy="20796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4"/>
          <p:cNvSpPr/>
          <p:nvPr/>
        </p:nvSpPr>
        <p:spPr>
          <a:xfrm>
            <a:off x="625136" y="6139050"/>
            <a:ext cx="5342601" cy="1850280"/>
          </a:xfrm>
          <a:custGeom>
            <a:avLst/>
            <a:gdLst/>
            <a:ahLst/>
            <a:cxnLst/>
            <a:rect l="l" t="t" r="r" b="b"/>
            <a:pathLst>
              <a:path w="5342601" h="3819960">
                <a:moveTo>
                  <a:pt x="0" y="0"/>
                </a:moveTo>
                <a:lnTo>
                  <a:pt x="5342601" y="0"/>
                </a:lnTo>
                <a:lnTo>
                  <a:pt x="5342601" y="3819959"/>
                </a:lnTo>
                <a:lnTo>
                  <a:pt x="0" y="38199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6"/>
          <p:cNvSpPr txBox="1"/>
          <p:nvPr/>
        </p:nvSpPr>
        <p:spPr>
          <a:xfrm>
            <a:off x="933136" y="7122155"/>
            <a:ext cx="4495800" cy="683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50"/>
              </a:lnSpc>
            </a:pPr>
            <a:r>
              <a:rPr lang="en-US" sz="2800" b="1" dirty="0" err="1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Diretor</a:t>
            </a:r>
            <a:r>
              <a:rPr lang="en-US" sz="2800" b="1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DFAFOM</a:t>
            </a:r>
          </a:p>
          <a:p>
            <a:pPr algn="ctr">
              <a:lnSpc>
                <a:spcPts val="2750"/>
              </a:lnSpc>
              <a:spcBef>
                <a:spcPct val="0"/>
              </a:spcBef>
            </a:pPr>
            <a:endParaRPr lang="en-US" sz="1964" dirty="0">
              <a:solidFill>
                <a:srgbClr val="000000"/>
              </a:solidFill>
              <a:latin typeface="Helios"/>
              <a:ea typeface="Helios"/>
              <a:cs typeface="Helios"/>
              <a:sym typeface="Helios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1618485" y="6602378"/>
            <a:ext cx="3199476" cy="4481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01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2855BF"/>
                </a:solidFill>
                <a:latin typeface="Helios Bold"/>
                <a:ea typeface="Helios Bold"/>
                <a:cs typeface="Helios Bold"/>
                <a:sym typeface="Helios Bold"/>
              </a:rPr>
              <a:t>PAULO MOTA</a:t>
            </a:r>
          </a:p>
        </p:txBody>
      </p:sp>
      <p:sp>
        <p:nvSpPr>
          <p:cNvPr id="22" name="Freeform 10"/>
          <p:cNvSpPr/>
          <p:nvPr/>
        </p:nvSpPr>
        <p:spPr>
          <a:xfrm>
            <a:off x="1353006" y="2764770"/>
            <a:ext cx="3886859" cy="3779636"/>
          </a:xfrm>
          <a:custGeom>
            <a:avLst/>
            <a:gdLst/>
            <a:ahLst/>
            <a:cxnLst/>
            <a:rect l="l" t="t" r="r" b="b"/>
            <a:pathLst>
              <a:path w="3886859" h="3779636">
                <a:moveTo>
                  <a:pt x="0" y="0"/>
                </a:moveTo>
                <a:lnTo>
                  <a:pt x="3886859" y="0"/>
                </a:lnTo>
                <a:lnTo>
                  <a:pt x="3886859" y="3779635"/>
                </a:lnTo>
                <a:lnTo>
                  <a:pt x="0" y="37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5" name="TextBox 35">
            <a:extLst>
              <a:ext uri="{FF2B5EF4-FFF2-40B4-BE49-F238E27FC236}">
                <a16:creationId xmlns:a16="http://schemas.microsoft.com/office/drawing/2014/main" id="{39127E50-24DB-0D2D-F67A-835BA54822FE}"/>
              </a:ext>
            </a:extLst>
          </p:cNvPr>
          <p:cNvSpPr txBox="1"/>
          <p:nvPr/>
        </p:nvSpPr>
        <p:spPr>
          <a:xfrm>
            <a:off x="4894176" y="1372641"/>
            <a:ext cx="7749929" cy="987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6999" b="1" dirty="0">
                <a:solidFill>
                  <a:srgbClr val="16599D"/>
                </a:solidFill>
                <a:latin typeface="Helios Bold"/>
                <a:ea typeface="Helios Bold"/>
                <a:cs typeface="Helios Bold"/>
                <a:sym typeface="Helios Bold"/>
              </a:rPr>
              <a:t>EQUIPE TÉCNICA</a:t>
            </a:r>
          </a:p>
        </p:txBody>
      </p:sp>
      <p:sp>
        <p:nvSpPr>
          <p:cNvPr id="32" name="Freeform 9">
            <a:extLst>
              <a:ext uri="{FF2B5EF4-FFF2-40B4-BE49-F238E27FC236}">
                <a16:creationId xmlns:a16="http://schemas.microsoft.com/office/drawing/2014/main" id="{1F888004-3078-C7AE-E22A-DFFD9537BEDB}"/>
              </a:ext>
            </a:extLst>
          </p:cNvPr>
          <p:cNvSpPr/>
          <p:nvPr/>
        </p:nvSpPr>
        <p:spPr>
          <a:xfrm flipH="1">
            <a:off x="-740476" y="-371437"/>
            <a:ext cx="14042134" cy="1228687"/>
          </a:xfrm>
          <a:custGeom>
            <a:avLst/>
            <a:gdLst/>
            <a:ahLst/>
            <a:cxnLst/>
            <a:rect l="l" t="t" r="r" b="b"/>
            <a:pathLst>
              <a:path w="14042134" h="1228687">
                <a:moveTo>
                  <a:pt x="14042134" y="0"/>
                </a:moveTo>
                <a:lnTo>
                  <a:pt x="0" y="0"/>
                </a:lnTo>
                <a:lnTo>
                  <a:pt x="0" y="1228687"/>
                </a:lnTo>
                <a:lnTo>
                  <a:pt x="14042134" y="1228687"/>
                </a:lnTo>
                <a:lnTo>
                  <a:pt x="1404213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11">
            <a:extLst>
              <a:ext uri="{FF2B5EF4-FFF2-40B4-BE49-F238E27FC236}">
                <a16:creationId xmlns:a16="http://schemas.microsoft.com/office/drawing/2014/main" id="{5FED1F5E-F66A-8208-2EAF-2D010D9FAB8B}"/>
              </a:ext>
            </a:extLst>
          </p:cNvPr>
          <p:cNvSpPr/>
          <p:nvPr/>
        </p:nvSpPr>
        <p:spPr>
          <a:xfrm flipH="1">
            <a:off x="12917431" y="570551"/>
            <a:ext cx="1139647" cy="343849"/>
          </a:xfrm>
          <a:custGeom>
            <a:avLst/>
            <a:gdLst/>
            <a:ahLst/>
            <a:cxnLst/>
            <a:rect l="l" t="t" r="r" b="b"/>
            <a:pathLst>
              <a:path w="1139647" h="343849">
                <a:moveTo>
                  <a:pt x="1139647" y="0"/>
                </a:moveTo>
                <a:lnTo>
                  <a:pt x="0" y="0"/>
                </a:lnTo>
                <a:lnTo>
                  <a:pt x="0" y="343849"/>
                </a:lnTo>
                <a:lnTo>
                  <a:pt x="1139647" y="343849"/>
                </a:lnTo>
                <a:lnTo>
                  <a:pt x="113964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Freeform 10">
            <a:extLst>
              <a:ext uri="{FF2B5EF4-FFF2-40B4-BE49-F238E27FC236}">
                <a16:creationId xmlns:a16="http://schemas.microsoft.com/office/drawing/2014/main" id="{580A80B3-7A84-E062-E22A-77409F76ADE5}"/>
              </a:ext>
            </a:extLst>
          </p:cNvPr>
          <p:cNvSpPr/>
          <p:nvPr/>
        </p:nvSpPr>
        <p:spPr>
          <a:xfrm flipH="1">
            <a:off x="-768633" y="9725025"/>
            <a:ext cx="19825265" cy="1734711"/>
          </a:xfrm>
          <a:custGeom>
            <a:avLst/>
            <a:gdLst/>
            <a:ahLst/>
            <a:cxnLst/>
            <a:rect l="l" t="t" r="r" b="b"/>
            <a:pathLst>
              <a:path w="19825265" h="1734711">
                <a:moveTo>
                  <a:pt x="19825266" y="0"/>
                </a:moveTo>
                <a:lnTo>
                  <a:pt x="0" y="0"/>
                </a:lnTo>
                <a:lnTo>
                  <a:pt x="0" y="1734711"/>
                </a:lnTo>
                <a:lnTo>
                  <a:pt x="19825266" y="1734711"/>
                </a:lnTo>
                <a:lnTo>
                  <a:pt x="1982526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Freeform 12">
            <a:extLst>
              <a:ext uri="{FF2B5EF4-FFF2-40B4-BE49-F238E27FC236}">
                <a16:creationId xmlns:a16="http://schemas.microsoft.com/office/drawing/2014/main" id="{09671C44-2D2C-87BE-B48E-FD0ED52823CC}"/>
              </a:ext>
            </a:extLst>
          </p:cNvPr>
          <p:cNvSpPr/>
          <p:nvPr/>
        </p:nvSpPr>
        <p:spPr>
          <a:xfrm flipH="1">
            <a:off x="1473624" y="9381176"/>
            <a:ext cx="1139647" cy="343849"/>
          </a:xfrm>
          <a:custGeom>
            <a:avLst/>
            <a:gdLst/>
            <a:ahLst/>
            <a:cxnLst/>
            <a:rect l="l" t="t" r="r" b="b"/>
            <a:pathLst>
              <a:path w="1139647" h="343849">
                <a:moveTo>
                  <a:pt x="1139646" y="0"/>
                </a:moveTo>
                <a:lnTo>
                  <a:pt x="0" y="0"/>
                </a:lnTo>
                <a:lnTo>
                  <a:pt x="0" y="343849"/>
                </a:lnTo>
                <a:lnTo>
                  <a:pt x="1139646" y="343849"/>
                </a:lnTo>
                <a:lnTo>
                  <a:pt x="113964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4800A755-D611-826A-00D4-962956924563}"/>
              </a:ext>
            </a:extLst>
          </p:cNvPr>
          <p:cNvSpPr/>
          <p:nvPr/>
        </p:nvSpPr>
        <p:spPr>
          <a:xfrm>
            <a:off x="12839218" y="2785996"/>
            <a:ext cx="4044358" cy="3747524"/>
          </a:xfrm>
          <a:custGeom>
            <a:avLst/>
            <a:gdLst/>
            <a:ahLst/>
            <a:cxnLst/>
            <a:rect l="l" t="t" r="r" b="b"/>
            <a:pathLst>
              <a:path w="4044358" h="3747524">
                <a:moveTo>
                  <a:pt x="0" y="0"/>
                </a:moveTo>
                <a:lnTo>
                  <a:pt x="4044358" y="0"/>
                </a:lnTo>
                <a:lnTo>
                  <a:pt x="4044358" y="3747524"/>
                </a:lnTo>
                <a:lnTo>
                  <a:pt x="0" y="37475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D340BD2D-5043-52CB-5F43-716AB4A1DFA4}"/>
              </a:ext>
            </a:extLst>
          </p:cNvPr>
          <p:cNvSpPr/>
          <p:nvPr/>
        </p:nvSpPr>
        <p:spPr>
          <a:xfrm>
            <a:off x="6399649" y="6139050"/>
            <a:ext cx="5342601" cy="1850280"/>
          </a:xfrm>
          <a:custGeom>
            <a:avLst/>
            <a:gdLst/>
            <a:ahLst/>
            <a:cxnLst/>
            <a:rect l="l" t="t" r="r" b="b"/>
            <a:pathLst>
              <a:path w="5342601" h="3819960">
                <a:moveTo>
                  <a:pt x="0" y="0"/>
                </a:moveTo>
                <a:lnTo>
                  <a:pt x="5342601" y="0"/>
                </a:lnTo>
                <a:lnTo>
                  <a:pt x="5342601" y="3819959"/>
                </a:lnTo>
                <a:lnTo>
                  <a:pt x="0" y="38199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88A1DE36-9293-5CD6-503E-A3062C26F855}"/>
              </a:ext>
            </a:extLst>
          </p:cNvPr>
          <p:cNvSpPr txBox="1"/>
          <p:nvPr/>
        </p:nvSpPr>
        <p:spPr>
          <a:xfrm>
            <a:off x="6399647" y="7106822"/>
            <a:ext cx="4954151" cy="683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50"/>
              </a:lnSpc>
            </a:pPr>
            <a:r>
              <a:rPr lang="en-US" sz="2800" b="1" dirty="0" err="1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Diretor</a:t>
            </a:r>
            <a:r>
              <a:rPr lang="en-US" sz="2800" b="1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Adjunto</a:t>
            </a:r>
            <a:r>
              <a:rPr lang="en-US" sz="2800" b="1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DFAFOM</a:t>
            </a:r>
          </a:p>
          <a:p>
            <a:pPr algn="ctr">
              <a:lnSpc>
                <a:spcPts val="2750"/>
              </a:lnSpc>
              <a:spcBef>
                <a:spcPct val="0"/>
              </a:spcBef>
            </a:pPr>
            <a:endParaRPr lang="en-US" sz="1964" dirty="0">
              <a:solidFill>
                <a:srgbClr val="000000"/>
              </a:solidFill>
              <a:latin typeface="Helios"/>
              <a:ea typeface="Helios"/>
              <a:cs typeface="Helios"/>
              <a:sym typeface="Helios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B4A6061-51AA-0235-FD37-9EF2B440FC3C}"/>
              </a:ext>
            </a:extLst>
          </p:cNvPr>
          <p:cNvSpPr txBox="1"/>
          <p:nvPr/>
        </p:nvSpPr>
        <p:spPr>
          <a:xfrm>
            <a:off x="6589453" y="6568330"/>
            <a:ext cx="5774512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01"/>
              </a:lnSpc>
              <a:spcBef>
                <a:spcPct val="0"/>
              </a:spcBef>
            </a:pPr>
            <a:r>
              <a:rPr lang="en-US" sz="3400" b="1" dirty="0">
                <a:solidFill>
                  <a:srgbClr val="2855BF"/>
                </a:solidFill>
                <a:latin typeface="Helios Bold"/>
                <a:ea typeface="Helios Bold"/>
                <a:cs typeface="Helios Bold"/>
                <a:sym typeface="Helios Bold"/>
              </a:rPr>
              <a:t>FERNANDO BEZERRA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84CE2330-D843-8F2E-ECE3-89022342087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12" y="2737556"/>
            <a:ext cx="4044359" cy="37475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Freeform 4">
            <a:extLst>
              <a:ext uri="{FF2B5EF4-FFF2-40B4-BE49-F238E27FC236}">
                <a16:creationId xmlns:a16="http://schemas.microsoft.com/office/drawing/2014/main" id="{8A9A7CEF-76D2-8ED9-7F9B-A3F4C75FAD77}"/>
              </a:ext>
            </a:extLst>
          </p:cNvPr>
          <p:cNvSpPr/>
          <p:nvPr/>
        </p:nvSpPr>
        <p:spPr>
          <a:xfrm>
            <a:off x="12174160" y="6239660"/>
            <a:ext cx="5342601" cy="1850280"/>
          </a:xfrm>
          <a:custGeom>
            <a:avLst/>
            <a:gdLst/>
            <a:ahLst/>
            <a:cxnLst/>
            <a:rect l="l" t="t" r="r" b="b"/>
            <a:pathLst>
              <a:path w="5342601" h="3819960">
                <a:moveTo>
                  <a:pt x="0" y="0"/>
                </a:moveTo>
                <a:lnTo>
                  <a:pt x="5342601" y="0"/>
                </a:lnTo>
                <a:lnTo>
                  <a:pt x="5342601" y="3819959"/>
                </a:lnTo>
                <a:lnTo>
                  <a:pt x="0" y="38199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6">
            <a:extLst>
              <a:ext uri="{FF2B5EF4-FFF2-40B4-BE49-F238E27FC236}">
                <a16:creationId xmlns:a16="http://schemas.microsoft.com/office/drawing/2014/main" id="{DC36D4C8-6390-95A0-7BA8-F457943B4E5D}"/>
              </a:ext>
            </a:extLst>
          </p:cNvPr>
          <p:cNvSpPr txBox="1"/>
          <p:nvPr/>
        </p:nvSpPr>
        <p:spPr>
          <a:xfrm>
            <a:off x="12174160" y="7138176"/>
            <a:ext cx="4954151" cy="683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50"/>
              </a:lnSpc>
            </a:pPr>
            <a:r>
              <a:rPr lang="en-US" sz="2800" b="1" dirty="0" err="1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Diretor</a:t>
            </a:r>
            <a:r>
              <a:rPr lang="en-US" sz="2800" b="1" dirty="0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 DFAFOE</a:t>
            </a:r>
          </a:p>
          <a:p>
            <a:pPr algn="ctr">
              <a:lnSpc>
                <a:spcPts val="2750"/>
              </a:lnSpc>
              <a:spcBef>
                <a:spcPct val="0"/>
              </a:spcBef>
            </a:pPr>
            <a:endParaRPr lang="en-US" sz="1964" dirty="0">
              <a:solidFill>
                <a:srgbClr val="000000"/>
              </a:solidFill>
              <a:latin typeface="Helios"/>
              <a:ea typeface="Helios"/>
              <a:cs typeface="Helios"/>
              <a:sym typeface="Helios"/>
            </a:endParaRPr>
          </a:p>
        </p:txBody>
      </p:sp>
      <p:sp>
        <p:nvSpPr>
          <p:cNvPr id="30" name="TextBox 8">
            <a:extLst>
              <a:ext uri="{FF2B5EF4-FFF2-40B4-BE49-F238E27FC236}">
                <a16:creationId xmlns:a16="http://schemas.microsoft.com/office/drawing/2014/main" id="{AA2E3050-4D40-99E2-8FBA-ADA54450F730}"/>
              </a:ext>
            </a:extLst>
          </p:cNvPr>
          <p:cNvSpPr txBox="1"/>
          <p:nvPr/>
        </p:nvSpPr>
        <p:spPr>
          <a:xfrm>
            <a:off x="12444334" y="6602378"/>
            <a:ext cx="5191316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01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2855BF"/>
                </a:solidFill>
                <a:latin typeface="Helios Bold"/>
                <a:ea typeface="Helios Bold"/>
                <a:cs typeface="Helios Bold"/>
                <a:sym typeface="Helios Bold"/>
              </a:rPr>
              <a:t>RENATO MONTEIRO</a:t>
            </a:r>
          </a:p>
        </p:txBody>
      </p:sp>
      <p:sp>
        <p:nvSpPr>
          <p:cNvPr id="37" name="Freeform 34">
            <a:extLst>
              <a:ext uri="{FF2B5EF4-FFF2-40B4-BE49-F238E27FC236}">
                <a16:creationId xmlns:a16="http://schemas.microsoft.com/office/drawing/2014/main" id="{72C2116E-B366-B5EE-C6B3-5A3CD07B35DC}"/>
              </a:ext>
            </a:extLst>
          </p:cNvPr>
          <p:cNvSpPr/>
          <p:nvPr/>
        </p:nvSpPr>
        <p:spPr>
          <a:xfrm>
            <a:off x="12475913" y="7801786"/>
            <a:ext cx="5267406" cy="2265821"/>
          </a:xfrm>
          <a:custGeom>
            <a:avLst/>
            <a:gdLst/>
            <a:ahLst/>
            <a:cxnLst/>
            <a:rect l="l" t="t" r="r" b="b"/>
            <a:pathLst>
              <a:path w="5267406" h="2265821">
                <a:moveTo>
                  <a:pt x="0" y="0"/>
                </a:moveTo>
                <a:lnTo>
                  <a:pt x="5267406" y="0"/>
                </a:lnTo>
                <a:lnTo>
                  <a:pt x="5267406" y="2265821"/>
                </a:lnTo>
                <a:lnTo>
                  <a:pt x="0" y="226582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2490" y="7567027"/>
            <a:ext cx="7158598" cy="1163272"/>
          </a:xfrm>
          <a:custGeom>
            <a:avLst/>
            <a:gdLst/>
            <a:ahLst/>
            <a:cxnLst/>
            <a:rect l="l" t="t" r="r" b="b"/>
            <a:pathLst>
              <a:path w="7158598" h="1163272">
                <a:moveTo>
                  <a:pt x="0" y="0"/>
                </a:moveTo>
                <a:lnTo>
                  <a:pt x="7158599" y="0"/>
                </a:lnTo>
                <a:lnTo>
                  <a:pt x="7158599" y="1163272"/>
                </a:lnTo>
                <a:lnTo>
                  <a:pt x="0" y="1163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1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8189397" y="3206020"/>
            <a:ext cx="14734613" cy="10232292"/>
            <a:chOff x="0" y="0"/>
            <a:chExt cx="1009097" cy="643606"/>
          </a:xfrm>
        </p:grpSpPr>
        <p:sp>
          <p:nvSpPr>
            <p:cNvPr id="4" name="Freeform 4"/>
            <p:cNvSpPr/>
            <p:nvPr/>
          </p:nvSpPr>
          <p:spPr>
            <a:xfrm>
              <a:off x="7423" y="0"/>
              <a:ext cx="994251" cy="643606"/>
            </a:xfrm>
            <a:custGeom>
              <a:avLst/>
              <a:gdLst/>
              <a:ahLst/>
              <a:cxnLst/>
              <a:rect l="l" t="t" r="r" b="b"/>
              <a:pathLst>
                <a:path w="994251" h="643606">
                  <a:moveTo>
                    <a:pt x="982598" y="352013"/>
                  </a:moveTo>
                  <a:lnTo>
                    <a:pt x="817550" y="613395"/>
                  </a:lnTo>
                  <a:cubicBezTo>
                    <a:pt x="805675" y="632202"/>
                    <a:pt x="784987" y="643606"/>
                    <a:pt x="762745" y="643606"/>
                  </a:cubicBezTo>
                  <a:lnTo>
                    <a:pt x="231506" y="643606"/>
                  </a:lnTo>
                  <a:cubicBezTo>
                    <a:pt x="209264" y="643606"/>
                    <a:pt x="188576" y="632202"/>
                    <a:pt x="176701" y="613395"/>
                  </a:cubicBezTo>
                  <a:lnTo>
                    <a:pt x="11653" y="352013"/>
                  </a:lnTo>
                  <a:cubicBezTo>
                    <a:pt x="0" y="333558"/>
                    <a:pt x="0" y="310047"/>
                    <a:pt x="11653" y="291593"/>
                  </a:cubicBezTo>
                  <a:lnTo>
                    <a:pt x="176701" y="30210"/>
                  </a:lnTo>
                  <a:cubicBezTo>
                    <a:pt x="188576" y="11404"/>
                    <a:pt x="209264" y="0"/>
                    <a:pt x="231506" y="0"/>
                  </a:cubicBezTo>
                  <a:lnTo>
                    <a:pt x="762745" y="0"/>
                  </a:lnTo>
                  <a:cubicBezTo>
                    <a:pt x="784987" y="0"/>
                    <a:pt x="805675" y="11404"/>
                    <a:pt x="817550" y="30210"/>
                  </a:cubicBezTo>
                  <a:lnTo>
                    <a:pt x="982598" y="291593"/>
                  </a:lnTo>
                  <a:cubicBezTo>
                    <a:pt x="994251" y="310047"/>
                    <a:pt x="994251" y="333558"/>
                    <a:pt x="982598" y="352013"/>
                  </a:cubicBezTo>
                  <a:close/>
                </a:path>
              </a:pathLst>
            </a:custGeom>
            <a:blipFill>
              <a:blip r:embed="rId3"/>
              <a:stretch>
                <a:fillRect l="-11891" t="-13366" r="157" b="-103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559666" y="3924300"/>
            <a:ext cx="14030390" cy="3673390"/>
            <a:chOff x="1928" y="-47625"/>
            <a:chExt cx="4605474" cy="1324870"/>
          </a:xfrm>
        </p:grpSpPr>
        <p:sp>
          <p:nvSpPr>
            <p:cNvPr id="6" name="Freeform 6"/>
            <p:cNvSpPr/>
            <p:nvPr/>
          </p:nvSpPr>
          <p:spPr>
            <a:xfrm>
              <a:off x="1928" y="0"/>
              <a:ext cx="4605474" cy="1277245"/>
            </a:xfrm>
            <a:custGeom>
              <a:avLst/>
              <a:gdLst/>
              <a:ahLst/>
              <a:cxnLst/>
              <a:rect l="l" t="t" r="r" b="b"/>
              <a:pathLst>
                <a:path w="4605474" h="1277245">
                  <a:moveTo>
                    <a:pt x="217628" y="0"/>
                  </a:moveTo>
                  <a:lnTo>
                    <a:pt x="4591046" y="0"/>
                  </a:lnTo>
                  <a:cubicBezTo>
                    <a:pt x="4595131" y="0"/>
                    <a:pt x="4599011" y="1790"/>
                    <a:pt x="4601663" y="4897"/>
                  </a:cubicBezTo>
                  <a:cubicBezTo>
                    <a:pt x="4604316" y="8005"/>
                    <a:pt x="4605474" y="12118"/>
                    <a:pt x="4604832" y="16153"/>
                  </a:cubicBezTo>
                  <a:lnTo>
                    <a:pt x="4406772" y="1261092"/>
                  </a:lnTo>
                  <a:cubicBezTo>
                    <a:pt x="4405291" y="1270397"/>
                    <a:pt x="4397267" y="1277245"/>
                    <a:pt x="4387846" y="1277245"/>
                  </a:cubicBezTo>
                  <a:lnTo>
                    <a:pt x="14428" y="1277245"/>
                  </a:lnTo>
                  <a:cubicBezTo>
                    <a:pt x="10343" y="1277245"/>
                    <a:pt x="6462" y="1275456"/>
                    <a:pt x="3810" y="1272348"/>
                  </a:cubicBezTo>
                  <a:cubicBezTo>
                    <a:pt x="1158" y="1269241"/>
                    <a:pt x="0" y="1265127"/>
                    <a:pt x="642" y="1261092"/>
                  </a:cubicBezTo>
                  <a:lnTo>
                    <a:pt x="198702" y="16153"/>
                  </a:lnTo>
                  <a:cubicBezTo>
                    <a:pt x="200182" y="6848"/>
                    <a:pt x="208207" y="0"/>
                    <a:pt x="217628" y="0"/>
                  </a:cubicBezTo>
                  <a:close/>
                </a:path>
              </a:pathLst>
            </a:custGeom>
            <a:solidFill>
              <a:srgbClr val="2855BF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47625"/>
              <a:ext cx="4406129" cy="1324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3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887698" y="857250"/>
            <a:ext cx="3709219" cy="602748"/>
          </a:xfrm>
          <a:custGeom>
            <a:avLst/>
            <a:gdLst/>
            <a:ahLst/>
            <a:cxnLst/>
            <a:rect l="l" t="t" r="r" b="b"/>
            <a:pathLst>
              <a:path w="3709219" h="602748">
                <a:moveTo>
                  <a:pt x="0" y="0"/>
                </a:moveTo>
                <a:lnTo>
                  <a:pt x="3709220" y="0"/>
                </a:lnTo>
                <a:lnTo>
                  <a:pt x="3709220" y="602748"/>
                </a:lnTo>
                <a:lnTo>
                  <a:pt x="0" y="602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1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 flipH="1">
            <a:off x="-740476" y="-371437"/>
            <a:ext cx="14042134" cy="1228687"/>
          </a:xfrm>
          <a:custGeom>
            <a:avLst/>
            <a:gdLst/>
            <a:ahLst/>
            <a:cxnLst/>
            <a:rect l="l" t="t" r="r" b="b"/>
            <a:pathLst>
              <a:path w="14042134" h="1228687">
                <a:moveTo>
                  <a:pt x="14042134" y="0"/>
                </a:moveTo>
                <a:lnTo>
                  <a:pt x="0" y="0"/>
                </a:lnTo>
                <a:lnTo>
                  <a:pt x="0" y="1228687"/>
                </a:lnTo>
                <a:lnTo>
                  <a:pt x="14042134" y="1228687"/>
                </a:lnTo>
                <a:lnTo>
                  <a:pt x="1404213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 flipH="1">
            <a:off x="-768633" y="9725025"/>
            <a:ext cx="19825265" cy="1734711"/>
          </a:xfrm>
          <a:custGeom>
            <a:avLst/>
            <a:gdLst/>
            <a:ahLst/>
            <a:cxnLst/>
            <a:rect l="l" t="t" r="r" b="b"/>
            <a:pathLst>
              <a:path w="19825265" h="1734711">
                <a:moveTo>
                  <a:pt x="19825266" y="0"/>
                </a:moveTo>
                <a:lnTo>
                  <a:pt x="0" y="0"/>
                </a:lnTo>
                <a:lnTo>
                  <a:pt x="0" y="1734711"/>
                </a:lnTo>
                <a:lnTo>
                  <a:pt x="19825266" y="1734711"/>
                </a:lnTo>
                <a:lnTo>
                  <a:pt x="1982526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 flipH="1">
            <a:off x="12917431" y="570551"/>
            <a:ext cx="1139647" cy="343849"/>
          </a:xfrm>
          <a:custGeom>
            <a:avLst/>
            <a:gdLst/>
            <a:ahLst/>
            <a:cxnLst/>
            <a:rect l="l" t="t" r="r" b="b"/>
            <a:pathLst>
              <a:path w="1139647" h="343849">
                <a:moveTo>
                  <a:pt x="1139647" y="0"/>
                </a:moveTo>
                <a:lnTo>
                  <a:pt x="0" y="0"/>
                </a:lnTo>
                <a:lnTo>
                  <a:pt x="0" y="343849"/>
                </a:lnTo>
                <a:lnTo>
                  <a:pt x="1139647" y="343849"/>
                </a:lnTo>
                <a:lnTo>
                  <a:pt x="113964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 flipH="1">
            <a:off x="1473624" y="9381176"/>
            <a:ext cx="1139647" cy="343849"/>
          </a:xfrm>
          <a:custGeom>
            <a:avLst/>
            <a:gdLst/>
            <a:ahLst/>
            <a:cxnLst/>
            <a:rect l="l" t="t" r="r" b="b"/>
            <a:pathLst>
              <a:path w="1139647" h="343849">
                <a:moveTo>
                  <a:pt x="1139646" y="0"/>
                </a:moveTo>
                <a:lnTo>
                  <a:pt x="0" y="0"/>
                </a:lnTo>
                <a:lnTo>
                  <a:pt x="0" y="343849"/>
                </a:lnTo>
                <a:lnTo>
                  <a:pt x="1139646" y="343849"/>
                </a:lnTo>
                <a:lnTo>
                  <a:pt x="113964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/>
          <p:cNvSpPr txBox="1"/>
          <p:nvPr/>
        </p:nvSpPr>
        <p:spPr>
          <a:xfrm>
            <a:off x="1028700" y="933962"/>
            <a:ext cx="10223066" cy="2195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96"/>
              </a:lnSpc>
            </a:pPr>
            <a:r>
              <a:rPr lang="en-US" sz="10000" b="1" spc="-454" dirty="0">
                <a:solidFill>
                  <a:srgbClr val="03045A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OBJETIVO</a:t>
            </a:r>
          </a:p>
        </p:txBody>
      </p:sp>
      <p:sp>
        <p:nvSpPr>
          <p:cNvPr id="16" name="Freeform 16"/>
          <p:cNvSpPr/>
          <p:nvPr/>
        </p:nvSpPr>
        <p:spPr>
          <a:xfrm>
            <a:off x="228624" y="4373737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228624" y="5967102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228624" y="6730577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19" name="TextBox 19"/>
          <p:cNvSpPr txBox="1"/>
          <p:nvPr/>
        </p:nvSpPr>
        <p:spPr>
          <a:xfrm>
            <a:off x="1028700" y="4586120"/>
            <a:ext cx="10428745" cy="289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3200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CONTEXTUALIZAÇÃO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76813" y="6218669"/>
            <a:ext cx="10957112" cy="5679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68"/>
              </a:lnSpc>
            </a:pPr>
            <a:r>
              <a:rPr lang="en-US" sz="3200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QUESTIONÁRIO ELETRÔNICO - SIAP</a:t>
            </a:r>
          </a:p>
          <a:p>
            <a:pPr algn="l">
              <a:lnSpc>
                <a:spcPts val="1968"/>
              </a:lnSpc>
            </a:pPr>
            <a:endParaRPr lang="en-US" sz="3936" b="1" dirty="0">
              <a:solidFill>
                <a:srgbClr val="FFFFFF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06929" y="5401758"/>
            <a:ext cx="10428745" cy="289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pt-BR" sz="3200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CERTIDÃO TCE-AL (CACTR)</a:t>
            </a:r>
            <a:endParaRPr lang="en-US" sz="3200" b="1" dirty="0">
              <a:solidFill>
                <a:srgbClr val="FFFFFF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  <p:sp>
        <p:nvSpPr>
          <p:cNvPr id="15" name="Freeform 16">
            <a:extLst>
              <a:ext uri="{FF2B5EF4-FFF2-40B4-BE49-F238E27FC236}">
                <a16:creationId xmlns:a16="http://schemas.microsoft.com/office/drawing/2014/main" id="{A37FFE0F-EA4A-C478-CD99-E7881D4E5448}"/>
              </a:ext>
            </a:extLst>
          </p:cNvPr>
          <p:cNvSpPr/>
          <p:nvPr/>
        </p:nvSpPr>
        <p:spPr>
          <a:xfrm>
            <a:off x="250674" y="5161980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id="{0F7EE12E-D233-40FF-F620-826D5F05395E}"/>
              </a:ext>
            </a:extLst>
          </p:cNvPr>
          <p:cNvSpPr txBox="1"/>
          <p:nvPr/>
        </p:nvSpPr>
        <p:spPr>
          <a:xfrm>
            <a:off x="903856" y="6995057"/>
            <a:ext cx="10957112" cy="5679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68"/>
              </a:lnSpc>
            </a:pPr>
            <a:r>
              <a:rPr lang="en-US" sz="3200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CRITÉRIOS DE TRANSPARÊNCIA E RASTREABILIDADE</a:t>
            </a:r>
          </a:p>
          <a:p>
            <a:pPr algn="l">
              <a:lnSpc>
                <a:spcPts val="1968"/>
              </a:lnSpc>
            </a:pPr>
            <a:endParaRPr lang="en-US" sz="3936" b="1" dirty="0">
              <a:solidFill>
                <a:srgbClr val="FFFFFF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8288000" cy="2227431"/>
            <a:chOff x="0" y="0"/>
            <a:chExt cx="4816593" cy="586648"/>
          </a:xfrm>
          <a:solidFill>
            <a:srgbClr val="00008E"/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586648"/>
            </a:xfrm>
            <a:custGeom>
              <a:avLst/>
              <a:gdLst/>
              <a:ahLst/>
              <a:cxnLst/>
              <a:rect l="l" t="t" r="r" b="b"/>
              <a:pathLst>
                <a:path w="4816592" h="586648">
                  <a:moveTo>
                    <a:pt x="0" y="0"/>
                  </a:moveTo>
                  <a:lnTo>
                    <a:pt x="4816592" y="0"/>
                  </a:lnTo>
                  <a:lnTo>
                    <a:pt x="4816592" y="586648"/>
                  </a:lnTo>
                  <a:lnTo>
                    <a:pt x="0" y="586648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62474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12186" y="692477"/>
            <a:ext cx="18252593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000" b="1" spc="99" dirty="0">
                <a:solidFill>
                  <a:srgbClr val="FFFFFF"/>
                </a:solidFill>
                <a:latin typeface="Helios Bold" panose="020B0604020202020204" charset="0"/>
                <a:ea typeface="Garet Bold"/>
                <a:cs typeface="Garet Bold"/>
                <a:sym typeface="Garet Bold"/>
              </a:rPr>
              <a:t>CONTEXTUALIZAÇÃO</a:t>
            </a:r>
            <a:endParaRPr lang="en-US" sz="4999" b="1" spc="99" dirty="0">
              <a:solidFill>
                <a:srgbClr val="FFFFFF"/>
              </a:solidFill>
              <a:latin typeface="Helios Bold" panose="020B0604020202020204" charset="0"/>
              <a:ea typeface="Garet Bold"/>
              <a:cs typeface="Garet Bold"/>
              <a:sym typeface="Garet Bold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2133603" y="7029199"/>
            <a:ext cx="0" cy="2713937"/>
          </a:xfrm>
          <a:prstGeom prst="line">
            <a:avLst/>
          </a:prstGeom>
          <a:ln w="47625" cap="flat">
            <a:solidFill>
              <a:srgbClr val="0345E4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9" name="AutoShape 9"/>
          <p:cNvSpPr/>
          <p:nvPr/>
        </p:nvSpPr>
        <p:spPr>
          <a:xfrm flipV="1">
            <a:off x="6645194" y="2532071"/>
            <a:ext cx="0" cy="2583444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1" name="AutoShape 11"/>
          <p:cNvSpPr/>
          <p:nvPr/>
        </p:nvSpPr>
        <p:spPr>
          <a:xfrm>
            <a:off x="11125114" y="7081395"/>
            <a:ext cx="0" cy="2713937"/>
          </a:xfrm>
          <a:prstGeom prst="line">
            <a:avLst/>
          </a:prstGeom>
          <a:ln w="47625" cap="flat">
            <a:solidFill>
              <a:srgbClr val="0345E4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pt-BR"/>
          </a:p>
        </p:txBody>
      </p:sp>
      <p:grpSp>
        <p:nvGrpSpPr>
          <p:cNvPr id="12" name="Group 12"/>
          <p:cNvGrpSpPr/>
          <p:nvPr/>
        </p:nvGrpSpPr>
        <p:grpSpPr>
          <a:xfrm rot="5400000">
            <a:off x="901593" y="2672654"/>
            <a:ext cx="1479329" cy="147932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66903" y="0"/>
                  </a:moveTo>
                  <a:lnTo>
                    <a:pt x="545897" y="0"/>
                  </a:lnTo>
                  <a:cubicBezTo>
                    <a:pt x="693303" y="0"/>
                    <a:pt x="812800" y="119497"/>
                    <a:pt x="812800" y="266903"/>
                  </a:cubicBezTo>
                  <a:lnTo>
                    <a:pt x="812800" y="545897"/>
                  </a:lnTo>
                  <a:cubicBezTo>
                    <a:pt x="812800" y="693303"/>
                    <a:pt x="693303" y="812800"/>
                    <a:pt x="545897" y="812800"/>
                  </a:cubicBezTo>
                  <a:lnTo>
                    <a:pt x="266903" y="812800"/>
                  </a:lnTo>
                  <a:cubicBezTo>
                    <a:pt x="119497" y="812800"/>
                    <a:pt x="0" y="693303"/>
                    <a:pt x="0" y="545897"/>
                  </a:cubicBezTo>
                  <a:lnTo>
                    <a:pt x="0" y="266903"/>
                  </a:lnTo>
                  <a:cubicBezTo>
                    <a:pt x="0" y="119497"/>
                    <a:pt x="119497" y="0"/>
                    <a:pt x="266903" y="0"/>
                  </a:cubicBezTo>
                  <a:close/>
                </a:path>
              </a:pathLst>
            </a:custGeom>
            <a:solidFill>
              <a:srgbClr val="0345E4">
                <a:alpha val="2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1916531" y="3551900"/>
            <a:ext cx="771724" cy="771724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345E4">
                  <a:alpha val="4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287059" y="8247665"/>
            <a:ext cx="2954728" cy="2954728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0" cap="sq">
              <a:solidFill>
                <a:srgbClr val="0345E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076106" y="5911561"/>
            <a:ext cx="1752139" cy="45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2022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267930" y="5911561"/>
            <a:ext cx="1752139" cy="45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2022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458345" y="5911561"/>
            <a:ext cx="1752139" cy="45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2023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724959" y="5911561"/>
            <a:ext cx="1752139" cy="45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SOON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292091" y="7255999"/>
            <a:ext cx="6137757" cy="4117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pt-BR" sz="2800" b="1" dirty="0">
                <a:solidFill>
                  <a:srgbClr val="0345E4"/>
                </a:solidFill>
                <a:latin typeface="Helios Bold" panose="020B0604020202020204" charset="0"/>
                <a:ea typeface="Garet Bold"/>
                <a:cs typeface="Garet Bold"/>
                <a:sym typeface="Garet Bold"/>
              </a:rPr>
              <a:t>ADPF 854/DF</a:t>
            </a:r>
            <a:endParaRPr lang="en-US" sz="2800" b="1" dirty="0">
              <a:solidFill>
                <a:srgbClr val="0345E4"/>
              </a:solidFill>
              <a:latin typeface="Helios Bold" panose="020B0604020202020204" charset="0"/>
              <a:ea typeface="Garet Bold"/>
              <a:cs typeface="Garet Bold"/>
              <a:sym typeface="Garet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6831222" y="2622048"/>
            <a:ext cx="6367172" cy="4117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800" b="1" dirty="0">
                <a:solidFill>
                  <a:srgbClr val="0345E4"/>
                </a:solidFill>
                <a:latin typeface="Helios Bold" panose="020B0604020202020204" charset="0"/>
                <a:ea typeface="Garet Bold"/>
                <a:cs typeface="Garet Bold"/>
                <a:sym typeface="Garet Bold"/>
              </a:rPr>
              <a:t>RN TCE-AL Nº 5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206755" y="7232957"/>
            <a:ext cx="5308907" cy="4117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pt-BR" sz="2800" b="1" dirty="0">
                <a:solidFill>
                  <a:srgbClr val="0345E4"/>
                </a:solidFill>
                <a:latin typeface="Helios Bold" panose="020B0604020202020204" charset="0"/>
                <a:ea typeface="Garet Bold"/>
                <a:cs typeface="Garet Bold"/>
                <a:sym typeface="Garet Bold"/>
              </a:rPr>
              <a:t>NT DCT/TCE-AL Nº1</a:t>
            </a:r>
            <a:endParaRPr lang="en-US" sz="2800" b="1" dirty="0">
              <a:solidFill>
                <a:srgbClr val="0345E4"/>
              </a:solidFill>
              <a:latin typeface="Helios Bold" panose="020B0604020202020204" charset="0"/>
              <a:ea typeface="Garet Bold"/>
              <a:cs typeface="Garet Bold"/>
              <a:sym typeface="Garet Bold"/>
            </a:endParaRPr>
          </a:p>
        </p:txBody>
      </p:sp>
      <p:graphicFrame>
        <p:nvGraphicFramePr>
          <p:cNvPr id="38" name="Diagrama 37">
            <a:extLst>
              <a:ext uri="{FF2B5EF4-FFF2-40B4-BE49-F238E27FC236}">
                <a16:creationId xmlns:a16="http://schemas.microsoft.com/office/drawing/2014/main" id="{ECA81875-5BD7-59A9-BE2C-A7F7B0F810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2735412"/>
              </p:ext>
            </p:extLst>
          </p:nvPr>
        </p:nvGraphicFramePr>
        <p:xfrm>
          <a:off x="1447800" y="5188903"/>
          <a:ext cx="14575184" cy="1789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28">
            <a:extLst>
              <a:ext uri="{FF2B5EF4-FFF2-40B4-BE49-F238E27FC236}">
                <a16:creationId xmlns:a16="http://schemas.microsoft.com/office/drawing/2014/main" id="{65BF6D5C-F47A-CA9D-9624-B497D3B551A7}"/>
              </a:ext>
            </a:extLst>
          </p:cNvPr>
          <p:cNvSpPr txBox="1"/>
          <p:nvPr/>
        </p:nvSpPr>
        <p:spPr>
          <a:xfrm>
            <a:off x="2334556" y="7734300"/>
            <a:ext cx="59333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pt-BR" sz="2400" b="1" dirty="0">
                <a:latin typeface="Helios" panose="020B0604020202020204" charset="0"/>
              </a:rPr>
              <a:t>Condicionou</a:t>
            </a:r>
            <a:r>
              <a:rPr lang="pt-BR" sz="2400" dirty="0">
                <a:latin typeface="Helios" panose="020B0604020202020204" charset="0"/>
              </a:rPr>
              <a:t> a </a:t>
            </a:r>
            <a:r>
              <a:rPr lang="pt-BR" sz="2400" b="1" dirty="0">
                <a:latin typeface="Helios" panose="020B0604020202020204" charset="0"/>
              </a:rPr>
              <a:t>execução</a:t>
            </a:r>
            <a:r>
              <a:rPr lang="pt-BR" sz="2400" dirty="0">
                <a:latin typeface="Helios" panose="020B0604020202020204" charset="0"/>
              </a:rPr>
              <a:t> das </a:t>
            </a:r>
            <a:r>
              <a:rPr lang="pt-BR" sz="2400" b="1" dirty="0">
                <a:latin typeface="Helios" panose="020B0604020202020204" charset="0"/>
              </a:rPr>
              <a:t>emendas</a:t>
            </a:r>
            <a:r>
              <a:rPr lang="pt-BR" sz="2400" dirty="0">
                <a:latin typeface="Helios" panose="020B0604020202020204" charset="0"/>
              </a:rPr>
              <a:t> pelos </a:t>
            </a:r>
            <a:r>
              <a:rPr lang="pt-BR" sz="2400" b="1" u="sng" dirty="0">
                <a:latin typeface="Helios" panose="020B0604020202020204" charset="0"/>
              </a:rPr>
              <a:t>entes subnacionais</a:t>
            </a:r>
            <a:r>
              <a:rPr lang="pt-BR" sz="2400" b="1" dirty="0">
                <a:latin typeface="Helios" panose="020B0604020202020204" charset="0"/>
              </a:rPr>
              <a:t> </a:t>
            </a:r>
            <a:r>
              <a:rPr lang="pt-BR" sz="2400" dirty="0">
                <a:latin typeface="Helios" panose="020B0604020202020204" charset="0"/>
              </a:rPr>
              <a:t>ao cumprimento de requisitos de </a:t>
            </a:r>
            <a:r>
              <a:rPr lang="pt-BR" sz="2400" b="1" u="sng" dirty="0">
                <a:latin typeface="Helios" panose="020B0604020202020204" charset="0"/>
              </a:rPr>
              <a:t>transparência</a:t>
            </a:r>
            <a:r>
              <a:rPr lang="pt-BR" sz="2400" b="1" dirty="0">
                <a:latin typeface="Helios" panose="020B0604020202020204" charset="0"/>
              </a:rPr>
              <a:t> </a:t>
            </a:r>
            <a:r>
              <a:rPr lang="pt-BR" sz="2400" dirty="0">
                <a:latin typeface="Helios" panose="020B0604020202020204" charset="0"/>
              </a:rPr>
              <a:t>e </a:t>
            </a:r>
            <a:r>
              <a:rPr lang="pt-BR" sz="2400" b="1" u="sng" dirty="0">
                <a:latin typeface="Helios" panose="020B0604020202020204" charset="0"/>
              </a:rPr>
              <a:t>rastreabilidade</a:t>
            </a:r>
            <a:r>
              <a:rPr lang="pt-BR" sz="2400" dirty="0">
                <a:latin typeface="Helios" panose="020B0604020202020204" charset="0"/>
              </a:rPr>
              <a:t>. (Art. 163-A CF/88). </a:t>
            </a:r>
            <a:endParaRPr lang="en-US" sz="2400" dirty="0">
              <a:solidFill>
                <a:srgbClr val="000000"/>
              </a:solidFill>
              <a:latin typeface="Helios" panose="020B060402020202020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99E6F9EA-FC84-4AAA-2F77-CA996513910A}"/>
              </a:ext>
            </a:extLst>
          </p:cNvPr>
          <p:cNvSpPr txBox="1"/>
          <p:nvPr/>
        </p:nvSpPr>
        <p:spPr>
          <a:xfrm>
            <a:off x="6831222" y="3132772"/>
            <a:ext cx="515994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pt-BR" sz="2400" dirty="0">
                <a:latin typeface="Helios" panose="020B0604020202020204" charset="0"/>
              </a:rPr>
              <a:t>Instituiu </a:t>
            </a:r>
            <a:r>
              <a:rPr lang="pt-BR" sz="2400" b="1" u="sng" dirty="0">
                <a:latin typeface="Helios" panose="020B0604020202020204" charset="0"/>
              </a:rPr>
              <a:t>normas</a:t>
            </a:r>
            <a:r>
              <a:rPr lang="pt-BR" sz="2400" dirty="0">
                <a:latin typeface="Helios" panose="020B0604020202020204" charset="0"/>
              </a:rPr>
              <a:t> para a </a:t>
            </a:r>
            <a:r>
              <a:rPr lang="pt-BR" sz="2400" b="1" u="sng" dirty="0">
                <a:latin typeface="Helios" panose="020B0604020202020204" charset="0"/>
              </a:rPr>
              <a:t>fiscalização</a:t>
            </a:r>
            <a:r>
              <a:rPr lang="pt-BR" sz="2400" b="1" dirty="0">
                <a:latin typeface="Helios" panose="020B0604020202020204" charset="0"/>
              </a:rPr>
              <a:t> </a:t>
            </a:r>
            <a:r>
              <a:rPr lang="pt-BR" sz="2400" dirty="0">
                <a:latin typeface="Helios" panose="020B0604020202020204" charset="0"/>
              </a:rPr>
              <a:t>das </a:t>
            </a:r>
            <a:r>
              <a:rPr lang="pt-BR" sz="2400" b="1" dirty="0">
                <a:latin typeface="Helios" panose="020B0604020202020204" charset="0"/>
              </a:rPr>
              <a:t>emendas parlamentares</a:t>
            </a:r>
            <a:r>
              <a:rPr lang="pt-BR" sz="2400" dirty="0">
                <a:latin typeface="Helios" panose="020B0604020202020204" charset="0"/>
              </a:rPr>
              <a:t>, com vistas a </a:t>
            </a:r>
            <a:r>
              <a:rPr lang="pt-BR" sz="2400" b="1" dirty="0">
                <a:latin typeface="Helios" panose="020B0604020202020204" charset="0"/>
              </a:rPr>
              <a:t>assegurar</a:t>
            </a:r>
            <a:r>
              <a:rPr lang="pt-BR" sz="2400" dirty="0">
                <a:latin typeface="Helios" panose="020B0604020202020204" charset="0"/>
              </a:rPr>
              <a:t> a </a:t>
            </a:r>
            <a:r>
              <a:rPr lang="pt-BR" sz="2400" b="1" u="sng" dirty="0">
                <a:latin typeface="Helios" panose="020B0604020202020204" charset="0"/>
              </a:rPr>
              <a:t>transparência</a:t>
            </a:r>
            <a:r>
              <a:rPr lang="pt-BR" sz="2400" dirty="0">
                <a:latin typeface="Helios" panose="020B0604020202020204" charset="0"/>
              </a:rPr>
              <a:t> e a </a:t>
            </a:r>
            <a:r>
              <a:rPr lang="pt-BR" sz="2400" b="1" u="sng" dirty="0">
                <a:latin typeface="Helios" panose="020B0604020202020204" charset="0"/>
              </a:rPr>
              <a:t>rastreabilidade</a:t>
            </a:r>
            <a:r>
              <a:rPr lang="pt-BR" sz="2400" dirty="0">
                <a:latin typeface="Helios" panose="020B0604020202020204" charset="0"/>
              </a:rPr>
              <a:t> na sua execução.</a:t>
            </a:r>
            <a:endParaRPr lang="en-US" sz="2400" dirty="0">
              <a:solidFill>
                <a:srgbClr val="000000"/>
              </a:solidFill>
              <a:latin typeface="Helios" panose="020B060402020202020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4E052D7E-5FE6-B48C-1F49-322723B87305}"/>
              </a:ext>
            </a:extLst>
          </p:cNvPr>
          <p:cNvSpPr txBox="1"/>
          <p:nvPr/>
        </p:nvSpPr>
        <p:spPr>
          <a:xfrm>
            <a:off x="11231701" y="7679904"/>
            <a:ext cx="576089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pt-BR" sz="2400" dirty="0">
                <a:latin typeface="Helios" panose="020B0604020202020204" charset="0"/>
              </a:rPr>
              <a:t>Estabeleceu </a:t>
            </a:r>
            <a:r>
              <a:rPr lang="pt-BR" sz="2400" b="1" u="sng" dirty="0">
                <a:latin typeface="Helios" panose="020B0604020202020204" charset="0"/>
              </a:rPr>
              <a:t>diretrizes</a:t>
            </a:r>
            <a:r>
              <a:rPr lang="pt-BR" sz="2400" dirty="0">
                <a:latin typeface="Helios" panose="020B0604020202020204" charset="0"/>
              </a:rPr>
              <a:t> para assegurar a </a:t>
            </a:r>
            <a:r>
              <a:rPr lang="pt-BR" sz="2400" b="1" u="sng" dirty="0">
                <a:latin typeface="Helios" panose="020B0604020202020204" charset="0"/>
              </a:rPr>
              <a:t>transparência</a:t>
            </a:r>
            <a:r>
              <a:rPr lang="pt-BR" sz="2400" dirty="0">
                <a:latin typeface="Helios" panose="020B0604020202020204" charset="0"/>
              </a:rPr>
              <a:t>, a </a:t>
            </a:r>
            <a:r>
              <a:rPr lang="pt-BR" sz="2400" b="1" u="sng" dirty="0">
                <a:latin typeface="Helios" panose="020B0604020202020204" charset="0"/>
              </a:rPr>
              <a:t>rastreabilidade</a:t>
            </a:r>
            <a:r>
              <a:rPr lang="pt-BR" sz="2400" b="1" dirty="0">
                <a:latin typeface="Helios" panose="020B0604020202020204" charset="0"/>
              </a:rPr>
              <a:t> </a:t>
            </a:r>
            <a:r>
              <a:rPr lang="pt-BR" sz="2400" dirty="0">
                <a:latin typeface="Helios" panose="020B0604020202020204" charset="0"/>
              </a:rPr>
              <a:t>na </a:t>
            </a:r>
            <a:r>
              <a:rPr lang="pt-BR" sz="2400" b="1" dirty="0">
                <a:latin typeface="Helios" panose="020B0604020202020204" charset="0"/>
              </a:rPr>
              <a:t>execução</a:t>
            </a:r>
            <a:r>
              <a:rPr lang="pt-BR" sz="2400" dirty="0">
                <a:latin typeface="Helios" panose="020B0604020202020204" charset="0"/>
              </a:rPr>
              <a:t> das </a:t>
            </a:r>
            <a:r>
              <a:rPr lang="pt-BR" sz="2400" b="1" dirty="0">
                <a:latin typeface="Helios" panose="020B0604020202020204" charset="0"/>
              </a:rPr>
              <a:t>emendas parlamentares</a:t>
            </a:r>
            <a:r>
              <a:rPr lang="pt-BR" sz="2400" dirty="0">
                <a:latin typeface="Helios" panose="020B0604020202020204" charset="0"/>
              </a:rPr>
              <a:t>, </a:t>
            </a:r>
            <a:r>
              <a:rPr lang="pt-BR" sz="2400" b="1" dirty="0">
                <a:latin typeface="Helios" panose="020B0604020202020204" charset="0"/>
              </a:rPr>
              <a:t>com fundamento </a:t>
            </a:r>
            <a:r>
              <a:rPr lang="pt-BR" sz="2400" dirty="0">
                <a:latin typeface="Helios" panose="020B0604020202020204" charset="0"/>
              </a:rPr>
              <a:t>na </a:t>
            </a:r>
            <a:r>
              <a:rPr lang="pt-BR" sz="2400" b="1" dirty="0">
                <a:latin typeface="Helios" panose="020B0604020202020204" charset="0"/>
              </a:rPr>
              <a:t>RN nº 5/2025 </a:t>
            </a:r>
            <a:r>
              <a:rPr lang="pt-BR" sz="2400" dirty="0">
                <a:latin typeface="Helios" panose="020B0604020202020204" charset="0"/>
              </a:rPr>
              <a:t>do TCE/AL e decisões vinculantes do </a:t>
            </a:r>
            <a:r>
              <a:rPr lang="pt-BR" sz="2400" b="1" dirty="0">
                <a:latin typeface="Helios" panose="020B0604020202020204" charset="0"/>
              </a:rPr>
              <a:t>STF</a:t>
            </a:r>
            <a:r>
              <a:rPr lang="pt-BR" sz="2400" dirty="0">
                <a:latin typeface="Helios" panose="020B0604020202020204" charset="0"/>
              </a:rPr>
              <a:t>.</a:t>
            </a:r>
            <a:endParaRPr lang="en-US" sz="2400" dirty="0">
              <a:solidFill>
                <a:srgbClr val="000000"/>
              </a:solidFill>
              <a:latin typeface="Helios" panose="020B0604020202020204" charset="0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E7E96-BC22-8E89-1C4B-0B998752B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5D3E90B-487E-9667-0115-12812B63131A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AC1DE256-5242-2659-BA42-A704F8BE9322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55D9524-6452-0263-74CB-1E592A282614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A97D26D-669F-F70D-08B1-8223D9CCB8F3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94FBE528-27CD-C404-A38E-07D8E750016D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7886B33-F565-23A7-E1B8-1D1910D40A72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1E70E6D0-2F62-FEE6-A2FC-29BD0DA9C02C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5F98C314-90FA-AA31-23E4-99D711FCC258}"/>
              </a:ext>
            </a:extLst>
          </p:cNvPr>
          <p:cNvSpPr/>
          <p:nvPr/>
        </p:nvSpPr>
        <p:spPr>
          <a:xfrm>
            <a:off x="11242975" y="4037440"/>
            <a:ext cx="6821060" cy="6821060"/>
          </a:xfrm>
          <a:custGeom>
            <a:avLst/>
            <a:gdLst/>
            <a:ahLst/>
            <a:cxnLst/>
            <a:rect l="l" t="t" r="r" b="b"/>
            <a:pathLst>
              <a:path w="6821060" h="6821060">
                <a:moveTo>
                  <a:pt x="0" y="0"/>
                </a:moveTo>
                <a:lnTo>
                  <a:pt x="6821060" y="0"/>
                </a:lnTo>
                <a:lnTo>
                  <a:pt x="6821060" y="6821060"/>
                </a:lnTo>
                <a:lnTo>
                  <a:pt x="0" y="68210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A32A3B99-5E66-7B82-1C7A-DC3E91A7B510}"/>
              </a:ext>
            </a:extLst>
          </p:cNvPr>
          <p:cNvSpPr txBox="1"/>
          <p:nvPr/>
        </p:nvSpPr>
        <p:spPr>
          <a:xfrm>
            <a:off x="1028699" y="655714"/>
            <a:ext cx="14414114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CERTIDÃO DE ATENDIMENTO AOS CRITÉRIOS DE TRANSPARÊNCIA E RASTREABILIDADE DAS EMENDAS PARLAMENTARES (CACTR)</a:t>
            </a:r>
            <a:endParaRPr lang="en-US" sz="4800" b="1" dirty="0">
              <a:solidFill>
                <a:srgbClr val="0F5995"/>
              </a:solidFill>
              <a:latin typeface="Helios Bold" panose="020B0604020202020204" charset="0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257742E2-2962-4ACD-B8CE-8EAD7F17B294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4EB33BC6-BC4E-B3C8-37AA-D7A9355B7416}"/>
              </a:ext>
            </a:extLst>
          </p:cNvPr>
          <p:cNvSpPr txBox="1"/>
          <p:nvPr/>
        </p:nvSpPr>
        <p:spPr>
          <a:xfrm>
            <a:off x="1600200" y="3162300"/>
            <a:ext cx="10356219" cy="1708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pt-BR" sz="3700" b="1" dirty="0">
                <a:solidFill>
                  <a:srgbClr val="0000FF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Natureza declaratória </a:t>
            </a:r>
            <a:r>
              <a:rPr lang="pt-BR" sz="3700" b="1" dirty="0">
                <a:solidFill>
                  <a:srgbClr val="000000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e </a:t>
            </a:r>
            <a:r>
              <a:rPr lang="pt-BR" sz="3700" b="1" u="sng" dirty="0">
                <a:solidFill>
                  <a:srgbClr val="000000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atesta</a:t>
            </a:r>
            <a:r>
              <a:rPr lang="pt-BR" sz="3700" b="1" dirty="0">
                <a:solidFill>
                  <a:srgbClr val="000000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 que o </a:t>
            </a:r>
            <a:r>
              <a:rPr lang="pt-BR" sz="3700" b="1" u="sng" dirty="0">
                <a:solidFill>
                  <a:srgbClr val="000000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ente cumpriu</a:t>
            </a:r>
            <a:r>
              <a:rPr lang="pt-BR" sz="3700" b="1" dirty="0">
                <a:solidFill>
                  <a:srgbClr val="000000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 os </a:t>
            </a:r>
            <a:r>
              <a:rPr lang="pt-BR" sz="3700" b="1" u="sng" dirty="0">
                <a:solidFill>
                  <a:srgbClr val="000000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requisitos</a:t>
            </a:r>
            <a:r>
              <a:rPr lang="pt-BR" sz="3700" b="1" dirty="0">
                <a:solidFill>
                  <a:srgbClr val="000000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 de </a:t>
            </a:r>
            <a:r>
              <a:rPr lang="pt-BR" sz="3700" b="1" dirty="0">
                <a:solidFill>
                  <a:srgbClr val="0000FF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transparência</a:t>
            </a:r>
            <a:r>
              <a:rPr lang="pt-BR" sz="3700" b="1" dirty="0">
                <a:solidFill>
                  <a:srgbClr val="000000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 e </a:t>
            </a:r>
            <a:r>
              <a:rPr lang="pt-BR" sz="3700" b="1" dirty="0">
                <a:solidFill>
                  <a:srgbClr val="0000FF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rastreabilidade</a:t>
            </a:r>
            <a:r>
              <a:rPr lang="pt-BR" sz="3700" b="1" dirty="0">
                <a:solidFill>
                  <a:srgbClr val="000000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 perante o </a:t>
            </a:r>
            <a:r>
              <a:rPr lang="pt-BR" sz="3700" b="1" dirty="0">
                <a:solidFill>
                  <a:srgbClr val="0000FF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TCE-AL</a:t>
            </a:r>
            <a:r>
              <a:rPr lang="pt-BR" sz="3700" b="1" dirty="0">
                <a:solidFill>
                  <a:srgbClr val="000000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.</a:t>
            </a:r>
            <a:endParaRPr lang="en-US" sz="3700" b="1" dirty="0">
              <a:solidFill>
                <a:srgbClr val="000000"/>
              </a:solidFill>
              <a:latin typeface="Helios Bold" panose="020B0604020202020204" charset="0"/>
              <a:ea typeface="Helios Bold"/>
              <a:cs typeface="Helios Bold"/>
              <a:sym typeface="Helios Bold"/>
            </a:endParaRPr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0CB9D510-4249-0CA3-1BF1-5F7D9D6C67BD}"/>
              </a:ext>
            </a:extLst>
          </p:cNvPr>
          <p:cNvSpPr/>
          <p:nvPr/>
        </p:nvSpPr>
        <p:spPr>
          <a:xfrm>
            <a:off x="904688" y="3245394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44149033-35C6-95F4-EDF7-7286D995C0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3472" y="1867942"/>
            <a:ext cx="6196905" cy="9295358"/>
          </a:xfrm>
          <a:prstGeom prst="rect">
            <a:avLst/>
          </a:prstGeom>
        </p:spPr>
      </p:pic>
      <p:sp>
        <p:nvSpPr>
          <p:cNvPr id="22" name="TextBox 8">
            <a:extLst>
              <a:ext uri="{FF2B5EF4-FFF2-40B4-BE49-F238E27FC236}">
                <a16:creationId xmlns:a16="http://schemas.microsoft.com/office/drawing/2014/main" id="{C8C5BAE3-D110-644F-1E5C-24F64EAC61A5}"/>
              </a:ext>
            </a:extLst>
          </p:cNvPr>
          <p:cNvSpPr txBox="1"/>
          <p:nvPr/>
        </p:nvSpPr>
        <p:spPr>
          <a:xfrm>
            <a:off x="1600200" y="5171106"/>
            <a:ext cx="10356219" cy="569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pt-BR" sz="3699" b="1" u="sng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Validade</a:t>
            </a:r>
            <a:r>
              <a:rPr lang="pt-BR" sz="3699" b="1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 de </a:t>
            </a:r>
            <a:r>
              <a:rPr lang="pt-BR" sz="3699" b="1" dirty="0">
                <a:solidFill>
                  <a:srgbClr val="0000FF"/>
                </a:solidFill>
                <a:latin typeface="Helios Bold"/>
                <a:ea typeface="Helios Bold"/>
                <a:cs typeface="Helios Bold"/>
                <a:sym typeface="Helios Bold"/>
              </a:rPr>
              <a:t>180 dias </a:t>
            </a:r>
            <a:r>
              <a:rPr lang="pt-BR" sz="3699" b="1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da data de sua emissão.</a:t>
            </a:r>
            <a:endParaRPr lang="en-US" sz="3699" b="1" dirty="0">
              <a:solidFill>
                <a:srgbClr val="000000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EA2166DC-8CC6-81AA-EF1A-D4F02D93E347}"/>
              </a:ext>
            </a:extLst>
          </p:cNvPr>
          <p:cNvSpPr/>
          <p:nvPr/>
        </p:nvSpPr>
        <p:spPr>
          <a:xfrm>
            <a:off x="904688" y="5197630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B4077C6B-163B-56F5-DAC7-3E86BB24689A}"/>
              </a:ext>
            </a:extLst>
          </p:cNvPr>
          <p:cNvSpPr txBox="1"/>
          <p:nvPr/>
        </p:nvSpPr>
        <p:spPr>
          <a:xfrm>
            <a:off x="1600200" y="6242389"/>
            <a:ext cx="10356219" cy="1707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pt-BR" sz="3699" b="1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 Pode ser </a:t>
            </a:r>
            <a:r>
              <a:rPr lang="pt-BR" sz="3699" b="1" dirty="0">
                <a:solidFill>
                  <a:srgbClr val="0000FF"/>
                </a:solidFill>
                <a:latin typeface="Helios Bold"/>
                <a:ea typeface="Helios Bold"/>
                <a:cs typeface="Helios Bold"/>
                <a:sym typeface="Helios Bold"/>
              </a:rPr>
              <a:t>revogada</a:t>
            </a:r>
            <a:r>
              <a:rPr lang="pt-BR" sz="3699" b="1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 a </a:t>
            </a:r>
            <a:r>
              <a:rPr lang="pt-BR" sz="3699" b="1" dirty="0">
                <a:solidFill>
                  <a:srgbClr val="0000FF"/>
                </a:solidFill>
                <a:latin typeface="Helios Bold"/>
                <a:ea typeface="Helios Bold"/>
                <a:cs typeface="Helios Bold"/>
                <a:sym typeface="Helios Bold"/>
              </a:rPr>
              <a:t>qualquer tempo </a:t>
            </a:r>
            <a:r>
              <a:rPr lang="pt-BR" sz="3699" b="1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em caso de </a:t>
            </a:r>
            <a:r>
              <a:rPr lang="pt-BR" sz="3699" b="1" u="sng" dirty="0">
                <a:solidFill>
                  <a:srgbClr val="0000FF"/>
                </a:solidFill>
                <a:latin typeface="Helios Bold"/>
                <a:ea typeface="Helios Bold"/>
                <a:cs typeface="Helios Bold"/>
                <a:sym typeface="Helios Bold"/>
              </a:rPr>
              <a:t>inconsistências</a:t>
            </a:r>
            <a:r>
              <a:rPr lang="pt-BR" sz="3699" b="1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 ou </a:t>
            </a:r>
            <a:r>
              <a:rPr lang="pt-BR" sz="3699" b="1" u="sng" dirty="0">
                <a:solidFill>
                  <a:srgbClr val="0000FF"/>
                </a:solidFill>
                <a:latin typeface="Helios Bold"/>
                <a:ea typeface="Helios Bold"/>
                <a:cs typeface="Helios Bold"/>
                <a:sym typeface="Helios Bold"/>
              </a:rPr>
              <a:t>perda de conformidade</a:t>
            </a:r>
            <a:r>
              <a:rPr lang="pt-BR" sz="3699" b="1" dirty="0">
                <a:solidFill>
                  <a:srgbClr val="000000"/>
                </a:solidFill>
                <a:latin typeface="Helios Bold"/>
                <a:ea typeface="Helios Bold"/>
                <a:cs typeface="Helios Bold"/>
                <a:sym typeface="Helios Bold"/>
              </a:rPr>
              <a:t> com os requisitos exigidos.</a:t>
            </a:r>
            <a:endParaRPr lang="en-US" sz="3699" b="1" dirty="0">
              <a:solidFill>
                <a:srgbClr val="000000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  <p:sp>
        <p:nvSpPr>
          <p:cNvPr id="25" name="Freeform 13">
            <a:extLst>
              <a:ext uri="{FF2B5EF4-FFF2-40B4-BE49-F238E27FC236}">
                <a16:creationId xmlns:a16="http://schemas.microsoft.com/office/drawing/2014/main" id="{E85B5437-10FC-7B78-FF9A-23E84672C710}"/>
              </a:ext>
            </a:extLst>
          </p:cNvPr>
          <p:cNvSpPr/>
          <p:nvPr/>
        </p:nvSpPr>
        <p:spPr>
          <a:xfrm>
            <a:off x="904688" y="6297569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F8767809-FDCA-E277-ACC8-4280B1488615}"/>
              </a:ext>
            </a:extLst>
          </p:cNvPr>
          <p:cNvSpPr txBox="1"/>
          <p:nvPr/>
        </p:nvSpPr>
        <p:spPr>
          <a:xfrm>
            <a:off x="1600200" y="8335391"/>
            <a:ext cx="10356219" cy="1708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pt-BR" sz="3700" b="1" dirty="0">
                <a:solidFill>
                  <a:srgbClr val="000000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 </a:t>
            </a:r>
            <a:r>
              <a:rPr lang="pt-BR" sz="3700" b="1" dirty="0">
                <a:solidFill>
                  <a:srgbClr val="0000FF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Emissão condicionada </a:t>
            </a:r>
            <a:r>
              <a:rPr lang="pt-BR" sz="3700" b="1" dirty="0">
                <a:solidFill>
                  <a:srgbClr val="000000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ao </a:t>
            </a:r>
            <a:r>
              <a:rPr lang="pt-BR" sz="3700" b="1" dirty="0">
                <a:latin typeface="Helios Bold" panose="020B0604020202020204" charset="0"/>
              </a:rPr>
              <a:t>atendimento de </a:t>
            </a:r>
            <a:r>
              <a:rPr lang="pt-BR" sz="3700" b="1" dirty="0">
                <a:solidFill>
                  <a:srgbClr val="0000FF"/>
                </a:solidFill>
                <a:latin typeface="Helios Bold" panose="020B0604020202020204" charset="0"/>
              </a:rPr>
              <a:t>100% </a:t>
            </a:r>
            <a:r>
              <a:rPr lang="pt-BR" sz="3700" b="1" dirty="0">
                <a:latin typeface="Helios Bold" panose="020B0604020202020204" charset="0"/>
              </a:rPr>
              <a:t>dos </a:t>
            </a:r>
            <a:r>
              <a:rPr lang="pt-BR" sz="3700" b="1" dirty="0">
                <a:solidFill>
                  <a:srgbClr val="0000FF"/>
                </a:solidFill>
                <a:latin typeface="Helios Bold" panose="020B0604020202020204" charset="0"/>
              </a:rPr>
              <a:t>critérios</a:t>
            </a:r>
            <a:r>
              <a:rPr lang="pt-BR" sz="3700" b="1" dirty="0">
                <a:latin typeface="Helios Bold" panose="020B0604020202020204" charset="0"/>
              </a:rPr>
              <a:t> </a:t>
            </a:r>
            <a:r>
              <a:rPr lang="pt-BR" sz="3700" b="1" u="sng" dirty="0">
                <a:latin typeface="Helios Bold" panose="020B0604020202020204" charset="0"/>
              </a:rPr>
              <a:t>aferidos</a:t>
            </a:r>
            <a:r>
              <a:rPr lang="pt-BR" sz="3700" b="1" dirty="0">
                <a:latin typeface="Helios Bold" panose="020B0604020202020204" charset="0"/>
              </a:rPr>
              <a:t> pelo </a:t>
            </a:r>
            <a:r>
              <a:rPr lang="pt-BR" sz="3700" b="1" dirty="0">
                <a:solidFill>
                  <a:srgbClr val="0000FF"/>
                </a:solidFill>
                <a:latin typeface="Helios Bold" panose="020B0604020202020204" charset="0"/>
              </a:rPr>
              <a:t>questionário eletrônico</a:t>
            </a:r>
            <a:r>
              <a:rPr lang="pt-BR" sz="3700" b="1" dirty="0">
                <a:latin typeface="Helios Bold" panose="020B0604020202020204" charset="0"/>
              </a:rPr>
              <a:t> </a:t>
            </a:r>
            <a:r>
              <a:rPr lang="pt-BR" sz="3700" b="1" dirty="0">
                <a:solidFill>
                  <a:srgbClr val="0000FF"/>
                </a:solidFill>
                <a:latin typeface="Helios Bold" panose="020B0604020202020204" charset="0"/>
              </a:rPr>
              <a:t>- SIAP</a:t>
            </a:r>
            <a:r>
              <a:rPr lang="pt-BR" sz="3700" dirty="0">
                <a:solidFill>
                  <a:srgbClr val="0000FF"/>
                </a:solidFill>
                <a:latin typeface="Helios Bold" panose="020B0604020202020204" charset="0"/>
              </a:rPr>
              <a:t>.</a:t>
            </a:r>
            <a:endParaRPr lang="en-US" sz="3700" b="1" dirty="0">
              <a:solidFill>
                <a:srgbClr val="0000FF"/>
              </a:solidFill>
              <a:latin typeface="Helios Bold" panose="020B0604020202020204" charset="0"/>
              <a:ea typeface="Helios Bold"/>
              <a:cs typeface="Helios Bold"/>
              <a:sym typeface="Helios Bold"/>
            </a:endParaRPr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E8079BE1-6F23-5028-6462-1A12E8D87A25}"/>
              </a:ext>
            </a:extLst>
          </p:cNvPr>
          <p:cNvSpPr/>
          <p:nvPr/>
        </p:nvSpPr>
        <p:spPr>
          <a:xfrm>
            <a:off x="904688" y="8418485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92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2" grpId="0"/>
      <p:bldP spid="23" grpId="0" animBg="1"/>
      <p:bldP spid="24" grpId="0"/>
      <p:bldP spid="25" grpId="0" animBg="1"/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B4FC9-B829-6BC8-6B42-AB600CB77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FEC6EB-A517-4939-F31F-7B6D61D4D65B}"/>
              </a:ext>
            </a:extLst>
          </p:cNvPr>
          <p:cNvSpPr/>
          <p:nvPr/>
        </p:nvSpPr>
        <p:spPr>
          <a:xfrm>
            <a:off x="5086350" y="1061772"/>
            <a:ext cx="6042659" cy="981932"/>
          </a:xfrm>
          <a:custGeom>
            <a:avLst/>
            <a:gdLst/>
            <a:ahLst/>
            <a:cxnLst/>
            <a:rect l="l" t="t" r="r" b="b"/>
            <a:pathLst>
              <a:path w="6042659" h="981932">
                <a:moveTo>
                  <a:pt x="0" y="0"/>
                </a:moveTo>
                <a:lnTo>
                  <a:pt x="6042659" y="0"/>
                </a:lnTo>
                <a:lnTo>
                  <a:pt x="6042659" y="981932"/>
                </a:lnTo>
                <a:lnTo>
                  <a:pt x="0" y="9819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1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C738E82-EDEB-EC8B-64BF-53B8169384CE}"/>
              </a:ext>
            </a:extLst>
          </p:cNvPr>
          <p:cNvSpPr/>
          <p:nvPr/>
        </p:nvSpPr>
        <p:spPr>
          <a:xfrm flipH="1">
            <a:off x="-3288639" y="-241513"/>
            <a:ext cx="15290360" cy="1337907"/>
          </a:xfrm>
          <a:custGeom>
            <a:avLst/>
            <a:gdLst/>
            <a:ahLst/>
            <a:cxnLst/>
            <a:rect l="l" t="t" r="r" b="b"/>
            <a:pathLst>
              <a:path w="15290360" h="1337907">
                <a:moveTo>
                  <a:pt x="15290361" y="0"/>
                </a:moveTo>
                <a:lnTo>
                  <a:pt x="0" y="0"/>
                </a:lnTo>
                <a:lnTo>
                  <a:pt x="0" y="1337907"/>
                </a:lnTo>
                <a:lnTo>
                  <a:pt x="15290361" y="1337907"/>
                </a:lnTo>
                <a:lnTo>
                  <a:pt x="152903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326CE96-6C15-F42B-4F0D-CF68E5D64588}"/>
              </a:ext>
            </a:extLst>
          </p:cNvPr>
          <p:cNvSpPr/>
          <p:nvPr/>
        </p:nvSpPr>
        <p:spPr>
          <a:xfrm flipH="1">
            <a:off x="11583340" y="784210"/>
            <a:ext cx="1240952" cy="374414"/>
          </a:xfrm>
          <a:custGeom>
            <a:avLst/>
            <a:gdLst/>
            <a:ahLst/>
            <a:cxnLst/>
            <a:rect l="l" t="t" r="r" b="b"/>
            <a:pathLst>
              <a:path w="1240952" h="374414">
                <a:moveTo>
                  <a:pt x="1240952" y="0"/>
                </a:moveTo>
                <a:lnTo>
                  <a:pt x="0" y="0"/>
                </a:lnTo>
                <a:lnTo>
                  <a:pt x="0" y="374414"/>
                </a:lnTo>
                <a:lnTo>
                  <a:pt x="1240952" y="374414"/>
                </a:lnTo>
                <a:lnTo>
                  <a:pt x="124095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057428E9-A655-9782-3750-C55D9EA23AFE}"/>
              </a:ext>
            </a:extLst>
          </p:cNvPr>
          <p:cNvGrpSpPr/>
          <p:nvPr/>
        </p:nvGrpSpPr>
        <p:grpSpPr>
          <a:xfrm>
            <a:off x="3809997" y="2092490"/>
            <a:ext cx="17622560" cy="9397789"/>
            <a:chOff x="75692" y="-21735"/>
            <a:chExt cx="1206877" cy="64360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A68543F-E410-8116-4E2F-5BAF4F572DAE}"/>
                </a:ext>
              </a:extLst>
            </p:cNvPr>
            <p:cNvSpPr/>
            <p:nvPr/>
          </p:nvSpPr>
          <p:spPr>
            <a:xfrm>
              <a:off x="75692" y="-21735"/>
              <a:ext cx="1206877" cy="643606"/>
            </a:xfrm>
            <a:custGeom>
              <a:avLst/>
              <a:gdLst/>
              <a:ahLst/>
              <a:cxnLst/>
              <a:rect l="l" t="t" r="r" b="b"/>
              <a:pathLst>
                <a:path w="1276755" h="643606">
                  <a:moveTo>
                    <a:pt x="1267628" y="345464"/>
                  </a:moveTo>
                  <a:lnTo>
                    <a:pt x="1094309" y="619944"/>
                  </a:lnTo>
                  <a:cubicBezTo>
                    <a:pt x="1085009" y="634674"/>
                    <a:pt x="1068805" y="643606"/>
                    <a:pt x="1051385" y="643606"/>
                  </a:cubicBezTo>
                  <a:lnTo>
                    <a:pt x="225370" y="643606"/>
                  </a:lnTo>
                  <a:cubicBezTo>
                    <a:pt x="207950" y="643606"/>
                    <a:pt x="191746" y="634674"/>
                    <a:pt x="182445" y="619944"/>
                  </a:cubicBezTo>
                  <a:lnTo>
                    <a:pt x="9127" y="345464"/>
                  </a:lnTo>
                  <a:cubicBezTo>
                    <a:pt x="0" y="331010"/>
                    <a:pt x="0" y="312595"/>
                    <a:pt x="9127" y="298141"/>
                  </a:cubicBezTo>
                  <a:lnTo>
                    <a:pt x="182445" y="23661"/>
                  </a:lnTo>
                  <a:cubicBezTo>
                    <a:pt x="191746" y="8932"/>
                    <a:pt x="207950" y="0"/>
                    <a:pt x="225370" y="0"/>
                  </a:cubicBezTo>
                  <a:lnTo>
                    <a:pt x="1051385" y="0"/>
                  </a:lnTo>
                  <a:cubicBezTo>
                    <a:pt x="1068805" y="0"/>
                    <a:pt x="1085009" y="8932"/>
                    <a:pt x="1094309" y="23661"/>
                  </a:cubicBezTo>
                  <a:lnTo>
                    <a:pt x="1267628" y="298141"/>
                  </a:lnTo>
                  <a:cubicBezTo>
                    <a:pt x="1276755" y="312595"/>
                    <a:pt x="1276755" y="331010"/>
                    <a:pt x="1267628" y="345464"/>
                  </a:cubicBezTo>
                  <a:close/>
                </a:path>
              </a:pathLst>
            </a:custGeom>
            <a:blipFill>
              <a:blip r:embed="rId5">
                <a:alphaModFix amt="39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71A539-EB36-BC57-F0DD-F430F8066976}"/>
              </a:ext>
            </a:extLst>
          </p:cNvPr>
          <p:cNvSpPr/>
          <p:nvPr/>
        </p:nvSpPr>
        <p:spPr>
          <a:xfrm>
            <a:off x="-4819969" y="7495977"/>
            <a:ext cx="11911119" cy="1935557"/>
          </a:xfrm>
          <a:custGeom>
            <a:avLst/>
            <a:gdLst/>
            <a:ahLst/>
            <a:cxnLst/>
            <a:rect l="l" t="t" r="r" b="b"/>
            <a:pathLst>
              <a:path w="11911119" h="1935557">
                <a:moveTo>
                  <a:pt x="0" y="0"/>
                </a:moveTo>
                <a:lnTo>
                  <a:pt x="11911119" y="0"/>
                </a:lnTo>
                <a:lnTo>
                  <a:pt x="11911119" y="1935557"/>
                </a:lnTo>
                <a:lnTo>
                  <a:pt x="0" y="19355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1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2FA89F0D-7079-D9B9-B8AB-CCC5F2CB7BAB}"/>
              </a:ext>
            </a:extLst>
          </p:cNvPr>
          <p:cNvGrpSpPr/>
          <p:nvPr/>
        </p:nvGrpSpPr>
        <p:grpSpPr>
          <a:xfrm>
            <a:off x="-5540277" y="3609351"/>
            <a:ext cx="16838458" cy="3896151"/>
            <a:chOff x="0" y="0"/>
            <a:chExt cx="2634581" cy="6096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1C1CDAB-90E1-B7FB-7428-65A7E81E320C}"/>
                </a:ext>
              </a:extLst>
            </p:cNvPr>
            <p:cNvSpPr/>
            <p:nvPr/>
          </p:nvSpPr>
          <p:spPr>
            <a:xfrm>
              <a:off x="8378" y="0"/>
              <a:ext cx="2617825" cy="609600"/>
            </a:xfrm>
            <a:custGeom>
              <a:avLst/>
              <a:gdLst/>
              <a:ahLst/>
              <a:cxnLst/>
              <a:rect l="l" t="t" r="r" b="b"/>
              <a:pathLst>
                <a:path w="2617825" h="609600">
                  <a:moveTo>
                    <a:pt x="229305" y="0"/>
                  </a:moveTo>
                  <a:lnTo>
                    <a:pt x="2591720" y="0"/>
                  </a:lnTo>
                  <a:cubicBezTo>
                    <a:pt x="2599709" y="0"/>
                    <a:pt x="2607211" y="3840"/>
                    <a:pt x="2611882" y="10322"/>
                  </a:cubicBezTo>
                  <a:cubicBezTo>
                    <a:pt x="2616554" y="16803"/>
                    <a:pt x="2617825" y="25134"/>
                    <a:pt x="2615298" y="32714"/>
                  </a:cubicBezTo>
                  <a:lnTo>
                    <a:pt x="2433907" y="576886"/>
                  </a:lnTo>
                  <a:cubicBezTo>
                    <a:pt x="2427395" y="596423"/>
                    <a:pt x="2409113" y="609600"/>
                    <a:pt x="2388520" y="609600"/>
                  </a:cubicBezTo>
                  <a:lnTo>
                    <a:pt x="26105" y="609600"/>
                  </a:lnTo>
                  <a:cubicBezTo>
                    <a:pt x="18116" y="609600"/>
                    <a:pt x="10614" y="605760"/>
                    <a:pt x="5943" y="599278"/>
                  </a:cubicBezTo>
                  <a:cubicBezTo>
                    <a:pt x="1271" y="592797"/>
                    <a:pt x="0" y="584466"/>
                    <a:pt x="2527" y="576886"/>
                  </a:cubicBezTo>
                  <a:lnTo>
                    <a:pt x="183917" y="32714"/>
                  </a:lnTo>
                  <a:cubicBezTo>
                    <a:pt x="190430" y="13177"/>
                    <a:pt x="208712" y="0"/>
                    <a:pt x="229305" y="0"/>
                  </a:cubicBezTo>
                  <a:close/>
                </a:path>
              </a:pathLst>
            </a:custGeom>
            <a:solidFill>
              <a:srgbClr val="03045A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E222C741-2D83-DECE-7BD4-2F5AFF0CF975}"/>
                </a:ext>
              </a:extLst>
            </p:cNvPr>
            <p:cNvSpPr txBox="1"/>
            <p:nvPr/>
          </p:nvSpPr>
          <p:spPr>
            <a:xfrm>
              <a:off x="101600" y="-47625"/>
              <a:ext cx="2431381" cy="657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3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7BA8EDC0-2231-F493-FB0D-E0EC4FF7EF19}"/>
              </a:ext>
            </a:extLst>
          </p:cNvPr>
          <p:cNvSpPr/>
          <p:nvPr/>
        </p:nvSpPr>
        <p:spPr>
          <a:xfrm flipH="1">
            <a:off x="2219464" y="9232556"/>
            <a:ext cx="1318977" cy="397955"/>
          </a:xfrm>
          <a:custGeom>
            <a:avLst/>
            <a:gdLst/>
            <a:ahLst/>
            <a:cxnLst/>
            <a:rect l="l" t="t" r="r" b="b"/>
            <a:pathLst>
              <a:path w="1318977" h="397955">
                <a:moveTo>
                  <a:pt x="1318976" y="0"/>
                </a:moveTo>
                <a:lnTo>
                  <a:pt x="0" y="0"/>
                </a:lnTo>
                <a:lnTo>
                  <a:pt x="0" y="397955"/>
                </a:lnTo>
                <a:lnTo>
                  <a:pt x="1318976" y="397955"/>
                </a:lnTo>
                <a:lnTo>
                  <a:pt x="131897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C6CEC6AB-A093-B47F-EFFD-B56A6C7243EE}"/>
              </a:ext>
            </a:extLst>
          </p:cNvPr>
          <p:cNvSpPr/>
          <p:nvPr/>
        </p:nvSpPr>
        <p:spPr>
          <a:xfrm>
            <a:off x="-1829319" y="9203981"/>
            <a:ext cx="13127500" cy="2166038"/>
          </a:xfrm>
          <a:custGeom>
            <a:avLst/>
            <a:gdLst/>
            <a:ahLst/>
            <a:cxnLst/>
            <a:rect l="l" t="t" r="r" b="b"/>
            <a:pathLst>
              <a:path w="13127500" h="2166038">
                <a:moveTo>
                  <a:pt x="0" y="0"/>
                </a:moveTo>
                <a:lnTo>
                  <a:pt x="13127500" y="0"/>
                </a:lnTo>
                <a:lnTo>
                  <a:pt x="13127500" y="2166038"/>
                </a:lnTo>
                <a:lnTo>
                  <a:pt x="0" y="21660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F9E40EE7-9CD3-5CA4-E5C4-B5C5E0F2F728}"/>
              </a:ext>
            </a:extLst>
          </p:cNvPr>
          <p:cNvSpPr txBox="1"/>
          <p:nvPr/>
        </p:nvSpPr>
        <p:spPr>
          <a:xfrm>
            <a:off x="92727" y="4408656"/>
            <a:ext cx="10667262" cy="375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5317"/>
              </a:lnSpc>
            </a:pPr>
            <a:r>
              <a:rPr lang="en-US" sz="6000" b="1" spc="-361" dirty="0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QUESTIONÁRIO ELETRÔNICO </a:t>
            </a:r>
          </a:p>
          <a:p>
            <a:pPr algn="l">
              <a:lnSpc>
                <a:spcPts val="15317"/>
              </a:lnSpc>
            </a:pPr>
            <a:endParaRPr lang="en-US" sz="10941" b="1" spc="-361" dirty="0">
              <a:solidFill>
                <a:srgbClr val="FFFFFF"/>
              </a:solidFill>
              <a:latin typeface="Open Sauce Heavy"/>
              <a:ea typeface="Open Sauce Heavy"/>
              <a:cs typeface="Open Sauce Heavy"/>
              <a:sym typeface="Open Sauce Heavy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24FD62E-7013-7064-6480-20FAA3091EA4}"/>
              </a:ext>
            </a:extLst>
          </p:cNvPr>
          <p:cNvSpPr txBox="1"/>
          <p:nvPr/>
        </p:nvSpPr>
        <p:spPr>
          <a:xfrm>
            <a:off x="1028700" y="5818865"/>
            <a:ext cx="7858998" cy="1077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87"/>
              </a:lnSpc>
            </a:pPr>
            <a:endParaRPr lang="en-US" sz="6348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  <p:extLst>
      <p:ext uri="{BB962C8B-B14F-4D97-AF65-F5344CB8AC3E}">
        <p14:creationId xmlns:p14="http://schemas.microsoft.com/office/powerpoint/2010/main" val="1287499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 rot="2700000">
            <a:off x="11128739" y="810181"/>
            <a:ext cx="5636927" cy="605970"/>
          </a:xfrm>
          <a:custGeom>
            <a:avLst/>
            <a:gdLst/>
            <a:ahLst/>
            <a:cxnLst/>
            <a:rect l="l" t="t" r="r" b="b"/>
            <a:pathLst>
              <a:path w="5636927" h="605970">
                <a:moveTo>
                  <a:pt x="0" y="0"/>
                </a:moveTo>
                <a:lnTo>
                  <a:pt x="5636926" y="0"/>
                </a:lnTo>
                <a:lnTo>
                  <a:pt x="5636926" y="605969"/>
                </a:lnTo>
                <a:lnTo>
                  <a:pt x="0" y="6059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 rot="-2700000">
            <a:off x="-4317047" y="-3837181"/>
            <a:ext cx="11641929" cy="11641929"/>
          </a:xfrm>
          <a:custGeom>
            <a:avLst/>
            <a:gdLst/>
            <a:ahLst/>
            <a:cxnLst/>
            <a:rect l="l" t="t" r="r" b="b"/>
            <a:pathLst>
              <a:path w="11641929" h="11641929">
                <a:moveTo>
                  <a:pt x="0" y="0"/>
                </a:moveTo>
                <a:lnTo>
                  <a:pt x="11641929" y="0"/>
                </a:lnTo>
                <a:lnTo>
                  <a:pt x="11641929" y="11641929"/>
                </a:lnTo>
                <a:lnTo>
                  <a:pt x="0" y="1164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/>
          <p:cNvGrpSpPr/>
          <p:nvPr/>
        </p:nvGrpSpPr>
        <p:grpSpPr>
          <a:xfrm rot="-2700000">
            <a:off x="-3985629" y="-3505764"/>
            <a:ext cx="10863149" cy="10863149"/>
            <a:chOff x="0" y="0"/>
            <a:chExt cx="2041549" cy="204154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41549" cy="2041549"/>
            </a:xfrm>
            <a:custGeom>
              <a:avLst/>
              <a:gdLst/>
              <a:ahLst/>
              <a:cxnLst/>
              <a:rect l="l" t="t" r="r" b="b"/>
              <a:pathLst>
                <a:path w="2041549" h="2041549">
                  <a:moveTo>
                    <a:pt x="71268" y="0"/>
                  </a:moveTo>
                  <a:lnTo>
                    <a:pt x="1970282" y="0"/>
                  </a:lnTo>
                  <a:cubicBezTo>
                    <a:pt x="1989183" y="0"/>
                    <a:pt x="2007310" y="7509"/>
                    <a:pt x="2020675" y="20874"/>
                  </a:cubicBezTo>
                  <a:cubicBezTo>
                    <a:pt x="2034041" y="34239"/>
                    <a:pt x="2041549" y="52366"/>
                    <a:pt x="2041549" y="71268"/>
                  </a:cubicBezTo>
                  <a:lnTo>
                    <a:pt x="2041549" y="1970282"/>
                  </a:lnTo>
                  <a:cubicBezTo>
                    <a:pt x="2041549" y="2009642"/>
                    <a:pt x="2009642" y="2041549"/>
                    <a:pt x="1970282" y="2041549"/>
                  </a:cubicBezTo>
                  <a:lnTo>
                    <a:pt x="71268" y="2041549"/>
                  </a:lnTo>
                  <a:cubicBezTo>
                    <a:pt x="31908" y="2041549"/>
                    <a:pt x="0" y="2009642"/>
                    <a:pt x="0" y="1970282"/>
                  </a:cubicBezTo>
                  <a:lnTo>
                    <a:pt x="0" y="71268"/>
                  </a:lnTo>
                  <a:cubicBezTo>
                    <a:pt x="0" y="31908"/>
                    <a:pt x="31908" y="0"/>
                    <a:pt x="7126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41549" cy="20796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8100000">
            <a:off x="11949082" y="993471"/>
            <a:ext cx="10132302" cy="2304198"/>
            <a:chOff x="0" y="0"/>
            <a:chExt cx="3019165" cy="6865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19165" cy="686592"/>
            </a:xfrm>
            <a:custGeom>
              <a:avLst/>
              <a:gdLst/>
              <a:ahLst/>
              <a:cxnLst/>
              <a:rect l="l" t="t" r="r" b="b"/>
              <a:pathLst>
                <a:path w="3019165" h="686592">
                  <a:moveTo>
                    <a:pt x="0" y="0"/>
                  </a:moveTo>
                  <a:lnTo>
                    <a:pt x="3019165" y="0"/>
                  </a:lnTo>
                  <a:lnTo>
                    <a:pt x="3019165" y="686592"/>
                  </a:lnTo>
                  <a:lnTo>
                    <a:pt x="0" y="686592"/>
                  </a:lnTo>
                  <a:close/>
                </a:path>
              </a:pathLst>
            </a:custGeom>
            <a:solidFill>
              <a:srgbClr val="16599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019165" cy="724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rot="2700000">
            <a:off x="13557061" y="1280279"/>
            <a:ext cx="5636927" cy="605970"/>
          </a:xfrm>
          <a:custGeom>
            <a:avLst/>
            <a:gdLst/>
            <a:ahLst/>
            <a:cxnLst/>
            <a:rect l="l" t="t" r="r" b="b"/>
            <a:pathLst>
              <a:path w="5636927" h="605970">
                <a:moveTo>
                  <a:pt x="0" y="0"/>
                </a:moveTo>
                <a:lnTo>
                  <a:pt x="5636926" y="0"/>
                </a:lnTo>
                <a:lnTo>
                  <a:pt x="5636926" y="605970"/>
                </a:lnTo>
                <a:lnTo>
                  <a:pt x="0" y="6059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 rot="-8100000">
            <a:off x="16268911" y="-350832"/>
            <a:ext cx="5000402" cy="2304198"/>
            <a:chOff x="0" y="0"/>
            <a:chExt cx="1489991" cy="6865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89991" cy="686592"/>
            </a:xfrm>
            <a:custGeom>
              <a:avLst/>
              <a:gdLst/>
              <a:ahLst/>
              <a:cxnLst/>
              <a:rect l="l" t="t" r="r" b="b"/>
              <a:pathLst>
                <a:path w="1489991" h="686592">
                  <a:moveTo>
                    <a:pt x="0" y="0"/>
                  </a:moveTo>
                  <a:lnTo>
                    <a:pt x="1489991" y="0"/>
                  </a:lnTo>
                  <a:lnTo>
                    <a:pt x="1489991" y="686592"/>
                  </a:lnTo>
                  <a:lnTo>
                    <a:pt x="0" y="686592"/>
                  </a:lnTo>
                  <a:close/>
                </a:path>
              </a:pathLst>
            </a:custGeom>
            <a:solidFill>
              <a:srgbClr val="2978C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489991" cy="724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67265" y="513489"/>
            <a:ext cx="13938644" cy="814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84"/>
              </a:lnSpc>
            </a:pPr>
            <a:r>
              <a:rPr lang="en-US" sz="4700" b="1" dirty="0">
                <a:solidFill>
                  <a:srgbClr val="16599D"/>
                </a:solidFill>
                <a:latin typeface="Helios Bold"/>
                <a:ea typeface="Helios Bold"/>
                <a:cs typeface="Helios Bold"/>
                <a:sym typeface="Helios Bold"/>
              </a:rPr>
              <a:t>QUESTIONÁRIO ELETRÔNICO - SIAP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61783" y="1527440"/>
            <a:ext cx="13938644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39"/>
              </a:lnSpc>
            </a:pPr>
            <a:r>
              <a:rPr lang="pt-BR" sz="4400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Composto </a:t>
            </a:r>
            <a:r>
              <a:rPr lang="pt-BR" sz="4400" b="1" dirty="0">
                <a:solidFill>
                  <a:srgbClr val="0000F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por 12 questões</a:t>
            </a:r>
            <a:r>
              <a:rPr lang="pt-BR" sz="4400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, estruturado em </a:t>
            </a:r>
            <a:r>
              <a:rPr lang="pt-BR" sz="4400" b="1" u="sng" dirty="0">
                <a:solidFill>
                  <a:srgbClr val="0000F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4 dimensões</a:t>
            </a:r>
            <a:r>
              <a:rPr lang="pt-BR" sz="4400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, </a:t>
            </a:r>
            <a:r>
              <a:rPr lang="pt-BR" sz="4400" b="1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exigindo </a:t>
            </a:r>
            <a:r>
              <a:rPr lang="pt-BR" sz="44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a </a:t>
            </a:r>
            <a:r>
              <a:rPr lang="pt-BR" sz="4400" b="1" dirty="0">
                <a:solidFill>
                  <a:srgbClr val="00B05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inserção de links </a:t>
            </a:r>
            <a:r>
              <a:rPr lang="pt-BR" sz="4400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que </a:t>
            </a:r>
            <a:r>
              <a:rPr lang="pt-BR" sz="4400" b="1" dirty="0">
                <a:solidFill>
                  <a:srgbClr val="0000F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evidenciem</a:t>
            </a:r>
            <a:r>
              <a:rPr lang="pt-BR" sz="4400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 o atendimento aos </a:t>
            </a:r>
            <a:r>
              <a:rPr lang="pt-BR" sz="4400" b="1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requisitos.</a:t>
            </a:r>
            <a:endParaRPr lang="en-US" sz="3599" dirty="0">
              <a:solidFill>
                <a:srgbClr val="000000"/>
              </a:solidFill>
              <a:latin typeface="Helios" panose="020B0604020202020204" charset="0"/>
              <a:ea typeface="Helios"/>
              <a:cs typeface="Helios"/>
              <a:sym typeface="Helios"/>
            </a:endParaRPr>
          </a:p>
        </p:txBody>
      </p:sp>
      <p:sp>
        <p:nvSpPr>
          <p:cNvPr id="20" name="Freeform 20"/>
          <p:cNvSpPr/>
          <p:nvPr/>
        </p:nvSpPr>
        <p:spPr>
          <a:xfrm rot="10800000">
            <a:off x="1028700" y="4426422"/>
            <a:ext cx="7886996" cy="1468953"/>
          </a:xfrm>
          <a:custGeom>
            <a:avLst/>
            <a:gdLst/>
            <a:ahLst/>
            <a:cxnLst/>
            <a:rect l="l" t="t" r="r" b="b"/>
            <a:pathLst>
              <a:path w="7886996" h="1468953">
                <a:moveTo>
                  <a:pt x="0" y="0"/>
                </a:moveTo>
                <a:lnTo>
                  <a:pt x="7886996" y="0"/>
                </a:lnTo>
                <a:lnTo>
                  <a:pt x="7886996" y="1468953"/>
                </a:lnTo>
                <a:lnTo>
                  <a:pt x="0" y="14689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1" name="Freeform 21"/>
          <p:cNvSpPr/>
          <p:nvPr/>
        </p:nvSpPr>
        <p:spPr>
          <a:xfrm rot="10800000">
            <a:off x="1028700" y="6425882"/>
            <a:ext cx="7886996" cy="1468953"/>
          </a:xfrm>
          <a:custGeom>
            <a:avLst/>
            <a:gdLst/>
            <a:ahLst/>
            <a:cxnLst/>
            <a:rect l="l" t="t" r="r" b="b"/>
            <a:pathLst>
              <a:path w="7886996" h="1468953">
                <a:moveTo>
                  <a:pt x="0" y="0"/>
                </a:moveTo>
                <a:lnTo>
                  <a:pt x="7886996" y="0"/>
                </a:lnTo>
                <a:lnTo>
                  <a:pt x="7886996" y="1468953"/>
                </a:lnTo>
                <a:lnTo>
                  <a:pt x="0" y="14689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2" name="Freeform 22"/>
          <p:cNvSpPr/>
          <p:nvPr/>
        </p:nvSpPr>
        <p:spPr>
          <a:xfrm rot="10800000">
            <a:off x="9410567" y="4381500"/>
            <a:ext cx="7886996" cy="1468953"/>
          </a:xfrm>
          <a:custGeom>
            <a:avLst/>
            <a:gdLst/>
            <a:ahLst/>
            <a:cxnLst/>
            <a:rect l="l" t="t" r="r" b="b"/>
            <a:pathLst>
              <a:path w="7886996" h="1468953">
                <a:moveTo>
                  <a:pt x="0" y="0"/>
                </a:moveTo>
                <a:lnTo>
                  <a:pt x="7886996" y="0"/>
                </a:lnTo>
                <a:lnTo>
                  <a:pt x="7886996" y="1468953"/>
                </a:lnTo>
                <a:lnTo>
                  <a:pt x="0" y="14689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6" name="TextBox 26"/>
          <p:cNvSpPr txBox="1"/>
          <p:nvPr/>
        </p:nvSpPr>
        <p:spPr>
          <a:xfrm>
            <a:off x="1263507" y="4868430"/>
            <a:ext cx="5760223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EXECUÇÃO DE EMENDAS</a:t>
            </a:r>
          </a:p>
          <a:p>
            <a:pPr algn="ctr">
              <a:lnSpc>
                <a:spcPts val="4200"/>
              </a:lnSpc>
            </a:pPr>
            <a:endParaRPr lang="en-US" sz="3500" b="1" dirty="0">
              <a:solidFill>
                <a:srgbClr val="FFFFFF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408310" y="6645711"/>
            <a:ext cx="529289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TRANSPARÊNCIA E PLANEJAMENTO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068758" y="4852993"/>
            <a:ext cx="5400498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RASTREABILIDADE</a:t>
            </a:r>
          </a:p>
          <a:p>
            <a:pPr algn="ctr">
              <a:lnSpc>
                <a:spcPts val="4200"/>
              </a:lnSpc>
            </a:pPr>
            <a:endParaRPr lang="en-US" sz="3500" b="1" dirty="0">
              <a:solidFill>
                <a:srgbClr val="FFFFFF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  <p:sp>
        <p:nvSpPr>
          <p:cNvPr id="41" name="Freeform 10">
            <a:extLst>
              <a:ext uri="{FF2B5EF4-FFF2-40B4-BE49-F238E27FC236}">
                <a16:creationId xmlns:a16="http://schemas.microsoft.com/office/drawing/2014/main" id="{23D07B79-A687-2C00-271C-59B637FF67C5}"/>
              </a:ext>
            </a:extLst>
          </p:cNvPr>
          <p:cNvSpPr/>
          <p:nvPr/>
        </p:nvSpPr>
        <p:spPr>
          <a:xfrm flipH="1">
            <a:off x="-768633" y="9725025"/>
            <a:ext cx="19825265" cy="1734711"/>
          </a:xfrm>
          <a:custGeom>
            <a:avLst/>
            <a:gdLst/>
            <a:ahLst/>
            <a:cxnLst/>
            <a:rect l="l" t="t" r="r" b="b"/>
            <a:pathLst>
              <a:path w="19825265" h="1734711">
                <a:moveTo>
                  <a:pt x="19825266" y="0"/>
                </a:moveTo>
                <a:lnTo>
                  <a:pt x="0" y="0"/>
                </a:lnTo>
                <a:lnTo>
                  <a:pt x="0" y="1734711"/>
                </a:lnTo>
                <a:lnTo>
                  <a:pt x="19825266" y="1734711"/>
                </a:lnTo>
                <a:lnTo>
                  <a:pt x="1982526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26">
            <a:extLst>
              <a:ext uri="{FF2B5EF4-FFF2-40B4-BE49-F238E27FC236}">
                <a16:creationId xmlns:a16="http://schemas.microsoft.com/office/drawing/2014/main" id="{8C024B9A-5F95-05E1-1646-3068F0564657}"/>
              </a:ext>
            </a:extLst>
          </p:cNvPr>
          <p:cNvSpPr txBox="1"/>
          <p:nvPr/>
        </p:nvSpPr>
        <p:spPr>
          <a:xfrm>
            <a:off x="7870812" y="6997818"/>
            <a:ext cx="59180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800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6</a:t>
            </a:r>
          </a:p>
          <a:p>
            <a:pPr algn="ctr">
              <a:lnSpc>
                <a:spcPts val="4200"/>
              </a:lnSpc>
            </a:pPr>
            <a:endParaRPr lang="en-US" sz="3500" b="1" dirty="0">
              <a:solidFill>
                <a:srgbClr val="FFFFFF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  <p:sp>
        <p:nvSpPr>
          <p:cNvPr id="25" name="TextBox 26">
            <a:extLst>
              <a:ext uri="{FF2B5EF4-FFF2-40B4-BE49-F238E27FC236}">
                <a16:creationId xmlns:a16="http://schemas.microsoft.com/office/drawing/2014/main" id="{34794207-D458-F3E9-D653-5CBE1488C93A}"/>
              </a:ext>
            </a:extLst>
          </p:cNvPr>
          <p:cNvSpPr txBox="1"/>
          <p:nvPr/>
        </p:nvSpPr>
        <p:spPr>
          <a:xfrm>
            <a:off x="16296893" y="4939242"/>
            <a:ext cx="59180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800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3</a:t>
            </a:r>
          </a:p>
          <a:p>
            <a:pPr algn="ctr">
              <a:lnSpc>
                <a:spcPts val="4200"/>
              </a:lnSpc>
            </a:pPr>
            <a:endParaRPr lang="en-US" sz="3500" b="1" dirty="0">
              <a:solidFill>
                <a:srgbClr val="FFFFFF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6C21BB0D-A937-CFAC-0F5A-B8ECAD7F58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1370" y="7354979"/>
            <a:ext cx="2818744" cy="2370046"/>
          </a:xfrm>
          <a:prstGeom prst="rect">
            <a:avLst/>
          </a:prstGeom>
        </p:spPr>
      </p:pic>
      <p:sp>
        <p:nvSpPr>
          <p:cNvPr id="42" name="Freeform 23"/>
          <p:cNvSpPr/>
          <p:nvPr/>
        </p:nvSpPr>
        <p:spPr>
          <a:xfrm rot="10800000">
            <a:off x="9410567" y="6360310"/>
            <a:ext cx="7886996" cy="1468953"/>
          </a:xfrm>
          <a:custGeom>
            <a:avLst/>
            <a:gdLst/>
            <a:ahLst/>
            <a:cxnLst/>
            <a:rect l="l" t="t" r="r" b="b"/>
            <a:pathLst>
              <a:path w="7886996" h="1468953">
                <a:moveTo>
                  <a:pt x="0" y="0"/>
                </a:moveTo>
                <a:lnTo>
                  <a:pt x="7886996" y="0"/>
                </a:lnTo>
                <a:lnTo>
                  <a:pt x="7886996" y="1468953"/>
                </a:lnTo>
                <a:lnTo>
                  <a:pt x="0" y="14689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43" name="TextBox 29"/>
          <p:cNvSpPr txBox="1"/>
          <p:nvPr/>
        </p:nvSpPr>
        <p:spPr>
          <a:xfrm>
            <a:off x="10374468" y="6641395"/>
            <a:ext cx="4789078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SAÚDE E TERCEIRO SETOR</a:t>
            </a:r>
          </a:p>
        </p:txBody>
      </p:sp>
      <p:sp>
        <p:nvSpPr>
          <p:cNvPr id="44" name="TextBox 26">
            <a:extLst>
              <a:ext uri="{FF2B5EF4-FFF2-40B4-BE49-F238E27FC236}">
                <a16:creationId xmlns:a16="http://schemas.microsoft.com/office/drawing/2014/main" id="{C30F7313-F3BF-E5BB-EE65-E2B3958911C5}"/>
              </a:ext>
            </a:extLst>
          </p:cNvPr>
          <p:cNvSpPr txBox="1"/>
          <p:nvPr/>
        </p:nvSpPr>
        <p:spPr>
          <a:xfrm>
            <a:off x="16278936" y="6922204"/>
            <a:ext cx="59180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800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2</a:t>
            </a:r>
          </a:p>
          <a:p>
            <a:pPr algn="ctr">
              <a:lnSpc>
                <a:spcPts val="4200"/>
              </a:lnSpc>
            </a:pPr>
            <a:endParaRPr lang="en-US" sz="3500" b="1" dirty="0">
              <a:solidFill>
                <a:srgbClr val="FFFFFF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  <p:sp>
        <p:nvSpPr>
          <p:cNvPr id="3" name="TextBox 26">
            <a:extLst>
              <a:ext uri="{FF2B5EF4-FFF2-40B4-BE49-F238E27FC236}">
                <a16:creationId xmlns:a16="http://schemas.microsoft.com/office/drawing/2014/main" id="{20D7C45B-E1E0-0FC1-3FC1-EECABBDDDC1A}"/>
              </a:ext>
            </a:extLst>
          </p:cNvPr>
          <p:cNvSpPr txBox="1"/>
          <p:nvPr/>
        </p:nvSpPr>
        <p:spPr>
          <a:xfrm>
            <a:off x="7849609" y="4961511"/>
            <a:ext cx="59180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800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1</a:t>
            </a:r>
          </a:p>
          <a:p>
            <a:pPr algn="ctr">
              <a:lnSpc>
                <a:spcPts val="4200"/>
              </a:lnSpc>
            </a:pPr>
            <a:endParaRPr lang="en-US" sz="3500" b="1" dirty="0">
              <a:solidFill>
                <a:srgbClr val="FFFFFF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EE08A-2670-01CB-4EF2-62892BCE8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5B4A96B-60D0-C112-6E8F-3256F85542F1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C7DE11AD-FC3A-5F5C-211F-59071F1C0FFB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3A100E0-2737-97C6-AAED-063812C91A99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C707C37-9586-AE75-6684-AE9C904CD186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C8651050-C0B4-B6A6-0144-2AD72A08C927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54CBF41-5D00-8BDA-6C41-151B1B4FD9D7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14C6578C-3198-FFC4-9AB1-F5C53A08AA8C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572AD4DB-BE56-56A8-2E19-6FBBC826B906}"/>
              </a:ext>
            </a:extLst>
          </p:cNvPr>
          <p:cNvSpPr txBox="1"/>
          <p:nvPr/>
        </p:nvSpPr>
        <p:spPr>
          <a:xfrm>
            <a:off x="1028699" y="655714"/>
            <a:ext cx="1441411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QUESTIONÁRIO ELETRÔNICO -SIAP 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C0E75562-2F0C-54DB-7B6F-AE25A3E6CF8B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BBF4245-384B-5A2D-E3F0-26DFA251BEA2}"/>
              </a:ext>
            </a:extLst>
          </p:cNvPr>
          <p:cNvSpPr txBox="1"/>
          <p:nvPr/>
        </p:nvSpPr>
        <p:spPr>
          <a:xfrm>
            <a:off x="11434255" y="7120235"/>
            <a:ext cx="44153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atin typeface="Helios" panose="020B0604020202020204" charset="0"/>
                <a:hlinkClick r:id="rId4"/>
              </a:rPr>
              <a:t>https://siap.tceal.tc.br/#/login</a:t>
            </a:r>
            <a:r>
              <a:rPr lang="pt-BR" sz="2400" b="1" dirty="0">
                <a:latin typeface="Helios" panose="020B0604020202020204" charset="0"/>
              </a:rPr>
              <a:t> 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B3AE76D6-5E58-7385-5275-7EE3953C25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521" y="1892656"/>
            <a:ext cx="10548259" cy="6829624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AB298BF3-65FB-7673-8D8F-4B55D7720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17151" y="2899294"/>
            <a:ext cx="3951449" cy="414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00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A61BB-57D9-74EE-7663-84C2D8134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7EA0D6B-159B-B730-D712-1756C492B087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7AFA9FDC-2C80-20C7-49C8-8BBEA485FDC9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78A5C50-9C8C-D313-57BC-01EA49565DE5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8D3C625B-923A-8FCB-8A79-A72A71ABB4B9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CEADB463-4A24-79AC-C7FC-BEACA077E584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B36DBC9-97CF-A3BC-49EE-4BD7274B0D16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2D1F3B88-730B-0AD8-1578-1AA13EBAB733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E5FBB8C2-B84B-A5DF-2CF6-8A0D86839E7E}"/>
              </a:ext>
            </a:extLst>
          </p:cNvPr>
          <p:cNvSpPr txBox="1"/>
          <p:nvPr/>
        </p:nvSpPr>
        <p:spPr>
          <a:xfrm>
            <a:off x="1028699" y="655714"/>
            <a:ext cx="1441411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QUESTIONÁRIO ELETRÔNICO - SIAP 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E8F72C6F-D299-856A-3D12-2F673E5E1201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EFE2903-447E-5915-EB46-6936D5E829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83" y="2627699"/>
            <a:ext cx="13891919" cy="6919912"/>
          </a:xfrm>
          <a:prstGeom prst="rect">
            <a:avLst/>
          </a:prstGeom>
        </p:spPr>
      </p:pic>
      <p:sp>
        <p:nvSpPr>
          <p:cNvPr id="5" name="TextBox 19">
            <a:extLst>
              <a:ext uri="{FF2B5EF4-FFF2-40B4-BE49-F238E27FC236}">
                <a16:creationId xmlns:a16="http://schemas.microsoft.com/office/drawing/2014/main" id="{1ACB7525-A4AC-3ACE-2443-2DC0D8B6BA07}"/>
              </a:ext>
            </a:extLst>
          </p:cNvPr>
          <p:cNvSpPr txBox="1"/>
          <p:nvPr/>
        </p:nvSpPr>
        <p:spPr>
          <a:xfrm>
            <a:off x="1531383" y="1725523"/>
            <a:ext cx="13938644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39"/>
              </a:lnSpc>
            </a:pPr>
            <a:r>
              <a:rPr lang="pt-BR" sz="4400" b="1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Portal do Gestor</a:t>
            </a:r>
            <a:endParaRPr lang="en-US" sz="3599" b="1" dirty="0">
              <a:solidFill>
                <a:srgbClr val="000000"/>
              </a:solidFill>
              <a:latin typeface="Helios" panose="020B0604020202020204" charset="0"/>
              <a:ea typeface="Helios"/>
              <a:cs typeface="Helios"/>
              <a:sym typeface="Helios"/>
            </a:endParaRPr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F1334140-3C5C-32FC-8AD9-25F53C9964F4}"/>
              </a:ext>
            </a:extLst>
          </p:cNvPr>
          <p:cNvSpPr/>
          <p:nvPr/>
        </p:nvSpPr>
        <p:spPr>
          <a:xfrm>
            <a:off x="847029" y="1771404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Modelo 3D 17" descr="Seta reta grossa vermelha">
                <a:extLst>
                  <a:ext uri="{FF2B5EF4-FFF2-40B4-BE49-F238E27FC236}">
                    <a16:creationId xmlns:a16="http://schemas.microsoft.com/office/drawing/2014/main" id="{330D8C44-777F-EC7C-AFD8-87892476CA9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33486951"/>
                  </p:ext>
                </p:extLst>
              </p:nvPr>
            </p:nvGraphicFramePr>
            <p:xfrm>
              <a:off x="2632459" y="6515100"/>
              <a:ext cx="2880797" cy="1758902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880797" cy="1758902"/>
                    </a:xfrm>
                    <a:prstGeom prst="rect">
                      <a:avLst/>
                    </a:prstGeom>
                  </am3d:spPr>
                  <am3d:camera>
                    <am3d:pos x="0" y="0" z="492651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6943" d="1000000"/>
                    <am3d:preTrans dx="0" dy="-9860495" dz="-1482"/>
                    <am3d:scale>
                      <am3d:sx n="1000000" d="1000000"/>
                      <am3d:sy n="1000000" d="1000000"/>
                      <am3d:sz n="1000000" d="1000000"/>
                    </am3d:scale>
                    <am3d:rot ax="-8842912" ay="2406417" az="-9455673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2230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Modelo 3D 17" descr="Seta reta grossa vermelha">
                <a:extLst>
                  <a:ext uri="{FF2B5EF4-FFF2-40B4-BE49-F238E27FC236}">
                    <a16:creationId xmlns:a16="http://schemas.microsoft.com/office/drawing/2014/main" id="{330D8C44-777F-EC7C-AFD8-87892476CA9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32459" y="6515100"/>
                <a:ext cx="2880797" cy="175890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1710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215A5-2AD9-F84F-D0A0-6AB8491DE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CB9A842-A4A3-DE87-AE7A-1C11BAD02EC7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45F22DEB-7BF0-692F-B92F-E5B2A8858508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B0F815A-8D22-C492-FC25-B123BE61CD6C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40B62A1-ED1F-4B90-7533-4C6309DC8237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558D5FE8-53A9-E58D-3EDD-86FF3746F827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B2AF22D-AC39-C557-CBC7-B04362E5A095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CD302BA2-A524-39D9-D855-33BCB1BA5253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7998444C-8776-7F80-EA98-04241B685DDD}"/>
              </a:ext>
            </a:extLst>
          </p:cNvPr>
          <p:cNvSpPr txBox="1"/>
          <p:nvPr/>
        </p:nvSpPr>
        <p:spPr>
          <a:xfrm>
            <a:off x="1028699" y="655714"/>
            <a:ext cx="1441411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QUESTIONÁRIO ELETRÔNICO - SIAP 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A3EAE6E9-44F8-21EC-1426-3E8D2E43F57A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AA9FBAD-A1FF-0C23-2A44-CB0F80D91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70" y="2627699"/>
            <a:ext cx="13857145" cy="6919912"/>
          </a:xfrm>
          <a:prstGeom prst="rect">
            <a:avLst/>
          </a:prstGeom>
        </p:spPr>
      </p:pic>
      <p:sp>
        <p:nvSpPr>
          <p:cNvPr id="5" name="TextBox 19">
            <a:extLst>
              <a:ext uri="{FF2B5EF4-FFF2-40B4-BE49-F238E27FC236}">
                <a16:creationId xmlns:a16="http://schemas.microsoft.com/office/drawing/2014/main" id="{6FCEA40D-8D1C-82D4-EBD0-4849BA1360B4}"/>
              </a:ext>
            </a:extLst>
          </p:cNvPr>
          <p:cNvSpPr txBox="1"/>
          <p:nvPr/>
        </p:nvSpPr>
        <p:spPr>
          <a:xfrm>
            <a:off x="1531383" y="1725523"/>
            <a:ext cx="13938644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39"/>
              </a:lnSpc>
            </a:pPr>
            <a:r>
              <a:rPr lang="pt-BR" sz="4400" b="1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Portal do Gestor</a:t>
            </a:r>
            <a:endParaRPr lang="en-US" sz="3599" b="1" dirty="0">
              <a:solidFill>
                <a:srgbClr val="000000"/>
              </a:solidFill>
              <a:latin typeface="Helios" panose="020B0604020202020204" charset="0"/>
              <a:ea typeface="Helios"/>
              <a:cs typeface="Helios"/>
              <a:sym typeface="Helios"/>
            </a:endParaRPr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E0960DCC-B19C-4A96-C88C-4C642F7713E9}"/>
              </a:ext>
            </a:extLst>
          </p:cNvPr>
          <p:cNvSpPr/>
          <p:nvPr/>
        </p:nvSpPr>
        <p:spPr>
          <a:xfrm>
            <a:off x="847029" y="1771404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Modelo 3D 17" descr="Seta reta grossa vermelha">
                <a:extLst>
                  <a:ext uri="{FF2B5EF4-FFF2-40B4-BE49-F238E27FC236}">
                    <a16:creationId xmlns:a16="http://schemas.microsoft.com/office/drawing/2014/main" id="{49597F48-A46B-B655-DA15-F67AF536B94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59677360"/>
                  </p:ext>
                </p:extLst>
              </p:nvPr>
            </p:nvGraphicFramePr>
            <p:xfrm>
              <a:off x="13720968" y="4107259"/>
              <a:ext cx="2880796" cy="1758901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880796" cy="1758901"/>
                    </a:xfrm>
                    <a:prstGeom prst="rect">
                      <a:avLst/>
                    </a:prstGeom>
                  </am3d:spPr>
                  <am3d:camera>
                    <am3d:pos x="0" y="0" z="492651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6943" d="1000000"/>
                    <am3d:preTrans dx="0" dy="-9860495" dz="-1482"/>
                    <am3d:scale>
                      <am3d:sx n="1000000" d="1000000"/>
                      <am3d:sy n="1000000" d="1000000"/>
                      <am3d:sz n="1000000" d="1000000"/>
                    </am3d:scale>
                    <am3d:rot ax="-8842912" ay="2406417" az="-9455673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2230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Modelo 3D 17" descr="Seta reta grossa vermelha">
                <a:extLst>
                  <a:ext uri="{FF2B5EF4-FFF2-40B4-BE49-F238E27FC236}">
                    <a16:creationId xmlns:a16="http://schemas.microsoft.com/office/drawing/2014/main" id="{49597F48-A46B-B655-DA15-F67AF536B94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720968" y="4107259"/>
                <a:ext cx="2880796" cy="1758901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02B8878D-7560-C34B-CF28-C694EF27A9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0" y="6819900"/>
            <a:ext cx="885949" cy="245923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15E554D-997B-6034-0E6D-EF87EE28C2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3431" y="7270196"/>
            <a:ext cx="885949" cy="245923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3D97B68-114D-637C-44D3-3654944431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3431" y="7739988"/>
            <a:ext cx="885949" cy="24592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8635D154-22E2-93DE-73EE-03A07723B2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6088" y="8115300"/>
            <a:ext cx="885949" cy="2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17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E0C6B-08C9-2F1A-D4F5-42D5F4D6B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F3D58B1-3C6F-020E-FD79-64B4B1235FF8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19081C0C-B975-C6C4-EF9C-EFE0A4DBDE7C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4F28C7D-927A-76B6-15A2-BEFDD000DAFC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48869F8-7928-CCB4-ED9E-0A80E6FE830A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B94898AC-3718-95B8-4EA6-35D80548F6F5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211D0B3-DF2E-C9A4-AF2C-D6FB4C188654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3C789969-EBE9-1628-5037-E3DE139CF96F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271E083A-79D8-19F2-0D2E-7E446ADAB147}"/>
              </a:ext>
            </a:extLst>
          </p:cNvPr>
          <p:cNvSpPr txBox="1"/>
          <p:nvPr/>
        </p:nvSpPr>
        <p:spPr>
          <a:xfrm>
            <a:off x="1028699" y="655714"/>
            <a:ext cx="1441411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QUESTIONÁRIO ELETRÔNICO - SIAP 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16FE6D85-17FC-C3EE-D061-BF086EF190BD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23A8A54-13FD-E10F-F6DF-579CF877E7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70" y="2930824"/>
            <a:ext cx="13857145" cy="6313661"/>
          </a:xfrm>
          <a:prstGeom prst="rect">
            <a:avLst/>
          </a:prstGeom>
        </p:spPr>
      </p:pic>
      <p:sp>
        <p:nvSpPr>
          <p:cNvPr id="5" name="TextBox 19">
            <a:extLst>
              <a:ext uri="{FF2B5EF4-FFF2-40B4-BE49-F238E27FC236}">
                <a16:creationId xmlns:a16="http://schemas.microsoft.com/office/drawing/2014/main" id="{4E10DEDC-8F4A-2167-1C55-6F7F486C89EE}"/>
              </a:ext>
            </a:extLst>
          </p:cNvPr>
          <p:cNvSpPr txBox="1"/>
          <p:nvPr/>
        </p:nvSpPr>
        <p:spPr>
          <a:xfrm>
            <a:off x="1531383" y="1725523"/>
            <a:ext cx="13938644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39"/>
              </a:lnSpc>
            </a:pPr>
            <a:r>
              <a:rPr lang="pt-BR" sz="4400" b="1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Portal do Gestor</a:t>
            </a:r>
            <a:endParaRPr lang="en-US" sz="3599" b="1" dirty="0">
              <a:solidFill>
                <a:srgbClr val="000000"/>
              </a:solidFill>
              <a:latin typeface="Helios" panose="020B0604020202020204" charset="0"/>
              <a:ea typeface="Helios"/>
              <a:cs typeface="Helios"/>
              <a:sym typeface="Helios"/>
            </a:endParaRPr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5A045795-E9DF-EF87-A2A1-6EE049F51E99}"/>
              </a:ext>
            </a:extLst>
          </p:cNvPr>
          <p:cNvSpPr/>
          <p:nvPr/>
        </p:nvSpPr>
        <p:spPr>
          <a:xfrm>
            <a:off x="847029" y="1771404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Modelo 3D 17" descr="Seta reta grossa vermelha">
                <a:extLst>
                  <a:ext uri="{FF2B5EF4-FFF2-40B4-BE49-F238E27FC236}">
                    <a16:creationId xmlns:a16="http://schemas.microsoft.com/office/drawing/2014/main" id="{03A9242E-9DD1-C234-6FE0-9EA8DAD03DD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29720738"/>
                  </p:ext>
                </p:extLst>
              </p:nvPr>
            </p:nvGraphicFramePr>
            <p:xfrm>
              <a:off x="6263204" y="3842233"/>
              <a:ext cx="2880796" cy="1758901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880796" cy="1758901"/>
                    </a:xfrm>
                    <a:prstGeom prst="rect">
                      <a:avLst/>
                    </a:prstGeom>
                  </am3d:spPr>
                  <am3d:camera>
                    <am3d:pos x="0" y="0" z="492651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6943" d="1000000"/>
                    <am3d:preTrans dx="0" dy="-9860495" dz="-1482"/>
                    <am3d:scale>
                      <am3d:sx n="1000000" d="1000000"/>
                      <am3d:sy n="1000000" d="1000000"/>
                      <am3d:sz n="1000000" d="1000000"/>
                    </am3d:scale>
                    <am3d:rot ax="-8842912" ay="2406417" az="-9455673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2230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Modelo 3D 17" descr="Seta reta grossa vermelha">
                <a:extLst>
                  <a:ext uri="{FF2B5EF4-FFF2-40B4-BE49-F238E27FC236}">
                    <a16:creationId xmlns:a16="http://schemas.microsoft.com/office/drawing/2014/main" id="{03A9242E-9DD1-C234-6FE0-9EA8DAD03DD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63204" y="3842233"/>
                <a:ext cx="2880796" cy="17589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8586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65FED-75C1-4D4B-9AF6-7EC3C523A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1CEE7E5-4A9F-8BAA-0189-5FFBB97AF1AA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69DCD3FD-0EF6-F4AB-2B4D-E383C5857BFC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355A831-DB0E-1DBC-547B-119C40318F9D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6159CB13-6981-282F-F99B-2CF6C53FF19C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80E224C-B87B-B0DD-F076-463DEF23463A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FA1DBAD-63F8-609D-0B72-901C9E90173F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A5024955-9594-12E9-6626-E9D79B2FF3A3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95DAAB0C-7F38-5626-358D-20953DF738E5}"/>
              </a:ext>
            </a:extLst>
          </p:cNvPr>
          <p:cNvSpPr txBox="1"/>
          <p:nvPr/>
        </p:nvSpPr>
        <p:spPr>
          <a:xfrm>
            <a:off x="1028699" y="655714"/>
            <a:ext cx="1441411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QUESTIONÁRIO ELETRÔNICO - SIAP 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68B139A4-B977-692E-A2BF-B05C26A70777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4BA982A-3943-7CFF-9253-7874A64673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70" y="2943815"/>
            <a:ext cx="13857145" cy="6287679"/>
          </a:xfrm>
          <a:prstGeom prst="rect">
            <a:avLst/>
          </a:prstGeom>
        </p:spPr>
      </p:pic>
      <p:sp>
        <p:nvSpPr>
          <p:cNvPr id="5" name="TextBox 19">
            <a:extLst>
              <a:ext uri="{FF2B5EF4-FFF2-40B4-BE49-F238E27FC236}">
                <a16:creationId xmlns:a16="http://schemas.microsoft.com/office/drawing/2014/main" id="{5F2948C9-5A85-D2A0-FF03-93A4694A7B47}"/>
              </a:ext>
            </a:extLst>
          </p:cNvPr>
          <p:cNvSpPr txBox="1"/>
          <p:nvPr/>
        </p:nvSpPr>
        <p:spPr>
          <a:xfrm>
            <a:off x="1531383" y="1725523"/>
            <a:ext cx="13938644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39"/>
              </a:lnSpc>
            </a:pPr>
            <a:r>
              <a:rPr lang="pt-BR" sz="4400" b="1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Portal do Gestor</a:t>
            </a:r>
            <a:endParaRPr lang="en-US" sz="3599" b="1" dirty="0">
              <a:solidFill>
                <a:srgbClr val="000000"/>
              </a:solidFill>
              <a:latin typeface="Helios" panose="020B0604020202020204" charset="0"/>
              <a:ea typeface="Helios"/>
              <a:cs typeface="Helios"/>
              <a:sym typeface="Helios"/>
            </a:endParaRPr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1567E5E8-FDFB-0B2D-5042-23DE0BD76628}"/>
              </a:ext>
            </a:extLst>
          </p:cNvPr>
          <p:cNvSpPr/>
          <p:nvPr/>
        </p:nvSpPr>
        <p:spPr>
          <a:xfrm>
            <a:off x="847029" y="1771404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Modelo 3D 17" descr="Seta reta grossa vermelha">
                <a:extLst>
                  <a:ext uri="{FF2B5EF4-FFF2-40B4-BE49-F238E27FC236}">
                    <a16:creationId xmlns:a16="http://schemas.microsoft.com/office/drawing/2014/main" id="{E45CD1F1-F7B1-5855-7B15-485DC50E9FE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55196860"/>
                  </p:ext>
                </p:extLst>
              </p:nvPr>
            </p:nvGraphicFramePr>
            <p:xfrm>
              <a:off x="6456791" y="7419096"/>
              <a:ext cx="2880796" cy="1758901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880796" cy="1758901"/>
                    </a:xfrm>
                    <a:prstGeom prst="rect">
                      <a:avLst/>
                    </a:prstGeom>
                  </am3d:spPr>
                  <am3d:camera>
                    <am3d:pos x="0" y="0" z="492651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6943" d="1000000"/>
                    <am3d:preTrans dx="0" dy="-9860495" dz="-1482"/>
                    <am3d:scale>
                      <am3d:sx n="1000000" d="1000000"/>
                      <am3d:sy n="1000000" d="1000000"/>
                      <am3d:sz n="1000000" d="1000000"/>
                    </am3d:scale>
                    <am3d:rot ax="-8842912" ay="2406417" az="-9455673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2230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Modelo 3D 17" descr="Seta reta grossa vermelha">
                <a:extLst>
                  <a:ext uri="{FF2B5EF4-FFF2-40B4-BE49-F238E27FC236}">
                    <a16:creationId xmlns:a16="http://schemas.microsoft.com/office/drawing/2014/main" id="{E45CD1F1-F7B1-5855-7B15-485DC50E9FE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56791" y="7419096"/>
                <a:ext cx="2880796" cy="17589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780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00000">
            <a:off x="-4486420" y="-2278272"/>
            <a:ext cx="7849807" cy="7849807"/>
          </a:xfrm>
          <a:custGeom>
            <a:avLst/>
            <a:gdLst/>
            <a:ahLst/>
            <a:cxnLst/>
            <a:rect l="l" t="t" r="r" b="b"/>
            <a:pathLst>
              <a:path w="7849807" h="7849807">
                <a:moveTo>
                  <a:pt x="0" y="0"/>
                </a:moveTo>
                <a:lnTo>
                  <a:pt x="7849806" y="0"/>
                </a:lnTo>
                <a:lnTo>
                  <a:pt x="7849806" y="7849806"/>
                </a:lnTo>
                <a:lnTo>
                  <a:pt x="0" y="78498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2700000">
            <a:off x="14095973" y="-2278272"/>
            <a:ext cx="7849807" cy="7849807"/>
          </a:xfrm>
          <a:custGeom>
            <a:avLst/>
            <a:gdLst/>
            <a:ahLst/>
            <a:cxnLst/>
            <a:rect l="l" t="t" r="r" b="b"/>
            <a:pathLst>
              <a:path w="7849807" h="7849807">
                <a:moveTo>
                  <a:pt x="0" y="0"/>
                </a:moveTo>
                <a:lnTo>
                  <a:pt x="7849807" y="0"/>
                </a:lnTo>
                <a:lnTo>
                  <a:pt x="7849807" y="7849806"/>
                </a:lnTo>
                <a:lnTo>
                  <a:pt x="0" y="78498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 rot="-2700000">
            <a:off x="-4262956" y="-2054808"/>
            <a:ext cx="7324698" cy="7324698"/>
            <a:chOff x="0" y="0"/>
            <a:chExt cx="2041549" cy="20415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41549" cy="2041549"/>
            </a:xfrm>
            <a:custGeom>
              <a:avLst/>
              <a:gdLst/>
              <a:ahLst/>
              <a:cxnLst/>
              <a:rect l="l" t="t" r="r" b="b"/>
              <a:pathLst>
                <a:path w="2041549" h="2041549">
                  <a:moveTo>
                    <a:pt x="78215" y="0"/>
                  </a:moveTo>
                  <a:lnTo>
                    <a:pt x="1963334" y="0"/>
                  </a:lnTo>
                  <a:cubicBezTo>
                    <a:pt x="1984078" y="0"/>
                    <a:pt x="2003973" y="8240"/>
                    <a:pt x="2018641" y="22909"/>
                  </a:cubicBezTo>
                  <a:cubicBezTo>
                    <a:pt x="2033309" y="37577"/>
                    <a:pt x="2041549" y="57471"/>
                    <a:pt x="2041549" y="78215"/>
                  </a:cubicBezTo>
                  <a:lnTo>
                    <a:pt x="2041549" y="1963334"/>
                  </a:lnTo>
                  <a:cubicBezTo>
                    <a:pt x="2041549" y="1984078"/>
                    <a:pt x="2033309" y="2003973"/>
                    <a:pt x="2018641" y="2018641"/>
                  </a:cubicBezTo>
                  <a:cubicBezTo>
                    <a:pt x="2003973" y="2033309"/>
                    <a:pt x="1984078" y="2041549"/>
                    <a:pt x="1963334" y="2041549"/>
                  </a:cubicBezTo>
                  <a:lnTo>
                    <a:pt x="78215" y="2041549"/>
                  </a:lnTo>
                  <a:cubicBezTo>
                    <a:pt x="35018" y="2041549"/>
                    <a:pt x="0" y="2006531"/>
                    <a:pt x="0" y="1963334"/>
                  </a:cubicBezTo>
                  <a:lnTo>
                    <a:pt x="0" y="78215"/>
                  </a:lnTo>
                  <a:cubicBezTo>
                    <a:pt x="0" y="57471"/>
                    <a:pt x="8240" y="37577"/>
                    <a:pt x="22909" y="22909"/>
                  </a:cubicBezTo>
                  <a:cubicBezTo>
                    <a:pt x="37577" y="8240"/>
                    <a:pt x="57471" y="0"/>
                    <a:pt x="7821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041549" cy="20796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2700000">
            <a:off x="14319438" y="-2054808"/>
            <a:ext cx="7324698" cy="7324698"/>
            <a:chOff x="0" y="0"/>
            <a:chExt cx="2041549" cy="204154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41549" cy="2041549"/>
            </a:xfrm>
            <a:custGeom>
              <a:avLst/>
              <a:gdLst/>
              <a:ahLst/>
              <a:cxnLst/>
              <a:rect l="l" t="t" r="r" b="b"/>
              <a:pathLst>
                <a:path w="2041549" h="2041549">
                  <a:moveTo>
                    <a:pt x="78215" y="0"/>
                  </a:moveTo>
                  <a:lnTo>
                    <a:pt x="1963334" y="0"/>
                  </a:lnTo>
                  <a:cubicBezTo>
                    <a:pt x="1984078" y="0"/>
                    <a:pt x="2003973" y="8240"/>
                    <a:pt x="2018641" y="22909"/>
                  </a:cubicBezTo>
                  <a:cubicBezTo>
                    <a:pt x="2033309" y="37577"/>
                    <a:pt x="2041549" y="57471"/>
                    <a:pt x="2041549" y="78215"/>
                  </a:cubicBezTo>
                  <a:lnTo>
                    <a:pt x="2041549" y="1963334"/>
                  </a:lnTo>
                  <a:cubicBezTo>
                    <a:pt x="2041549" y="1984078"/>
                    <a:pt x="2033309" y="2003973"/>
                    <a:pt x="2018641" y="2018641"/>
                  </a:cubicBezTo>
                  <a:cubicBezTo>
                    <a:pt x="2003973" y="2033309"/>
                    <a:pt x="1984078" y="2041549"/>
                    <a:pt x="1963334" y="2041549"/>
                  </a:cubicBezTo>
                  <a:lnTo>
                    <a:pt x="78215" y="2041549"/>
                  </a:lnTo>
                  <a:cubicBezTo>
                    <a:pt x="35018" y="2041549"/>
                    <a:pt x="0" y="2006531"/>
                    <a:pt x="0" y="1963334"/>
                  </a:cubicBezTo>
                  <a:lnTo>
                    <a:pt x="0" y="78215"/>
                  </a:lnTo>
                  <a:cubicBezTo>
                    <a:pt x="0" y="57471"/>
                    <a:pt x="8240" y="37577"/>
                    <a:pt x="22909" y="22909"/>
                  </a:cubicBezTo>
                  <a:cubicBezTo>
                    <a:pt x="37577" y="8240"/>
                    <a:pt x="57471" y="0"/>
                    <a:pt x="7821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041549" cy="20796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7" name="Freeform 10">
            <a:extLst>
              <a:ext uri="{FF2B5EF4-FFF2-40B4-BE49-F238E27FC236}">
                <a16:creationId xmlns:a16="http://schemas.microsoft.com/office/drawing/2014/main" id="{8F8AE9E7-6ECF-DD4C-C122-8BA395CBA565}"/>
              </a:ext>
            </a:extLst>
          </p:cNvPr>
          <p:cNvSpPr/>
          <p:nvPr/>
        </p:nvSpPr>
        <p:spPr>
          <a:xfrm flipH="1">
            <a:off x="-768633" y="9725025"/>
            <a:ext cx="19825265" cy="1734711"/>
          </a:xfrm>
          <a:custGeom>
            <a:avLst/>
            <a:gdLst/>
            <a:ahLst/>
            <a:cxnLst/>
            <a:rect l="l" t="t" r="r" b="b"/>
            <a:pathLst>
              <a:path w="19825265" h="1734711">
                <a:moveTo>
                  <a:pt x="19825266" y="0"/>
                </a:moveTo>
                <a:lnTo>
                  <a:pt x="0" y="0"/>
                </a:lnTo>
                <a:lnTo>
                  <a:pt x="0" y="1734711"/>
                </a:lnTo>
                <a:lnTo>
                  <a:pt x="19825266" y="1734711"/>
                </a:lnTo>
                <a:lnTo>
                  <a:pt x="1982526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C150055D-80C5-C7A8-0C46-DEEED6B66E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97250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9F397-D0C6-347E-20BB-E695B532E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71139D0-BC22-33D7-492F-4C4FD33631FD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03FA4C00-F320-979B-DD99-C1419D339F64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90C3784-D546-E3C8-8073-D879DF5EE204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04553C44-6025-699C-EB46-6EA57EF7FE50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C634766-E9FA-800F-7546-29BFC8030D54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C3C28D8-57CC-A93B-CA2B-57E53F07C766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0F0C698B-4D6F-3F4E-18CD-59A842F5B82F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553520F8-5F93-62F8-BDD6-2607A02341CF}"/>
              </a:ext>
            </a:extLst>
          </p:cNvPr>
          <p:cNvSpPr txBox="1"/>
          <p:nvPr/>
        </p:nvSpPr>
        <p:spPr>
          <a:xfrm>
            <a:off x="1028699" y="655714"/>
            <a:ext cx="14414114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2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SÍTIO ELETRÔNICO DO TCE-AL – MATERIAL DE APOIO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60D0C006-269A-DBD5-2972-D1267A615BBE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46760AF-FB96-C402-9AFE-2FECC2D72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0801" y="2095501"/>
            <a:ext cx="3974354" cy="395500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1614C46-6CFB-2B8E-A116-E538E3FC7A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834" y="1576868"/>
            <a:ext cx="8763000" cy="784052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C5B7DA2-F24B-5D70-53D0-11F237CB31F2}"/>
              </a:ext>
            </a:extLst>
          </p:cNvPr>
          <p:cNvSpPr txBox="1"/>
          <p:nvPr/>
        </p:nvSpPr>
        <p:spPr>
          <a:xfrm>
            <a:off x="8534400" y="6232992"/>
            <a:ext cx="76200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latin typeface="Helios" panose="020B0604020202020204" charset="0"/>
                <a:hlinkClick r:id="rId6"/>
              </a:rPr>
              <a:t>https://www.tceal.tc.br//view/emendas-cactr.php#gsc.tab=0</a:t>
            </a:r>
            <a:endParaRPr lang="pt-BR" sz="2000" b="1" dirty="0">
              <a:latin typeface="Helios" panose="020B0604020202020204" charset="0"/>
            </a:endParaRPr>
          </a:p>
          <a:p>
            <a:endParaRPr lang="pt-BR" sz="3200" b="1" dirty="0">
              <a:latin typeface="Helios" panose="020B060402020202020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5" name="Modelo 3D 14" descr="Seta reta grossa vermelha">
                <a:extLst>
                  <a:ext uri="{FF2B5EF4-FFF2-40B4-BE49-F238E27FC236}">
                    <a16:creationId xmlns:a16="http://schemas.microsoft.com/office/drawing/2014/main" id="{732B8036-8C0D-0171-AF06-4CF39D7847C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74684451"/>
                  </p:ext>
                </p:extLst>
              </p:nvPr>
            </p:nvGraphicFramePr>
            <p:xfrm>
              <a:off x="7010400" y="4908600"/>
              <a:ext cx="2880791" cy="1758900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880791" cy="1758900"/>
                    </a:xfrm>
                    <a:prstGeom prst="rect">
                      <a:avLst/>
                    </a:prstGeom>
                  </am3d:spPr>
                  <am3d:camera>
                    <am3d:pos x="0" y="0" z="492651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6943" d="1000000"/>
                    <am3d:preTrans dx="0" dy="-9860495" dz="-1482"/>
                    <am3d:scale>
                      <am3d:sx n="1000000" d="1000000"/>
                      <am3d:sy n="1000000" d="1000000"/>
                      <am3d:sz n="1000000" d="1000000"/>
                    </am3d:scale>
                    <am3d:rot ax="-8842912" ay="2406417" az="-9455673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322306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5" name="Modelo 3D 14" descr="Seta reta grossa vermelha">
                <a:extLst>
                  <a:ext uri="{FF2B5EF4-FFF2-40B4-BE49-F238E27FC236}">
                    <a16:creationId xmlns:a16="http://schemas.microsoft.com/office/drawing/2014/main" id="{732B8036-8C0D-0171-AF06-4CF39D7847C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10400" y="4908600"/>
                <a:ext cx="2880791" cy="17589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584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7EDBF-087F-CF8B-59B4-A3C1F93E5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5CB501F-B2AB-DB9E-EF66-31C5007EE921}"/>
              </a:ext>
            </a:extLst>
          </p:cNvPr>
          <p:cNvSpPr/>
          <p:nvPr/>
        </p:nvSpPr>
        <p:spPr>
          <a:xfrm>
            <a:off x="5086350" y="1061772"/>
            <a:ext cx="6042659" cy="981932"/>
          </a:xfrm>
          <a:custGeom>
            <a:avLst/>
            <a:gdLst/>
            <a:ahLst/>
            <a:cxnLst/>
            <a:rect l="l" t="t" r="r" b="b"/>
            <a:pathLst>
              <a:path w="6042659" h="981932">
                <a:moveTo>
                  <a:pt x="0" y="0"/>
                </a:moveTo>
                <a:lnTo>
                  <a:pt x="6042659" y="0"/>
                </a:lnTo>
                <a:lnTo>
                  <a:pt x="6042659" y="981932"/>
                </a:lnTo>
                <a:lnTo>
                  <a:pt x="0" y="9819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1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B48DDE6-EFA5-49B0-6B69-CEB75E754CD2}"/>
              </a:ext>
            </a:extLst>
          </p:cNvPr>
          <p:cNvSpPr/>
          <p:nvPr/>
        </p:nvSpPr>
        <p:spPr>
          <a:xfrm flipH="1">
            <a:off x="-3288639" y="-241513"/>
            <a:ext cx="15290360" cy="1337907"/>
          </a:xfrm>
          <a:custGeom>
            <a:avLst/>
            <a:gdLst/>
            <a:ahLst/>
            <a:cxnLst/>
            <a:rect l="l" t="t" r="r" b="b"/>
            <a:pathLst>
              <a:path w="15290360" h="1337907">
                <a:moveTo>
                  <a:pt x="15290361" y="0"/>
                </a:moveTo>
                <a:lnTo>
                  <a:pt x="0" y="0"/>
                </a:lnTo>
                <a:lnTo>
                  <a:pt x="0" y="1337907"/>
                </a:lnTo>
                <a:lnTo>
                  <a:pt x="15290361" y="1337907"/>
                </a:lnTo>
                <a:lnTo>
                  <a:pt x="152903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3E86BBD-F1C6-AE84-54C8-ED7EE6F006AD}"/>
              </a:ext>
            </a:extLst>
          </p:cNvPr>
          <p:cNvSpPr/>
          <p:nvPr/>
        </p:nvSpPr>
        <p:spPr>
          <a:xfrm flipH="1">
            <a:off x="11583340" y="784210"/>
            <a:ext cx="1240952" cy="374414"/>
          </a:xfrm>
          <a:custGeom>
            <a:avLst/>
            <a:gdLst/>
            <a:ahLst/>
            <a:cxnLst/>
            <a:rect l="l" t="t" r="r" b="b"/>
            <a:pathLst>
              <a:path w="1240952" h="374414">
                <a:moveTo>
                  <a:pt x="1240952" y="0"/>
                </a:moveTo>
                <a:lnTo>
                  <a:pt x="0" y="0"/>
                </a:lnTo>
                <a:lnTo>
                  <a:pt x="0" y="374414"/>
                </a:lnTo>
                <a:lnTo>
                  <a:pt x="1240952" y="374414"/>
                </a:lnTo>
                <a:lnTo>
                  <a:pt x="124095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D04507B4-DB13-0D4F-B6D6-6F69E5B28270}"/>
              </a:ext>
            </a:extLst>
          </p:cNvPr>
          <p:cNvGrpSpPr/>
          <p:nvPr/>
        </p:nvGrpSpPr>
        <p:grpSpPr>
          <a:xfrm>
            <a:off x="3809997" y="2092490"/>
            <a:ext cx="17622560" cy="9397789"/>
            <a:chOff x="75692" y="-21735"/>
            <a:chExt cx="1206877" cy="64360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4454BA4-02EA-1EA7-2F98-FFF8E2CE2C17}"/>
                </a:ext>
              </a:extLst>
            </p:cNvPr>
            <p:cNvSpPr/>
            <p:nvPr/>
          </p:nvSpPr>
          <p:spPr>
            <a:xfrm>
              <a:off x="75692" y="-21735"/>
              <a:ext cx="1206877" cy="643606"/>
            </a:xfrm>
            <a:custGeom>
              <a:avLst/>
              <a:gdLst/>
              <a:ahLst/>
              <a:cxnLst/>
              <a:rect l="l" t="t" r="r" b="b"/>
              <a:pathLst>
                <a:path w="1276755" h="643606">
                  <a:moveTo>
                    <a:pt x="1267628" y="345464"/>
                  </a:moveTo>
                  <a:lnTo>
                    <a:pt x="1094309" y="619944"/>
                  </a:lnTo>
                  <a:cubicBezTo>
                    <a:pt x="1085009" y="634674"/>
                    <a:pt x="1068805" y="643606"/>
                    <a:pt x="1051385" y="643606"/>
                  </a:cubicBezTo>
                  <a:lnTo>
                    <a:pt x="225370" y="643606"/>
                  </a:lnTo>
                  <a:cubicBezTo>
                    <a:pt x="207950" y="643606"/>
                    <a:pt x="191746" y="634674"/>
                    <a:pt x="182445" y="619944"/>
                  </a:cubicBezTo>
                  <a:lnTo>
                    <a:pt x="9127" y="345464"/>
                  </a:lnTo>
                  <a:cubicBezTo>
                    <a:pt x="0" y="331010"/>
                    <a:pt x="0" y="312595"/>
                    <a:pt x="9127" y="298141"/>
                  </a:cubicBezTo>
                  <a:lnTo>
                    <a:pt x="182445" y="23661"/>
                  </a:lnTo>
                  <a:cubicBezTo>
                    <a:pt x="191746" y="8932"/>
                    <a:pt x="207950" y="0"/>
                    <a:pt x="225370" y="0"/>
                  </a:cubicBezTo>
                  <a:lnTo>
                    <a:pt x="1051385" y="0"/>
                  </a:lnTo>
                  <a:cubicBezTo>
                    <a:pt x="1068805" y="0"/>
                    <a:pt x="1085009" y="8932"/>
                    <a:pt x="1094309" y="23661"/>
                  </a:cubicBezTo>
                  <a:lnTo>
                    <a:pt x="1267628" y="298141"/>
                  </a:lnTo>
                  <a:cubicBezTo>
                    <a:pt x="1276755" y="312595"/>
                    <a:pt x="1276755" y="331010"/>
                    <a:pt x="1267628" y="345464"/>
                  </a:cubicBezTo>
                  <a:close/>
                </a:path>
              </a:pathLst>
            </a:custGeom>
            <a:blipFill>
              <a:blip r:embed="rId5">
                <a:alphaModFix amt="39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08EC94E3-9242-AF41-0201-C6043914EBF5}"/>
              </a:ext>
            </a:extLst>
          </p:cNvPr>
          <p:cNvSpPr/>
          <p:nvPr/>
        </p:nvSpPr>
        <p:spPr>
          <a:xfrm>
            <a:off x="-4819969" y="7495977"/>
            <a:ext cx="11911119" cy="1935557"/>
          </a:xfrm>
          <a:custGeom>
            <a:avLst/>
            <a:gdLst/>
            <a:ahLst/>
            <a:cxnLst/>
            <a:rect l="l" t="t" r="r" b="b"/>
            <a:pathLst>
              <a:path w="11911119" h="1935557">
                <a:moveTo>
                  <a:pt x="0" y="0"/>
                </a:moveTo>
                <a:lnTo>
                  <a:pt x="11911119" y="0"/>
                </a:lnTo>
                <a:lnTo>
                  <a:pt x="11911119" y="1935557"/>
                </a:lnTo>
                <a:lnTo>
                  <a:pt x="0" y="19355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1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C424AB06-ABDD-9C68-7220-A0FDB0A575BC}"/>
              </a:ext>
            </a:extLst>
          </p:cNvPr>
          <p:cNvGrpSpPr/>
          <p:nvPr/>
        </p:nvGrpSpPr>
        <p:grpSpPr>
          <a:xfrm>
            <a:off x="-5540277" y="3609351"/>
            <a:ext cx="16838458" cy="3896151"/>
            <a:chOff x="0" y="0"/>
            <a:chExt cx="2634581" cy="6096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DFC3802-AE94-7278-5448-416FBCEE3B32}"/>
                </a:ext>
              </a:extLst>
            </p:cNvPr>
            <p:cNvSpPr/>
            <p:nvPr/>
          </p:nvSpPr>
          <p:spPr>
            <a:xfrm>
              <a:off x="8378" y="0"/>
              <a:ext cx="2617825" cy="609600"/>
            </a:xfrm>
            <a:custGeom>
              <a:avLst/>
              <a:gdLst/>
              <a:ahLst/>
              <a:cxnLst/>
              <a:rect l="l" t="t" r="r" b="b"/>
              <a:pathLst>
                <a:path w="2617825" h="609600">
                  <a:moveTo>
                    <a:pt x="229305" y="0"/>
                  </a:moveTo>
                  <a:lnTo>
                    <a:pt x="2591720" y="0"/>
                  </a:lnTo>
                  <a:cubicBezTo>
                    <a:pt x="2599709" y="0"/>
                    <a:pt x="2607211" y="3840"/>
                    <a:pt x="2611882" y="10322"/>
                  </a:cubicBezTo>
                  <a:cubicBezTo>
                    <a:pt x="2616554" y="16803"/>
                    <a:pt x="2617825" y="25134"/>
                    <a:pt x="2615298" y="32714"/>
                  </a:cubicBezTo>
                  <a:lnTo>
                    <a:pt x="2433907" y="576886"/>
                  </a:lnTo>
                  <a:cubicBezTo>
                    <a:pt x="2427395" y="596423"/>
                    <a:pt x="2409113" y="609600"/>
                    <a:pt x="2388520" y="609600"/>
                  </a:cubicBezTo>
                  <a:lnTo>
                    <a:pt x="26105" y="609600"/>
                  </a:lnTo>
                  <a:cubicBezTo>
                    <a:pt x="18116" y="609600"/>
                    <a:pt x="10614" y="605760"/>
                    <a:pt x="5943" y="599278"/>
                  </a:cubicBezTo>
                  <a:cubicBezTo>
                    <a:pt x="1271" y="592797"/>
                    <a:pt x="0" y="584466"/>
                    <a:pt x="2527" y="576886"/>
                  </a:cubicBezTo>
                  <a:lnTo>
                    <a:pt x="183917" y="32714"/>
                  </a:lnTo>
                  <a:cubicBezTo>
                    <a:pt x="190430" y="13177"/>
                    <a:pt x="208712" y="0"/>
                    <a:pt x="229305" y="0"/>
                  </a:cubicBezTo>
                  <a:close/>
                </a:path>
              </a:pathLst>
            </a:custGeom>
            <a:solidFill>
              <a:srgbClr val="03045A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1BA93A6-21EA-9EEF-3EE0-319F4DED75E2}"/>
                </a:ext>
              </a:extLst>
            </p:cNvPr>
            <p:cNvSpPr txBox="1"/>
            <p:nvPr/>
          </p:nvSpPr>
          <p:spPr>
            <a:xfrm>
              <a:off x="101600" y="-47625"/>
              <a:ext cx="2431381" cy="657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3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77B21E96-6445-5A31-CA58-2DE15536AB67}"/>
              </a:ext>
            </a:extLst>
          </p:cNvPr>
          <p:cNvSpPr/>
          <p:nvPr/>
        </p:nvSpPr>
        <p:spPr>
          <a:xfrm flipH="1">
            <a:off x="2219464" y="9232556"/>
            <a:ext cx="1318977" cy="397955"/>
          </a:xfrm>
          <a:custGeom>
            <a:avLst/>
            <a:gdLst/>
            <a:ahLst/>
            <a:cxnLst/>
            <a:rect l="l" t="t" r="r" b="b"/>
            <a:pathLst>
              <a:path w="1318977" h="397955">
                <a:moveTo>
                  <a:pt x="1318976" y="0"/>
                </a:moveTo>
                <a:lnTo>
                  <a:pt x="0" y="0"/>
                </a:lnTo>
                <a:lnTo>
                  <a:pt x="0" y="397955"/>
                </a:lnTo>
                <a:lnTo>
                  <a:pt x="1318976" y="397955"/>
                </a:lnTo>
                <a:lnTo>
                  <a:pt x="131897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48D94B77-CA3A-2DDD-9C70-7324793D0546}"/>
              </a:ext>
            </a:extLst>
          </p:cNvPr>
          <p:cNvSpPr/>
          <p:nvPr/>
        </p:nvSpPr>
        <p:spPr>
          <a:xfrm>
            <a:off x="-1829319" y="9203981"/>
            <a:ext cx="13127500" cy="2166038"/>
          </a:xfrm>
          <a:custGeom>
            <a:avLst/>
            <a:gdLst/>
            <a:ahLst/>
            <a:cxnLst/>
            <a:rect l="l" t="t" r="r" b="b"/>
            <a:pathLst>
              <a:path w="13127500" h="2166038">
                <a:moveTo>
                  <a:pt x="0" y="0"/>
                </a:moveTo>
                <a:lnTo>
                  <a:pt x="13127500" y="0"/>
                </a:lnTo>
                <a:lnTo>
                  <a:pt x="13127500" y="2166038"/>
                </a:lnTo>
                <a:lnTo>
                  <a:pt x="0" y="21660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1A6FE3DD-F395-33C7-9D03-B64B6712C5A2}"/>
              </a:ext>
            </a:extLst>
          </p:cNvPr>
          <p:cNvSpPr txBox="1"/>
          <p:nvPr/>
        </p:nvSpPr>
        <p:spPr>
          <a:xfrm>
            <a:off x="92727" y="4408656"/>
            <a:ext cx="10667262" cy="34561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pt-BR" sz="5400" b="1" spc="-361" dirty="0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CRITÉRIOS DE TRANSPARÊNCIA E RASTREABILIDADE</a:t>
            </a:r>
          </a:p>
          <a:p>
            <a:pPr algn="l">
              <a:lnSpc>
                <a:spcPts val="15317"/>
              </a:lnSpc>
            </a:pPr>
            <a:endParaRPr lang="en-US" sz="10941" b="1" spc="-361" dirty="0">
              <a:solidFill>
                <a:srgbClr val="FFFFFF"/>
              </a:solidFill>
              <a:latin typeface="Open Sauce Heavy"/>
              <a:ea typeface="Open Sauce Heavy"/>
              <a:cs typeface="Open Sauce Heavy"/>
              <a:sym typeface="Open Sauce Heavy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D3FB25C-9F3A-AAD2-1DA4-B6BA3854A3E2}"/>
              </a:ext>
            </a:extLst>
          </p:cNvPr>
          <p:cNvSpPr txBox="1"/>
          <p:nvPr/>
        </p:nvSpPr>
        <p:spPr>
          <a:xfrm>
            <a:off x="1028700" y="5818865"/>
            <a:ext cx="7858998" cy="1077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87"/>
              </a:lnSpc>
            </a:pPr>
            <a:endParaRPr lang="en-US" sz="6348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  <p:extLst>
      <p:ext uri="{BB962C8B-B14F-4D97-AF65-F5344CB8AC3E}">
        <p14:creationId xmlns:p14="http://schemas.microsoft.com/office/powerpoint/2010/main" val="1599482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3EF4E-34B4-DAA0-F9F6-95F8B34CE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C47E199-0D20-0F49-37E4-FA6A124434BA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EA113CD4-A347-B2A8-94C1-0C7853235D91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4F297AC-B22E-D0A3-660B-4AB6C8E33F85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33ABF7E3-A599-9B5A-14FE-235F0D6B28FF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D0C41E6-F3D5-2BB5-A824-A9C61C01A09E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00D56CB-499F-D386-994B-36668CB1B06C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3D0D8B6F-B9FD-497D-0CAB-50B1AE20DC57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3081B18B-75FA-2205-7349-175C83C49C18}"/>
              </a:ext>
            </a:extLst>
          </p:cNvPr>
          <p:cNvSpPr txBox="1"/>
          <p:nvPr/>
        </p:nvSpPr>
        <p:spPr>
          <a:xfrm>
            <a:off x="1028698" y="655714"/>
            <a:ext cx="14668501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42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CRITÉRIOS DE TRANSPARÊNCIA E RASTREABILIDADE (NT DCT TCE-AL Nº 1/2026)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304A788B-85F4-815F-3753-09E5ACC9A6FD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8" name="Group 22">
            <a:extLst>
              <a:ext uri="{FF2B5EF4-FFF2-40B4-BE49-F238E27FC236}">
                <a16:creationId xmlns:a16="http://schemas.microsoft.com/office/drawing/2014/main" id="{8DAF6FF6-1CA2-0FA2-B1D4-12FE0C41C620}"/>
              </a:ext>
            </a:extLst>
          </p:cNvPr>
          <p:cNvGrpSpPr/>
          <p:nvPr/>
        </p:nvGrpSpPr>
        <p:grpSpPr>
          <a:xfrm>
            <a:off x="1866645" y="3137406"/>
            <a:ext cx="5334000" cy="2718739"/>
            <a:chOff x="0" y="0"/>
            <a:chExt cx="4987704" cy="2878545"/>
          </a:xfrm>
        </p:grpSpPr>
        <p:pic>
          <p:nvPicPr>
            <p:cNvPr id="39" name="Picture 23">
              <a:extLst>
                <a:ext uri="{FF2B5EF4-FFF2-40B4-BE49-F238E27FC236}">
                  <a16:creationId xmlns:a16="http://schemas.microsoft.com/office/drawing/2014/main" id="{354A3C46-717E-589A-BD4D-5B44D520D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91" r="8591"/>
            <a:stretch/>
          </p:blipFill>
          <p:spPr>
            <a:xfrm>
              <a:off x="0" y="0"/>
              <a:ext cx="4987704" cy="287854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41" name="Group 22">
            <a:extLst>
              <a:ext uri="{FF2B5EF4-FFF2-40B4-BE49-F238E27FC236}">
                <a16:creationId xmlns:a16="http://schemas.microsoft.com/office/drawing/2014/main" id="{53E3973D-A82C-9EEC-F9E7-41EC5FA82D33}"/>
              </a:ext>
            </a:extLst>
          </p:cNvPr>
          <p:cNvGrpSpPr/>
          <p:nvPr/>
        </p:nvGrpSpPr>
        <p:grpSpPr>
          <a:xfrm>
            <a:off x="9024946" y="3137406"/>
            <a:ext cx="5334000" cy="2718738"/>
            <a:chOff x="0" y="0"/>
            <a:chExt cx="4987704" cy="2878545"/>
          </a:xfrm>
        </p:grpSpPr>
        <p:pic>
          <p:nvPicPr>
            <p:cNvPr id="42" name="Picture 23">
              <a:extLst>
                <a:ext uri="{FF2B5EF4-FFF2-40B4-BE49-F238E27FC236}">
                  <a16:creationId xmlns:a16="http://schemas.microsoft.com/office/drawing/2014/main" id="{9A8581FA-CCFE-4672-8E9C-050F9D323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91" r="8591"/>
            <a:stretch/>
          </p:blipFill>
          <p:spPr>
            <a:xfrm>
              <a:off x="0" y="0"/>
              <a:ext cx="4987704" cy="287854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45" name="Group 22">
            <a:extLst>
              <a:ext uri="{FF2B5EF4-FFF2-40B4-BE49-F238E27FC236}">
                <a16:creationId xmlns:a16="http://schemas.microsoft.com/office/drawing/2014/main" id="{207938A0-3AC0-B5BC-35A7-D60CFB3734FA}"/>
              </a:ext>
            </a:extLst>
          </p:cNvPr>
          <p:cNvGrpSpPr/>
          <p:nvPr/>
        </p:nvGrpSpPr>
        <p:grpSpPr>
          <a:xfrm>
            <a:off x="1939133" y="7045174"/>
            <a:ext cx="5334000" cy="2759297"/>
            <a:chOff x="0" y="0"/>
            <a:chExt cx="4987704" cy="2878545"/>
          </a:xfrm>
        </p:grpSpPr>
        <p:pic>
          <p:nvPicPr>
            <p:cNvPr id="46" name="Picture 23">
              <a:extLst>
                <a:ext uri="{FF2B5EF4-FFF2-40B4-BE49-F238E27FC236}">
                  <a16:creationId xmlns:a16="http://schemas.microsoft.com/office/drawing/2014/main" id="{A7C5FFAA-244B-1780-5915-58240F62E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135" b="24135"/>
            <a:stretch/>
          </p:blipFill>
          <p:spPr>
            <a:xfrm>
              <a:off x="0" y="0"/>
              <a:ext cx="4987704" cy="287854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645EDAE6-8D1D-6202-11A9-C5995B451C4B}"/>
              </a:ext>
            </a:extLst>
          </p:cNvPr>
          <p:cNvSpPr txBox="1"/>
          <p:nvPr/>
        </p:nvSpPr>
        <p:spPr>
          <a:xfrm>
            <a:off x="2028667" y="2306408"/>
            <a:ext cx="533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Helios Bold"/>
                <a:ea typeface="Helios Bold"/>
                <a:cs typeface="Helios Bold"/>
                <a:sym typeface="Helios Bold"/>
              </a:rPr>
              <a:t>LEIAUTE PORTAL DA TRANSPARÊNCIA </a:t>
            </a:r>
            <a:endParaRPr lang="en-US" sz="2400" dirty="0">
              <a:latin typeface="Helios"/>
              <a:ea typeface="Helios"/>
              <a:cs typeface="Helios"/>
              <a:sym typeface="Helios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F55ECB95-DE30-7A52-2FB6-BC2B34FB9DC4}"/>
              </a:ext>
            </a:extLst>
          </p:cNvPr>
          <p:cNvSpPr txBox="1"/>
          <p:nvPr/>
        </p:nvSpPr>
        <p:spPr>
          <a:xfrm>
            <a:off x="9446658" y="2306408"/>
            <a:ext cx="4800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Helios Bold"/>
                <a:ea typeface="Helios Bold"/>
                <a:cs typeface="Helios Bold"/>
                <a:sym typeface="Helios Bold"/>
              </a:rPr>
              <a:t>MOVIMENTAÇÃO FINANCEIRA E CONTAS BANCÁRIAS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E75223C6-095B-3640-42A3-75874DC48D05}"/>
              </a:ext>
            </a:extLst>
          </p:cNvPr>
          <p:cNvSpPr txBox="1"/>
          <p:nvPr/>
        </p:nvSpPr>
        <p:spPr>
          <a:xfrm>
            <a:off x="1809272" y="6161090"/>
            <a:ext cx="533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Helios Bold"/>
                <a:ea typeface="Helios Bold"/>
                <a:cs typeface="Helios Bold"/>
                <a:sym typeface="Helios Bold"/>
              </a:rPr>
              <a:t>IDENTIFICADORES CONTÁBEIS FR E CO</a:t>
            </a:r>
          </a:p>
        </p:txBody>
      </p:sp>
      <p:grpSp>
        <p:nvGrpSpPr>
          <p:cNvPr id="3" name="Group 22">
            <a:extLst>
              <a:ext uri="{FF2B5EF4-FFF2-40B4-BE49-F238E27FC236}">
                <a16:creationId xmlns:a16="http://schemas.microsoft.com/office/drawing/2014/main" id="{31A05989-7E9D-6A28-B132-2304725C70CE}"/>
              </a:ext>
            </a:extLst>
          </p:cNvPr>
          <p:cNvGrpSpPr/>
          <p:nvPr/>
        </p:nvGrpSpPr>
        <p:grpSpPr>
          <a:xfrm>
            <a:off x="9144000" y="7045174"/>
            <a:ext cx="5334000" cy="2759297"/>
            <a:chOff x="0" y="0"/>
            <a:chExt cx="4987704" cy="2878545"/>
          </a:xfrm>
        </p:grpSpPr>
        <p:pic>
          <p:nvPicPr>
            <p:cNvPr id="4" name="Picture 23">
              <a:extLst>
                <a:ext uri="{FF2B5EF4-FFF2-40B4-BE49-F238E27FC236}">
                  <a16:creationId xmlns:a16="http://schemas.microsoft.com/office/drawing/2014/main" id="{5A1D12F3-C71C-7876-35F7-07C07CE17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6" r="4826"/>
            <a:stretch/>
          </p:blipFill>
          <p:spPr>
            <a:xfrm>
              <a:off x="0" y="0"/>
              <a:ext cx="4987704" cy="287854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2FD6DF06-A643-F3DA-8866-CFC635483BD4}"/>
              </a:ext>
            </a:extLst>
          </p:cNvPr>
          <p:cNvSpPr txBox="1"/>
          <p:nvPr/>
        </p:nvSpPr>
        <p:spPr>
          <a:xfrm>
            <a:off x="9257229" y="6161089"/>
            <a:ext cx="533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Helios Bold"/>
                <a:ea typeface="Helios Bold"/>
                <a:cs typeface="Helios Bold"/>
                <a:sym typeface="Helios Bold"/>
              </a:rPr>
              <a:t>ORGANIZAÇÕES NÃO GOVERNAMENTAIS (ONGS)</a:t>
            </a:r>
            <a:endParaRPr lang="en-US" sz="2400" b="1" dirty="0">
              <a:latin typeface="Helios"/>
              <a:ea typeface="Helios"/>
              <a:cs typeface="Helios"/>
              <a:sym typeface="Helios"/>
            </a:endParaRPr>
          </a:p>
        </p:txBody>
      </p:sp>
    </p:spTree>
    <p:extLst>
      <p:ext uri="{BB962C8B-B14F-4D97-AF65-F5344CB8AC3E}">
        <p14:creationId xmlns:p14="http://schemas.microsoft.com/office/powerpoint/2010/main" val="1106850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EFCD1-C169-5896-F3A0-DBE164F4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1FB5EE7-D5C4-34D8-18B5-A227E96CC6C6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524B4CBC-C427-A2F9-3A2E-DD734E7B62E3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41EE77E-4AF0-6B2A-C728-8ECBE27C274A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6FFAC7E-2BBA-FC7E-BF0E-27533AD52C01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B867D26-E8E7-17AE-C3BC-95A1C29233E1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B995E37-81D2-E565-927F-5A6FB17A1E42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D22EF591-9B71-F06A-CC88-C5BCF4030EDA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F541C11A-EBA6-3AA3-474E-C4D762507149}"/>
              </a:ext>
            </a:extLst>
          </p:cNvPr>
          <p:cNvSpPr txBox="1"/>
          <p:nvPr/>
        </p:nvSpPr>
        <p:spPr>
          <a:xfrm>
            <a:off x="1028699" y="655714"/>
            <a:ext cx="1441411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LEIAUTE PORTAL DA TRANSPARÊNCIA (NT DCT TCE-AL Nº1/2026)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BF549B37-26D7-45B4-00AE-DD05AD5A57B9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636B979-1E64-789D-DEAD-4B3ACE7C4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256" y="2191018"/>
            <a:ext cx="14798918" cy="744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70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84082-C93D-FE43-CC87-00E2DF7EB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2791F66-9002-FE8D-C6A3-4B14B746613F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ABD40FEA-3687-DFA0-EF1A-9F32D0FFF3F9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D57CBB6-1673-9B5A-0889-C9349F14A411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67F429AB-B134-5C65-85FD-046147D8A82D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C1B04AA5-C844-6553-7FD9-6605C4FD53D4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7035335-E5E4-0686-4E35-A80E94AFFB91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B7FCDDD9-EBAF-89A6-DA3F-5E053F688D2B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7DAAAF28-8A4E-4D5A-D4D9-747E690632D9}"/>
              </a:ext>
            </a:extLst>
          </p:cNvPr>
          <p:cNvSpPr txBox="1"/>
          <p:nvPr/>
        </p:nvSpPr>
        <p:spPr>
          <a:xfrm>
            <a:off x="1028699" y="655714"/>
            <a:ext cx="1441411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LEIAUTE PORTAL DA TRANSPARÊNCIA (NT DCT TCE-AL Nº1/2026)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3981E454-1EEB-AF21-5709-C07CB4566B6B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E77716B-4E08-D3D7-D008-EA4CA23D8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698" y="2133042"/>
            <a:ext cx="14793475" cy="749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11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B3EC8-C9B2-84BC-F0E6-55A038AF1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ED50E7F-743D-4520-99F6-F5268282E29D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0BFB08DF-B6C6-EED2-7479-3D1ED52289B9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9F2022B-0913-26FC-2FBC-3F5A659659A9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E9123F9-ACE2-C12C-1D16-F568556072B3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7FF1898C-2C91-0F42-AAFA-5A9EFC23998B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DB995B6-B5E3-B23B-B176-B47167B6DD13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5CC1BCFB-83CD-AE62-A8B6-D3452E312BB9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C18C5041-A591-890C-ADCB-CF7E03A58FEA}"/>
              </a:ext>
            </a:extLst>
          </p:cNvPr>
          <p:cNvSpPr txBox="1"/>
          <p:nvPr/>
        </p:nvSpPr>
        <p:spPr>
          <a:xfrm>
            <a:off x="1028699" y="655714"/>
            <a:ext cx="1441411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LEIAUTE PORTAL DA TRANSPARÊNCIA (NT DCT TCE-AL Nº1/2026)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66224E2A-8E90-5275-0A4A-DD8AD3D4F4A4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4A9384A-28F1-D9C8-9503-24C8A4534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698" y="2133042"/>
            <a:ext cx="14793475" cy="749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859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C7866-A4E5-39E7-F645-4C7FCCDDB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CF2627F-B069-0482-FEED-F973986EF92C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11B29DEE-767B-F2DE-80BF-0D2173707B11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E058B4B-A50E-50A0-539F-7A3423159A3C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4BCED30-1053-53E1-9BB0-18F273F6D266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95A0FE6F-FEAF-3793-BEF9-5AE20C3C8ABC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23D8B39-7821-2F8D-1095-81F59DD7AF9B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22F5B34-97E4-9B9D-9B0D-014BD389B682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E5F48785-503A-228B-FECB-C8F64BE00186}"/>
              </a:ext>
            </a:extLst>
          </p:cNvPr>
          <p:cNvSpPr txBox="1"/>
          <p:nvPr/>
        </p:nvSpPr>
        <p:spPr>
          <a:xfrm>
            <a:off x="1028699" y="655714"/>
            <a:ext cx="1441411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LEIAUTE PORTAL DA TRANSPARÊNCIA (NT DCT TCE-AL Nº1/2026)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F48E0649-FCED-AE0B-8641-99C2CE98DE2C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381C752-A419-383B-BE8A-E38F76DB7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698" y="2061824"/>
            <a:ext cx="14793475" cy="756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30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1CE88-3C30-C2B3-7018-2938080BD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0295B75-399B-0122-FD09-A3411729E34E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D8F344DE-4A2F-53DF-6D40-FA3D4F37D73D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6801BBB-271F-EEE6-A2EB-4F4DC932F1CD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465198E-26F4-794A-DFDE-6F57748890AD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0E7FB5AD-4B98-E10F-C82B-FDEF95C7D4D1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9F38A54-FA1F-B872-BC11-AE3C339E03A6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26409F98-7E7B-D92B-CC1D-F50A7DEED4B7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B2CCB123-521D-D693-0276-E3FE2BD70B3F}"/>
              </a:ext>
            </a:extLst>
          </p:cNvPr>
          <p:cNvSpPr txBox="1"/>
          <p:nvPr/>
        </p:nvSpPr>
        <p:spPr>
          <a:xfrm>
            <a:off x="1028699" y="655714"/>
            <a:ext cx="1441411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Leiaute Portal da Transparência (NT DCT TCE-AL Nº1/2026)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CD328EA0-8D10-059F-700D-81DF594CE0A9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495F119D-C07F-5FE5-2670-C87EE792D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042" y="2127599"/>
            <a:ext cx="14826132" cy="750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90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CDD9F-74A2-C103-AC18-F33505B10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EC91A56-1F8D-D4FB-B445-C256409A56F1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560031DC-D534-55D0-7F20-9E165F1F3A77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6A190E3-19C3-938C-DB9D-A83DC725CF6C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51F31C0-8698-6D3F-7101-D33FB81B201C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5B662E6-F68B-F8EA-9B10-D37AE1B9AEBD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B6FC906-4E5D-B0DA-27C5-869F5601F3F7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CFE5637-9968-E7BA-CFF1-B8054E07B738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A1457E28-8BA7-80E2-CDAC-4517401F221B}"/>
              </a:ext>
            </a:extLst>
          </p:cNvPr>
          <p:cNvSpPr txBox="1"/>
          <p:nvPr/>
        </p:nvSpPr>
        <p:spPr>
          <a:xfrm>
            <a:off x="1028699" y="655714"/>
            <a:ext cx="1441411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LEIAUTE PORTAL DA TRANSPARÊNCIA (NT DCT TCE-AL Nº1/2026)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E806C087-3EA3-1E71-1EB0-F5E59E6E1A41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75880637-3BD5-51BA-5156-C39313E0DE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256" y="2122156"/>
            <a:ext cx="14798918" cy="750913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E0260CC1-23DE-9536-38DC-5983E6AD2B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542" y="1995305"/>
            <a:ext cx="11453972" cy="763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1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D30B1-6CA1-9CF2-7D6E-A80258B53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EC70B72-55CD-A73F-B434-BB531C1D0B32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3AE3C7B6-3511-D6AB-57C3-0790F9164C1B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E3BBD76-8583-4E28-A2B1-E003695B4EE5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F1170A4-365E-0A19-607C-9B92C9F6DFD7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E18B3DB-EFA6-9CE6-EE16-77C451FB5A89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2EB6B8A-575D-77CE-E2D9-2DC6F430C225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3DCC3AAF-5FBA-600E-A7B6-CE0CECDA8B2F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DE5E7480-1253-912C-8F5A-F6AEFA3EA2D9}"/>
              </a:ext>
            </a:extLst>
          </p:cNvPr>
          <p:cNvSpPr txBox="1"/>
          <p:nvPr/>
        </p:nvSpPr>
        <p:spPr>
          <a:xfrm>
            <a:off x="1028699" y="655714"/>
            <a:ext cx="1441411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LEIAUTE PORTAL DA TRANSPARÊNCIA (NT DCT TCE-AL Nº1/2026)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2D3C9D0F-B6ED-4EA9-536B-148E913015F9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25A643B-DB22-38AB-4765-AF4A63D7CD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674" y="2133043"/>
            <a:ext cx="14655525" cy="749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093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E438F-3544-2F9F-D8C2-1234A8004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4A7168-A7E1-9FBF-45B8-49618FD60BA5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68C2585B-821A-C737-13E2-0747FE9CBD13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FFAAECD-D8D5-7C1E-94FF-A499F5DCAABC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CEC97D2-A955-49E7-FC20-65CF7606AA45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CA2CA69-38E8-3FE7-B8FA-9025EE96B84A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9860B09-040F-6718-65A3-CA2E72C09340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E3316056-2499-F08E-4B1D-651B2C25772F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ACEEF8C2-A5A0-FFC7-9326-53756BD95E28}"/>
              </a:ext>
            </a:extLst>
          </p:cNvPr>
          <p:cNvSpPr txBox="1"/>
          <p:nvPr/>
        </p:nvSpPr>
        <p:spPr>
          <a:xfrm>
            <a:off x="1028699" y="655714"/>
            <a:ext cx="1441411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LEIAUTE PORTAL DA TRANSPARÊNCIA (NT DCT TCE-AL Nº1/2026)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489DE690-57E6-F930-D03A-130F10F5152E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87EABCC-AE4B-C0EE-89E2-9C6535AB9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698" y="2125776"/>
            <a:ext cx="14648816" cy="754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164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F17D1-4509-C5C2-652A-A144F5F39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3DB338B-1075-D3A4-EAB7-4E39A45E94C2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5D0A4DB6-8A96-822B-5691-FD902DF89D7C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89388ED-BDBB-2BE7-638A-888751B1ECEF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B4BBD62-2B86-17C3-12E5-472E8FDA2BDB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F0F7F8C-8E18-58C7-937F-B09B2E9D5632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7A9A823-A2D3-4C09-8E7D-4D531913AD48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BD641F5A-E835-474C-E5A3-FF5E439A5FB2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6E006489-3CB5-99B3-8C7D-5ED1CCB8D212}"/>
              </a:ext>
            </a:extLst>
          </p:cNvPr>
          <p:cNvSpPr txBox="1"/>
          <p:nvPr/>
        </p:nvSpPr>
        <p:spPr>
          <a:xfrm>
            <a:off x="1206886" y="655714"/>
            <a:ext cx="14414114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2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MOVIMENTAÇÃO FINANCEIRA E CONTAS BANCÁRIAS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CEA4BF00-CB92-6FA2-8771-D240AA3DB887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1" name="Group 21"/>
          <p:cNvGrpSpPr/>
          <p:nvPr/>
        </p:nvGrpSpPr>
        <p:grpSpPr>
          <a:xfrm>
            <a:off x="557547" y="1572995"/>
            <a:ext cx="7599472" cy="1800569"/>
            <a:chOff x="0" y="0"/>
            <a:chExt cx="2016535" cy="366657"/>
          </a:xfrm>
        </p:grpSpPr>
        <p:sp>
          <p:nvSpPr>
            <p:cNvPr id="17" name="Freeform 22"/>
            <p:cNvSpPr/>
            <p:nvPr/>
          </p:nvSpPr>
          <p:spPr>
            <a:xfrm>
              <a:off x="0" y="0"/>
              <a:ext cx="2016535" cy="366657"/>
            </a:xfrm>
            <a:custGeom>
              <a:avLst/>
              <a:gdLst/>
              <a:ahLst/>
              <a:cxnLst/>
              <a:rect l="l" t="t" r="r" b="b"/>
              <a:pathLst>
                <a:path w="2016535" h="366657">
                  <a:moveTo>
                    <a:pt x="43781" y="0"/>
                  </a:moveTo>
                  <a:lnTo>
                    <a:pt x="1972755" y="0"/>
                  </a:lnTo>
                  <a:cubicBezTo>
                    <a:pt x="1984366" y="0"/>
                    <a:pt x="1995502" y="4613"/>
                    <a:pt x="2003712" y="12823"/>
                  </a:cubicBezTo>
                  <a:cubicBezTo>
                    <a:pt x="2011923" y="21033"/>
                    <a:pt x="2016535" y="32169"/>
                    <a:pt x="2016535" y="43781"/>
                  </a:cubicBezTo>
                  <a:lnTo>
                    <a:pt x="2016535" y="322876"/>
                  </a:lnTo>
                  <a:cubicBezTo>
                    <a:pt x="2016535" y="347056"/>
                    <a:pt x="1996934" y="366657"/>
                    <a:pt x="1972755" y="366657"/>
                  </a:cubicBezTo>
                  <a:lnTo>
                    <a:pt x="43781" y="366657"/>
                  </a:lnTo>
                  <a:cubicBezTo>
                    <a:pt x="32169" y="366657"/>
                    <a:pt x="21033" y="362044"/>
                    <a:pt x="12823" y="353834"/>
                  </a:cubicBezTo>
                  <a:cubicBezTo>
                    <a:pt x="4613" y="345623"/>
                    <a:pt x="0" y="334488"/>
                    <a:pt x="0" y="322876"/>
                  </a:cubicBezTo>
                  <a:lnTo>
                    <a:pt x="0" y="43781"/>
                  </a:lnTo>
                  <a:cubicBezTo>
                    <a:pt x="0" y="19601"/>
                    <a:pt x="19601" y="0"/>
                    <a:pt x="43781" y="0"/>
                  </a:cubicBezTo>
                  <a:close/>
                </a:path>
              </a:pathLst>
            </a:custGeom>
            <a:solidFill>
              <a:srgbClr val="16599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23"/>
            <p:cNvSpPr txBox="1"/>
            <p:nvPr/>
          </p:nvSpPr>
          <p:spPr>
            <a:xfrm>
              <a:off x="0" y="-38100"/>
              <a:ext cx="2016535" cy="404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4"/>
          <p:cNvSpPr txBox="1"/>
          <p:nvPr/>
        </p:nvSpPr>
        <p:spPr>
          <a:xfrm>
            <a:off x="458978" y="2233512"/>
            <a:ext cx="7745535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9"/>
              </a:lnSpc>
            </a:pPr>
            <a:r>
              <a:rPr lang="en-US" sz="4400" b="1" dirty="0" err="1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Requisitos</a:t>
            </a:r>
            <a:r>
              <a:rPr lang="en-US" sz="4400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obrigatórios</a:t>
            </a:r>
            <a:endParaRPr lang="en-US" sz="4400" b="1" dirty="0">
              <a:solidFill>
                <a:srgbClr val="FFFFFF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  <p:grpSp>
        <p:nvGrpSpPr>
          <p:cNvPr id="28" name="Group 21">
            <a:extLst>
              <a:ext uri="{FF2B5EF4-FFF2-40B4-BE49-F238E27FC236}">
                <a16:creationId xmlns:a16="http://schemas.microsoft.com/office/drawing/2014/main" id="{44B11A3F-5F94-49ED-083E-7A01B327726F}"/>
              </a:ext>
            </a:extLst>
          </p:cNvPr>
          <p:cNvGrpSpPr/>
          <p:nvPr/>
        </p:nvGrpSpPr>
        <p:grpSpPr>
          <a:xfrm>
            <a:off x="8882762" y="1551739"/>
            <a:ext cx="7599472" cy="1800569"/>
            <a:chOff x="0" y="0"/>
            <a:chExt cx="2016535" cy="366657"/>
          </a:xfrm>
        </p:grpSpPr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59CE1DED-1895-8611-4431-3DA06DF34AFF}"/>
                </a:ext>
              </a:extLst>
            </p:cNvPr>
            <p:cNvSpPr/>
            <p:nvPr/>
          </p:nvSpPr>
          <p:spPr>
            <a:xfrm>
              <a:off x="0" y="0"/>
              <a:ext cx="2016535" cy="366657"/>
            </a:xfrm>
            <a:custGeom>
              <a:avLst/>
              <a:gdLst/>
              <a:ahLst/>
              <a:cxnLst/>
              <a:rect l="l" t="t" r="r" b="b"/>
              <a:pathLst>
                <a:path w="2016535" h="366657">
                  <a:moveTo>
                    <a:pt x="43781" y="0"/>
                  </a:moveTo>
                  <a:lnTo>
                    <a:pt x="1972755" y="0"/>
                  </a:lnTo>
                  <a:cubicBezTo>
                    <a:pt x="1984366" y="0"/>
                    <a:pt x="1995502" y="4613"/>
                    <a:pt x="2003712" y="12823"/>
                  </a:cubicBezTo>
                  <a:cubicBezTo>
                    <a:pt x="2011923" y="21033"/>
                    <a:pt x="2016535" y="32169"/>
                    <a:pt x="2016535" y="43781"/>
                  </a:cubicBezTo>
                  <a:lnTo>
                    <a:pt x="2016535" y="322876"/>
                  </a:lnTo>
                  <a:cubicBezTo>
                    <a:pt x="2016535" y="347056"/>
                    <a:pt x="1996934" y="366657"/>
                    <a:pt x="1972755" y="366657"/>
                  </a:cubicBezTo>
                  <a:lnTo>
                    <a:pt x="43781" y="366657"/>
                  </a:lnTo>
                  <a:cubicBezTo>
                    <a:pt x="32169" y="366657"/>
                    <a:pt x="21033" y="362044"/>
                    <a:pt x="12823" y="353834"/>
                  </a:cubicBezTo>
                  <a:cubicBezTo>
                    <a:pt x="4613" y="345623"/>
                    <a:pt x="0" y="334488"/>
                    <a:pt x="0" y="322876"/>
                  </a:cubicBezTo>
                  <a:lnTo>
                    <a:pt x="0" y="43781"/>
                  </a:lnTo>
                  <a:cubicBezTo>
                    <a:pt x="0" y="19601"/>
                    <a:pt x="19601" y="0"/>
                    <a:pt x="43781" y="0"/>
                  </a:cubicBezTo>
                  <a:close/>
                </a:path>
              </a:pathLst>
            </a:custGeom>
            <a:solidFill>
              <a:srgbClr val="990033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47FC85C9-B905-91C7-2F38-E2D34EAC852B}"/>
                </a:ext>
              </a:extLst>
            </p:cNvPr>
            <p:cNvSpPr txBox="1"/>
            <p:nvPr/>
          </p:nvSpPr>
          <p:spPr>
            <a:xfrm>
              <a:off x="0" y="-38100"/>
              <a:ext cx="2016535" cy="404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TextBox 24">
            <a:extLst>
              <a:ext uri="{FF2B5EF4-FFF2-40B4-BE49-F238E27FC236}">
                <a16:creationId xmlns:a16="http://schemas.microsoft.com/office/drawing/2014/main" id="{D1463C07-AB06-78EE-23D3-E07E3856414B}"/>
              </a:ext>
            </a:extLst>
          </p:cNvPr>
          <p:cNvSpPr txBox="1"/>
          <p:nvPr/>
        </p:nvSpPr>
        <p:spPr>
          <a:xfrm>
            <a:off x="8733981" y="2103095"/>
            <a:ext cx="7745535" cy="119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9"/>
              </a:lnSpc>
            </a:pPr>
            <a:r>
              <a:rPr lang="en-US" sz="4400" b="1" dirty="0" err="1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Vedação</a:t>
            </a:r>
            <a:endParaRPr lang="en-US" sz="4400" b="1" dirty="0">
              <a:solidFill>
                <a:srgbClr val="FFFFFF"/>
              </a:solidFill>
              <a:latin typeface="Helios Bold"/>
              <a:ea typeface="Helios Bold"/>
              <a:cs typeface="Helios Bold"/>
              <a:sym typeface="Helios Bold"/>
            </a:endParaRPr>
          </a:p>
          <a:p>
            <a:pPr algn="ctr">
              <a:lnSpc>
                <a:spcPts val="4739"/>
              </a:lnSpc>
            </a:pPr>
            <a:endParaRPr lang="en-US" sz="3645" b="1" dirty="0">
              <a:solidFill>
                <a:srgbClr val="FFFFFF"/>
              </a:solidFill>
              <a:latin typeface="Helios Bold"/>
              <a:ea typeface="Helios Bold"/>
              <a:cs typeface="Helios Bold"/>
              <a:sym typeface="Helios Bold"/>
            </a:endParaRPr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2D148AD2-84CE-D706-D395-04F2A95948CF}"/>
              </a:ext>
            </a:extLst>
          </p:cNvPr>
          <p:cNvSpPr txBox="1"/>
          <p:nvPr/>
        </p:nvSpPr>
        <p:spPr>
          <a:xfrm>
            <a:off x="1292964" y="3855071"/>
            <a:ext cx="6616214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pt-BR" sz="3600" b="1" dirty="0">
                <a:solidFill>
                  <a:srgbClr val="2855BF"/>
                </a:solidFill>
                <a:latin typeface="Helios Bold" panose="020B0604020202020204" charset="0"/>
                <a:ea typeface="Helios Bold"/>
                <a:cs typeface="Helios Bold"/>
                <a:sym typeface="Helios Bold"/>
              </a:rPr>
              <a:t> </a:t>
            </a:r>
            <a:r>
              <a:rPr lang="pt-BR" sz="36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Abertura de </a:t>
            </a:r>
            <a:r>
              <a:rPr lang="pt-BR" sz="3600" b="1" dirty="0">
                <a:solidFill>
                  <a:srgbClr val="0000F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conta bancária específica</a:t>
            </a:r>
            <a:r>
              <a:rPr lang="pt-BR" sz="3600" b="1" dirty="0">
                <a:solidFill>
                  <a:srgbClr val="2855B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 </a:t>
            </a:r>
            <a:r>
              <a:rPr lang="pt-BR" sz="36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e </a:t>
            </a:r>
            <a:r>
              <a:rPr lang="pt-BR" sz="3600" b="1" dirty="0">
                <a:solidFill>
                  <a:srgbClr val="0000F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individualizada</a:t>
            </a:r>
            <a:r>
              <a:rPr lang="pt-BR" sz="36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 </a:t>
            </a:r>
            <a:r>
              <a:rPr lang="pt-BR" sz="3600" b="1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por emenda</a:t>
            </a:r>
            <a:r>
              <a:rPr lang="pt-BR" sz="36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.</a:t>
            </a:r>
            <a:endParaRPr lang="en-US" sz="3600" dirty="0">
              <a:latin typeface="Helios" panose="020B0604020202020204" charset="0"/>
              <a:ea typeface="Helios Bold"/>
              <a:cs typeface="Helios Bold"/>
              <a:sym typeface="Helios Bold"/>
            </a:endParaRPr>
          </a:p>
        </p:txBody>
      </p:sp>
      <p:sp>
        <p:nvSpPr>
          <p:cNvPr id="35" name="Freeform 13">
            <a:extLst>
              <a:ext uri="{FF2B5EF4-FFF2-40B4-BE49-F238E27FC236}">
                <a16:creationId xmlns:a16="http://schemas.microsoft.com/office/drawing/2014/main" id="{A7465381-D01A-725A-B5B3-80EFA60C3C77}"/>
              </a:ext>
            </a:extLst>
          </p:cNvPr>
          <p:cNvSpPr/>
          <p:nvPr/>
        </p:nvSpPr>
        <p:spPr>
          <a:xfrm>
            <a:off x="914400" y="3821650"/>
            <a:ext cx="337309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TextBox 8">
            <a:extLst>
              <a:ext uri="{FF2B5EF4-FFF2-40B4-BE49-F238E27FC236}">
                <a16:creationId xmlns:a16="http://schemas.microsoft.com/office/drawing/2014/main" id="{7346BAB9-23ED-FC8E-7073-A31D78C23B13}"/>
              </a:ext>
            </a:extLst>
          </p:cNvPr>
          <p:cNvSpPr txBox="1"/>
          <p:nvPr/>
        </p:nvSpPr>
        <p:spPr>
          <a:xfrm>
            <a:off x="1457111" y="6479757"/>
            <a:ext cx="6371111" cy="1569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pt-BR" sz="3400" b="1" dirty="0">
                <a:solidFill>
                  <a:srgbClr val="0000F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Movimentação</a:t>
            </a:r>
            <a:r>
              <a:rPr lang="pt-BR" sz="34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 exclusivamente </a:t>
            </a:r>
            <a:r>
              <a:rPr lang="pt-BR" sz="3400" b="1" dirty="0">
                <a:solidFill>
                  <a:srgbClr val="0000F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eletrônica</a:t>
            </a:r>
            <a:r>
              <a:rPr lang="pt-BR" sz="34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, com </a:t>
            </a:r>
            <a:r>
              <a:rPr lang="pt-BR" sz="3400" b="1" dirty="0">
                <a:solidFill>
                  <a:srgbClr val="0000F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pagamento direto ao credor</a:t>
            </a:r>
            <a:r>
              <a:rPr lang="pt-BR" sz="34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.</a:t>
            </a:r>
            <a:endParaRPr lang="en-US" sz="3400" dirty="0">
              <a:latin typeface="Helios" panose="020B0604020202020204" charset="0"/>
              <a:ea typeface="Helios Bold"/>
              <a:cs typeface="Helios Bold"/>
              <a:sym typeface="Helios Bold"/>
            </a:endParaRPr>
          </a:p>
        </p:txBody>
      </p:sp>
      <p:sp>
        <p:nvSpPr>
          <p:cNvPr id="37" name="Freeform 13">
            <a:extLst>
              <a:ext uri="{FF2B5EF4-FFF2-40B4-BE49-F238E27FC236}">
                <a16:creationId xmlns:a16="http://schemas.microsoft.com/office/drawing/2014/main" id="{9D89D1D2-CB1D-E470-9475-CE2FC18B3EEA}"/>
              </a:ext>
            </a:extLst>
          </p:cNvPr>
          <p:cNvSpPr/>
          <p:nvPr/>
        </p:nvSpPr>
        <p:spPr>
          <a:xfrm>
            <a:off x="990600" y="6438900"/>
            <a:ext cx="337309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TextBox 8">
            <a:extLst>
              <a:ext uri="{FF2B5EF4-FFF2-40B4-BE49-F238E27FC236}">
                <a16:creationId xmlns:a16="http://schemas.microsoft.com/office/drawing/2014/main" id="{2B52113D-637A-20A2-E6D3-9CCE6B6562FF}"/>
              </a:ext>
            </a:extLst>
          </p:cNvPr>
          <p:cNvSpPr txBox="1"/>
          <p:nvPr/>
        </p:nvSpPr>
        <p:spPr>
          <a:xfrm>
            <a:off x="9682610" y="3971051"/>
            <a:ext cx="634744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pt-BR" sz="36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A </a:t>
            </a:r>
            <a:r>
              <a:rPr lang="pt-BR" sz="3600" b="1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criação</a:t>
            </a:r>
            <a:r>
              <a:rPr lang="pt-BR" sz="36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 de “</a:t>
            </a:r>
            <a:r>
              <a:rPr lang="pt-BR" sz="3600" b="1" dirty="0">
                <a:solidFill>
                  <a:srgbClr val="C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contas de passagem</a:t>
            </a:r>
            <a:r>
              <a:rPr lang="pt-BR" sz="36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”</a:t>
            </a:r>
            <a:endParaRPr lang="en-US" sz="3600" dirty="0">
              <a:latin typeface="Helios" panose="020B0604020202020204" charset="0"/>
              <a:ea typeface="Helios Bold"/>
              <a:cs typeface="Helios Bold"/>
              <a:sym typeface="Helios Bold"/>
            </a:endParaRPr>
          </a:p>
        </p:txBody>
      </p:sp>
      <p:sp>
        <p:nvSpPr>
          <p:cNvPr id="42" name="Freeform 13">
            <a:extLst>
              <a:ext uri="{FF2B5EF4-FFF2-40B4-BE49-F238E27FC236}">
                <a16:creationId xmlns:a16="http://schemas.microsoft.com/office/drawing/2014/main" id="{14BD3F70-BD71-EC53-FB46-BE1EEC6200B0}"/>
              </a:ext>
            </a:extLst>
          </p:cNvPr>
          <p:cNvSpPr/>
          <p:nvPr/>
        </p:nvSpPr>
        <p:spPr>
          <a:xfrm>
            <a:off x="9111491" y="4080679"/>
            <a:ext cx="337309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TextBox 8">
            <a:extLst>
              <a:ext uri="{FF2B5EF4-FFF2-40B4-BE49-F238E27FC236}">
                <a16:creationId xmlns:a16="http://schemas.microsoft.com/office/drawing/2014/main" id="{E8AC62C2-30C9-07C3-DF42-4ACB6CE67EBA}"/>
              </a:ext>
            </a:extLst>
          </p:cNvPr>
          <p:cNvSpPr txBox="1"/>
          <p:nvPr/>
        </p:nvSpPr>
        <p:spPr>
          <a:xfrm>
            <a:off x="9682610" y="6479757"/>
            <a:ext cx="634744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pt-BR" sz="3600" b="1" dirty="0">
                <a:solidFill>
                  <a:srgbClr val="C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Saques em espécie </a:t>
            </a:r>
            <a:r>
              <a:rPr lang="pt-BR" sz="3600" b="1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(“boca do caixa”)</a:t>
            </a:r>
            <a:endParaRPr lang="en-US" sz="3600" b="1" dirty="0">
              <a:latin typeface="Helios" panose="020B0604020202020204" charset="0"/>
              <a:ea typeface="Helios Bold"/>
              <a:cs typeface="Helios Bold"/>
              <a:sym typeface="Helios Bold"/>
            </a:endParaRPr>
          </a:p>
        </p:txBody>
      </p:sp>
      <p:sp>
        <p:nvSpPr>
          <p:cNvPr id="44" name="Freeform 13">
            <a:extLst>
              <a:ext uri="{FF2B5EF4-FFF2-40B4-BE49-F238E27FC236}">
                <a16:creationId xmlns:a16="http://schemas.microsoft.com/office/drawing/2014/main" id="{A3036242-D641-C380-3910-EB32E230E417}"/>
              </a:ext>
            </a:extLst>
          </p:cNvPr>
          <p:cNvSpPr/>
          <p:nvPr/>
        </p:nvSpPr>
        <p:spPr>
          <a:xfrm>
            <a:off x="9111491" y="6484232"/>
            <a:ext cx="337309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27">
            <a:extLst>
              <a:ext uri="{FF2B5EF4-FFF2-40B4-BE49-F238E27FC236}">
                <a16:creationId xmlns:a16="http://schemas.microsoft.com/office/drawing/2014/main" id="{6CAFE5AE-94DF-F47B-6BE9-D1E2755B76D0}"/>
              </a:ext>
            </a:extLst>
          </p:cNvPr>
          <p:cNvSpPr/>
          <p:nvPr/>
        </p:nvSpPr>
        <p:spPr>
          <a:xfrm>
            <a:off x="8713208" y="2028064"/>
            <a:ext cx="8201834" cy="6992871"/>
          </a:xfrm>
          <a:custGeom>
            <a:avLst/>
            <a:gdLst/>
            <a:ahLst/>
            <a:cxnLst/>
            <a:rect l="l" t="t" r="r" b="b"/>
            <a:pathLst>
              <a:path w="12523837" h="7320961">
                <a:moveTo>
                  <a:pt x="0" y="0"/>
                </a:moveTo>
                <a:lnTo>
                  <a:pt x="12523837" y="0"/>
                </a:lnTo>
                <a:lnTo>
                  <a:pt x="12523837" y="7320961"/>
                </a:lnTo>
                <a:lnTo>
                  <a:pt x="0" y="7320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 t="-14302" b="-8011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19" name="Freeform 27">
            <a:extLst>
              <a:ext uri="{FF2B5EF4-FFF2-40B4-BE49-F238E27FC236}">
                <a16:creationId xmlns:a16="http://schemas.microsoft.com/office/drawing/2014/main" id="{FEE49F79-C16D-42A0-E3F8-6ADC778A5FEF}"/>
              </a:ext>
            </a:extLst>
          </p:cNvPr>
          <p:cNvSpPr/>
          <p:nvPr/>
        </p:nvSpPr>
        <p:spPr>
          <a:xfrm>
            <a:off x="502215" y="1898590"/>
            <a:ext cx="8201834" cy="6992871"/>
          </a:xfrm>
          <a:custGeom>
            <a:avLst/>
            <a:gdLst/>
            <a:ahLst/>
            <a:cxnLst/>
            <a:rect l="l" t="t" r="r" b="b"/>
            <a:pathLst>
              <a:path w="12523837" h="7320961">
                <a:moveTo>
                  <a:pt x="0" y="0"/>
                </a:moveTo>
                <a:lnTo>
                  <a:pt x="12523837" y="0"/>
                </a:lnTo>
                <a:lnTo>
                  <a:pt x="12523837" y="7320961"/>
                </a:lnTo>
                <a:lnTo>
                  <a:pt x="0" y="7320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 t="-14302" b="-8011"/>
            </a:stretch>
          </a:blipFill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672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3C66D-02EE-A4DB-BEAB-53CED38BD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8B638FD-67A1-5D44-9C3B-2EEA5E2665E4}"/>
              </a:ext>
            </a:extLst>
          </p:cNvPr>
          <p:cNvSpPr/>
          <p:nvPr/>
        </p:nvSpPr>
        <p:spPr>
          <a:xfrm rot="1911603">
            <a:off x="4179050" y="-3403659"/>
            <a:ext cx="20233024" cy="10799376"/>
          </a:xfrm>
          <a:custGeom>
            <a:avLst/>
            <a:gdLst/>
            <a:ahLst/>
            <a:cxnLst/>
            <a:rect l="l" t="t" r="r" b="b"/>
            <a:pathLst>
              <a:path w="20233024" h="10799376">
                <a:moveTo>
                  <a:pt x="0" y="0"/>
                </a:moveTo>
                <a:lnTo>
                  <a:pt x="20233024" y="0"/>
                </a:lnTo>
                <a:lnTo>
                  <a:pt x="20233024" y="10799376"/>
                </a:lnTo>
                <a:lnTo>
                  <a:pt x="0" y="10799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B9C52498-87A9-C191-1548-2B9033E48F4D}"/>
              </a:ext>
            </a:extLst>
          </p:cNvPr>
          <p:cNvGrpSpPr/>
          <p:nvPr/>
        </p:nvGrpSpPr>
        <p:grpSpPr>
          <a:xfrm rot="5400000">
            <a:off x="12126259" y="3151375"/>
            <a:ext cx="3643349" cy="13038508"/>
            <a:chOff x="0" y="0"/>
            <a:chExt cx="959565" cy="343401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EC587F2-AE62-07FB-F5F1-AF1780FEC1E6}"/>
                </a:ext>
              </a:extLst>
            </p:cNvPr>
            <p:cNvSpPr/>
            <p:nvPr/>
          </p:nvSpPr>
          <p:spPr>
            <a:xfrm>
              <a:off x="0" y="0"/>
              <a:ext cx="959565" cy="3434010"/>
            </a:xfrm>
            <a:custGeom>
              <a:avLst/>
              <a:gdLst/>
              <a:ahLst/>
              <a:cxnLst/>
              <a:rect l="l" t="t" r="r" b="b"/>
              <a:pathLst>
                <a:path w="959565" h="3434010">
                  <a:moveTo>
                    <a:pt x="0" y="0"/>
                  </a:moveTo>
                  <a:lnTo>
                    <a:pt x="959565" y="0"/>
                  </a:lnTo>
                  <a:lnTo>
                    <a:pt x="959565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E4087A55-9582-D0A3-A3DC-EFB8B1FA3DC3}"/>
                </a:ext>
              </a:extLst>
            </p:cNvPr>
            <p:cNvSpPr txBox="1"/>
            <p:nvPr/>
          </p:nvSpPr>
          <p:spPr>
            <a:xfrm>
              <a:off x="0" y="-38100"/>
              <a:ext cx="959565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1B3D3E2F-0DD7-87CF-AB14-ADB102617A38}"/>
              </a:ext>
            </a:extLst>
          </p:cNvPr>
          <p:cNvGrpSpPr/>
          <p:nvPr/>
        </p:nvGrpSpPr>
        <p:grpSpPr>
          <a:xfrm>
            <a:off x="15822174" y="-431599"/>
            <a:ext cx="2874251" cy="13038508"/>
            <a:chOff x="0" y="0"/>
            <a:chExt cx="757004" cy="343401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24E8B94-8190-3074-3838-2852530BD2F1}"/>
                </a:ext>
              </a:extLst>
            </p:cNvPr>
            <p:cNvSpPr/>
            <p:nvPr/>
          </p:nvSpPr>
          <p:spPr>
            <a:xfrm>
              <a:off x="0" y="0"/>
              <a:ext cx="757004" cy="3434010"/>
            </a:xfrm>
            <a:custGeom>
              <a:avLst/>
              <a:gdLst/>
              <a:ahLst/>
              <a:cxnLst/>
              <a:rect l="l" t="t" r="r" b="b"/>
              <a:pathLst>
                <a:path w="757004" h="3434010">
                  <a:moveTo>
                    <a:pt x="0" y="0"/>
                  </a:moveTo>
                  <a:lnTo>
                    <a:pt x="757004" y="0"/>
                  </a:lnTo>
                  <a:lnTo>
                    <a:pt x="757004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1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DAB04015-A8EE-029E-FD1F-87618FD52E76}"/>
                </a:ext>
              </a:extLst>
            </p:cNvPr>
            <p:cNvSpPr txBox="1"/>
            <p:nvPr/>
          </p:nvSpPr>
          <p:spPr>
            <a:xfrm>
              <a:off x="0" y="-38100"/>
              <a:ext cx="757004" cy="3472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0E0D5FC0-BF34-78C7-9880-3D8FC184121E}"/>
              </a:ext>
            </a:extLst>
          </p:cNvPr>
          <p:cNvSpPr/>
          <p:nvPr/>
        </p:nvSpPr>
        <p:spPr>
          <a:xfrm>
            <a:off x="11242975" y="3410530"/>
            <a:ext cx="6821060" cy="6821060"/>
          </a:xfrm>
          <a:custGeom>
            <a:avLst/>
            <a:gdLst/>
            <a:ahLst/>
            <a:cxnLst/>
            <a:rect l="l" t="t" r="r" b="b"/>
            <a:pathLst>
              <a:path w="6821060" h="6821060">
                <a:moveTo>
                  <a:pt x="0" y="0"/>
                </a:moveTo>
                <a:lnTo>
                  <a:pt x="6821060" y="0"/>
                </a:lnTo>
                <a:lnTo>
                  <a:pt x="6821060" y="6821060"/>
                </a:lnTo>
                <a:lnTo>
                  <a:pt x="0" y="68210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518C9521-6AA6-6742-9186-1A065CE7021C}"/>
              </a:ext>
            </a:extLst>
          </p:cNvPr>
          <p:cNvGrpSpPr/>
          <p:nvPr/>
        </p:nvGrpSpPr>
        <p:grpSpPr>
          <a:xfrm>
            <a:off x="12420884" y="2857580"/>
            <a:ext cx="5211590" cy="5129443"/>
            <a:chOff x="0" y="0"/>
            <a:chExt cx="6948787" cy="6839257"/>
          </a:xfrm>
        </p:grpSpPr>
        <p:pic>
          <p:nvPicPr>
            <p:cNvPr id="16" name="Picture 16">
              <a:extLst>
                <a:ext uri="{FF2B5EF4-FFF2-40B4-BE49-F238E27FC236}">
                  <a16:creationId xmlns:a16="http://schemas.microsoft.com/office/drawing/2014/main" id="{3BA12617-29D8-A20A-C4AE-FAFB4AFA4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8" b="788"/>
            <a:stretch/>
          </p:blipFill>
          <p:spPr>
            <a:xfrm>
              <a:off x="0" y="0"/>
              <a:ext cx="6948787" cy="683925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F7BC023E-6558-8345-632A-FCBF76DBDB8A}"/>
              </a:ext>
            </a:extLst>
          </p:cNvPr>
          <p:cNvSpPr txBox="1"/>
          <p:nvPr/>
        </p:nvSpPr>
        <p:spPr>
          <a:xfrm>
            <a:off x="1506214" y="4893200"/>
            <a:ext cx="6127828" cy="464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4"/>
              </a:lnSpc>
              <a:spcBef>
                <a:spcPct val="0"/>
              </a:spcBef>
            </a:pPr>
            <a:r>
              <a:rPr lang="en-US" sz="2717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Major innovations driving revenue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0DB45FBE-9966-53BD-A3D0-FDAA7345750F}"/>
              </a:ext>
            </a:extLst>
          </p:cNvPr>
          <p:cNvSpPr/>
          <p:nvPr/>
        </p:nvSpPr>
        <p:spPr>
          <a:xfrm>
            <a:off x="16698267" y="1028700"/>
            <a:ext cx="742704" cy="742704"/>
          </a:xfrm>
          <a:custGeom>
            <a:avLst/>
            <a:gdLst/>
            <a:ahLst/>
            <a:cxnLst/>
            <a:rect l="l" t="t" r="r" b="b"/>
            <a:pathLst>
              <a:path w="742704" h="742704">
                <a:moveTo>
                  <a:pt x="0" y="0"/>
                </a:moveTo>
                <a:lnTo>
                  <a:pt x="742704" y="0"/>
                </a:lnTo>
                <a:lnTo>
                  <a:pt x="742704" y="742704"/>
                </a:lnTo>
                <a:lnTo>
                  <a:pt x="0" y="742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20">
            <a:extLst>
              <a:ext uri="{FF2B5EF4-FFF2-40B4-BE49-F238E27FC236}">
                <a16:creationId xmlns:a16="http://schemas.microsoft.com/office/drawing/2014/main" id="{7B709FF1-5107-568E-4F98-C95A1DB80E5C}"/>
              </a:ext>
            </a:extLst>
          </p:cNvPr>
          <p:cNvSpPr txBox="1"/>
          <p:nvPr/>
        </p:nvSpPr>
        <p:spPr>
          <a:xfrm>
            <a:off x="1028698" y="655714"/>
            <a:ext cx="14668501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54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IDENTIFICADORES CONTÁBEIS – FR E CO</a:t>
            </a: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73CBD89E-C6D6-963A-4FD7-A204C747838B}"/>
              </a:ext>
            </a:extLst>
          </p:cNvPr>
          <p:cNvGrpSpPr/>
          <p:nvPr/>
        </p:nvGrpSpPr>
        <p:grpSpPr>
          <a:xfrm>
            <a:off x="814123" y="1771404"/>
            <a:ext cx="11233588" cy="1141920"/>
            <a:chOff x="0" y="32183"/>
            <a:chExt cx="8059994" cy="1141920"/>
          </a:xfrm>
        </p:grpSpPr>
        <p:sp>
          <p:nvSpPr>
            <p:cNvPr id="31" name="Retângulo: Cantos Arredondados 30">
              <a:extLst>
                <a:ext uri="{FF2B5EF4-FFF2-40B4-BE49-F238E27FC236}">
                  <a16:creationId xmlns:a16="http://schemas.microsoft.com/office/drawing/2014/main" id="{4A811D62-8FC1-C587-8BAC-9D8DB9B9D55F}"/>
                </a:ext>
              </a:extLst>
            </p:cNvPr>
            <p:cNvSpPr/>
            <p:nvPr/>
          </p:nvSpPr>
          <p:spPr>
            <a:xfrm>
              <a:off x="0" y="32183"/>
              <a:ext cx="8059994" cy="1141920"/>
            </a:xfrm>
            <a:prstGeom prst="roundRect">
              <a:avLst/>
            </a:prstGeom>
            <a:solidFill>
              <a:srgbClr val="233B7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 sz="1400"/>
            </a:p>
          </p:txBody>
        </p:sp>
        <p:sp>
          <p:nvSpPr>
            <p:cNvPr id="32" name="Retângulo: Cantos Arredondados 4">
              <a:extLst>
                <a:ext uri="{FF2B5EF4-FFF2-40B4-BE49-F238E27FC236}">
                  <a16:creationId xmlns:a16="http://schemas.microsoft.com/office/drawing/2014/main" id="{7471FA6B-CD65-1424-D3E3-38746A8F13F6}"/>
                </a:ext>
              </a:extLst>
            </p:cNvPr>
            <p:cNvSpPr txBox="1"/>
            <p:nvPr/>
          </p:nvSpPr>
          <p:spPr>
            <a:xfrm>
              <a:off x="55744" y="87927"/>
              <a:ext cx="7948506" cy="10304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r>
                <a:rPr lang="pt-BR" sz="3200" b="1" kern="1200" noProof="0" dirty="0">
                  <a:solidFill>
                    <a:schemeClr val="bg1"/>
                  </a:solidFill>
                  <a:latin typeface="Helios" panose="020B0604020202020204" charset="0"/>
                </a:rPr>
                <a:t>FONTE E DESTINAÇÃO DE RECURSOS (FR)</a:t>
              </a:r>
              <a:endParaRPr lang="pt-BR" sz="3200" kern="1200" dirty="0">
                <a:solidFill>
                  <a:schemeClr val="bg1"/>
                </a:solidFill>
                <a:latin typeface="Helios" panose="020B0604020202020204" charset="0"/>
              </a:endParaRPr>
            </a:p>
          </p:txBody>
        </p:sp>
      </p:grp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8666B661-901A-A72C-CC12-0D462B74A6EA}"/>
              </a:ext>
            </a:extLst>
          </p:cNvPr>
          <p:cNvSpPr txBox="1"/>
          <p:nvPr/>
        </p:nvSpPr>
        <p:spPr>
          <a:xfrm>
            <a:off x="814122" y="2982250"/>
            <a:ext cx="11925301" cy="137995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5905" tIns="30480" rIns="170688" bIns="30480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pt-BR" sz="3200" b="1" kern="1200" noProof="0" dirty="0">
                <a:solidFill>
                  <a:srgbClr val="002060"/>
                </a:solidFill>
                <a:latin typeface="Helios" panose="020B0604020202020204" charset="0"/>
              </a:rPr>
              <a:t>706 – Transferência Especial da União</a:t>
            </a:r>
          </a:p>
          <a:p>
            <a:pPr marL="228600" lvl="1" indent="-228600" defTabSz="10668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rgbClr val="002060"/>
                </a:solidFill>
                <a:latin typeface="Helios" panose="020B0604020202020204" charset="0"/>
              </a:rPr>
              <a:t>710 – Transferência Especial dos Estados</a:t>
            </a: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EE555ABF-DC7E-EB0B-CCA2-2FCF5477EC08}"/>
              </a:ext>
            </a:extLst>
          </p:cNvPr>
          <p:cNvGrpSpPr/>
          <p:nvPr/>
        </p:nvGrpSpPr>
        <p:grpSpPr>
          <a:xfrm>
            <a:off x="814123" y="4759510"/>
            <a:ext cx="11233588" cy="1141920"/>
            <a:chOff x="0" y="32183"/>
            <a:chExt cx="8059994" cy="1141920"/>
          </a:xfrm>
        </p:grpSpPr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880ECB69-1599-C6DD-7A37-66313C148E55}"/>
                </a:ext>
              </a:extLst>
            </p:cNvPr>
            <p:cNvSpPr/>
            <p:nvPr/>
          </p:nvSpPr>
          <p:spPr>
            <a:xfrm>
              <a:off x="0" y="32183"/>
              <a:ext cx="8059994" cy="1141920"/>
            </a:xfrm>
            <a:prstGeom prst="roundRect">
              <a:avLst/>
            </a:prstGeom>
            <a:solidFill>
              <a:srgbClr val="233B7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 sz="1400"/>
            </a:p>
          </p:txBody>
        </p:sp>
        <p:sp>
          <p:nvSpPr>
            <p:cNvPr id="36" name="Retângulo: Cantos Arredondados 4">
              <a:extLst>
                <a:ext uri="{FF2B5EF4-FFF2-40B4-BE49-F238E27FC236}">
                  <a16:creationId xmlns:a16="http://schemas.microsoft.com/office/drawing/2014/main" id="{624CC94C-A86C-8FE0-4F7D-ACD5DB7F84D1}"/>
                </a:ext>
              </a:extLst>
            </p:cNvPr>
            <p:cNvSpPr txBox="1"/>
            <p:nvPr/>
          </p:nvSpPr>
          <p:spPr>
            <a:xfrm>
              <a:off x="55744" y="87927"/>
              <a:ext cx="7948506" cy="10304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r>
                <a:rPr lang="pt-BR" sz="3200" b="1" kern="1200" noProof="0" dirty="0">
                  <a:solidFill>
                    <a:schemeClr val="bg1"/>
                  </a:solidFill>
                  <a:latin typeface="Helios" panose="020B0604020202020204" charset="0"/>
                </a:rPr>
                <a:t>CÓDIGO DE ACOMPANHAMENTO DA EXECUÇÃO ORÇAMENTÁRIA - CO</a:t>
              </a:r>
              <a:endParaRPr lang="pt-BR" sz="3200" kern="1200" dirty="0">
                <a:solidFill>
                  <a:schemeClr val="bg1"/>
                </a:solidFill>
                <a:latin typeface="Helios" panose="020B0604020202020204" charset="0"/>
              </a:endParaRPr>
            </a:p>
          </p:txBody>
        </p:sp>
      </p:grp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F0EA1EF-CF77-5D7F-3943-B8080F7D92C6}"/>
              </a:ext>
            </a:extLst>
          </p:cNvPr>
          <p:cNvSpPr txBox="1"/>
          <p:nvPr/>
        </p:nvSpPr>
        <p:spPr>
          <a:xfrm>
            <a:off x="731645" y="6149428"/>
            <a:ext cx="11536555" cy="21995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5905" tIns="30480" rIns="170688" bIns="30480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pt-BR" sz="3200" b="1" kern="1200" noProof="0" dirty="0">
                <a:solidFill>
                  <a:srgbClr val="002060"/>
                </a:solidFill>
                <a:latin typeface="Helios" panose="020B0604020202020204" charset="0"/>
              </a:rPr>
              <a:t>3110 – Emendas parlamentares individuais da União.</a:t>
            </a:r>
          </a:p>
          <a:p>
            <a:pPr marL="228600" lvl="1" indent="-228600" defTabSz="10668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rgbClr val="002060"/>
                </a:solidFill>
                <a:latin typeface="Helios" panose="020B0604020202020204" charset="0"/>
              </a:rPr>
              <a:t>3120 – Emendas parlamentares de bancada da União.</a:t>
            </a:r>
          </a:p>
          <a:p>
            <a:pPr marL="228600" lvl="1" indent="-228600" defTabSz="10668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rgbClr val="002060"/>
                </a:solidFill>
                <a:latin typeface="Helios" panose="020B0604020202020204" charset="0"/>
              </a:rPr>
              <a:t>3210 – Emendas parlamentares individuais do Estado.</a:t>
            </a:r>
          </a:p>
          <a:p>
            <a:pPr marL="228600" lvl="1" indent="-228600" defTabSz="10668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rgbClr val="002060"/>
                </a:solidFill>
                <a:latin typeface="Helios" panose="020B0604020202020204" charset="0"/>
              </a:rPr>
              <a:t>3220 – Emendas parlamentares de bancada do Estado.</a:t>
            </a:r>
          </a:p>
          <a:p>
            <a:pPr marL="228600" lvl="1" indent="-228600" defTabSz="10668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02060"/>
              </a:solidFill>
              <a:latin typeface="Helios" panose="020B0604020202020204" charset="0"/>
            </a:endParaRPr>
          </a:p>
          <a:p>
            <a:pPr marL="228600" lvl="1" indent="-228600" defTabSz="10668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002060"/>
              </a:solidFill>
              <a:latin typeface="Helio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224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52E97-42F8-027E-3BB3-DEC9C0668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F6B72BE8-142D-9CD1-9B98-572F0BDA60C6}"/>
              </a:ext>
            </a:extLst>
          </p:cNvPr>
          <p:cNvSpPr/>
          <p:nvPr/>
        </p:nvSpPr>
        <p:spPr>
          <a:xfrm>
            <a:off x="2899579" y="8824911"/>
            <a:ext cx="401966" cy="401966"/>
          </a:xfrm>
          <a:custGeom>
            <a:avLst/>
            <a:gdLst/>
            <a:ahLst/>
            <a:cxnLst/>
            <a:rect l="l" t="t" r="r" b="b"/>
            <a:pathLst>
              <a:path w="401966" h="401966">
                <a:moveTo>
                  <a:pt x="0" y="0"/>
                </a:moveTo>
                <a:lnTo>
                  <a:pt x="401966" y="0"/>
                </a:lnTo>
                <a:lnTo>
                  <a:pt x="401966" y="401966"/>
                </a:lnTo>
                <a:lnTo>
                  <a:pt x="0" y="4019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C3552F27-037A-F272-754B-AFAB5FC3E268}"/>
              </a:ext>
            </a:extLst>
          </p:cNvPr>
          <p:cNvGrpSpPr/>
          <p:nvPr/>
        </p:nvGrpSpPr>
        <p:grpSpPr>
          <a:xfrm flipH="1">
            <a:off x="-2758788" y="-13755"/>
            <a:ext cx="9450288" cy="8121341"/>
            <a:chOff x="0" y="0"/>
            <a:chExt cx="812800" cy="6985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C6D2C61-A750-EBCE-1288-322CFF57BE67}"/>
                </a:ext>
              </a:extLst>
            </p:cNvPr>
            <p:cNvSpPr/>
            <p:nvPr/>
          </p:nvSpPr>
          <p:spPr>
            <a:xfrm flipH="1">
              <a:off x="10697" y="0"/>
              <a:ext cx="791406" cy="698500"/>
            </a:xfrm>
            <a:custGeom>
              <a:avLst/>
              <a:gdLst/>
              <a:ahLst/>
              <a:cxnLst/>
              <a:rect l="l" t="t" r="r" b="b"/>
              <a:pathLst>
                <a:path w="791406" h="698500">
                  <a:moveTo>
                    <a:pt x="17318" y="397401"/>
                  </a:moveTo>
                  <a:lnTo>
                    <a:pt x="164488" y="650349"/>
                  </a:lnTo>
                  <a:cubicBezTo>
                    <a:pt x="181833" y="680161"/>
                    <a:pt x="213721" y="698500"/>
                    <a:pt x="248210" y="698500"/>
                  </a:cubicBezTo>
                  <a:lnTo>
                    <a:pt x="543196" y="698500"/>
                  </a:lnTo>
                  <a:cubicBezTo>
                    <a:pt x="577685" y="698500"/>
                    <a:pt x="609573" y="680161"/>
                    <a:pt x="626918" y="650349"/>
                  </a:cubicBezTo>
                  <a:lnTo>
                    <a:pt x="774088" y="397401"/>
                  </a:lnTo>
                  <a:cubicBezTo>
                    <a:pt x="791406" y="367636"/>
                    <a:pt x="791406" y="330864"/>
                    <a:pt x="774088" y="301099"/>
                  </a:cubicBezTo>
                  <a:lnTo>
                    <a:pt x="626918" y="48151"/>
                  </a:lnTo>
                  <a:cubicBezTo>
                    <a:pt x="609573" y="18340"/>
                    <a:pt x="577685" y="0"/>
                    <a:pt x="543196" y="0"/>
                  </a:cubicBezTo>
                  <a:lnTo>
                    <a:pt x="248210" y="0"/>
                  </a:lnTo>
                  <a:cubicBezTo>
                    <a:pt x="213721" y="0"/>
                    <a:pt x="181833" y="18340"/>
                    <a:pt x="164488" y="48151"/>
                  </a:cubicBezTo>
                  <a:lnTo>
                    <a:pt x="17318" y="301099"/>
                  </a:lnTo>
                  <a:cubicBezTo>
                    <a:pt x="0" y="330864"/>
                    <a:pt x="0" y="367636"/>
                    <a:pt x="17318" y="397401"/>
                  </a:cubicBezTo>
                  <a:close/>
                </a:path>
              </a:pathLst>
            </a:cu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4AF44BB8-9431-777B-3DC4-8BB99A222665}"/>
              </a:ext>
            </a:extLst>
          </p:cNvPr>
          <p:cNvSpPr/>
          <p:nvPr/>
        </p:nvSpPr>
        <p:spPr>
          <a:xfrm flipH="1">
            <a:off x="9373672" y="8975858"/>
            <a:ext cx="11202433" cy="1649928"/>
          </a:xfrm>
          <a:custGeom>
            <a:avLst/>
            <a:gdLst/>
            <a:ahLst/>
            <a:cxnLst/>
            <a:rect l="l" t="t" r="r" b="b"/>
            <a:pathLst>
              <a:path w="11202433" h="1649928">
                <a:moveTo>
                  <a:pt x="11202433" y="0"/>
                </a:moveTo>
                <a:lnTo>
                  <a:pt x="0" y="0"/>
                </a:lnTo>
                <a:lnTo>
                  <a:pt x="0" y="1649928"/>
                </a:lnTo>
                <a:lnTo>
                  <a:pt x="11202433" y="1649928"/>
                </a:lnTo>
                <a:lnTo>
                  <a:pt x="1120243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238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D81D4A24-5E45-B86A-38EC-B4AFBB2A7097}"/>
              </a:ext>
            </a:extLst>
          </p:cNvPr>
          <p:cNvSpPr/>
          <p:nvPr/>
        </p:nvSpPr>
        <p:spPr>
          <a:xfrm flipH="1">
            <a:off x="5554395" y="8928233"/>
            <a:ext cx="4380391" cy="2064230"/>
          </a:xfrm>
          <a:custGeom>
            <a:avLst/>
            <a:gdLst/>
            <a:ahLst/>
            <a:cxnLst/>
            <a:rect l="l" t="t" r="r" b="b"/>
            <a:pathLst>
              <a:path w="4380391" h="2064230">
                <a:moveTo>
                  <a:pt x="4380391" y="0"/>
                </a:moveTo>
                <a:lnTo>
                  <a:pt x="0" y="0"/>
                </a:lnTo>
                <a:lnTo>
                  <a:pt x="0" y="2064230"/>
                </a:lnTo>
                <a:lnTo>
                  <a:pt x="4380391" y="2064230"/>
                </a:lnTo>
                <a:lnTo>
                  <a:pt x="43803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2358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DDC3E83E-47EF-9D8F-59EA-C516C53E0FC2}"/>
              </a:ext>
            </a:extLst>
          </p:cNvPr>
          <p:cNvSpPr/>
          <p:nvPr/>
        </p:nvSpPr>
        <p:spPr>
          <a:xfrm flipH="1">
            <a:off x="-1480812" y="8842983"/>
            <a:ext cx="4380391" cy="2064230"/>
          </a:xfrm>
          <a:custGeom>
            <a:avLst/>
            <a:gdLst/>
            <a:ahLst/>
            <a:cxnLst/>
            <a:rect l="l" t="t" r="r" b="b"/>
            <a:pathLst>
              <a:path w="4380391" h="2064230">
                <a:moveTo>
                  <a:pt x="4380391" y="0"/>
                </a:moveTo>
                <a:lnTo>
                  <a:pt x="0" y="0"/>
                </a:lnTo>
                <a:lnTo>
                  <a:pt x="0" y="2064230"/>
                </a:lnTo>
                <a:lnTo>
                  <a:pt x="4380391" y="2064230"/>
                </a:lnTo>
                <a:lnTo>
                  <a:pt x="43803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2358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9" name="TextBox 25">
            <a:extLst>
              <a:ext uri="{FF2B5EF4-FFF2-40B4-BE49-F238E27FC236}">
                <a16:creationId xmlns:a16="http://schemas.microsoft.com/office/drawing/2014/main" id="{C9E72349-D50B-7536-F089-21C7D397C5A1}"/>
              </a:ext>
            </a:extLst>
          </p:cNvPr>
          <p:cNvSpPr txBox="1"/>
          <p:nvPr/>
        </p:nvSpPr>
        <p:spPr>
          <a:xfrm>
            <a:off x="7432938" y="1538517"/>
            <a:ext cx="3930633" cy="3253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rgbClr val="FFFFFF"/>
                </a:solidFill>
                <a:latin typeface="Helios" panose="020B0604020202020204" charset="0"/>
                <a:ea typeface="Open Sauce"/>
                <a:cs typeface="Open Sauce"/>
                <a:sym typeface="Open Sauce"/>
              </a:rPr>
              <a:t>ONGs que executam emendas parlamentares </a:t>
            </a:r>
            <a:r>
              <a:rPr lang="pt-BR" sz="2400" b="1" u="sng" dirty="0">
                <a:solidFill>
                  <a:srgbClr val="FFFFFF"/>
                </a:solidFill>
                <a:latin typeface="Helios" panose="020B0604020202020204" charset="0"/>
                <a:ea typeface="Open Sauce"/>
                <a:cs typeface="Open Sauce"/>
                <a:sym typeface="Open Sauce"/>
              </a:rPr>
              <a:t>devem cumprir os mesmos requisitos de transparência e rastreabilidade </a:t>
            </a:r>
            <a:r>
              <a:rPr lang="pt-BR" sz="2400" b="1" dirty="0">
                <a:solidFill>
                  <a:srgbClr val="FFFFFF"/>
                </a:solidFill>
                <a:latin typeface="Helios" panose="020B0604020202020204" charset="0"/>
                <a:ea typeface="Open Sauce"/>
                <a:cs typeface="Open Sauce"/>
                <a:sym typeface="Open Sauce"/>
              </a:rPr>
              <a:t>aplicáveis aos entes públicos.</a:t>
            </a:r>
          </a:p>
        </p:txBody>
      </p:sp>
      <p:sp>
        <p:nvSpPr>
          <p:cNvPr id="106" name="TextBox 24">
            <a:extLst>
              <a:ext uri="{FF2B5EF4-FFF2-40B4-BE49-F238E27FC236}">
                <a16:creationId xmlns:a16="http://schemas.microsoft.com/office/drawing/2014/main" id="{44C8FAF9-082C-236F-D140-0CEEF1A0B69B}"/>
              </a:ext>
            </a:extLst>
          </p:cNvPr>
          <p:cNvSpPr txBox="1"/>
          <p:nvPr/>
        </p:nvSpPr>
        <p:spPr>
          <a:xfrm>
            <a:off x="12687432" y="1439529"/>
            <a:ext cx="426307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2800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CADASTRAMENTO E CONTROLE</a:t>
            </a:r>
          </a:p>
        </p:txBody>
      </p:sp>
      <p:sp>
        <p:nvSpPr>
          <p:cNvPr id="107" name="TextBox 25">
            <a:extLst>
              <a:ext uri="{FF2B5EF4-FFF2-40B4-BE49-F238E27FC236}">
                <a16:creationId xmlns:a16="http://schemas.microsoft.com/office/drawing/2014/main" id="{D7C55E72-2770-DF0F-D77E-EADCAEB1A7A8}"/>
              </a:ext>
            </a:extLst>
          </p:cNvPr>
          <p:cNvSpPr txBox="1"/>
          <p:nvPr/>
        </p:nvSpPr>
        <p:spPr>
          <a:xfrm>
            <a:off x="12853653" y="2908944"/>
            <a:ext cx="393063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72"/>
              </a:lnSpc>
            </a:pPr>
            <a:r>
              <a:rPr lang="pt-BR" sz="24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Mantém o cadastro e o controle de prestadores de serviço, coibindo práticas irregulares.</a:t>
            </a:r>
          </a:p>
        </p:txBody>
      </p:sp>
      <p:sp>
        <p:nvSpPr>
          <p:cNvPr id="110" name="TextBox 24">
            <a:extLst>
              <a:ext uri="{FF2B5EF4-FFF2-40B4-BE49-F238E27FC236}">
                <a16:creationId xmlns:a16="http://schemas.microsoft.com/office/drawing/2014/main" id="{79E85DA6-FE54-6559-3FD6-BE3871EA845E}"/>
              </a:ext>
            </a:extLst>
          </p:cNvPr>
          <p:cNvSpPr txBox="1"/>
          <p:nvPr/>
        </p:nvSpPr>
        <p:spPr>
          <a:xfrm>
            <a:off x="12614851" y="5828593"/>
            <a:ext cx="4451714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2800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PROTEÇÃO SOCIAL</a:t>
            </a:r>
          </a:p>
        </p:txBody>
      </p:sp>
      <p:sp>
        <p:nvSpPr>
          <p:cNvPr id="111" name="TextBox 25">
            <a:extLst>
              <a:ext uri="{FF2B5EF4-FFF2-40B4-BE49-F238E27FC236}">
                <a16:creationId xmlns:a16="http://schemas.microsoft.com/office/drawing/2014/main" id="{54061A12-F944-AB31-CF98-D4ED24D6C562}"/>
              </a:ext>
            </a:extLst>
          </p:cNvPr>
          <p:cNvSpPr txBox="1"/>
          <p:nvPr/>
        </p:nvSpPr>
        <p:spPr>
          <a:xfrm>
            <a:off x="12891753" y="7372560"/>
            <a:ext cx="3930633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72"/>
              </a:lnSpc>
            </a:pPr>
            <a:r>
              <a:rPr lang="pt-BR" sz="24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Promove a segurança dos usuários do transporte escolar.</a:t>
            </a:r>
          </a:p>
        </p:txBody>
      </p:sp>
      <p:sp>
        <p:nvSpPr>
          <p:cNvPr id="112" name="TextBox 23">
            <a:extLst>
              <a:ext uri="{FF2B5EF4-FFF2-40B4-BE49-F238E27FC236}">
                <a16:creationId xmlns:a16="http://schemas.microsoft.com/office/drawing/2014/main" id="{42955711-203F-A989-6C40-5C9FC26FC01E}"/>
              </a:ext>
            </a:extLst>
          </p:cNvPr>
          <p:cNvSpPr txBox="1"/>
          <p:nvPr/>
        </p:nvSpPr>
        <p:spPr>
          <a:xfrm>
            <a:off x="4953000" y="233303"/>
            <a:ext cx="13143578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200" b="1" dirty="0">
                <a:solidFill>
                  <a:srgbClr val="0F5995"/>
                </a:solidFill>
                <a:latin typeface="Helios Bold" panose="020B0604020202020204" charset="0"/>
                <a:ea typeface="Open Sauce Bold"/>
                <a:cs typeface="Open Sauce Bold"/>
                <a:sym typeface="Open Sauce Bold"/>
              </a:rPr>
              <a:t>ORGANIZAÇÕES NÃO GOVERNAMENTAIS (ONGS)</a:t>
            </a: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2FBBD031-86A1-97C4-B7F5-65A4BF292370}"/>
              </a:ext>
            </a:extLst>
          </p:cNvPr>
          <p:cNvSpPr txBox="1"/>
          <p:nvPr/>
        </p:nvSpPr>
        <p:spPr>
          <a:xfrm>
            <a:off x="7509322" y="1818994"/>
            <a:ext cx="10356219" cy="2277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pt-BR" sz="37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Quando </a:t>
            </a:r>
            <a:r>
              <a:rPr lang="pt-BR" sz="3700" b="1" dirty="0">
                <a:solidFill>
                  <a:srgbClr val="0000F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executam emendas</a:t>
            </a:r>
            <a:r>
              <a:rPr lang="pt-BR" sz="3700" dirty="0">
                <a:solidFill>
                  <a:srgbClr val="0000F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 </a:t>
            </a:r>
            <a:r>
              <a:rPr lang="pt-BR" sz="37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parlamentares </a:t>
            </a:r>
            <a:r>
              <a:rPr lang="pt-BR" sz="3700" b="1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devem cumprir </a:t>
            </a:r>
            <a:r>
              <a:rPr lang="pt-BR" sz="37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os </a:t>
            </a:r>
            <a:r>
              <a:rPr lang="pt-BR" sz="3700" b="1" dirty="0">
                <a:solidFill>
                  <a:srgbClr val="0000F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mesmos requisitos </a:t>
            </a:r>
            <a:r>
              <a:rPr lang="pt-BR" sz="37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de </a:t>
            </a:r>
            <a:r>
              <a:rPr lang="pt-BR" sz="3700" b="1" dirty="0">
                <a:solidFill>
                  <a:srgbClr val="00B05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transparência</a:t>
            </a:r>
            <a:r>
              <a:rPr lang="pt-BR" sz="37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 e </a:t>
            </a:r>
            <a:r>
              <a:rPr lang="pt-BR" sz="3700" b="1" dirty="0">
                <a:solidFill>
                  <a:srgbClr val="00B05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rastreabilidade</a:t>
            </a:r>
            <a:r>
              <a:rPr lang="pt-BR" sz="3700" dirty="0">
                <a:latin typeface="Helios" panose="020B0604020202020204" charset="0"/>
                <a:ea typeface="Helios Bold"/>
                <a:cs typeface="Helios Bold"/>
                <a:sym typeface="Helios Bold"/>
              </a:rPr>
              <a:t> aplicáveis aos entes públicos</a:t>
            </a:r>
            <a:r>
              <a:rPr lang="pt-BR" sz="3700" dirty="0">
                <a:latin typeface="Helios Bold" panose="020B0604020202020204" charset="0"/>
                <a:ea typeface="Helios Bold"/>
                <a:cs typeface="Helios Bold"/>
                <a:sym typeface="Helios Bold"/>
              </a:rPr>
              <a:t>.</a:t>
            </a:r>
            <a:endParaRPr lang="en-US" sz="3700" dirty="0">
              <a:latin typeface="Helios Bold" panose="020B0604020202020204" charset="0"/>
              <a:ea typeface="Helios Bold"/>
              <a:cs typeface="Helios Bold"/>
              <a:sym typeface="Helios Bold"/>
            </a:endParaRP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1C2F935B-9C4E-06BF-67A4-851DBECA994A}"/>
              </a:ext>
            </a:extLst>
          </p:cNvPr>
          <p:cNvSpPr/>
          <p:nvPr/>
        </p:nvSpPr>
        <p:spPr>
          <a:xfrm>
            <a:off x="6813810" y="1902088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6109CB0-8ECC-C2A0-74F4-C26FF7729532}"/>
              </a:ext>
            </a:extLst>
          </p:cNvPr>
          <p:cNvSpPr txBox="1"/>
          <p:nvPr/>
        </p:nvSpPr>
        <p:spPr>
          <a:xfrm>
            <a:off x="7509322" y="6496125"/>
            <a:ext cx="10356219" cy="2277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pt-BR" sz="3699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Divulgar, </a:t>
            </a:r>
            <a:r>
              <a:rPr lang="pt-BR" sz="3699" b="1" dirty="0">
                <a:solidFill>
                  <a:srgbClr val="0000F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em seu site</a:t>
            </a:r>
            <a:r>
              <a:rPr lang="pt-BR" sz="3699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, </a:t>
            </a:r>
            <a:r>
              <a:rPr lang="pt-BR" sz="3699" b="1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informações</a:t>
            </a:r>
            <a:r>
              <a:rPr lang="pt-BR" sz="3699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 sobre os </a:t>
            </a:r>
            <a:r>
              <a:rPr lang="pt-BR" sz="3699" b="1" dirty="0">
                <a:solidFill>
                  <a:srgbClr val="0000FF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recursos de emendas</a:t>
            </a:r>
            <a:r>
              <a:rPr lang="pt-BR" sz="3699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, incluindo </a:t>
            </a:r>
            <a:r>
              <a:rPr lang="pt-BR" sz="3699" b="1" dirty="0">
                <a:solidFill>
                  <a:srgbClr val="00B05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valores</a:t>
            </a:r>
            <a:r>
              <a:rPr lang="pt-BR" sz="3699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, </a:t>
            </a:r>
            <a:r>
              <a:rPr lang="pt-BR" sz="3699" b="1" dirty="0">
                <a:solidFill>
                  <a:srgbClr val="00B05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autor</a:t>
            </a:r>
            <a:r>
              <a:rPr lang="pt-BR" sz="3699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 da emenda, </a:t>
            </a:r>
            <a:r>
              <a:rPr lang="pt-BR" sz="3699" b="1" dirty="0">
                <a:solidFill>
                  <a:srgbClr val="00B05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instrumentos da parceria</a:t>
            </a:r>
            <a:r>
              <a:rPr lang="pt-BR" sz="3699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, </a:t>
            </a:r>
            <a:r>
              <a:rPr lang="pt-BR" sz="3699" b="1" dirty="0">
                <a:solidFill>
                  <a:srgbClr val="00B05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plano de trabalho</a:t>
            </a:r>
            <a:r>
              <a:rPr lang="pt-BR" sz="3699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, execução e prestação de contas.</a:t>
            </a:r>
            <a:endParaRPr lang="en-US" sz="3699" dirty="0">
              <a:solidFill>
                <a:srgbClr val="000000"/>
              </a:solidFill>
              <a:latin typeface="Helios" panose="020B0604020202020204" charset="0"/>
              <a:ea typeface="Helios Bold"/>
              <a:cs typeface="Helios Bold"/>
              <a:sym typeface="Helios Bold"/>
            </a:endParaRPr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370E1571-C01F-1F06-90D9-1ACC51753D02}"/>
              </a:ext>
            </a:extLst>
          </p:cNvPr>
          <p:cNvSpPr/>
          <p:nvPr/>
        </p:nvSpPr>
        <p:spPr>
          <a:xfrm>
            <a:off x="6813810" y="4416990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B6255D66-0430-4D30-8FDA-AB999E9863D6}"/>
              </a:ext>
            </a:extLst>
          </p:cNvPr>
          <p:cNvSpPr txBox="1"/>
          <p:nvPr/>
        </p:nvSpPr>
        <p:spPr>
          <a:xfrm>
            <a:off x="7511972" y="4377018"/>
            <a:ext cx="10356219" cy="1708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pt-BR" sz="3700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Devem usar </a:t>
            </a:r>
            <a:r>
              <a:rPr lang="pt-BR" sz="3700" b="1" dirty="0">
                <a:solidFill>
                  <a:srgbClr val="00B05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conta específica </a:t>
            </a:r>
            <a:r>
              <a:rPr lang="pt-BR" sz="3700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em </a:t>
            </a:r>
            <a:r>
              <a:rPr lang="pt-BR" sz="3700" b="1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instituição oficial</a:t>
            </a:r>
            <a:r>
              <a:rPr lang="pt-BR" sz="3700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, </a:t>
            </a:r>
            <a:r>
              <a:rPr lang="pt-BR" sz="3700" b="1" dirty="0">
                <a:solidFill>
                  <a:srgbClr val="C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vedadas contas de passagem</a:t>
            </a:r>
            <a:r>
              <a:rPr lang="pt-BR" sz="3700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, compartilhadas e </a:t>
            </a:r>
            <a:r>
              <a:rPr lang="pt-BR" sz="3700" b="1" dirty="0">
                <a:solidFill>
                  <a:srgbClr val="C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saques em espécie</a:t>
            </a:r>
            <a:r>
              <a:rPr lang="pt-BR" sz="3700" dirty="0">
                <a:solidFill>
                  <a:srgbClr val="000000"/>
                </a:solidFill>
                <a:latin typeface="Helios" panose="020B0604020202020204" charset="0"/>
                <a:ea typeface="Helios Bold"/>
                <a:cs typeface="Helios Bold"/>
                <a:sym typeface="Helios Bold"/>
              </a:rPr>
              <a:t>.</a:t>
            </a:r>
            <a:endParaRPr lang="en-US" sz="3700" dirty="0">
              <a:solidFill>
                <a:srgbClr val="000000"/>
              </a:solidFill>
              <a:latin typeface="Helios" panose="020B0604020202020204" charset="0"/>
              <a:ea typeface="Helios Bold"/>
              <a:cs typeface="Helios Bold"/>
              <a:sym typeface="Helios Bold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44B1EDE-0090-DDB2-223C-5AEF382B92A3}"/>
              </a:ext>
            </a:extLst>
          </p:cNvPr>
          <p:cNvSpPr/>
          <p:nvPr/>
        </p:nvSpPr>
        <p:spPr>
          <a:xfrm>
            <a:off x="6813810" y="6545086"/>
            <a:ext cx="587733" cy="528960"/>
          </a:xfrm>
          <a:custGeom>
            <a:avLst/>
            <a:gdLst/>
            <a:ahLst/>
            <a:cxnLst/>
            <a:rect l="l" t="t" r="r" b="b"/>
            <a:pathLst>
              <a:path w="587733" h="528960">
                <a:moveTo>
                  <a:pt x="0" y="0"/>
                </a:moveTo>
                <a:lnTo>
                  <a:pt x="587733" y="0"/>
                </a:lnTo>
                <a:lnTo>
                  <a:pt x="587733" y="528960"/>
                </a:lnTo>
                <a:lnTo>
                  <a:pt x="0" y="528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300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00000">
            <a:off x="-6708426" y="1007040"/>
            <a:ext cx="11641929" cy="11641929"/>
          </a:xfrm>
          <a:custGeom>
            <a:avLst/>
            <a:gdLst/>
            <a:ahLst/>
            <a:cxnLst/>
            <a:rect l="l" t="t" r="r" b="b"/>
            <a:pathLst>
              <a:path w="11641929" h="11641929">
                <a:moveTo>
                  <a:pt x="0" y="0"/>
                </a:moveTo>
                <a:lnTo>
                  <a:pt x="11641929" y="0"/>
                </a:lnTo>
                <a:lnTo>
                  <a:pt x="11641929" y="11641929"/>
                </a:lnTo>
                <a:lnTo>
                  <a:pt x="0" y="1164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3" name="Group 3"/>
          <p:cNvGrpSpPr/>
          <p:nvPr/>
        </p:nvGrpSpPr>
        <p:grpSpPr>
          <a:xfrm rot="-2700000">
            <a:off x="-6377009" y="1338457"/>
            <a:ext cx="10863149" cy="10863149"/>
            <a:chOff x="0" y="0"/>
            <a:chExt cx="2041549" cy="20415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41549" cy="2041549"/>
            </a:xfrm>
            <a:custGeom>
              <a:avLst/>
              <a:gdLst/>
              <a:ahLst/>
              <a:cxnLst/>
              <a:rect l="l" t="t" r="r" b="b"/>
              <a:pathLst>
                <a:path w="2041549" h="2041549">
                  <a:moveTo>
                    <a:pt x="71268" y="0"/>
                  </a:moveTo>
                  <a:lnTo>
                    <a:pt x="1970282" y="0"/>
                  </a:lnTo>
                  <a:cubicBezTo>
                    <a:pt x="1989183" y="0"/>
                    <a:pt x="2007310" y="7509"/>
                    <a:pt x="2020675" y="20874"/>
                  </a:cubicBezTo>
                  <a:cubicBezTo>
                    <a:pt x="2034041" y="34239"/>
                    <a:pt x="2041549" y="52366"/>
                    <a:pt x="2041549" y="71268"/>
                  </a:cubicBezTo>
                  <a:lnTo>
                    <a:pt x="2041549" y="1970282"/>
                  </a:lnTo>
                  <a:cubicBezTo>
                    <a:pt x="2041549" y="2009642"/>
                    <a:pt x="2009642" y="2041549"/>
                    <a:pt x="1970282" y="2041549"/>
                  </a:cubicBezTo>
                  <a:lnTo>
                    <a:pt x="71268" y="2041549"/>
                  </a:lnTo>
                  <a:cubicBezTo>
                    <a:pt x="31908" y="2041549"/>
                    <a:pt x="0" y="2009642"/>
                    <a:pt x="0" y="1970282"/>
                  </a:cubicBezTo>
                  <a:lnTo>
                    <a:pt x="0" y="71268"/>
                  </a:lnTo>
                  <a:cubicBezTo>
                    <a:pt x="0" y="31908"/>
                    <a:pt x="31908" y="0"/>
                    <a:pt x="7126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041549" cy="20796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2700000">
            <a:off x="4499339" y="519180"/>
            <a:ext cx="5636927" cy="605970"/>
          </a:xfrm>
          <a:custGeom>
            <a:avLst/>
            <a:gdLst/>
            <a:ahLst/>
            <a:cxnLst/>
            <a:rect l="l" t="t" r="r" b="b"/>
            <a:pathLst>
              <a:path w="5636927" h="605970">
                <a:moveTo>
                  <a:pt x="0" y="0"/>
                </a:moveTo>
                <a:lnTo>
                  <a:pt x="5636927" y="0"/>
                </a:lnTo>
                <a:lnTo>
                  <a:pt x="5636927" y="605969"/>
                </a:lnTo>
                <a:lnTo>
                  <a:pt x="0" y="6059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8100000">
            <a:off x="6596246" y="161638"/>
            <a:ext cx="4275519" cy="1410169"/>
            <a:chOff x="0" y="0"/>
            <a:chExt cx="1273995" cy="42019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73995" cy="420194"/>
            </a:xfrm>
            <a:custGeom>
              <a:avLst/>
              <a:gdLst/>
              <a:ahLst/>
              <a:cxnLst/>
              <a:rect l="l" t="t" r="r" b="b"/>
              <a:pathLst>
                <a:path w="1273995" h="420194">
                  <a:moveTo>
                    <a:pt x="0" y="0"/>
                  </a:moveTo>
                  <a:lnTo>
                    <a:pt x="1273995" y="0"/>
                  </a:lnTo>
                  <a:lnTo>
                    <a:pt x="1273995" y="420194"/>
                  </a:lnTo>
                  <a:lnTo>
                    <a:pt x="0" y="420194"/>
                  </a:lnTo>
                  <a:close/>
                </a:path>
              </a:pathLst>
            </a:custGeom>
            <a:solidFill>
              <a:srgbClr val="16599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273995" cy="458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2700000">
            <a:off x="5713334" y="-287989"/>
            <a:ext cx="5636927" cy="605970"/>
          </a:xfrm>
          <a:custGeom>
            <a:avLst/>
            <a:gdLst/>
            <a:ahLst/>
            <a:cxnLst/>
            <a:rect l="l" t="t" r="r" b="b"/>
            <a:pathLst>
              <a:path w="5636927" h="605970">
                <a:moveTo>
                  <a:pt x="0" y="0"/>
                </a:moveTo>
                <a:lnTo>
                  <a:pt x="5636926" y="0"/>
                </a:lnTo>
                <a:lnTo>
                  <a:pt x="5636926" y="605970"/>
                </a:lnTo>
                <a:lnTo>
                  <a:pt x="0" y="6059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1" name="Group 11"/>
          <p:cNvGrpSpPr/>
          <p:nvPr/>
        </p:nvGrpSpPr>
        <p:grpSpPr>
          <a:xfrm rot="-8100000">
            <a:off x="7748538" y="-611085"/>
            <a:ext cx="4275519" cy="1369813"/>
            <a:chOff x="0" y="0"/>
            <a:chExt cx="1273995" cy="4081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73995" cy="408169"/>
            </a:xfrm>
            <a:custGeom>
              <a:avLst/>
              <a:gdLst/>
              <a:ahLst/>
              <a:cxnLst/>
              <a:rect l="l" t="t" r="r" b="b"/>
              <a:pathLst>
                <a:path w="1273995" h="408169">
                  <a:moveTo>
                    <a:pt x="0" y="0"/>
                  </a:moveTo>
                  <a:lnTo>
                    <a:pt x="1273995" y="0"/>
                  </a:lnTo>
                  <a:lnTo>
                    <a:pt x="1273995" y="408169"/>
                  </a:lnTo>
                  <a:lnTo>
                    <a:pt x="0" y="408169"/>
                  </a:lnTo>
                  <a:close/>
                </a:path>
              </a:pathLst>
            </a:custGeom>
            <a:solidFill>
              <a:srgbClr val="2978C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273995" cy="446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rot="-2700000">
            <a:off x="10533184" y="-1975037"/>
            <a:ext cx="11641929" cy="11641929"/>
          </a:xfrm>
          <a:custGeom>
            <a:avLst/>
            <a:gdLst/>
            <a:ahLst/>
            <a:cxnLst/>
            <a:rect l="l" t="t" r="r" b="b"/>
            <a:pathLst>
              <a:path w="11641929" h="11641929">
                <a:moveTo>
                  <a:pt x="0" y="0"/>
                </a:moveTo>
                <a:lnTo>
                  <a:pt x="11641929" y="0"/>
                </a:lnTo>
                <a:lnTo>
                  <a:pt x="11641929" y="11641930"/>
                </a:lnTo>
                <a:lnTo>
                  <a:pt x="0" y="11641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 rot="-2700000">
            <a:off x="10864602" y="-1643619"/>
            <a:ext cx="10863149" cy="10863149"/>
            <a:chOff x="0" y="0"/>
            <a:chExt cx="2041549" cy="204154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41549" cy="2041549"/>
            </a:xfrm>
            <a:custGeom>
              <a:avLst/>
              <a:gdLst/>
              <a:ahLst/>
              <a:cxnLst/>
              <a:rect l="l" t="t" r="r" b="b"/>
              <a:pathLst>
                <a:path w="2041549" h="2041549">
                  <a:moveTo>
                    <a:pt x="71268" y="0"/>
                  </a:moveTo>
                  <a:lnTo>
                    <a:pt x="1970282" y="0"/>
                  </a:lnTo>
                  <a:cubicBezTo>
                    <a:pt x="1989183" y="0"/>
                    <a:pt x="2007310" y="7509"/>
                    <a:pt x="2020675" y="20874"/>
                  </a:cubicBezTo>
                  <a:cubicBezTo>
                    <a:pt x="2034041" y="34239"/>
                    <a:pt x="2041549" y="52366"/>
                    <a:pt x="2041549" y="71268"/>
                  </a:cubicBezTo>
                  <a:lnTo>
                    <a:pt x="2041549" y="1970282"/>
                  </a:lnTo>
                  <a:cubicBezTo>
                    <a:pt x="2041549" y="2009642"/>
                    <a:pt x="2009642" y="2041549"/>
                    <a:pt x="1970282" y="2041549"/>
                  </a:cubicBezTo>
                  <a:lnTo>
                    <a:pt x="71268" y="2041549"/>
                  </a:lnTo>
                  <a:cubicBezTo>
                    <a:pt x="31908" y="2041549"/>
                    <a:pt x="0" y="2009642"/>
                    <a:pt x="0" y="1970282"/>
                  </a:cubicBezTo>
                  <a:lnTo>
                    <a:pt x="0" y="71268"/>
                  </a:lnTo>
                  <a:cubicBezTo>
                    <a:pt x="0" y="31908"/>
                    <a:pt x="31908" y="0"/>
                    <a:pt x="7126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41549" cy="20796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594535" y="-2913686"/>
            <a:ext cx="13403282" cy="13403282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14834" y="14834"/>
              <a:ext cx="783132" cy="783132"/>
            </a:xfrm>
            <a:custGeom>
              <a:avLst/>
              <a:gdLst/>
              <a:ahLst/>
              <a:cxnLst/>
              <a:rect l="l" t="t" r="r" b="b"/>
              <a:pathLst>
                <a:path w="783132" h="783132">
                  <a:moveTo>
                    <a:pt x="416889" y="10489"/>
                  </a:moveTo>
                  <a:lnTo>
                    <a:pt x="772643" y="366243"/>
                  </a:lnTo>
                  <a:cubicBezTo>
                    <a:pt x="779359" y="372959"/>
                    <a:pt x="783132" y="382068"/>
                    <a:pt x="783132" y="391566"/>
                  </a:cubicBezTo>
                  <a:cubicBezTo>
                    <a:pt x="783132" y="401064"/>
                    <a:pt x="779359" y="410173"/>
                    <a:pt x="772643" y="416889"/>
                  </a:cubicBezTo>
                  <a:lnTo>
                    <a:pt x="416889" y="772643"/>
                  </a:lnTo>
                  <a:cubicBezTo>
                    <a:pt x="410173" y="779359"/>
                    <a:pt x="401064" y="783132"/>
                    <a:pt x="391566" y="783132"/>
                  </a:cubicBezTo>
                  <a:cubicBezTo>
                    <a:pt x="382068" y="783132"/>
                    <a:pt x="372959" y="779359"/>
                    <a:pt x="366243" y="772643"/>
                  </a:cubicBezTo>
                  <a:lnTo>
                    <a:pt x="10489" y="416889"/>
                  </a:lnTo>
                  <a:cubicBezTo>
                    <a:pt x="3773" y="410173"/>
                    <a:pt x="0" y="401064"/>
                    <a:pt x="0" y="391566"/>
                  </a:cubicBezTo>
                  <a:cubicBezTo>
                    <a:pt x="0" y="382068"/>
                    <a:pt x="3773" y="372959"/>
                    <a:pt x="10489" y="366243"/>
                  </a:cubicBezTo>
                  <a:lnTo>
                    <a:pt x="366243" y="10489"/>
                  </a:lnTo>
                  <a:cubicBezTo>
                    <a:pt x="372959" y="3773"/>
                    <a:pt x="382068" y="0"/>
                    <a:pt x="391566" y="0"/>
                  </a:cubicBezTo>
                  <a:cubicBezTo>
                    <a:pt x="401064" y="0"/>
                    <a:pt x="410173" y="3773"/>
                    <a:pt x="416889" y="10489"/>
                  </a:cubicBezTo>
                  <a:close/>
                </a:path>
              </a:pathLst>
            </a:custGeom>
            <a:blipFill>
              <a:blip r:embed="rId5"/>
              <a:stretch>
                <a:fillRect l="-22082" t="-3974" r="-36719" b="-189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0" name="Freeform 20"/>
          <p:cNvSpPr/>
          <p:nvPr/>
        </p:nvSpPr>
        <p:spPr>
          <a:xfrm rot="8100000">
            <a:off x="8766539" y="10637768"/>
            <a:ext cx="5636927" cy="605970"/>
          </a:xfrm>
          <a:custGeom>
            <a:avLst/>
            <a:gdLst/>
            <a:ahLst/>
            <a:cxnLst/>
            <a:rect l="l" t="t" r="r" b="b"/>
            <a:pathLst>
              <a:path w="5636927" h="605970">
                <a:moveTo>
                  <a:pt x="0" y="0"/>
                </a:moveTo>
                <a:lnTo>
                  <a:pt x="5636927" y="0"/>
                </a:lnTo>
                <a:lnTo>
                  <a:pt x="5636927" y="605969"/>
                </a:lnTo>
                <a:lnTo>
                  <a:pt x="0" y="6059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1" name="Group 21"/>
          <p:cNvGrpSpPr/>
          <p:nvPr/>
        </p:nvGrpSpPr>
        <p:grpSpPr>
          <a:xfrm rot="-2700000">
            <a:off x="11689909" y="6615897"/>
            <a:ext cx="10211745" cy="2440924"/>
            <a:chOff x="0" y="0"/>
            <a:chExt cx="3042837" cy="72733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042837" cy="727333"/>
            </a:xfrm>
            <a:custGeom>
              <a:avLst/>
              <a:gdLst/>
              <a:ahLst/>
              <a:cxnLst/>
              <a:rect l="l" t="t" r="r" b="b"/>
              <a:pathLst>
                <a:path w="3042837" h="727333">
                  <a:moveTo>
                    <a:pt x="0" y="0"/>
                  </a:moveTo>
                  <a:lnTo>
                    <a:pt x="3042837" y="0"/>
                  </a:lnTo>
                  <a:lnTo>
                    <a:pt x="3042837" y="727333"/>
                  </a:lnTo>
                  <a:lnTo>
                    <a:pt x="0" y="727333"/>
                  </a:lnTo>
                  <a:close/>
                </a:path>
              </a:pathLst>
            </a:custGeom>
            <a:solidFill>
              <a:srgbClr val="16599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3042837" cy="765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 rot="8100000">
            <a:off x="13721104" y="8138017"/>
            <a:ext cx="5636927" cy="605970"/>
          </a:xfrm>
          <a:custGeom>
            <a:avLst/>
            <a:gdLst/>
            <a:ahLst/>
            <a:cxnLst/>
            <a:rect l="l" t="t" r="r" b="b"/>
            <a:pathLst>
              <a:path w="5636927" h="605970">
                <a:moveTo>
                  <a:pt x="0" y="0"/>
                </a:moveTo>
                <a:lnTo>
                  <a:pt x="5636926" y="0"/>
                </a:lnTo>
                <a:lnTo>
                  <a:pt x="5636926" y="605970"/>
                </a:lnTo>
                <a:lnTo>
                  <a:pt x="0" y="6059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5" name="Group 25"/>
          <p:cNvGrpSpPr/>
          <p:nvPr/>
        </p:nvGrpSpPr>
        <p:grpSpPr>
          <a:xfrm rot="-2700000">
            <a:off x="15743885" y="8138004"/>
            <a:ext cx="5641848" cy="2550578"/>
            <a:chOff x="0" y="0"/>
            <a:chExt cx="1681125" cy="76000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681125" cy="760006"/>
            </a:xfrm>
            <a:custGeom>
              <a:avLst/>
              <a:gdLst/>
              <a:ahLst/>
              <a:cxnLst/>
              <a:rect l="l" t="t" r="r" b="b"/>
              <a:pathLst>
                <a:path w="1681125" h="760006">
                  <a:moveTo>
                    <a:pt x="0" y="0"/>
                  </a:moveTo>
                  <a:lnTo>
                    <a:pt x="1681125" y="0"/>
                  </a:lnTo>
                  <a:lnTo>
                    <a:pt x="1681125" y="760006"/>
                  </a:lnTo>
                  <a:lnTo>
                    <a:pt x="0" y="760006"/>
                  </a:lnTo>
                  <a:close/>
                </a:path>
              </a:pathLst>
            </a:custGeom>
            <a:solidFill>
              <a:srgbClr val="2978C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681125" cy="798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-10800000">
            <a:off x="819212" y="4457700"/>
            <a:ext cx="934250" cy="106173"/>
            <a:chOff x="0" y="0"/>
            <a:chExt cx="278383" cy="3163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78383" cy="31637"/>
            </a:xfrm>
            <a:custGeom>
              <a:avLst/>
              <a:gdLst/>
              <a:ahLst/>
              <a:cxnLst/>
              <a:rect l="l" t="t" r="r" b="b"/>
              <a:pathLst>
                <a:path w="278383" h="31637">
                  <a:moveTo>
                    <a:pt x="15818" y="0"/>
                  </a:moveTo>
                  <a:lnTo>
                    <a:pt x="262564" y="0"/>
                  </a:lnTo>
                  <a:cubicBezTo>
                    <a:pt x="266759" y="0"/>
                    <a:pt x="270783" y="1667"/>
                    <a:pt x="273749" y="4633"/>
                  </a:cubicBezTo>
                  <a:cubicBezTo>
                    <a:pt x="276716" y="7600"/>
                    <a:pt x="278383" y="11623"/>
                    <a:pt x="278383" y="15818"/>
                  </a:cubicBezTo>
                  <a:lnTo>
                    <a:pt x="278383" y="15818"/>
                  </a:lnTo>
                  <a:cubicBezTo>
                    <a:pt x="278383" y="24555"/>
                    <a:pt x="271300" y="31637"/>
                    <a:pt x="262564" y="31637"/>
                  </a:cubicBezTo>
                  <a:lnTo>
                    <a:pt x="15818" y="31637"/>
                  </a:lnTo>
                  <a:cubicBezTo>
                    <a:pt x="11623" y="31637"/>
                    <a:pt x="7600" y="29970"/>
                    <a:pt x="4633" y="27004"/>
                  </a:cubicBezTo>
                  <a:cubicBezTo>
                    <a:pt x="1667" y="24037"/>
                    <a:pt x="0" y="20014"/>
                    <a:pt x="0" y="15818"/>
                  </a:cubicBezTo>
                  <a:lnTo>
                    <a:pt x="0" y="15818"/>
                  </a:lnTo>
                  <a:cubicBezTo>
                    <a:pt x="0" y="11623"/>
                    <a:pt x="1667" y="7600"/>
                    <a:pt x="4633" y="4633"/>
                  </a:cubicBezTo>
                  <a:cubicBezTo>
                    <a:pt x="7600" y="1667"/>
                    <a:pt x="11623" y="0"/>
                    <a:pt x="15818" y="0"/>
                  </a:cubicBezTo>
                  <a:close/>
                </a:path>
              </a:pathLst>
            </a:custGeom>
            <a:solidFill>
              <a:srgbClr val="2978C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278383" cy="69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10800000">
            <a:off x="1848712" y="4457700"/>
            <a:ext cx="312889" cy="106173"/>
            <a:chOff x="0" y="0"/>
            <a:chExt cx="93233" cy="3163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3233" cy="31637"/>
            </a:xfrm>
            <a:custGeom>
              <a:avLst/>
              <a:gdLst/>
              <a:ahLst/>
              <a:cxnLst/>
              <a:rect l="l" t="t" r="r" b="b"/>
              <a:pathLst>
                <a:path w="93233" h="31637">
                  <a:moveTo>
                    <a:pt x="15818" y="0"/>
                  </a:moveTo>
                  <a:lnTo>
                    <a:pt x="77415" y="0"/>
                  </a:lnTo>
                  <a:cubicBezTo>
                    <a:pt x="86151" y="0"/>
                    <a:pt x="93233" y="7082"/>
                    <a:pt x="93233" y="15818"/>
                  </a:cubicBezTo>
                  <a:lnTo>
                    <a:pt x="93233" y="15818"/>
                  </a:lnTo>
                  <a:cubicBezTo>
                    <a:pt x="93233" y="20014"/>
                    <a:pt x="91566" y="24037"/>
                    <a:pt x="88600" y="27004"/>
                  </a:cubicBezTo>
                  <a:cubicBezTo>
                    <a:pt x="85633" y="29970"/>
                    <a:pt x="81610" y="31637"/>
                    <a:pt x="77415" y="31637"/>
                  </a:cubicBezTo>
                  <a:lnTo>
                    <a:pt x="15818" y="31637"/>
                  </a:lnTo>
                  <a:cubicBezTo>
                    <a:pt x="11623" y="31637"/>
                    <a:pt x="7600" y="29970"/>
                    <a:pt x="4633" y="27004"/>
                  </a:cubicBezTo>
                  <a:cubicBezTo>
                    <a:pt x="1667" y="24037"/>
                    <a:pt x="0" y="20014"/>
                    <a:pt x="0" y="15818"/>
                  </a:cubicBezTo>
                  <a:lnTo>
                    <a:pt x="0" y="15818"/>
                  </a:lnTo>
                  <a:cubicBezTo>
                    <a:pt x="0" y="11623"/>
                    <a:pt x="1667" y="7600"/>
                    <a:pt x="4633" y="4633"/>
                  </a:cubicBezTo>
                  <a:cubicBezTo>
                    <a:pt x="7600" y="1667"/>
                    <a:pt x="11623" y="0"/>
                    <a:pt x="15818" y="0"/>
                  </a:cubicBezTo>
                  <a:close/>
                </a:path>
              </a:pathLst>
            </a:custGeom>
            <a:solidFill>
              <a:srgbClr val="292A2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93233" cy="69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6464745" y="7222224"/>
            <a:ext cx="603060" cy="603060"/>
          </a:xfrm>
          <a:custGeom>
            <a:avLst/>
            <a:gdLst/>
            <a:ahLst/>
            <a:cxnLst/>
            <a:rect l="l" t="t" r="r" b="b"/>
            <a:pathLst>
              <a:path w="603060" h="603060">
                <a:moveTo>
                  <a:pt x="0" y="0"/>
                </a:moveTo>
                <a:lnTo>
                  <a:pt x="603060" y="0"/>
                </a:lnTo>
                <a:lnTo>
                  <a:pt x="603060" y="603061"/>
                </a:lnTo>
                <a:lnTo>
                  <a:pt x="0" y="6030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TextBox 40"/>
          <p:cNvSpPr txBox="1"/>
          <p:nvPr/>
        </p:nvSpPr>
        <p:spPr>
          <a:xfrm>
            <a:off x="609600" y="2065653"/>
            <a:ext cx="7507256" cy="1122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69"/>
              </a:lnSpc>
            </a:pPr>
            <a:r>
              <a:rPr lang="en-US" sz="9600" b="1" dirty="0">
                <a:solidFill>
                  <a:srgbClr val="16599D"/>
                </a:solidFill>
                <a:latin typeface="Avenir Next LT Pro" panose="020B0504020202020204" pitchFamily="34" charset="0"/>
                <a:ea typeface="Helios Bold"/>
                <a:cs typeface="Helios Bold"/>
                <a:sym typeface="Helios Bold"/>
              </a:rPr>
              <a:t>OBRIGADO!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63027" y="5448300"/>
            <a:ext cx="527181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16599D"/>
                </a:solidFill>
                <a:latin typeface="Avenir Next LT Pro" panose="020B0504020202020204" pitchFamily="34" charset="0"/>
                <a:ea typeface="Helios"/>
                <a:cs typeface="Helios"/>
                <a:sym typeface="Helios"/>
              </a:rPr>
              <a:t>EQUIPE TÉCNICA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69720" y="6234098"/>
            <a:ext cx="4569514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68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Avenir Next LT Pro" panose="020B0504020202020204" pitchFamily="34" charset="0"/>
                <a:ea typeface="Helios"/>
                <a:cs typeface="Helios"/>
                <a:sym typeface="Helios"/>
              </a:rPr>
              <a:t>PAULO ROCHA MOTA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155032" y="6489929"/>
            <a:ext cx="5066673" cy="479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68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Avenir Next LT Pro" panose="020B0504020202020204" pitchFamily="34" charset="0"/>
                <a:ea typeface="Helios"/>
                <a:cs typeface="Helios"/>
                <a:sym typeface="Helios"/>
              </a:rPr>
              <a:t>dfafom@tceal.tc.br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0024" y="6878602"/>
            <a:ext cx="4449362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68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Avenir Next LT Pro" panose="020B0504020202020204" pitchFamily="34" charset="0"/>
                <a:ea typeface="Helios"/>
                <a:cs typeface="Helios"/>
                <a:sym typeface="Helios"/>
              </a:rPr>
              <a:t>FERNANDO BEZERRA</a:t>
            </a:r>
          </a:p>
        </p:txBody>
      </p:sp>
      <p:sp>
        <p:nvSpPr>
          <p:cNvPr id="49" name="TextBox 42">
            <a:extLst>
              <a:ext uri="{FF2B5EF4-FFF2-40B4-BE49-F238E27FC236}">
                <a16:creationId xmlns:a16="http://schemas.microsoft.com/office/drawing/2014/main" id="{3D366633-ECD2-0459-0010-635E82D069F8}"/>
              </a:ext>
            </a:extLst>
          </p:cNvPr>
          <p:cNvSpPr txBox="1"/>
          <p:nvPr/>
        </p:nvSpPr>
        <p:spPr>
          <a:xfrm>
            <a:off x="6334172" y="5451438"/>
            <a:ext cx="527181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16599D"/>
                </a:solidFill>
                <a:latin typeface="Avenir Next LT Pro" panose="020B0504020202020204" pitchFamily="34" charset="0"/>
                <a:ea typeface="Helios"/>
                <a:cs typeface="Helios"/>
                <a:sym typeface="Helios"/>
              </a:rPr>
              <a:t>CONTATOS</a:t>
            </a:r>
            <a:endParaRPr lang="en-US" sz="3600" b="1" dirty="0">
              <a:solidFill>
                <a:srgbClr val="16599D"/>
              </a:solidFill>
              <a:latin typeface="Avenir Next LT Pro" panose="020B0504020202020204" pitchFamily="34" charset="0"/>
              <a:ea typeface="Helios"/>
              <a:cs typeface="Helios"/>
              <a:sym typeface="Helios"/>
            </a:endParaRPr>
          </a:p>
        </p:txBody>
      </p:sp>
      <p:pic>
        <p:nvPicPr>
          <p:cNvPr id="50" name="Imagem 49" descr="Logotipo&#10;&#10;O conteúdo gerado por IA pode estar incorreto.">
            <a:extLst>
              <a:ext uri="{FF2B5EF4-FFF2-40B4-BE49-F238E27FC236}">
                <a16:creationId xmlns:a16="http://schemas.microsoft.com/office/drawing/2014/main" id="{4219BFFB-C33A-E88D-1F90-6C205BD541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500"/>
                    </a14:imgEffect>
                    <a14:imgEffect>
                      <a14:saturation sat="29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97396" y="7991798"/>
            <a:ext cx="5162902" cy="2253181"/>
          </a:xfrm>
          <a:prstGeom prst="rect">
            <a:avLst/>
          </a:prstGeom>
        </p:spPr>
      </p:pic>
      <p:sp>
        <p:nvSpPr>
          <p:cNvPr id="28" name="TextBox 45">
            <a:extLst>
              <a:ext uri="{FF2B5EF4-FFF2-40B4-BE49-F238E27FC236}">
                <a16:creationId xmlns:a16="http://schemas.microsoft.com/office/drawing/2014/main" id="{B29E4795-7501-591E-7032-8E9CECE905C3}"/>
              </a:ext>
            </a:extLst>
          </p:cNvPr>
          <p:cNvSpPr txBox="1"/>
          <p:nvPr/>
        </p:nvSpPr>
        <p:spPr>
          <a:xfrm>
            <a:off x="813891" y="7523106"/>
            <a:ext cx="4449362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68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Avenir Next LT Pro" panose="020B0504020202020204" pitchFamily="34" charset="0"/>
                <a:ea typeface="Helios"/>
                <a:cs typeface="Helios"/>
                <a:sym typeface="Helios"/>
              </a:rPr>
              <a:t>RENATO MONTEIRO</a:t>
            </a:r>
          </a:p>
        </p:txBody>
      </p:sp>
      <p:sp>
        <p:nvSpPr>
          <p:cNvPr id="35" name="TextBox 44">
            <a:extLst>
              <a:ext uri="{FF2B5EF4-FFF2-40B4-BE49-F238E27FC236}">
                <a16:creationId xmlns:a16="http://schemas.microsoft.com/office/drawing/2014/main" id="{200D1B69-8CE8-092D-F517-196CE89F388F}"/>
              </a:ext>
            </a:extLst>
          </p:cNvPr>
          <p:cNvSpPr txBox="1"/>
          <p:nvPr/>
        </p:nvSpPr>
        <p:spPr>
          <a:xfrm>
            <a:off x="7144763" y="7311452"/>
            <a:ext cx="5066673" cy="479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68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Avenir Next LT Pro" panose="020B0504020202020204" pitchFamily="34" charset="0"/>
                <a:ea typeface="Helios"/>
                <a:cs typeface="Helios"/>
                <a:sym typeface="Helios"/>
              </a:rPr>
              <a:t>dfafoe@tceal.tc.br</a:t>
            </a:r>
          </a:p>
        </p:txBody>
      </p:sp>
      <p:sp>
        <p:nvSpPr>
          <p:cNvPr id="36" name="Freeform 37">
            <a:extLst>
              <a:ext uri="{FF2B5EF4-FFF2-40B4-BE49-F238E27FC236}">
                <a16:creationId xmlns:a16="http://schemas.microsoft.com/office/drawing/2014/main" id="{99FD4606-9ECB-1603-EFBF-B13B2EB5453E}"/>
              </a:ext>
            </a:extLst>
          </p:cNvPr>
          <p:cNvSpPr/>
          <p:nvPr/>
        </p:nvSpPr>
        <p:spPr>
          <a:xfrm>
            <a:off x="6462731" y="6404414"/>
            <a:ext cx="603060" cy="603060"/>
          </a:xfrm>
          <a:custGeom>
            <a:avLst/>
            <a:gdLst/>
            <a:ahLst/>
            <a:cxnLst/>
            <a:rect l="l" t="t" r="r" b="b"/>
            <a:pathLst>
              <a:path w="603060" h="603060">
                <a:moveTo>
                  <a:pt x="0" y="0"/>
                </a:moveTo>
                <a:lnTo>
                  <a:pt x="603060" y="0"/>
                </a:lnTo>
                <a:lnTo>
                  <a:pt x="603060" y="603061"/>
                </a:lnTo>
                <a:lnTo>
                  <a:pt x="0" y="6030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4154</TotalTime>
  <Words>718</Words>
  <Application>Microsoft Office PowerPoint</Application>
  <PresentationFormat>Personalizar</PresentationFormat>
  <Paragraphs>105</Paragraphs>
  <Slides>28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41" baseType="lpstr">
      <vt:lpstr>Open Sauce</vt:lpstr>
      <vt:lpstr>Avenir Next LT Pro</vt:lpstr>
      <vt:lpstr>Anantason Bold</vt:lpstr>
      <vt:lpstr>Garet Bold</vt:lpstr>
      <vt:lpstr>Helios</vt:lpstr>
      <vt:lpstr>Arial</vt:lpstr>
      <vt:lpstr>Open Sauce Heavy</vt:lpstr>
      <vt:lpstr>Wingdings</vt:lpstr>
      <vt:lpstr>Open Sauce Bold</vt:lpstr>
      <vt:lpstr>Helios Bold</vt:lpstr>
      <vt:lpstr>Calibri</vt:lpstr>
      <vt:lpstr>Aptos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Dynamic Marketing Strategy:</dc:title>
  <cp:lastModifiedBy>Renato Alexandrino Monteiro dos Santos</cp:lastModifiedBy>
  <cp:revision>254</cp:revision>
  <cp:lastPrinted>2026-04-12T18:52:57Z</cp:lastPrinted>
  <dcterms:created xsi:type="dcterms:W3CDTF">2006-08-16T00:00:00Z</dcterms:created>
  <dcterms:modified xsi:type="dcterms:W3CDTF">2026-04-13T01:08:48Z</dcterms:modified>
  <dc:identifier>DAGy3Jb_77c</dc:identifier>
</cp:coreProperties>
</file>