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297" r:id="rId2"/>
    <p:sldId id="296" r:id="rId3"/>
    <p:sldId id="298" r:id="rId4"/>
    <p:sldId id="300" r:id="rId5"/>
    <p:sldId id="302" r:id="rId6"/>
    <p:sldId id="314" r:id="rId7"/>
    <p:sldId id="313" r:id="rId8"/>
    <p:sldId id="316" r:id="rId9"/>
    <p:sldId id="317" r:id="rId10"/>
    <p:sldId id="338" r:id="rId11"/>
    <p:sldId id="318" r:id="rId12"/>
    <p:sldId id="339" r:id="rId13"/>
    <p:sldId id="321" r:id="rId14"/>
    <p:sldId id="347" r:id="rId15"/>
    <p:sldId id="348" r:id="rId16"/>
    <p:sldId id="349" r:id="rId17"/>
    <p:sldId id="350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44" r:id="rId26"/>
    <p:sldId id="345" r:id="rId27"/>
    <p:sldId id="346" r:id="rId28"/>
    <p:sldId id="351" r:id="rId29"/>
    <p:sldId id="335" r:id="rId30"/>
    <p:sldId id="303" r:id="rId31"/>
  </p:sldIdLst>
  <p:sldSz cx="18288000" cy="10287000"/>
  <p:notesSz cx="6858000" cy="9144000"/>
  <p:embeddedFontLst>
    <p:embeddedFont>
      <p:font typeface="Noto Sans Light" panose="020B0402040504020204" pitchFamily="34"/>
      <p:regular r:id="rId33"/>
      <p:italic r:id="rId34"/>
    </p:embeddedFont>
    <p:embeddedFont>
      <p:font typeface="Poppins Bold" panose="020B0604020202020204" charset="0"/>
      <p:regular r:id="rId35"/>
      <p:bold r:id="rId36"/>
    </p:embeddedFont>
    <p:embeddedFont>
      <p:font typeface="Poppins Ultra-Bold" panose="020B0604020202020204" charset="0"/>
      <p:regular r:id="rId37"/>
    </p:embeddedFont>
    <p:embeddedFont>
      <p:font typeface="TT Interphases" panose="020B0604020202020204" charset="0"/>
      <p:regular r:id="rId38"/>
    </p:embeddedFont>
    <p:embeddedFont>
      <p:font typeface="TT Interphases Bold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658"/>
    <a:srgbClr val="00032B"/>
    <a:srgbClr val="A7BE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D58DE2-EB26-40E5-8CE7-C6CF50DD9611}" v="956" dt="2026-05-25T18:03:13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479838-9EAC-40F5-B72A-ADB75D8E8533}" type="doc">
      <dgm:prSet loTypeId="urn:microsoft.com/office/officeart/2005/8/layout/chevron1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C82A1D80-88FB-454A-B74C-E2297FF449DD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r>
            <a:rPr lang="pt-BR" sz="2400" dirty="0">
              <a:latin typeface="Poppins Bold" panose="020B0604020202020204" charset="0"/>
              <a:cs typeface="Poppins Bold" panose="020B0604020202020204" charset="0"/>
            </a:rPr>
            <a:t>Disponibilização do Questionário</a:t>
          </a:r>
        </a:p>
      </dgm:t>
    </dgm:pt>
    <dgm:pt modelId="{F0955B62-F731-4F0E-A94F-DE310ACE5720}" type="parTrans" cxnId="{BE1486E7-9060-4A87-88DD-899A1F7472C5}">
      <dgm:prSet/>
      <dgm:spPr/>
      <dgm:t>
        <a:bodyPr/>
        <a:lstStyle/>
        <a:p>
          <a:endParaRPr lang="pt-BR" sz="2000">
            <a:latin typeface="Poppins Bold" panose="020B0604020202020204" charset="0"/>
            <a:cs typeface="Poppins Bold" panose="020B0604020202020204" charset="0"/>
          </a:endParaRPr>
        </a:p>
      </dgm:t>
    </dgm:pt>
    <dgm:pt modelId="{BF4BAFBF-0834-4A0C-A5F5-A23AA65C7F51}" type="sibTrans" cxnId="{BE1486E7-9060-4A87-88DD-899A1F7472C5}">
      <dgm:prSet/>
      <dgm:spPr/>
      <dgm:t>
        <a:bodyPr/>
        <a:lstStyle/>
        <a:p>
          <a:endParaRPr lang="pt-BR" sz="2000">
            <a:latin typeface="Poppins Bold" panose="020B0604020202020204" charset="0"/>
            <a:cs typeface="Poppins Bold" panose="020B0604020202020204" charset="0"/>
          </a:endParaRPr>
        </a:p>
      </dgm:t>
    </dgm:pt>
    <dgm:pt modelId="{44889EBC-82EB-416D-9BE5-7CF489108E17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r>
            <a:rPr lang="pt-BR" sz="2400" dirty="0">
              <a:latin typeface="Poppins Bold" panose="020B0604020202020204" charset="0"/>
              <a:cs typeface="Poppins Bold" panose="020B0604020202020204" charset="0"/>
            </a:rPr>
            <a:t>Prazo para resposta dos questionários</a:t>
          </a:r>
        </a:p>
      </dgm:t>
    </dgm:pt>
    <dgm:pt modelId="{EA68CA6D-0F7C-4DD3-82DA-2EF5A99E603A}" type="parTrans" cxnId="{1DC8D34C-3021-4762-AEE7-E2F52C100BA8}">
      <dgm:prSet/>
      <dgm:spPr/>
      <dgm:t>
        <a:bodyPr/>
        <a:lstStyle/>
        <a:p>
          <a:endParaRPr lang="pt-BR" sz="2000">
            <a:latin typeface="Poppins Bold" panose="020B0604020202020204" charset="0"/>
            <a:cs typeface="Poppins Bold" panose="020B0604020202020204" charset="0"/>
          </a:endParaRPr>
        </a:p>
      </dgm:t>
    </dgm:pt>
    <dgm:pt modelId="{CBD3F1B1-4D6F-4D26-A885-0BBCFACD165C}" type="sibTrans" cxnId="{1DC8D34C-3021-4762-AEE7-E2F52C100BA8}">
      <dgm:prSet/>
      <dgm:spPr/>
      <dgm:t>
        <a:bodyPr/>
        <a:lstStyle/>
        <a:p>
          <a:endParaRPr lang="pt-BR" sz="2000">
            <a:latin typeface="Poppins Bold" panose="020B0604020202020204" charset="0"/>
            <a:cs typeface="Poppins Bold" panose="020B0604020202020204" charset="0"/>
          </a:endParaRPr>
        </a:p>
      </dgm:t>
    </dgm:pt>
    <dgm:pt modelId="{7EA7CC68-19FB-4C92-99CB-DD28F3A0AF6C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r>
            <a:rPr lang="pt-BR" sz="2400" dirty="0">
              <a:latin typeface="Poppins Bold" panose="020B0604020202020204" charset="0"/>
              <a:cs typeface="Poppins Bold" panose="020B0604020202020204" charset="0"/>
            </a:rPr>
            <a:t>Divulgação dos Resultados</a:t>
          </a:r>
        </a:p>
      </dgm:t>
    </dgm:pt>
    <dgm:pt modelId="{5ED8EF2B-43AE-43D3-A6E1-C2BEF89788BD}" type="parTrans" cxnId="{05647FDD-6602-46D2-BBC8-A63DF0F11594}">
      <dgm:prSet/>
      <dgm:spPr/>
      <dgm:t>
        <a:bodyPr/>
        <a:lstStyle/>
        <a:p>
          <a:endParaRPr lang="pt-BR" sz="2000">
            <a:latin typeface="Poppins Bold" panose="020B0604020202020204" charset="0"/>
            <a:cs typeface="Poppins Bold" panose="020B0604020202020204" charset="0"/>
          </a:endParaRPr>
        </a:p>
      </dgm:t>
    </dgm:pt>
    <dgm:pt modelId="{BAA23CFE-3F96-4A1B-A518-B1D8E92FACF5}" type="sibTrans" cxnId="{05647FDD-6602-46D2-BBC8-A63DF0F11594}">
      <dgm:prSet/>
      <dgm:spPr/>
      <dgm:t>
        <a:bodyPr/>
        <a:lstStyle/>
        <a:p>
          <a:endParaRPr lang="pt-BR" sz="2000">
            <a:latin typeface="Poppins Bold" panose="020B0604020202020204" charset="0"/>
            <a:cs typeface="Poppins Bold" panose="020B0604020202020204" charset="0"/>
          </a:endParaRPr>
        </a:p>
      </dgm:t>
    </dgm:pt>
    <dgm:pt modelId="{553FBD40-46A1-4A9F-960D-C7EDC659125C}" type="pres">
      <dgm:prSet presAssocID="{4C479838-9EAC-40F5-B72A-ADB75D8E8533}" presName="Name0" presStyleCnt="0">
        <dgm:presLayoutVars>
          <dgm:dir/>
          <dgm:animLvl val="lvl"/>
          <dgm:resizeHandles val="exact"/>
        </dgm:presLayoutVars>
      </dgm:prSet>
      <dgm:spPr/>
    </dgm:pt>
    <dgm:pt modelId="{D17DDAF1-6C0B-4AE2-98B6-07D439EF98B8}" type="pres">
      <dgm:prSet presAssocID="{C82A1D80-88FB-454A-B74C-E2297FF449DD}" presName="parTxOnly" presStyleLbl="node1" presStyleIdx="0" presStyleCnt="3" custScaleX="127301">
        <dgm:presLayoutVars>
          <dgm:chMax val="0"/>
          <dgm:chPref val="0"/>
          <dgm:bulletEnabled val="1"/>
        </dgm:presLayoutVars>
      </dgm:prSet>
      <dgm:spPr/>
    </dgm:pt>
    <dgm:pt modelId="{283C68F5-479D-429D-850E-5653CE102D66}" type="pres">
      <dgm:prSet presAssocID="{BF4BAFBF-0834-4A0C-A5F5-A23AA65C7F51}" presName="parTxOnlySpace" presStyleCnt="0"/>
      <dgm:spPr/>
    </dgm:pt>
    <dgm:pt modelId="{743A6A61-8BC9-4D69-97BE-467D31CDBDBB}" type="pres">
      <dgm:prSet presAssocID="{44889EBC-82EB-416D-9BE5-7CF489108E17}" presName="parTxOnly" presStyleLbl="node1" presStyleIdx="1" presStyleCnt="3" custScaleX="125109">
        <dgm:presLayoutVars>
          <dgm:chMax val="0"/>
          <dgm:chPref val="0"/>
          <dgm:bulletEnabled val="1"/>
        </dgm:presLayoutVars>
      </dgm:prSet>
      <dgm:spPr/>
    </dgm:pt>
    <dgm:pt modelId="{EC25F6F9-B903-44F2-A5B9-8A658D55B07C}" type="pres">
      <dgm:prSet presAssocID="{CBD3F1B1-4D6F-4D26-A885-0BBCFACD165C}" presName="parTxOnlySpace" presStyleCnt="0"/>
      <dgm:spPr/>
    </dgm:pt>
    <dgm:pt modelId="{79946EDD-56CF-4ABD-9692-6FF7C8CF3EC8}" type="pres">
      <dgm:prSet presAssocID="{7EA7CC68-19FB-4C92-99CB-DD28F3A0AF6C}" presName="parTxOnly" presStyleLbl="node1" presStyleIdx="2" presStyleCnt="3" custScaleX="170912">
        <dgm:presLayoutVars>
          <dgm:chMax val="0"/>
          <dgm:chPref val="0"/>
          <dgm:bulletEnabled val="1"/>
        </dgm:presLayoutVars>
      </dgm:prSet>
      <dgm:spPr/>
    </dgm:pt>
  </dgm:ptLst>
  <dgm:cxnLst>
    <dgm:cxn modelId="{CDCEA960-F453-48F0-99A0-7522729095F4}" type="presOf" srcId="{C82A1D80-88FB-454A-B74C-E2297FF449DD}" destId="{D17DDAF1-6C0B-4AE2-98B6-07D439EF98B8}" srcOrd="0" destOrd="0" presId="urn:microsoft.com/office/officeart/2005/8/layout/chevron1"/>
    <dgm:cxn modelId="{1DC8D34C-3021-4762-AEE7-E2F52C100BA8}" srcId="{4C479838-9EAC-40F5-B72A-ADB75D8E8533}" destId="{44889EBC-82EB-416D-9BE5-7CF489108E17}" srcOrd="1" destOrd="0" parTransId="{EA68CA6D-0F7C-4DD3-82DA-2EF5A99E603A}" sibTransId="{CBD3F1B1-4D6F-4D26-A885-0BBCFACD165C}"/>
    <dgm:cxn modelId="{F7DD186D-D93A-47FE-BBD4-B1639136486F}" type="presOf" srcId="{4C479838-9EAC-40F5-B72A-ADB75D8E8533}" destId="{553FBD40-46A1-4A9F-960D-C7EDC659125C}" srcOrd="0" destOrd="0" presId="urn:microsoft.com/office/officeart/2005/8/layout/chevron1"/>
    <dgm:cxn modelId="{03B8594E-EBD1-4353-BAB8-1E68199555DF}" type="presOf" srcId="{44889EBC-82EB-416D-9BE5-7CF489108E17}" destId="{743A6A61-8BC9-4D69-97BE-467D31CDBDBB}" srcOrd="0" destOrd="0" presId="urn:microsoft.com/office/officeart/2005/8/layout/chevron1"/>
    <dgm:cxn modelId="{DA54E8CA-E648-4DC9-B96D-34133DB2A86C}" type="presOf" srcId="{7EA7CC68-19FB-4C92-99CB-DD28F3A0AF6C}" destId="{79946EDD-56CF-4ABD-9692-6FF7C8CF3EC8}" srcOrd="0" destOrd="0" presId="urn:microsoft.com/office/officeart/2005/8/layout/chevron1"/>
    <dgm:cxn modelId="{05647FDD-6602-46D2-BBC8-A63DF0F11594}" srcId="{4C479838-9EAC-40F5-B72A-ADB75D8E8533}" destId="{7EA7CC68-19FB-4C92-99CB-DD28F3A0AF6C}" srcOrd="2" destOrd="0" parTransId="{5ED8EF2B-43AE-43D3-A6E1-C2BEF89788BD}" sibTransId="{BAA23CFE-3F96-4A1B-A518-B1D8E92FACF5}"/>
    <dgm:cxn modelId="{BE1486E7-9060-4A87-88DD-899A1F7472C5}" srcId="{4C479838-9EAC-40F5-B72A-ADB75D8E8533}" destId="{C82A1D80-88FB-454A-B74C-E2297FF449DD}" srcOrd="0" destOrd="0" parTransId="{F0955B62-F731-4F0E-A94F-DE310ACE5720}" sibTransId="{BF4BAFBF-0834-4A0C-A5F5-A23AA65C7F51}"/>
    <dgm:cxn modelId="{A84D13E2-7A7A-4B43-9C85-B1BB1D526E7A}" type="presParOf" srcId="{553FBD40-46A1-4A9F-960D-C7EDC659125C}" destId="{D17DDAF1-6C0B-4AE2-98B6-07D439EF98B8}" srcOrd="0" destOrd="0" presId="urn:microsoft.com/office/officeart/2005/8/layout/chevron1"/>
    <dgm:cxn modelId="{2B1FB16F-7558-46C0-A316-0549F6E457AB}" type="presParOf" srcId="{553FBD40-46A1-4A9F-960D-C7EDC659125C}" destId="{283C68F5-479D-429D-850E-5653CE102D66}" srcOrd="1" destOrd="0" presId="urn:microsoft.com/office/officeart/2005/8/layout/chevron1"/>
    <dgm:cxn modelId="{CF15CA68-0E1E-42FB-A1E5-01163A49E0DE}" type="presParOf" srcId="{553FBD40-46A1-4A9F-960D-C7EDC659125C}" destId="{743A6A61-8BC9-4D69-97BE-467D31CDBDBB}" srcOrd="2" destOrd="0" presId="urn:microsoft.com/office/officeart/2005/8/layout/chevron1"/>
    <dgm:cxn modelId="{66290005-D1E4-4BCB-99C9-B0DD9E461A02}" type="presParOf" srcId="{553FBD40-46A1-4A9F-960D-C7EDC659125C}" destId="{EC25F6F9-B903-44F2-A5B9-8A658D55B07C}" srcOrd="3" destOrd="0" presId="urn:microsoft.com/office/officeart/2005/8/layout/chevron1"/>
    <dgm:cxn modelId="{D4BE6FA2-6A18-4178-8623-3E9ADB794086}" type="presParOf" srcId="{553FBD40-46A1-4A9F-960D-C7EDC659125C}" destId="{79946EDD-56CF-4ABD-9692-6FF7C8CF3EC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DDAF1-6C0B-4AE2-98B6-07D439EF98B8}">
      <dsp:nvSpPr>
        <dsp:cNvPr id="0" name=""/>
        <dsp:cNvSpPr/>
      </dsp:nvSpPr>
      <dsp:spPr>
        <a:xfrm>
          <a:off x="5030" y="1200466"/>
          <a:ext cx="5696934" cy="179006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Poppins Bold" panose="020B0604020202020204" charset="0"/>
              <a:cs typeface="Poppins Bold" panose="020B0604020202020204" charset="0"/>
            </a:rPr>
            <a:t>Disponibilização do Questionário</a:t>
          </a:r>
        </a:p>
      </dsp:txBody>
      <dsp:txXfrm>
        <a:off x="900064" y="1200466"/>
        <a:ext cx="3906867" cy="1790067"/>
      </dsp:txXfrm>
    </dsp:sp>
    <dsp:sp modelId="{743A6A61-8BC9-4D69-97BE-467D31CDBDBB}">
      <dsp:nvSpPr>
        <dsp:cNvPr id="0" name=""/>
        <dsp:cNvSpPr/>
      </dsp:nvSpPr>
      <dsp:spPr>
        <a:xfrm>
          <a:off x="5254447" y="1200466"/>
          <a:ext cx="5598838" cy="179006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Poppins Bold" panose="020B0604020202020204" charset="0"/>
              <a:cs typeface="Poppins Bold" panose="020B0604020202020204" charset="0"/>
            </a:rPr>
            <a:t>Prazo para resposta dos questionários</a:t>
          </a:r>
        </a:p>
      </dsp:txBody>
      <dsp:txXfrm>
        <a:off x="6149481" y="1200466"/>
        <a:ext cx="3808771" cy="1790067"/>
      </dsp:txXfrm>
    </dsp:sp>
    <dsp:sp modelId="{79946EDD-56CF-4ABD-9692-6FF7C8CF3EC8}">
      <dsp:nvSpPr>
        <dsp:cNvPr id="0" name=""/>
        <dsp:cNvSpPr/>
      </dsp:nvSpPr>
      <dsp:spPr>
        <a:xfrm>
          <a:off x="10405769" y="1200466"/>
          <a:ext cx="7648600" cy="179006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Poppins Bold" panose="020B0604020202020204" charset="0"/>
              <a:cs typeface="Poppins Bold" panose="020B0604020202020204" charset="0"/>
            </a:rPr>
            <a:t>Divulgação dos Resultados</a:t>
          </a:r>
        </a:p>
      </dsp:txBody>
      <dsp:txXfrm>
        <a:off x="11300803" y="1200466"/>
        <a:ext cx="5858533" cy="1790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4CE6D-C809-414D-A8AB-C26D652C4AED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31CA9-A360-444D-A9EE-93DF256C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3900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654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24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602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795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5286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2938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4276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9024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2806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3058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91C5E-C30B-2C9B-52C0-9165791CF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8D8BBB5-27C1-1FC6-2239-014234818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347CAD1-C86C-1891-0DD8-30042AD07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8C4863A-A17F-9FE4-05F8-334A3D59A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829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248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3E4D3-C7FF-8198-6F8F-49DFE24B0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D0347DE-4C88-1E55-3D4A-B144D0F561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4483B45-E4F5-00DA-EC8B-062040157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C681CB2-E223-8EF3-7145-198808E091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3933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7EAA5-0FEB-9D84-E16E-9221F8800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C8B9CA2-06D7-4266-26B6-2C0B2B07D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E4EA126-87C5-AA68-78D4-18AABF11A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9BC8CB-0006-A779-F5C9-5D6EB2D5A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8004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F112D-9458-2373-4683-556FC5CCD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B389C6B-95F7-BE56-7E16-B1D4583B35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8FD0B87-D257-A599-9BD3-CD5EAF762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DC6125E-8FFE-EB71-59A3-77476A1B0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139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D732B-75F0-A276-BE14-98B93D266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E31800A-9D9E-FE7B-7255-D14F0AE5B9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2E14D09-51A0-664C-B8A7-06A6432F5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AAFCF1B-0C8C-1DC1-C2B1-5E63240FF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2486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721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7201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840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06314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44823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7585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11071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56781-2A08-B611-8326-BD350BB18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2999D0A-D5E6-72B7-78E7-DE2E9D8696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16CD0B0-0B7B-8172-86E9-CE56FFEFB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34B082-D8ED-60D7-BD3F-FE9B7770B3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64965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5996F-E35B-FEC2-876F-4690BC74A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1E244CA-20A4-F26A-7916-717B77BD8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830ADDA-8750-29FB-F1FB-39C84DABB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E47B0CC-0B5E-89A0-228C-1958C74B6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7349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C78E6-701E-5E75-585C-3F3ABE12D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77C96B0-48DF-6B17-93FD-84376F83E0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3A15E3A-AF87-9A74-0EE4-E6693A1A9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AE49A3-4021-3BF5-16F4-EA18D8C0E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1072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75985-4179-0B30-21FD-EA334FA4F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E337D03-2878-A2EA-327F-50C6B23E3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937CAF4-9F30-C0EC-053D-BCBAB64EB4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A98072F-8123-0C8B-AA22-0206C395F5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534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1CA9-A360-444D-A9EE-93DF256C4B85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003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hyperlink" Target="https://iegm.irbcontas.org.br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Espaço Reservado para Imagem 16" descr="Edifício de tijolos&#10;&#10;Descrição gerada automaticamente">
            <a:extLst>
              <a:ext uri="{FF2B5EF4-FFF2-40B4-BE49-F238E27FC236}">
                <a16:creationId xmlns:a16="http://schemas.microsoft.com/office/drawing/2014/main" id="{E19A4C7C-5387-0B30-B71D-620FA6C85C97}"/>
              </a:ext>
            </a:extLst>
          </p:cNvPr>
          <p:cNvPicPr/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13294" r="13294"/>
          <a:stretch/>
        </p:blipFill>
        <p:spPr>
          <a:xfrm rot="882">
            <a:off x="7800362" y="1045647"/>
            <a:ext cx="10626195" cy="970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Group 2"/>
          <p:cNvGrpSpPr/>
          <p:nvPr/>
        </p:nvGrpSpPr>
        <p:grpSpPr>
          <a:xfrm>
            <a:off x="8840589" y="839589"/>
            <a:ext cx="9587212" cy="9587212"/>
            <a:chOff x="-95377" y="-95377"/>
            <a:chExt cx="6540754" cy="6540754"/>
          </a:xfrm>
        </p:grpSpPr>
        <p:sp>
          <p:nvSpPr>
            <p:cNvPr id="3" name="Freeform 3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4"/>
              <a:stretch>
                <a:fillRect r="-781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 rot="-2700000">
            <a:off x="-4781926" y="951518"/>
            <a:ext cx="18111132" cy="11629737"/>
            <a:chOff x="0" y="0"/>
            <a:chExt cx="4770010" cy="3062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2700000">
            <a:off x="10877795" y="-5191057"/>
            <a:ext cx="5852739" cy="8669109"/>
            <a:chOff x="0" y="0"/>
            <a:chExt cx="1541462" cy="22832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41462" cy="2283222"/>
            </a:xfrm>
            <a:custGeom>
              <a:avLst/>
              <a:gdLst/>
              <a:ahLst/>
              <a:cxnLst/>
              <a:rect l="l" t="t" r="r" b="b"/>
              <a:pathLst>
                <a:path w="1541462" h="2283222">
                  <a:moveTo>
                    <a:pt x="0" y="0"/>
                  </a:moveTo>
                  <a:lnTo>
                    <a:pt x="1541462" y="0"/>
                  </a:lnTo>
                  <a:lnTo>
                    <a:pt x="1541462" y="2283222"/>
                  </a:lnTo>
                  <a:lnTo>
                    <a:pt x="0" y="2283222"/>
                  </a:lnTo>
                  <a:close/>
                </a:path>
              </a:pathLst>
            </a:custGeom>
            <a:solidFill>
              <a:srgbClr val="023D54">
                <a:alpha val="4000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41462" cy="2321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2700000">
            <a:off x="10877795" y="-5551814"/>
            <a:ext cx="5852739" cy="8669109"/>
            <a:chOff x="0" y="0"/>
            <a:chExt cx="1541462" cy="228322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41462" cy="2283222"/>
            </a:xfrm>
            <a:custGeom>
              <a:avLst/>
              <a:gdLst/>
              <a:ahLst/>
              <a:cxnLst/>
              <a:rect l="l" t="t" r="r" b="b"/>
              <a:pathLst>
                <a:path w="1541462" h="2283222">
                  <a:moveTo>
                    <a:pt x="0" y="0"/>
                  </a:moveTo>
                  <a:lnTo>
                    <a:pt x="1541462" y="0"/>
                  </a:lnTo>
                  <a:lnTo>
                    <a:pt x="1541462" y="2283222"/>
                  </a:lnTo>
                  <a:lnTo>
                    <a:pt x="0" y="2283222"/>
                  </a:lnTo>
                  <a:close/>
                </a:path>
              </a:pathLst>
            </a:custGeom>
            <a:solidFill>
              <a:srgbClr val="023D54">
                <a:alpha val="4000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541462" cy="2321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2700000">
            <a:off x="10826649" y="-6134434"/>
            <a:ext cx="5852739" cy="8813770"/>
            <a:chOff x="0" y="-38100"/>
            <a:chExt cx="1541462" cy="232132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41462" cy="2283222"/>
            </a:xfrm>
            <a:custGeom>
              <a:avLst/>
              <a:gdLst/>
              <a:ahLst/>
              <a:cxnLst/>
              <a:rect l="l" t="t" r="r" b="b"/>
              <a:pathLst>
                <a:path w="1541462" h="2283222">
                  <a:moveTo>
                    <a:pt x="0" y="0"/>
                  </a:moveTo>
                  <a:lnTo>
                    <a:pt x="1541462" y="0"/>
                  </a:lnTo>
                  <a:lnTo>
                    <a:pt x="1541462" y="2283222"/>
                  </a:lnTo>
                  <a:lnTo>
                    <a:pt x="0" y="2283222"/>
                  </a:lnTo>
                  <a:close/>
                </a:path>
              </a:pathLst>
            </a:custGeom>
            <a:solidFill>
              <a:srgbClr val="023D54">
                <a:alpha val="8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541462" cy="2321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89978" y="4054056"/>
            <a:ext cx="14209547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19"/>
              </a:lnSpc>
              <a:spcBef>
                <a:spcPct val="0"/>
              </a:spcBef>
            </a:pPr>
            <a:r>
              <a:rPr lang="pt-BR" sz="8000" b="1" spc="-459" dirty="0">
                <a:solidFill>
                  <a:srgbClr val="FFFFFF"/>
                </a:solidFill>
                <a:latin typeface="Jannah Heavy"/>
              </a:rPr>
              <a:t>ÍNDICE DE EFETIVIDADE DA GESTÃO MUNICIPAL – IEGM 2026</a:t>
            </a:r>
            <a:endParaRPr lang="en-US" sz="8000" b="1" spc="-459" dirty="0">
              <a:solidFill>
                <a:srgbClr val="FFFFFF"/>
              </a:solidFill>
              <a:latin typeface="Jannah Heavy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-3505200" y="6311084"/>
            <a:ext cx="13227813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-1273518" y="8298180"/>
            <a:ext cx="7315200" cy="3977640"/>
          </a:xfrm>
          <a:custGeom>
            <a:avLst/>
            <a:gdLst/>
            <a:ahLst/>
            <a:cxnLst/>
            <a:rect l="l" t="t" r="r" b="b"/>
            <a:pathLst>
              <a:path w="7315200" h="3977640">
                <a:moveTo>
                  <a:pt x="0" y="0"/>
                </a:moveTo>
                <a:lnTo>
                  <a:pt x="7315200" y="0"/>
                </a:lnTo>
                <a:lnTo>
                  <a:pt x="7315200" y="3977640"/>
                </a:lnTo>
                <a:lnTo>
                  <a:pt x="0" y="397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 rot="8100000" flipV="1">
            <a:off x="-3475881" y="1121409"/>
            <a:ext cx="9401653" cy="429307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6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TextBox 20"/>
          <p:cNvSpPr txBox="1"/>
          <p:nvPr/>
        </p:nvSpPr>
        <p:spPr>
          <a:xfrm>
            <a:off x="248238" y="6077413"/>
            <a:ext cx="14209547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00"/>
              </a:lnSpc>
              <a:spcBef>
                <a:spcPct val="0"/>
              </a:spcBef>
            </a:pPr>
            <a:endParaRPr lang="en-US" sz="5400" spc="-292">
              <a:solidFill>
                <a:srgbClr val="FFFFFF"/>
              </a:solidFill>
              <a:latin typeface="Jannah Heavy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09C8A47B-D3FA-3927-DF2F-750067E011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</a:blip>
          <a:stretch>
            <a:fillRect/>
          </a:stretch>
        </p:blipFill>
        <p:spPr>
          <a:xfrm>
            <a:off x="11088533" y="9320920"/>
            <a:ext cx="6738504" cy="601282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CE9D50C9-B7D6-F240-5DED-232E1A3ED0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</a:blip>
          <a:stretch>
            <a:fillRect/>
          </a:stretch>
        </p:blipFill>
        <p:spPr>
          <a:xfrm>
            <a:off x="11110382" y="8501018"/>
            <a:ext cx="2003077" cy="79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-2700000">
            <a:off x="-4788981" y="928217"/>
            <a:ext cx="18111132" cy="11629737"/>
            <a:chOff x="0" y="0"/>
            <a:chExt cx="4770010" cy="3062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2700000">
            <a:off x="10877795" y="-5191057"/>
            <a:ext cx="5852739" cy="8669109"/>
            <a:chOff x="0" y="0"/>
            <a:chExt cx="1541462" cy="22832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41462" cy="2283222"/>
            </a:xfrm>
            <a:custGeom>
              <a:avLst/>
              <a:gdLst/>
              <a:ahLst/>
              <a:cxnLst/>
              <a:rect l="l" t="t" r="r" b="b"/>
              <a:pathLst>
                <a:path w="1541462" h="2283222">
                  <a:moveTo>
                    <a:pt x="0" y="0"/>
                  </a:moveTo>
                  <a:lnTo>
                    <a:pt x="1541462" y="0"/>
                  </a:lnTo>
                  <a:lnTo>
                    <a:pt x="1541462" y="2283222"/>
                  </a:lnTo>
                  <a:lnTo>
                    <a:pt x="0" y="2283222"/>
                  </a:lnTo>
                  <a:close/>
                </a:path>
              </a:pathLst>
            </a:custGeom>
            <a:solidFill>
              <a:srgbClr val="023D54">
                <a:alpha val="4000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41462" cy="2321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2700000">
            <a:off x="10877795" y="-5551814"/>
            <a:ext cx="5852739" cy="8669109"/>
            <a:chOff x="0" y="0"/>
            <a:chExt cx="1541462" cy="228322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41462" cy="2283222"/>
            </a:xfrm>
            <a:custGeom>
              <a:avLst/>
              <a:gdLst/>
              <a:ahLst/>
              <a:cxnLst/>
              <a:rect l="l" t="t" r="r" b="b"/>
              <a:pathLst>
                <a:path w="1541462" h="2283222">
                  <a:moveTo>
                    <a:pt x="0" y="0"/>
                  </a:moveTo>
                  <a:lnTo>
                    <a:pt x="1541462" y="0"/>
                  </a:lnTo>
                  <a:lnTo>
                    <a:pt x="1541462" y="2283222"/>
                  </a:lnTo>
                  <a:lnTo>
                    <a:pt x="0" y="2283222"/>
                  </a:lnTo>
                  <a:close/>
                </a:path>
              </a:pathLst>
            </a:custGeom>
            <a:solidFill>
              <a:srgbClr val="023D54">
                <a:alpha val="4000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541462" cy="2321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2700000">
            <a:off x="10877795" y="-6010958"/>
            <a:ext cx="5852739" cy="8669109"/>
            <a:chOff x="0" y="0"/>
            <a:chExt cx="1541462" cy="228322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41462" cy="2283222"/>
            </a:xfrm>
            <a:custGeom>
              <a:avLst/>
              <a:gdLst/>
              <a:ahLst/>
              <a:cxnLst/>
              <a:rect l="l" t="t" r="r" b="b"/>
              <a:pathLst>
                <a:path w="1541462" h="2283222">
                  <a:moveTo>
                    <a:pt x="0" y="0"/>
                  </a:moveTo>
                  <a:lnTo>
                    <a:pt x="1541462" y="0"/>
                  </a:lnTo>
                  <a:lnTo>
                    <a:pt x="1541462" y="2283222"/>
                  </a:lnTo>
                  <a:lnTo>
                    <a:pt x="0" y="2283222"/>
                  </a:lnTo>
                  <a:close/>
                </a:path>
              </a:pathLst>
            </a:custGeom>
            <a:solidFill>
              <a:srgbClr val="023D54">
                <a:alpha val="8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541462" cy="2321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8100000" flipV="1">
            <a:off x="-3475881" y="1121409"/>
            <a:ext cx="9401653" cy="429307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19221" y="2327608"/>
            <a:ext cx="9243979" cy="1310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en-US" sz="4000">
                <a:solidFill>
                  <a:srgbClr val="FFFFFF"/>
                </a:solidFill>
                <a:latin typeface="Poppins Ultra-Bold"/>
              </a:rPr>
              <a:t>ACORDO DE COOPERAÇÃO TÉCNICA E OPERACIONAL Nº 001/2016 </a:t>
            </a:r>
          </a:p>
        </p:txBody>
      </p:sp>
      <p:grpSp>
        <p:nvGrpSpPr>
          <p:cNvPr id="33" name="Group 7">
            <a:extLst>
              <a:ext uri="{FF2B5EF4-FFF2-40B4-BE49-F238E27FC236}">
                <a16:creationId xmlns:a16="http://schemas.microsoft.com/office/drawing/2014/main" id="{D49A01A2-2C85-96F6-4E21-DFA405EF501E}"/>
              </a:ext>
            </a:extLst>
          </p:cNvPr>
          <p:cNvGrpSpPr/>
          <p:nvPr/>
        </p:nvGrpSpPr>
        <p:grpSpPr>
          <a:xfrm>
            <a:off x="10896601" y="1866900"/>
            <a:ext cx="6272177" cy="6553201"/>
            <a:chOff x="0" y="0"/>
            <a:chExt cx="1541462" cy="2283222"/>
          </a:xfrm>
        </p:grpSpPr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D01B6E64-76EB-51BA-475C-AB6B45E5389C}"/>
                </a:ext>
              </a:extLst>
            </p:cNvPr>
            <p:cNvSpPr/>
            <p:nvPr/>
          </p:nvSpPr>
          <p:spPr>
            <a:xfrm>
              <a:off x="0" y="0"/>
              <a:ext cx="1541462" cy="2283222"/>
            </a:xfrm>
            <a:custGeom>
              <a:avLst/>
              <a:gdLst/>
              <a:ahLst/>
              <a:cxnLst/>
              <a:rect l="l" t="t" r="r" b="b"/>
              <a:pathLst>
                <a:path w="1541462" h="2283222">
                  <a:moveTo>
                    <a:pt x="0" y="0"/>
                  </a:moveTo>
                  <a:lnTo>
                    <a:pt x="1541462" y="0"/>
                  </a:lnTo>
                  <a:lnTo>
                    <a:pt x="1541462" y="2283222"/>
                  </a:lnTo>
                  <a:lnTo>
                    <a:pt x="0" y="2283222"/>
                  </a:lnTo>
                  <a:close/>
                </a:path>
              </a:pathLst>
            </a:custGeom>
            <a:solidFill>
              <a:srgbClr val="023D54">
                <a:alpha val="4000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71C4AA87-82EB-D1DE-243F-E97B6FAF77B7}"/>
                </a:ext>
              </a:extLst>
            </p:cNvPr>
            <p:cNvSpPr txBox="1"/>
            <p:nvPr/>
          </p:nvSpPr>
          <p:spPr>
            <a:xfrm>
              <a:off x="0" y="-38100"/>
              <a:ext cx="1541462" cy="2321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roup 9"/>
          <p:cNvGrpSpPr/>
          <p:nvPr/>
        </p:nvGrpSpPr>
        <p:grpSpPr>
          <a:xfrm>
            <a:off x="11155346" y="2171700"/>
            <a:ext cx="5755079" cy="5954035"/>
            <a:chOff x="0" y="0"/>
            <a:chExt cx="7673439" cy="7938713"/>
          </a:xfrm>
        </p:grpSpPr>
        <p:pic>
          <p:nvPicPr>
            <p:cNvPr id="37" name="Picture 10"/>
            <p:cNvPicPr>
              <a:picLocks noChangeAspect="1"/>
            </p:cNvPicPr>
            <p:nvPr/>
          </p:nvPicPr>
          <p:blipFill>
            <a:blip r:embed="rId4">
              <a:alphaModFix amt="90000"/>
            </a:blip>
            <a:srcRect l="17770" r="17770"/>
            <a:stretch>
              <a:fillRect/>
            </a:stretch>
          </p:blipFill>
          <p:spPr>
            <a:xfrm>
              <a:off x="0" y="0"/>
              <a:ext cx="7673439" cy="7938713"/>
            </a:xfrm>
            <a:prstGeom prst="rect">
              <a:avLst/>
            </a:prstGeom>
          </p:spPr>
        </p:pic>
      </p:grpSp>
      <p:pic>
        <p:nvPicPr>
          <p:cNvPr id="43" name="Imagem 42">
            <a:extLst>
              <a:ext uri="{FF2B5EF4-FFF2-40B4-BE49-F238E27FC236}">
                <a16:creationId xmlns:a16="http://schemas.microsoft.com/office/drawing/2014/main" id="{C7D71F6F-F24C-FB40-FBDA-9A9804340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5039141"/>
            <a:ext cx="3467445" cy="1540345"/>
          </a:xfrm>
          <a:prstGeom prst="rect">
            <a:avLst/>
          </a:prstGeom>
        </p:spPr>
      </p:pic>
      <p:sp>
        <p:nvSpPr>
          <p:cNvPr id="44" name="Freeform 10">
            <a:extLst>
              <a:ext uri="{FF2B5EF4-FFF2-40B4-BE49-F238E27FC236}">
                <a16:creationId xmlns:a16="http://schemas.microsoft.com/office/drawing/2014/main" id="{643FABA5-3878-C670-7643-6A67A59297C6}"/>
              </a:ext>
            </a:extLst>
          </p:cNvPr>
          <p:cNvSpPr/>
          <p:nvPr/>
        </p:nvSpPr>
        <p:spPr>
          <a:xfrm>
            <a:off x="1676400" y="5039141"/>
            <a:ext cx="3450502" cy="1540346"/>
          </a:xfrm>
          <a:custGeom>
            <a:avLst/>
            <a:gdLst/>
            <a:ahLst/>
            <a:cxnLst/>
            <a:rect l="l" t="t" r="r" b="b"/>
            <a:pathLst>
              <a:path w="1970398" h="680192">
                <a:moveTo>
                  <a:pt x="0" y="0"/>
                </a:moveTo>
                <a:lnTo>
                  <a:pt x="1970398" y="0"/>
                </a:lnTo>
                <a:lnTo>
                  <a:pt x="1970398" y="680192"/>
                </a:lnTo>
                <a:lnTo>
                  <a:pt x="0" y="68019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540464" y="1511766"/>
            <a:ext cx="18111132" cy="13030202"/>
            <a:chOff x="0" y="0"/>
            <a:chExt cx="4770010" cy="3062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56388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en-US" sz="5000">
                <a:solidFill>
                  <a:srgbClr val="FFFFFF"/>
                </a:solidFill>
                <a:latin typeface="Poppins Ultra-Bold"/>
              </a:rPr>
              <a:t>O QUE É O IEGM?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68794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>
                <a:solidFill>
                  <a:srgbClr val="FFFFFF"/>
                </a:solidFill>
                <a:latin typeface="Jannah Medium"/>
              </a:rPr>
              <a:t>O Índice de Efetividade da Gestão Municipal – IEGM, </a:t>
            </a:r>
            <a:r>
              <a:rPr lang="pt-BR" sz="4000" b="1">
                <a:solidFill>
                  <a:srgbClr val="92D050"/>
                </a:solidFill>
                <a:latin typeface="Jannah Medium"/>
              </a:rPr>
              <a:t>indicador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 </a:t>
            </a:r>
            <a:r>
              <a:rPr lang="pt-BR" sz="4000" b="1">
                <a:solidFill>
                  <a:srgbClr val="92D050"/>
                </a:solidFill>
                <a:latin typeface="Jannah Medium"/>
              </a:rPr>
              <a:t>padrão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 da Rede Nacional de Indicadores Públicos – Rede </a:t>
            </a:r>
            <a:r>
              <a:rPr lang="pt-BR" sz="4000" b="1" err="1">
                <a:solidFill>
                  <a:srgbClr val="92D050"/>
                </a:solidFill>
                <a:latin typeface="Jannah Medium"/>
              </a:rPr>
              <a:t>Indicon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, foi idealizado em 2015 pelo Tribunal de Contas do Estado de São Paulo e disponibilizado aos Tribunais de Contas pelo Instituto Rui Barbosa – IRB.</a:t>
            </a:r>
          </a:p>
          <a:p>
            <a:pPr marL="269874" lvl="1" algn="just">
              <a:lnSpc>
                <a:spcPct val="150000"/>
              </a:lnSpc>
            </a:pPr>
            <a:endParaRPr lang="pt-BR" sz="4000">
              <a:solidFill>
                <a:srgbClr val="FFFFFF"/>
              </a:solidFill>
              <a:latin typeface="Jannah Medium"/>
            </a:endParaRPr>
          </a:p>
          <a:p>
            <a:pPr marL="269874" lvl="1" algn="just">
              <a:lnSpc>
                <a:spcPts val="3249"/>
              </a:lnSpc>
            </a:pPr>
            <a:endParaRPr lang="pt-BR" sz="3200">
              <a:solidFill>
                <a:srgbClr val="FFFFFF"/>
              </a:solidFill>
              <a:latin typeface="Jannah Medium"/>
            </a:endParaRPr>
          </a:p>
        </p:txBody>
      </p:sp>
      <p:pic>
        <p:nvPicPr>
          <p:cNvPr id="2" name="Imagem 1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49EA189C-0456-40F7-6A97-76D78824C9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61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540464" y="1511766"/>
            <a:ext cx="18111132" cy="13030202"/>
            <a:chOff x="0" y="0"/>
            <a:chExt cx="4770010" cy="3062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08204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en-US" sz="5000">
                <a:solidFill>
                  <a:srgbClr val="FFFFFF"/>
                </a:solidFill>
                <a:latin typeface="Poppins Ultra-Bold"/>
              </a:rPr>
              <a:t>QUAL A FINALIDADE DO IEGM?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5956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Reunir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informações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que possam servir de parâmetros para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subsidiar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as ações de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controle externo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,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aperfeiçoar as ações governamentais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,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fornecer informações aos cidadãos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sobre a gestão local, além de produzir estudos sobre políticas públicas.</a:t>
            </a:r>
            <a:endParaRPr lang="pt-BR" sz="3200" dirty="0">
              <a:solidFill>
                <a:srgbClr val="FFFFFF"/>
              </a:solidFill>
              <a:latin typeface="Jannah Medium"/>
            </a:endParaRPr>
          </a:p>
          <a:p>
            <a:pPr marL="269874" lvl="1" algn="just">
              <a:lnSpc>
                <a:spcPts val="3249"/>
              </a:lnSpc>
            </a:pPr>
            <a:endParaRPr lang="pt-BR" sz="3200" dirty="0">
              <a:solidFill>
                <a:srgbClr val="FFFFFF"/>
              </a:solidFill>
              <a:latin typeface="Jannah Medium"/>
            </a:endParaRP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681AFAF5-D155-E27B-0AB3-55F370B0B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09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21505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0820401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>
                <a:solidFill>
                  <a:srgbClr val="FFFFFF"/>
                </a:solidFill>
                <a:latin typeface="Poppins Ultra-Bold"/>
              </a:rPr>
              <a:t>Como o IEGM Ajuda a Aprimorar a Gestão Municipal?</a:t>
            </a:r>
            <a:endParaRPr lang="en-US" sz="5000">
              <a:solidFill>
                <a:srgbClr val="FFFFFF"/>
              </a:solidFill>
              <a:latin typeface="Poppins Ultra-Bold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5731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3600" dirty="0">
                <a:solidFill>
                  <a:srgbClr val="FFFFFF"/>
                </a:solidFill>
                <a:latin typeface="Jannah Medium"/>
              </a:rPr>
              <a:t>O IEGM reflete as </a:t>
            </a:r>
            <a:r>
              <a:rPr lang="pt-BR" sz="3600" b="1" dirty="0">
                <a:solidFill>
                  <a:srgbClr val="92D050"/>
                </a:solidFill>
                <a:latin typeface="Jannah Medium"/>
              </a:rPr>
              <a:t>principais responsabilidades </a:t>
            </a:r>
            <a:r>
              <a:rPr lang="pt-BR" sz="3600" dirty="0">
                <a:solidFill>
                  <a:srgbClr val="FFFFFF"/>
                </a:solidFill>
                <a:latin typeface="Jannah Medium"/>
              </a:rPr>
              <a:t>da </a:t>
            </a:r>
            <a:r>
              <a:rPr lang="pt-BR" sz="3600" b="1" dirty="0">
                <a:solidFill>
                  <a:srgbClr val="92D050"/>
                </a:solidFill>
                <a:latin typeface="Jannah Medium"/>
              </a:rPr>
              <a:t>gestão municipal </a:t>
            </a:r>
            <a:r>
              <a:rPr lang="pt-BR" sz="3600" dirty="0">
                <a:solidFill>
                  <a:srgbClr val="FFFFFF"/>
                </a:solidFill>
                <a:latin typeface="Jannah Medium"/>
              </a:rPr>
              <a:t>na repartição de competências dentro da Federação.</a:t>
            </a:r>
          </a:p>
          <a:p>
            <a:pPr marL="269874" lvl="1" algn="just">
              <a:lnSpc>
                <a:spcPct val="150000"/>
              </a:lnSpc>
            </a:pPr>
            <a:r>
              <a:rPr lang="pt-BR" sz="3600" dirty="0">
                <a:solidFill>
                  <a:srgbClr val="FFFFFF"/>
                </a:solidFill>
                <a:latin typeface="Jannah Medium"/>
              </a:rPr>
              <a:t>O IEGM é </a:t>
            </a:r>
            <a:r>
              <a:rPr lang="pt-BR" sz="3600" b="1" dirty="0">
                <a:solidFill>
                  <a:srgbClr val="92D050"/>
                </a:solidFill>
                <a:latin typeface="Jannah Medium"/>
              </a:rPr>
              <a:t>orientado</a:t>
            </a:r>
            <a:r>
              <a:rPr lang="pt-BR" sz="3600" dirty="0">
                <a:solidFill>
                  <a:srgbClr val="FFFFFF"/>
                </a:solidFill>
                <a:latin typeface="Jannah Medium"/>
              </a:rPr>
              <a:t> à </a:t>
            </a:r>
            <a:r>
              <a:rPr lang="pt-BR" sz="3600" b="1" dirty="0">
                <a:solidFill>
                  <a:srgbClr val="92D050"/>
                </a:solidFill>
                <a:latin typeface="Jannah Medium"/>
              </a:rPr>
              <a:t>avaliação do esforço </a:t>
            </a:r>
            <a:r>
              <a:rPr lang="pt-BR" sz="3600" dirty="0">
                <a:solidFill>
                  <a:srgbClr val="FFFFFF"/>
                </a:solidFill>
                <a:latin typeface="Jannah Medium"/>
              </a:rPr>
              <a:t>da </a:t>
            </a:r>
            <a:r>
              <a:rPr lang="pt-BR" sz="3600" b="1" dirty="0">
                <a:solidFill>
                  <a:srgbClr val="92D050"/>
                </a:solidFill>
                <a:latin typeface="Jannah Medium"/>
              </a:rPr>
              <a:t>gestão municipal </a:t>
            </a:r>
            <a:r>
              <a:rPr lang="pt-BR" sz="3600" dirty="0">
                <a:solidFill>
                  <a:srgbClr val="FFFFFF"/>
                </a:solidFill>
                <a:latin typeface="Jannah Medium"/>
              </a:rPr>
              <a:t>para a </a:t>
            </a:r>
            <a:r>
              <a:rPr lang="pt-BR" sz="3600" b="1" dirty="0">
                <a:solidFill>
                  <a:srgbClr val="92D050"/>
                </a:solidFill>
                <a:latin typeface="Jannah Medium"/>
              </a:rPr>
              <a:t>provisão de políticas </a:t>
            </a:r>
            <a:r>
              <a:rPr lang="pt-BR" sz="3600" dirty="0">
                <a:solidFill>
                  <a:srgbClr val="FFFFFF"/>
                </a:solidFill>
                <a:latin typeface="Jannah Medium"/>
              </a:rPr>
              <a:t>e </a:t>
            </a:r>
            <a:r>
              <a:rPr lang="pt-BR" sz="3600" b="1" dirty="0">
                <a:solidFill>
                  <a:srgbClr val="92D050"/>
                </a:solidFill>
                <a:latin typeface="Jannah Medium"/>
              </a:rPr>
              <a:t>serviços públicos </a:t>
            </a:r>
            <a:r>
              <a:rPr lang="pt-BR" sz="3600" dirty="0">
                <a:solidFill>
                  <a:srgbClr val="FFFFFF"/>
                </a:solidFill>
                <a:latin typeface="Jannah Medium"/>
              </a:rPr>
              <a:t>sob sua competência </a:t>
            </a:r>
            <a:r>
              <a:rPr lang="pt-BR" sz="3600" b="1" dirty="0">
                <a:solidFill>
                  <a:srgbClr val="92D050"/>
                </a:solidFill>
                <a:latin typeface="Jannah Medium"/>
              </a:rPr>
              <a:t>e</a:t>
            </a:r>
            <a:r>
              <a:rPr lang="pt-BR" sz="3600" dirty="0">
                <a:solidFill>
                  <a:srgbClr val="FFFFFF"/>
                </a:solidFill>
                <a:latin typeface="Jannah Medium"/>
              </a:rPr>
              <a:t> os </a:t>
            </a:r>
            <a:r>
              <a:rPr lang="pt-BR" sz="3600" b="1" dirty="0">
                <a:solidFill>
                  <a:srgbClr val="92D050"/>
                </a:solidFill>
                <a:latin typeface="Jannah Medium"/>
              </a:rPr>
              <a:t>efeitos resultantes</a:t>
            </a:r>
            <a:r>
              <a:rPr lang="pt-BR" sz="3600" dirty="0">
                <a:solidFill>
                  <a:srgbClr val="FFFFFF"/>
                </a:solidFill>
                <a:latin typeface="Jannah Medium"/>
              </a:rPr>
              <a:t> das ações da administração sobre políticas públicas.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0ACA0859-7A4E-90EA-F806-4A68163FBB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46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7812678" y="-8075024"/>
            <a:ext cx="2434045" cy="18516602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13"/>
          <p:cNvSpPr txBox="1"/>
          <p:nvPr/>
        </p:nvSpPr>
        <p:spPr>
          <a:xfrm>
            <a:off x="1142999" y="952500"/>
            <a:ext cx="12192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 dirty="0">
                <a:solidFill>
                  <a:srgbClr val="FFFFFF"/>
                </a:solidFill>
                <a:latin typeface="Poppins Ultra-Bold"/>
              </a:rPr>
              <a:t>Dimensões IEGM 2026</a:t>
            </a:r>
            <a:endParaRPr lang="en-US" sz="5000" dirty="0">
              <a:solidFill>
                <a:srgbClr val="FFFFFF"/>
              </a:solidFill>
              <a:latin typeface="Poppins Ultra-Bold"/>
            </a:endParaRPr>
          </a:p>
        </p:txBody>
      </p:sp>
      <p:sp>
        <p:nvSpPr>
          <p:cNvPr id="2" name="Freeform 34">
            <a:extLst>
              <a:ext uri="{FF2B5EF4-FFF2-40B4-BE49-F238E27FC236}">
                <a16:creationId xmlns:a16="http://schemas.microsoft.com/office/drawing/2014/main" id="{0B01172E-4023-2A98-8257-C5A7BFD2521D}"/>
              </a:ext>
            </a:extLst>
          </p:cNvPr>
          <p:cNvSpPr/>
          <p:nvPr/>
        </p:nvSpPr>
        <p:spPr>
          <a:xfrm>
            <a:off x="15443495" y="-555783"/>
            <a:ext cx="2031409" cy="3016566"/>
          </a:xfrm>
          <a:custGeom>
            <a:avLst/>
            <a:gdLst/>
            <a:ahLst/>
            <a:cxnLst/>
            <a:rect l="l" t="t" r="r" b="b"/>
            <a:pathLst>
              <a:path w="1755233" h="2283222">
                <a:moveTo>
                  <a:pt x="0" y="0"/>
                </a:moveTo>
                <a:lnTo>
                  <a:pt x="1755233" y="0"/>
                </a:lnTo>
                <a:lnTo>
                  <a:pt x="1755233" y="2283222"/>
                </a:lnTo>
                <a:lnTo>
                  <a:pt x="0" y="2283222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  <a:ln w="38100" cap="sq">
            <a:solidFill>
              <a:schemeClr val="bg1">
                <a:alpha val="90000"/>
              </a:schemeClr>
            </a:solidFill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7" name="Freeform 34">
            <a:extLst>
              <a:ext uri="{FF2B5EF4-FFF2-40B4-BE49-F238E27FC236}">
                <a16:creationId xmlns:a16="http://schemas.microsoft.com/office/drawing/2014/main" id="{C0665338-A34E-FDCD-6E81-B59064E277A9}"/>
              </a:ext>
            </a:extLst>
          </p:cNvPr>
          <p:cNvSpPr/>
          <p:nvPr/>
        </p:nvSpPr>
        <p:spPr>
          <a:xfrm>
            <a:off x="16409122" y="870776"/>
            <a:ext cx="2031409" cy="3016566"/>
          </a:xfrm>
          <a:custGeom>
            <a:avLst/>
            <a:gdLst/>
            <a:ahLst/>
            <a:cxnLst/>
            <a:rect l="l" t="t" r="r" b="b"/>
            <a:pathLst>
              <a:path w="1755233" h="2283222">
                <a:moveTo>
                  <a:pt x="0" y="0"/>
                </a:moveTo>
                <a:lnTo>
                  <a:pt x="1755233" y="0"/>
                </a:lnTo>
                <a:lnTo>
                  <a:pt x="1755233" y="2283222"/>
                </a:lnTo>
                <a:lnTo>
                  <a:pt x="0" y="2283222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  <a:ln w="38100" cap="sq">
            <a:solidFill>
              <a:schemeClr val="bg1">
                <a:alpha val="90000"/>
              </a:schemeClr>
            </a:solidFill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19">
            <a:extLst>
              <a:ext uri="{FF2B5EF4-FFF2-40B4-BE49-F238E27FC236}">
                <a16:creationId xmlns:a16="http://schemas.microsoft.com/office/drawing/2014/main" id="{C744E9BC-02B9-C985-020D-8E57257A63EE}"/>
              </a:ext>
            </a:extLst>
          </p:cNvPr>
          <p:cNvSpPr/>
          <p:nvPr/>
        </p:nvSpPr>
        <p:spPr>
          <a:xfrm flipV="1">
            <a:off x="3831769" y="2285082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85" name="Imagem 184">
            <a:extLst>
              <a:ext uri="{FF2B5EF4-FFF2-40B4-BE49-F238E27FC236}">
                <a16:creationId xmlns:a16="http://schemas.microsoft.com/office/drawing/2014/main" id="{83F0BC6F-A229-07EC-9567-857111FCE5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5336044"/>
            <a:ext cx="4186930" cy="1745902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462F1D0A-E4FD-9F0E-4915-20538ACB5A99}"/>
              </a:ext>
            </a:extLst>
          </p:cNvPr>
          <p:cNvSpPr/>
          <p:nvPr/>
        </p:nvSpPr>
        <p:spPr>
          <a:xfrm>
            <a:off x="6263903" y="4216766"/>
            <a:ext cx="5367202" cy="4030954"/>
          </a:xfrm>
          <a:prstGeom prst="ellipse">
            <a:avLst/>
          </a:prstGeom>
          <a:noFill/>
          <a:ln w="88900">
            <a:solidFill>
              <a:srgbClr val="002060">
                <a:alpha val="72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oup 24">
            <a:extLst>
              <a:ext uri="{FF2B5EF4-FFF2-40B4-BE49-F238E27FC236}">
                <a16:creationId xmlns:a16="http://schemas.microsoft.com/office/drawing/2014/main" id="{F994B201-2EE6-F98F-5BA6-1DD0CA7C4138}"/>
              </a:ext>
            </a:extLst>
          </p:cNvPr>
          <p:cNvGrpSpPr/>
          <p:nvPr/>
        </p:nvGrpSpPr>
        <p:grpSpPr>
          <a:xfrm>
            <a:off x="1632557" y="6006638"/>
            <a:ext cx="4139761" cy="1715591"/>
            <a:chOff x="0" y="-337542"/>
            <a:chExt cx="5041737" cy="2287456"/>
          </a:xfrm>
        </p:grpSpPr>
        <p:grpSp>
          <p:nvGrpSpPr>
            <p:cNvPr id="13" name="Group 25">
              <a:extLst>
                <a:ext uri="{FF2B5EF4-FFF2-40B4-BE49-F238E27FC236}">
                  <a16:creationId xmlns:a16="http://schemas.microsoft.com/office/drawing/2014/main" id="{F6B1FD38-AC72-230C-E0B5-65D9124F4A68}"/>
                </a:ext>
              </a:extLst>
            </p:cNvPr>
            <p:cNvGrpSpPr/>
            <p:nvPr/>
          </p:nvGrpSpPr>
          <p:grpSpPr>
            <a:xfrm>
              <a:off x="0" y="-337542"/>
              <a:ext cx="4957619" cy="2287456"/>
              <a:chOff x="0" y="-66675"/>
              <a:chExt cx="979283" cy="451843"/>
            </a:xfrm>
          </p:grpSpPr>
          <p:sp>
            <p:nvSpPr>
              <p:cNvPr id="15" name="Freeform 26">
                <a:extLst>
                  <a:ext uri="{FF2B5EF4-FFF2-40B4-BE49-F238E27FC236}">
                    <a16:creationId xmlns:a16="http://schemas.microsoft.com/office/drawing/2014/main" id="{7586E977-A52E-CAFB-F99F-16DE9411765C}"/>
                  </a:ext>
                </a:extLst>
              </p:cNvPr>
              <p:cNvSpPr/>
              <p:nvPr/>
            </p:nvSpPr>
            <p:spPr>
              <a:xfrm>
                <a:off x="0" y="0"/>
                <a:ext cx="979283" cy="385168"/>
              </a:xfrm>
              <a:custGeom>
                <a:avLst/>
                <a:gdLst/>
                <a:ahLst/>
                <a:cxnLst/>
                <a:rect l="l" t="t" r="r" b="b"/>
                <a:pathLst>
                  <a:path w="979283" h="385168">
                    <a:moveTo>
                      <a:pt x="0" y="0"/>
                    </a:moveTo>
                    <a:lnTo>
                      <a:pt x="979283" y="0"/>
                    </a:lnTo>
                    <a:lnTo>
                      <a:pt x="979283" y="385168"/>
                    </a:lnTo>
                    <a:lnTo>
                      <a:pt x="0" y="385168"/>
                    </a:lnTo>
                    <a:close/>
                  </a:path>
                </a:pathLst>
              </a:custGeom>
              <a:solidFill>
                <a:srgbClr val="000B5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" name="TextBox 27">
                <a:extLst>
                  <a:ext uri="{FF2B5EF4-FFF2-40B4-BE49-F238E27FC236}">
                    <a16:creationId xmlns:a16="http://schemas.microsoft.com/office/drawing/2014/main" id="{72A1AA2B-A03B-F0F9-66A4-99F01B008DFD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979283" cy="4518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14" name="TextBox 28">
              <a:extLst>
                <a:ext uri="{FF2B5EF4-FFF2-40B4-BE49-F238E27FC236}">
                  <a16:creationId xmlns:a16="http://schemas.microsoft.com/office/drawing/2014/main" id="{E2D0025B-49BB-B6E4-1D16-13276AAA7D44}"/>
                </a:ext>
              </a:extLst>
            </p:cNvPr>
            <p:cNvSpPr txBox="1"/>
            <p:nvPr/>
          </p:nvSpPr>
          <p:spPr>
            <a:xfrm>
              <a:off x="5303" y="495342"/>
              <a:ext cx="5036434" cy="957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26"/>
                </a:lnSpc>
              </a:pP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6.Planejamento</a:t>
              </a:r>
            </a:p>
            <a:p>
              <a:pPr algn="ctr">
                <a:lnSpc>
                  <a:spcPts val="2826"/>
                </a:lnSpc>
              </a:pP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(</a:t>
              </a:r>
              <a:r>
                <a:rPr lang="en-US" sz="2415" spc="101" err="1">
                  <a:solidFill>
                    <a:schemeClr val="bg1"/>
                  </a:solidFill>
                  <a:latin typeface="Poppins Bold"/>
                </a:rPr>
                <a:t>i</a:t>
              </a: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-Plan)</a:t>
              </a:r>
            </a:p>
          </p:txBody>
        </p:sp>
      </p:grpSp>
      <p:grpSp>
        <p:nvGrpSpPr>
          <p:cNvPr id="17" name="Group 24">
            <a:extLst>
              <a:ext uri="{FF2B5EF4-FFF2-40B4-BE49-F238E27FC236}">
                <a16:creationId xmlns:a16="http://schemas.microsoft.com/office/drawing/2014/main" id="{EC583145-5114-D8AD-65B6-44056687EEBB}"/>
              </a:ext>
            </a:extLst>
          </p:cNvPr>
          <p:cNvGrpSpPr/>
          <p:nvPr/>
        </p:nvGrpSpPr>
        <p:grpSpPr>
          <a:xfrm>
            <a:off x="12262870" y="3839774"/>
            <a:ext cx="4135407" cy="1715591"/>
            <a:chOff x="0" y="-337542"/>
            <a:chExt cx="4957619" cy="2287456"/>
          </a:xfrm>
        </p:grpSpPr>
        <p:grpSp>
          <p:nvGrpSpPr>
            <p:cNvPr id="18" name="Group 25">
              <a:extLst>
                <a:ext uri="{FF2B5EF4-FFF2-40B4-BE49-F238E27FC236}">
                  <a16:creationId xmlns:a16="http://schemas.microsoft.com/office/drawing/2014/main" id="{649BAF44-0B71-1D9C-FAEB-D545DB3CAD69}"/>
                </a:ext>
              </a:extLst>
            </p:cNvPr>
            <p:cNvGrpSpPr/>
            <p:nvPr/>
          </p:nvGrpSpPr>
          <p:grpSpPr>
            <a:xfrm>
              <a:off x="0" y="-337542"/>
              <a:ext cx="4957619" cy="2287456"/>
              <a:chOff x="0" y="-66675"/>
              <a:chExt cx="979283" cy="451843"/>
            </a:xfrm>
          </p:grpSpPr>
          <p:sp>
            <p:nvSpPr>
              <p:cNvPr id="20" name="Freeform 26">
                <a:extLst>
                  <a:ext uri="{FF2B5EF4-FFF2-40B4-BE49-F238E27FC236}">
                    <a16:creationId xmlns:a16="http://schemas.microsoft.com/office/drawing/2014/main" id="{21C7A6A5-98D1-17DD-B2AA-07781E418C8D}"/>
                  </a:ext>
                </a:extLst>
              </p:cNvPr>
              <p:cNvSpPr/>
              <p:nvPr/>
            </p:nvSpPr>
            <p:spPr>
              <a:xfrm>
                <a:off x="0" y="0"/>
                <a:ext cx="979283" cy="385168"/>
              </a:xfrm>
              <a:custGeom>
                <a:avLst/>
                <a:gdLst/>
                <a:ahLst/>
                <a:cxnLst/>
                <a:rect l="l" t="t" r="r" b="b"/>
                <a:pathLst>
                  <a:path w="979283" h="385168">
                    <a:moveTo>
                      <a:pt x="0" y="0"/>
                    </a:moveTo>
                    <a:lnTo>
                      <a:pt x="979283" y="0"/>
                    </a:lnTo>
                    <a:lnTo>
                      <a:pt x="979283" y="385168"/>
                    </a:lnTo>
                    <a:lnTo>
                      <a:pt x="0" y="385168"/>
                    </a:lnTo>
                    <a:close/>
                  </a:path>
                </a:pathLst>
              </a:custGeom>
              <a:solidFill>
                <a:srgbClr val="000B5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" name="TextBox 27">
                <a:extLst>
                  <a:ext uri="{FF2B5EF4-FFF2-40B4-BE49-F238E27FC236}">
                    <a16:creationId xmlns:a16="http://schemas.microsoft.com/office/drawing/2014/main" id="{63629EEB-EC44-DB71-4D80-75A31E923D7F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979283" cy="4518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19" name="TextBox 28">
              <a:extLst>
                <a:ext uri="{FF2B5EF4-FFF2-40B4-BE49-F238E27FC236}">
                  <a16:creationId xmlns:a16="http://schemas.microsoft.com/office/drawing/2014/main" id="{6B27F579-9998-EFC8-ED38-3F1D20B35F61}"/>
                </a:ext>
              </a:extLst>
            </p:cNvPr>
            <p:cNvSpPr txBox="1"/>
            <p:nvPr/>
          </p:nvSpPr>
          <p:spPr>
            <a:xfrm>
              <a:off x="200024" y="661085"/>
              <a:ext cx="4557570" cy="478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26"/>
                </a:lnSpc>
              </a:pP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2.Cidades (</a:t>
              </a:r>
              <a:r>
                <a:rPr lang="en-US" sz="2415" spc="101" err="1">
                  <a:solidFill>
                    <a:schemeClr val="bg1"/>
                  </a:solidFill>
                  <a:latin typeface="Poppins Bold"/>
                </a:rPr>
                <a:t>i-Cidade</a:t>
              </a: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)</a:t>
              </a:r>
            </a:p>
          </p:txBody>
        </p:sp>
      </p:grpSp>
      <p:grpSp>
        <p:nvGrpSpPr>
          <p:cNvPr id="22" name="Group 24">
            <a:extLst>
              <a:ext uri="{FF2B5EF4-FFF2-40B4-BE49-F238E27FC236}">
                <a16:creationId xmlns:a16="http://schemas.microsoft.com/office/drawing/2014/main" id="{5F9B8564-A6A3-1A86-1D12-D9FDED38B72E}"/>
              </a:ext>
            </a:extLst>
          </p:cNvPr>
          <p:cNvGrpSpPr/>
          <p:nvPr/>
        </p:nvGrpSpPr>
        <p:grpSpPr>
          <a:xfrm>
            <a:off x="1600199" y="3811405"/>
            <a:ext cx="4135407" cy="1715590"/>
            <a:chOff x="0" y="-337542"/>
            <a:chExt cx="4957619" cy="2287455"/>
          </a:xfrm>
        </p:grpSpPr>
        <p:grpSp>
          <p:nvGrpSpPr>
            <p:cNvPr id="23" name="Group 25">
              <a:extLst>
                <a:ext uri="{FF2B5EF4-FFF2-40B4-BE49-F238E27FC236}">
                  <a16:creationId xmlns:a16="http://schemas.microsoft.com/office/drawing/2014/main" id="{2E58E7CD-B814-0722-0E62-5440FFC7021C}"/>
                </a:ext>
              </a:extLst>
            </p:cNvPr>
            <p:cNvGrpSpPr/>
            <p:nvPr/>
          </p:nvGrpSpPr>
          <p:grpSpPr>
            <a:xfrm>
              <a:off x="0" y="-337542"/>
              <a:ext cx="4957619" cy="2287455"/>
              <a:chOff x="0" y="-66675"/>
              <a:chExt cx="979283" cy="451843"/>
            </a:xfrm>
          </p:grpSpPr>
          <p:sp>
            <p:nvSpPr>
              <p:cNvPr id="25" name="Freeform 26">
                <a:extLst>
                  <a:ext uri="{FF2B5EF4-FFF2-40B4-BE49-F238E27FC236}">
                    <a16:creationId xmlns:a16="http://schemas.microsoft.com/office/drawing/2014/main" id="{B846D7BC-C99D-DE9B-B4B1-32BFDCB0C510}"/>
                  </a:ext>
                </a:extLst>
              </p:cNvPr>
              <p:cNvSpPr/>
              <p:nvPr/>
            </p:nvSpPr>
            <p:spPr>
              <a:xfrm>
                <a:off x="0" y="0"/>
                <a:ext cx="979283" cy="385168"/>
              </a:xfrm>
              <a:custGeom>
                <a:avLst/>
                <a:gdLst/>
                <a:ahLst/>
                <a:cxnLst/>
                <a:rect l="l" t="t" r="r" b="b"/>
                <a:pathLst>
                  <a:path w="979283" h="385168">
                    <a:moveTo>
                      <a:pt x="0" y="0"/>
                    </a:moveTo>
                    <a:lnTo>
                      <a:pt x="979283" y="0"/>
                    </a:lnTo>
                    <a:lnTo>
                      <a:pt x="979283" y="385168"/>
                    </a:lnTo>
                    <a:lnTo>
                      <a:pt x="0" y="385168"/>
                    </a:lnTo>
                    <a:close/>
                  </a:path>
                </a:pathLst>
              </a:custGeom>
              <a:solidFill>
                <a:srgbClr val="000B5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" name="TextBox 27">
                <a:extLst>
                  <a:ext uri="{FF2B5EF4-FFF2-40B4-BE49-F238E27FC236}">
                    <a16:creationId xmlns:a16="http://schemas.microsoft.com/office/drawing/2014/main" id="{CF2D32D6-35CB-4042-F3BA-A00DABD98321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979283" cy="4518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24" name="TextBox 28">
              <a:extLst>
                <a:ext uri="{FF2B5EF4-FFF2-40B4-BE49-F238E27FC236}">
                  <a16:creationId xmlns:a16="http://schemas.microsoft.com/office/drawing/2014/main" id="{5629C0E5-94B5-A037-E140-BBA7012584E1}"/>
                </a:ext>
              </a:extLst>
            </p:cNvPr>
            <p:cNvSpPr txBox="1"/>
            <p:nvPr/>
          </p:nvSpPr>
          <p:spPr>
            <a:xfrm>
              <a:off x="119019" y="662139"/>
              <a:ext cx="4557570" cy="478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26"/>
                </a:lnSpc>
              </a:pP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7.Saúde (</a:t>
              </a:r>
              <a:r>
                <a:rPr lang="en-US" sz="2415" spc="101" err="1">
                  <a:solidFill>
                    <a:schemeClr val="bg1"/>
                  </a:solidFill>
                  <a:latin typeface="Poppins Bold"/>
                </a:rPr>
                <a:t>i-Saúde</a:t>
              </a: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).</a:t>
              </a:r>
            </a:p>
          </p:txBody>
        </p:sp>
      </p:grpSp>
      <p:grpSp>
        <p:nvGrpSpPr>
          <p:cNvPr id="27" name="Group 24">
            <a:extLst>
              <a:ext uri="{FF2B5EF4-FFF2-40B4-BE49-F238E27FC236}">
                <a16:creationId xmlns:a16="http://schemas.microsoft.com/office/drawing/2014/main" id="{09B1F672-8593-B815-CC64-2FA400521429}"/>
              </a:ext>
            </a:extLst>
          </p:cNvPr>
          <p:cNvGrpSpPr/>
          <p:nvPr/>
        </p:nvGrpSpPr>
        <p:grpSpPr>
          <a:xfrm>
            <a:off x="6914558" y="2347947"/>
            <a:ext cx="4667842" cy="1715590"/>
            <a:chOff x="-747545" y="-337542"/>
            <a:chExt cx="5705164" cy="2287455"/>
          </a:xfrm>
        </p:grpSpPr>
        <p:grpSp>
          <p:nvGrpSpPr>
            <p:cNvPr id="28" name="Group 25">
              <a:extLst>
                <a:ext uri="{FF2B5EF4-FFF2-40B4-BE49-F238E27FC236}">
                  <a16:creationId xmlns:a16="http://schemas.microsoft.com/office/drawing/2014/main" id="{CB0A31CC-94B5-A219-26B7-F9DC844E7410}"/>
                </a:ext>
              </a:extLst>
            </p:cNvPr>
            <p:cNvGrpSpPr/>
            <p:nvPr/>
          </p:nvGrpSpPr>
          <p:grpSpPr>
            <a:xfrm>
              <a:off x="-747545" y="-337542"/>
              <a:ext cx="5705164" cy="2287455"/>
              <a:chOff x="-147663" y="-66675"/>
              <a:chExt cx="1126946" cy="451843"/>
            </a:xfrm>
          </p:grpSpPr>
          <p:sp>
            <p:nvSpPr>
              <p:cNvPr id="31" name="Freeform 26">
                <a:extLst>
                  <a:ext uri="{FF2B5EF4-FFF2-40B4-BE49-F238E27FC236}">
                    <a16:creationId xmlns:a16="http://schemas.microsoft.com/office/drawing/2014/main" id="{68504D9E-0EED-A26D-4541-D5B7E86737EF}"/>
                  </a:ext>
                </a:extLst>
              </p:cNvPr>
              <p:cNvSpPr/>
              <p:nvPr/>
            </p:nvSpPr>
            <p:spPr>
              <a:xfrm>
                <a:off x="-147663" y="0"/>
                <a:ext cx="979283" cy="385168"/>
              </a:xfrm>
              <a:custGeom>
                <a:avLst/>
                <a:gdLst/>
                <a:ahLst/>
                <a:cxnLst/>
                <a:rect l="l" t="t" r="r" b="b"/>
                <a:pathLst>
                  <a:path w="979283" h="385168">
                    <a:moveTo>
                      <a:pt x="0" y="0"/>
                    </a:moveTo>
                    <a:lnTo>
                      <a:pt x="979283" y="0"/>
                    </a:lnTo>
                    <a:lnTo>
                      <a:pt x="979283" y="385168"/>
                    </a:lnTo>
                    <a:lnTo>
                      <a:pt x="0" y="385168"/>
                    </a:lnTo>
                    <a:close/>
                  </a:path>
                </a:pathLst>
              </a:custGeom>
              <a:solidFill>
                <a:srgbClr val="000B5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" name="TextBox 27">
                <a:extLst>
                  <a:ext uri="{FF2B5EF4-FFF2-40B4-BE49-F238E27FC236}">
                    <a16:creationId xmlns:a16="http://schemas.microsoft.com/office/drawing/2014/main" id="{FFD758B6-7E1A-E9C6-2474-B60CB7600E8A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979283" cy="4518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30" name="TextBox 28">
              <a:extLst>
                <a:ext uri="{FF2B5EF4-FFF2-40B4-BE49-F238E27FC236}">
                  <a16:creationId xmlns:a16="http://schemas.microsoft.com/office/drawing/2014/main" id="{CDE6A3C4-EDB8-B415-B562-781A38EB0470}"/>
                </a:ext>
              </a:extLst>
            </p:cNvPr>
            <p:cNvSpPr txBox="1"/>
            <p:nvPr/>
          </p:nvSpPr>
          <p:spPr>
            <a:xfrm>
              <a:off x="-462163" y="759645"/>
              <a:ext cx="4557571" cy="478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26"/>
                </a:lnSpc>
              </a:pP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1.Ambiental (</a:t>
              </a:r>
              <a:r>
                <a:rPr lang="en-US" sz="2415" spc="101" err="1">
                  <a:solidFill>
                    <a:schemeClr val="bg1"/>
                  </a:solidFill>
                  <a:latin typeface="Poppins Bold"/>
                </a:rPr>
                <a:t>i-Amb</a:t>
              </a: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)</a:t>
              </a:r>
            </a:p>
          </p:txBody>
        </p:sp>
      </p:grpSp>
      <p:grpSp>
        <p:nvGrpSpPr>
          <p:cNvPr id="33" name="Group 24">
            <a:extLst>
              <a:ext uri="{FF2B5EF4-FFF2-40B4-BE49-F238E27FC236}">
                <a16:creationId xmlns:a16="http://schemas.microsoft.com/office/drawing/2014/main" id="{BA52B309-9540-F0EA-5FA8-E642D1B877AB}"/>
              </a:ext>
            </a:extLst>
          </p:cNvPr>
          <p:cNvGrpSpPr/>
          <p:nvPr/>
        </p:nvGrpSpPr>
        <p:grpSpPr>
          <a:xfrm>
            <a:off x="9982200" y="8053987"/>
            <a:ext cx="4056217" cy="1715590"/>
            <a:chOff x="0" y="-337542"/>
            <a:chExt cx="4957619" cy="2287455"/>
          </a:xfrm>
        </p:grpSpPr>
        <p:grpSp>
          <p:nvGrpSpPr>
            <p:cNvPr id="34" name="Group 25">
              <a:extLst>
                <a:ext uri="{FF2B5EF4-FFF2-40B4-BE49-F238E27FC236}">
                  <a16:creationId xmlns:a16="http://schemas.microsoft.com/office/drawing/2014/main" id="{A94F6A43-ECFC-6E00-8EA4-80EA1BE03F95}"/>
                </a:ext>
              </a:extLst>
            </p:cNvPr>
            <p:cNvGrpSpPr/>
            <p:nvPr/>
          </p:nvGrpSpPr>
          <p:grpSpPr>
            <a:xfrm>
              <a:off x="0" y="-337542"/>
              <a:ext cx="4957619" cy="2287455"/>
              <a:chOff x="0" y="-66675"/>
              <a:chExt cx="979283" cy="451843"/>
            </a:xfrm>
          </p:grpSpPr>
          <p:sp>
            <p:nvSpPr>
              <p:cNvPr id="36" name="Freeform 26">
                <a:extLst>
                  <a:ext uri="{FF2B5EF4-FFF2-40B4-BE49-F238E27FC236}">
                    <a16:creationId xmlns:a16="http://schemas.microsoft.com/office/drawing/2014/main" id="{56BE2F80-9ACD-1758-9AF1-8594C002522A}"/>
                  </a:ext>
                </a:extLst>
              </p:cNvPr>
              <p:cNvSpPr/>
              <p:nvPr/>
            </p:nvSpPr>
            <p:spPr>
              <a:xfrm>
                <a:off x="0" y="0"/>
                <a:ext cx="979283" cy="385168"/>
              </a:xfrm>
              <a:custGeom>
                <a:avLst/>
                <a:gdLst/>
                <a:ahLst/>
                <a:cxnLst/>
                <a:rect l="l" t="t" r="r" b="b"/>
                <a:pathLst>
                  <a:path w="979283" h="385168">
                    <a:moveTo>
                      <a:pt x="0" y="0"/>
                    </a:moveTo>
                    <a:lnTo>
                      <a:pt x="979283" y="0"/>
                    </a:lnTo>
                    <a:lnTo>
                      <a:pt x="979283" y="385168"/>
                    </a:lnTo>
                    <a:lnTo>
                      <a:pt x="0" y="385168"/>
                    </a:lnTo>
                    <a:close/>
                  </a:path>
                </a:pathLst>
              </a:custGeom>
              <a:solidFill>
                <a:srgbClr val="000B5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" name="TextBox 27">
                <a:extLst>
                  <a:ext uri="{FF2B5EF4-FFF2-40B4-BE49-F238E27FC236}">
                    <a16:creationId xmlns:a16="http://schemas.microsoft.com/office/drawing/2014/main" id="{34A3071B-4591-F767-E677-6A5ABD886AB2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979283" cy="4518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35" name="TextBox 28">
              <a:extLst>
                <a:ext uri="{FF2B5EF4-FFF2-40B4-BE49-F238E27FC236}">
                  <a16:creationId xmlns:a16="http://schemas.microsoft.com/office/drawing/2014/main" id="{9CF6C468-BEE4-1EE4-9A85-DA6BF6AC01A1}"/>
                </a:ext>
              </a:extLst>
            </p:cNvPr>
            <p:cNvSpPr txBox="1"/>
            <p:nvPr/>
          </p:nvSpPr>
          <p:spPr>
            <a:xfrm>
              <a:off x="23947" y="668952"/>
              <a:ext cx="4557571" cy="478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26"/>
                </a:lnSpc>
              </a:pP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4.Fiscal (</a:t>
              </a:r>
              <a:r>
                <a:rPr lang="en-US" sz="2415" spc="101" err="1">
                  <a:solidFill>
                    <a:schemeClr val="bg1"/>
                  </a:solidFill>
                  <a:latin typeface="Poppins Bold"/>
                </a:rPr>
                <a:t>i</a:t>
              </a: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-Fiscal)</a:t>
              </a:r>
            </a:p>
          </p:txBody>
        </p:sp>
      </p:grpSp>
      <p:grpSp>
        <p:nvGrpSpPr>
          <p:cNvPr id="38" name="Group 24">
            <a:extLst>
              <a:ext uri="{FF2B5EF4-FFF2-40B4-BE49-F238E27FC236}">
                <a16:creationId xmlns:a16="http://schemas.microsoft.com/office/drawing/2014/main" id="{0B2B5484-5824-B976-1BA7-12426635500E}"/>
              </a:ext>
            </a:extLst>
          </p:cNvPr>
          <p:cNvGrpSpPr/>
          <p:nvPr/>
        </p:nvGrpSpPr>
        <p:grpSpPr>
          <a:xfrm>
            <a:off x="3831769" y="8307143"/>
            <a:ext cx="4070694" cy="1462434"/>
            <a:chOff x="0" y="0"/>
            <a:chExt cx="4957619" cy="1949913"/>
          </a:xfrm>
        </p:grpSpPr>
        <p:grpSp>
          <p:nvGrpSpPr>
            <p:cNvPr id="39" name="Group 25">
              <a:extLst>
                <a:ext uri="{FF2B5EF4-FFF2-40B4-BE49-F238E27FC236}">
                  <a16:creationId xmlns:a16="http://schemas.microsoft.com/office/drawing/2014/main" id="{BC33542D-CE7E-EC78-C0BF-F4CA1E44ECB6}"/>
                </a:ext>
              </a:extLst>
            </p:cNvPr>
            <p:cNvGrpSpPr/>
            <p:nvPr/>
          </p:nvGrpSpPr>
          <p:grpSpPr>
            <a:xfrm>
              <a:off x="0" y="0"/>
              <a:ext cx="4957619" cy="1949913"/>
              <a:chOff x="0" y="0"/>
              <a:chExt cx="979283" cy="385168"/>
            </a:xfrm>
          </p:grpSpPr>
          <p:sp>
            <p:nvSpPr>
              <p:cNvPr id="41" name="Freeform 26">
                <a:extLst>
                  <a:ext uri="{FF2B5EF4-FFF2-40B4-BE49-F238E27FC236}">
                    <a16:creationId xmlns:a16="http://schemas.microsoft.com/office/drawing/2014/main" id="{BE95DD42-325F-F33D-9028-B0D022C91C18}"/>
                  </a:ext>
                </a:extLst>
              </p:cNvPr>
              <p:cNvSpPr/>
              <p:nvPr/>
            </p:nvSpPr>
            <p:spPr>
              <a:xfrm>
                <a:off x="0" y="0"/>
                <a:ext cx="979283" cy="385168"/>
              </a:xfrm>
              <a:custGeom>
                <a:avLst/>
                <a:gdLst/>
                <a:ahLst/>
                <a:cxnLst/>
                <a:rect l="l" t="t" r="r" b="b"/>
                <a:pathLst>
                  <a:path w="979283" h="385168">
                    <a:moveTo>
                      <a:pt x="0" y="0"/>
                    </a:moveTo>
                    <a:lnTo>
                      <a:pt x="979283" y="0"/>
                    </a:lnTo>
                    <a:lnTo>
                      <a:pt x="979283" y="385168"/>
                    </a:lnTo>
                    <a:lnTo>
                      <a:pt x="0" y="385168"/>
                    </a:lnTo>
                    <a:close/>
                  </a:path>
                </a:pathLst>
              </a:custGeom>
              <a:solidFill>
                <a:srgbClr val="000B5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" name="TextBox 27">
                <a:extLst>
                  <a:ext uri="{FF2B5EF4-FFF2-40B4-BE49-F238E27FC236}">
                    <a16:creationId xmlns:a16="http://schemas.microsoft.com/office/drawing/2014/main" id="{EC1FFFAB-FFEE-EE05-A034-E6D9DA2A187B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979283" cy="4518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40" name="TextBox 28">
              <a:extLst>
                <a:ext uri="{FF2B5EF4-FFF2-40B4-BE49-F238E27FC236}">
                  <a16:creationId xmlns:a16="http://schemas.microsoft.com/office/drawing/2014/main" id="{FB82443F-B157-3439-B711-C53F479CFC26}"/>
                </a:ext>
              </a:extLst>
            </p:cNvPr>
            <p:cNvSpPr txBox="1"/>
            <p:nvPr/>
          </p:nvSpPr>
          <p:spPr>
            <a:xfrm>
              <a:off x="0" y="138636"/>
              <a:ext cx="4957618" cy="14362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26"/>
                </a:lnSpc>
              </a:pPr>
              <a:r>
                <a:rPr lang="pt-BR" sz="2415" spc="101">
                  <a:solidFill>
                    <a:schemeClr val="bg1"/>
                  </a:solidFill>
                  <a:latin typeface="Poppins Bold"/>
                </a:rPr>
                <a:t> 5.Governança em Tecnologia da Informação (i-</a:t>
              </a:r>
              <a:r>
                <a:rPr lang="pt-BR" sz="2415" spc="101" err="1">
                  <a:solidFill>
                    <a:schemeClr val="bg1"/>
                  </a:solidFill>
                  <a:latin typeface="Poppins Bold"/>
                </a:rPr>
                <a:t>Gov</a:t>
              </a:r>
              <a:r>
                <a:rPr lang="pt-BR" sz="2415" spc="101">
                  <a:solidFill>
                    <a:schemeClr val="bg1"/>
                  </a:solidFill>
                  <a:latin typeface="Poppins Bold"/>
                </a:rPr>
                <a:t> TI)</a:t>
              </a:r>
            </a:p>
          </p:txBody>
        </p:sp>
      </p:grpSp>
      <p:grpSp>
        <p:nvGrpSpPr>
          <p:cNvPr id="43" name="Group 24">
            <a:extLst>
              <a:ext uri="{FF2B5EF4-FFF2-40B4-BE49-F238E27FC236}">
                <a16:creationId xmlns:a16="http://schemas.microsoft.com/office/drawing/2014/main" id="{271629BF-DBCB-AF38-9240-0D2EBE059DD0}"/>
              </a:ext>
            </a:extLst>
          </p:cNvPr>
          <p:cNvGrpSpPr/>
          <p:nvPr/>
        </p:nvGrpSpPr>
        <p:grpSpPr>
          <a:xfrm>
            <a:off x="12273713" y="5924248"/>
            <a:ext cx="4135407" cy="1715590"/>
            <a:chOff x="0" y="-337542"/>
            <a:chExt cx="4957619" cy="2287455"/>
          </a:xfrm>
        </p:grpSpPr>
        <p:grpSp>
          <p:nvGrpSpPr>
            <p:cNvPr id="44" name="Group 25">
              <a:extLst>
                <a:ext uri="{FF2B5EF4-FFF2-40B4-BE49-F238E27FC236}">
                  <a16:creationId xmlns:a16="http://schemas.microsoft.com/office/drawing/2014/main" id="{A0A141E0-E599-F283-AFA9-9BE6F78C5AF7}"/>
                </a:ext>
              </a:extLst>
            </p:cNvPr>
            <p:cNvGrpSpPr/>
            <p:nvPr/>
          </p:nvGrpSpPr>
          <p:grpSpPr>
            <a:xfrm>
              <a:off x="0" y="-337542"/>
              <a:ext cx="4957619" cy="2287455"/>
              <a:chOff x="0" y="-66675"/>
              <a:chExt cx="979283" cy="451843"/>
            </a:xfrm>
          </p:grpSpPr>
          <p:sp>
            <p:nvSpPr>
              <p:cNvPr id="46" name="Freeform 26">
                <a:extLst>
                  <a:ext uri="{FF2B5EF4-FFF2-40B4-BE49-F238E27FC236}">
                    <a16:creationId xmlns:a16="http://schemas.microsoft.com/office/drawing/2014/main" id="{EACD89EC-83AB-C4CE-83CD-D67E33D2F7E4}"/>
                  </a:ext>
                </a:extLst>
              </p:cNvPr>
              <p:cNvSpPr/>
              <p:nvPr/>
            </p:nvSpPr>
            <p:spPr>
              <a:xfrm>
                <a:off x="0" y="0"/>
                <a:ext cx="979283" cy="385168"/>
              </a:xfrm>
              <a:custGeom>
                <a:avLst/>
                <a:gdLst/>
                <a:ahLst/>
                <a:cxnLst/>
                <a:rect l="l" t="t" r="r" b="b"/>
                <a:pathLst>
                  <a:path w="979283" h="385168">
                    <a:moveTo>
                      <a:pt x="0" y="0"/>
                    </a:moveTo>
                    <a:lnTo>
                      <a:pt x="979283" y="0"/>
                    </a:lnTo>
                    <a:lnTo>
                      <a:pt x="979283" y="385168"/>
                    </a:lnTo>
                    <a:lnTo>
                      <a:pt x="0" y="385168"/>
                    </a:lnTo>
                    <a:close/>
                  </a:path>
                </a:pathLst>
              </a:custGeom>
              <a:solidFill>
                <a:srgbClr val="000B5D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27">
                <a:extLst>
                  <a:ext uri="{FF2B5EF4-FFF2-40B4-BE49-F238E27FC236}">
                    <a16:creationId xmlns:a16="http://schemas.microsoft.com/office/drawing/2014/main" id="{9FADCC76-61D2-D9FB-402B-2A5C6E3F5AC3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979283" cy="4518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45" name="TextBox 28">
              <a:extLst>
                <a:ext uri="{FF2B5EF4-FFF2-40B4-BE49-F238E27FC236}">
                  <a16:creationId xmlns:a16="http://schemas.microsoft.com/office/drawing/2014/main" id="{8E1244F4-3513-B963-F56D-1B4B6D970E5A}"/>
                </a:ext>
              </a:extLst>
            </p:cNvPr>
            <p:cNvSpPr txBox="1"/>
            <p:nvPr/>
          </p:nvSpPr>
          <p:spPr>
            <a:xfrm>
              <a:off x="200022" y="605196"/>
              <a:ext cx="4557570" cy="478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26"/>
                </a:lnSpc>
              </a:pP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3.Educação (</a:t>
              </a:r>
              <a:r>
                <a:rPr lang="en-US" sz="2415" spc="101" err="1">
                  <a:solidFill>
                    <a:schemeClr val="bg1"/>
                  </a:solidFill>
                  <a:latin typeface="Poppins Bold"/>
                </a:rPr>
                <a:t>i</a:t>
              </a:r>
              <a:r>
                <a:rPr lang="en-US" sz="2415" spc="101">
                  <a:solidFill>
                    <a:schemeClr val="bg1"/>
                  </a:solidFill>
                  <a:latin typeface="Poppins Bold"/>
                </a:rPr>
                <a:t>-Educ)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5157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7812678" y="-8075024"/>
            <a:ext cx="2434045" cy="18516602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13"/>
          <p:cNvSpPr txBox="1"/>
          <p:nvPr/>
        </p:nvSpPr>
        <p:spPr>
          <a:xfrm>
            <a:off x="1142999" y="952500"/>
            <a:ext cx="12192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 dirty="0">
                <a:solidFill>
                  <a:srgbClr val="FFFFFF"/>
                </a:solidFill>
                <a:latin typeface="Poppins Ultra-Bold"/>
              </a:rPr>
              <a:t>Dimensões IEGM 2026</a:t>
            </a:r>
            <a:endParaRPr lang="en-US" sz="5000" dirty="0">
              <a:solidFill>
                <a:srgbClr val="FFFFFF"/>
              </a:solidFill>
              <a:latin typeface="Poppins Ultra-Bold"/>
            </a:endParaRPr>
          </a:p>
        </p:txBody>
      </p:sp>
      <p:sp>
        <p:nvSpPr>
          <p:cNvPr id="2" name="Freeform 34">
            <a:extLst>
              <a:ext uri="{FF2B5EF4-FFF2-40B4-BE49-F238E27FC236}">
                <a16:creationId xmlns:a16="http://schemas.microsoft.com/office/drawing/2014/main" id="{0B01172E-4023-2A98-8257-C5A7BFD2521D}"/>
              </a:ext>
            </a:extLst>
          </p:cNvPr>
          <p:cNvSpPr/>
          <p:nvPr/>
        </p:nvSpPr>
        <p:spPr>
          <a:xfrm>
            <a:off x="15443495" y="-555783"/>
            <a:ext cx="2031409" cy="3016566"/>
          </a:xfrm>
          <a:custGeom>
            <a:avLst/>
            <a:gdLst/>
            <a:ahLst/>
            <a:cxnLst/>
            <a:rect l="l" t="t" r="r" b="b"/>
            <a:pathLst>
              <a:path w="1755233" h="2283222">
                <a:moveTo>
                  <a:pt x="0" y="0"/>
                </a:moveTo>
                <a:lnTo>
                  <a:pt x="1755233" y="0"/>
                </a:lnTo>
                <a:lnTo>
                  <a:pt x="1755233" y="2283222"/>
                </a:lnTo>
                <a:lnTo>
                  <a:pt x="0" y="2283222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  <a:ln w="38100" cap="sq">
            <a:solidFill>
              <a:schemeClr val="bg1">
                <a:alpha val="90000"/>
              </a:schemeClr>
            </a:solidFill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7" name="Freeform 34">
            <a:extLst>
              <a:ext uri="{FF2B5EF4-FFF2-40B4-BE49-F238E27FC236}">
                <a16:creationId xmlns:a16="http://schemas.microsoft.com/office/drawing/2014/main" id="{C0665338-A34E-FDCD-6E81-B59064E277A9}"/>
              </a:ext>
            </a:extLst>
          </p:cNvPr>
          <p:cNvSpPr/>
          <p:nvPr/>
        </p:nvSpPr>
        <p:spPr>
          <a:xfrm>
            <a:off x="16409122" y="870776"/>
            <a:ext cx="2031409" cy="3016566"/>
          </a:xfrm>
          <a:custGeom>
            <a:avLst/>
            <a:gdLst/>
            <a:ahLst/>
            <a:cxnLst/>
            <a:rect l="l" t="t" r="r" b="b"/>
            <a:pathLst>
              <a:path w="1755233" h="2283222">
                <a:moveTo>
                  <a:pt x="0" y="0"/>
                </a:moveTo>
                <a:lnTo>
                  <a:pt x="1755233" y="0"/>
                </a:lnTo>
                <a:lnTo>
                  <a:pt x="1755233" y="2283222"/>
                </a:lnTo>
                <a:lnTo>
                  <a:pt x="0" y="2283222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  <a:ln w="38100" cap="sq">
            <a:solidFill>
              <a:schemeClr val="bg1">
                <a:alpha val="90000"/>
              </a:schemeClr>
            </a:solidFill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19">
            <a:extLst>
              <a:ext uri="{FF2B5EF4-FFF2-40B4-BE49-F238E27FC236}">
                <a16:creationId xmlns:a16="http://schemas.microsoft.com/office/drawing/2014/main" id="{C744E9BC-02B9-C985-020D-8E57257A63EE}"/>
              </a:ext>
            </a:extLst>
          </p:cNvPr>
          <p:cNvSpPr/>
          <p:nvPr/>
        </p:nvSpPr>
        <p:spPr>
          <a:xfrm flipV="1">
            <a:off x="3831769" y="2285082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90" name="Imagem 189">
            <a:extLst>
              <a:ext uri="{FF2B5EF4-FFF2-40B4-BE49-F238E27FC236}">
                <a16:creationId xmlns:a16="http://schemas.microsoft.com/office/drawing/2014/main" id="{32578981-5134-BA37-01CE-EBDB3D562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924" y="2781300"/>
            <a:ext cx="14275559" cy="70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53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21505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>
                <a:solidFill>
                  <a:srgbClr val="FFFFFF"/>
                </a:solidFill>
                <a:latin typeface="Poppins Ultra-Bold"/>
              </a:rPr>
              <a:t>Como é realizado o levantamento do IEGM?</a:t>
            </a:r>
            <a:endParaRPr lang="en-US" sz="5000">
              <a:solidFill>
                <a:srgbClr val="FFFFFF"/>
              </a:solidFill>
              <a:latin typeface="Poppins Ultra-Bold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4521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Os dados serão coletados por meio de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sete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questionários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relacionados à </a:t>
            </a:r>
            <a:r>
              <a:rPr lang="pt-BR" sz="4000" b="1" dirty="0">
                <a:solidFill>
                  <a:srgbClr val="FFFFFF"/>
                </a:solidFill>
                <a:latin typeface="Jannah Medium"/>
              </a:rPr>
              <a:t>cada uma das dimensões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avaliadas a serem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preenchidos</a:t>
            </a:r>
            <a:r>
              <a:rPr lang="pt-BR" sz="4000" b="1" dirty="0">
                <a:solidFill>
                  <a:srgbClr val="00B050"/>
                </a:solidFill>
                <a:latin typeface="Jannah Medium"/>
              </a:rPr>
              <a:t>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de</a:t>
            </a:r>
            <a:r>
              <a:rPr lang="pt-BR" sz="4000" b="1" dirty="0">
                <a:solidFill>
                  <a:srgbClr val="00B050"/>
                </a:solidFill>
                <a:latin typeface="Jannah Medium"/>
              </a:rPr>
              <a:t>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forma eletrônica</a:t>
            </a:r>
            <a:r>
              <a:rPr lang="pt-BR" sz="4000" dirty="0">
                <a:solidFill>
                  <a:srgbClr val="92D050"/>
                </a:solidFill>
                <a:latin typeface="Jannah Medium"/>
              </a:rPr>
              <a:t> 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pelos jurisdicionados.</a:t>
            </a:r>
          </a:p>
          <a:p>
            <a:pPr marL="269874" lvl="1" algn="just">
              <a:lnSpc>
                <a:spcPct val="150000"/>
              </a:lnSpc>
            </a:pPr>
            <a:endParaRPr lang="pt-BR" sz="4000" dirty="0">
              <a:solidFill>
                <a:srgbClr val="FFFFFF"/>
              </a:solidFill>
              <a:latin typeface="Jannah Medium"/>
            </a:endParaRP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C75D89DB-1AD4-719E-FCFC-A4D10D16D0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68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21505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>
                <a:solidFill>
                  <a:srgbClr val="FFFFFF"/>
                </a:solidFill>
                <a:latin typeface="Poppins Ultra-Bold"/>
              </a:rPr>
              <a:t>Como é realizado o levantamento do IEGM?</a:t>
            </a:r>
            <a:endParaRPr lang="en-US" sz="5000">
              <a:solidFill>
                <a:srgbClr val="FFFFFF"/>
              </a:solidFill>
              <a:latin typeface="Poppins Ultra-Bold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3597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As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informações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para preenchimento dos questionários farão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referência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ao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exercício</a:t>
            </a:r>
            <a:r>
              <a:rPr lang="pt-BR" sz="4000" b="1" dirty="0">
                <a:solidFill>
                  <a:srgbClr val="00B050"/>
                </a:solidFill>
                <a:latin typeface="Jannah Medium"/>
              </a:rPr>
              <a:t>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financeiro imediatamente anterior 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ao ano da sua aplicação.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D87B4D32-967F-649B-B6D8-891C52528A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02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7812678" y="-8075024"/>
            <a:ext cx="2434045" cy="18516602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13"/>
          <p:cNvSpPr txBox="1"/>
          <p:nvPr/>
        </p:nvSpPr>
        <p:spPr>
          <a:xfrm>
            <a:off x="1142999" y="952500"/>
            <a:ext cx="12192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 dirty="0">
                <a:solidFill>
                  <a:srgbClr val="FFFFFF"/>
                </a:solidFill>
                <a:latin typeface="Poppins Ultra-Bold"/>
              </a:rPr>
              <a:t>Cronograma IEGM 2026</a:t>
            </a:r>
            <a:endParaRPr lang="en-US" sz="5000" dirty="0">
              <a:solidFill>
                <a:srgbClr val="FFFFFF"/>
              </a:solidFill>
              <a:latin typeface="Poppins Ultra-Bold"/>
            </a:endParaRPr>
          </a:p>
        </p:txBody>
      </p:sp>
      <p:sp>
        <p:nvSpPr>
          <p:cNvPr id="2" name="Freeform 34">
            <a:extLst>
              <a:ext uri="{FF2B5EF4-FFF2-40B4-BE49-F238E27FC236}">
                <a16:creationId xmlns:a16="http://schemas.microsoft.com/office/drawing/2014/main" id="{0B01172E-4023-2A98-8257-C5A7BFD2521D}"/>
              </a:ext>
            </a:extLst>
          </p:cNvPr>
          <p:cNvSpPr/>
          <p:nvPr/>
        </p:nvSpPr>
        <p:spPr>
          <a:xfrm>
            <a:off x="15443495" y="-555783"/>
            <a:ext cx="2031409" cy="3016566"/>
          </a:xfrm>
          <a:custGeom>
            <a:avLst/>
            <a:gdLst/>
            <a:ahLst/>
            <a:cxnLst/>
            <a:rect l="l" t="t" r="r" b="b"/>
            <a:pathLst>
              <a:path w="1755233" h="2283222">
                <a:moveTo>
                  <a:pt x="0" y="0"/>
                </a:moveTo>
                <a:lnTo>
                  <a:pt x="1755233" y="0"/>
                </a:lnTo>
                <a:lnTo>
                  <a:pt x="1755233" y="2283222"/>
                </a:lnTo>
                <a:lnTo>
                  <a:pt x="0" y="2283222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  <a:ln w="38100" cap="sq">
            <a:solidFill>
              <a:schemeClr val="bg1">
                <a:alpha val="90000"/>
              </a:schemeClr>
            </a:solidFill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7" name="Freeform 34">
            <a:extLst>
              <a:ext uri="{FF2B5EF4-FFF2-40B4-BE49-F238E27FC236}">
                <a16:creationId xmlns:a16="http://schemas.microsoft.com/office/drawing/2014/main" id="{C0665338-A34E-FDCD-6E81-B59064E277A9}"/>
              </a:ext>
            </a:extLst>
          </p:cNvPr>
          <p:cNvSpPr/>
          <p:nvPr/>
        </p:nvSpPr>
        <p:spPr>
          <a:xfrm>
            <a:off x="16409122" y="870776"/>
            <a:ext cx="2031409" cy="3016566"/>
          </a:xfrm>
          <a:custGeom>
            <a:avLst/>
            <a:gdLst/>
            <a:ahLst/>
            <a:cxnLst/>
            <a:rect l="l" t="t" r="r" b="b"/>
            <a:pathLst>
              <a:path w="1755233" h="2283222">
                <a:moveTo>
                  <a:pt x="0" y="0"/>
                </a:moveTo>
                <a:lnTo>
                  <a:pt x="1755233" y="0"/>
                </a:lnTo>
                <a:lnTo>
                  <a:pt x="1755233" y="2283222"/>
                </a:lnTo>
                <a:lnTo>
                  <a:pt x="0" y="2283222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  <a:ln w="38100" cap="sq">
            <a:solidFill>
              <a:schemeClr val="bg1">
                <a:alpha val="90000"/>
              </a:schemeClr>
            </a:solidFill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19">
            <a:extLst>
              <a:ext uri="{FF2B5EF4-FFF2-40B4-BE49-F238E27FC236}">
                <a16:creationId xmlns:a16="http://schemas.microsoft.com/office/drawing/2014/main" id="{C744E9BC-02B9-C985-020D-8E57257A63EE}"/>
              </a:ext>
            </a:extLst>
          </p:cNvPr>
          <p:cNvSpPr/>
          <p:nvPr/>
        </p:nvSpPr>
        <p:spPr>
          <a:xfrm flipV="1">
            <a:off x="3831769" y="2285082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5EDF61D6-D05D-9726-93EE-AF0BDC74AE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9145122"/>
              </p:ext>
            </p:extLst>
          </p:nvPr>
        </p:nvGraphicFramePr>
        <p:xfrm>
          <a:off x="152400" y="3113314"/>
          <a:ext cx="18059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FC57390B-F9C3-D4C4-50A4-37BB2DE0CCCA}"/>
              </a:ext>
            </a:extLst>
          </p:cNvPr>
          <p:cNvSpPr/>
          <p:nvPr/>
        </p:nvSpPr>
        <p:spPr>
          <a:xfrm>
            <a:off x="1501438" y="6144624"/>
            <a:ext cx="3135875" cy="6858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ysClr val="windowText" lastClr="000000"/>
                </a:solidFill>
                <a:latin typeface="Poppins Bold" panose="020B0604020202020204" charset="0"/>
                <a:cs typeface="Poppins Bold" panose="020B0604020202020204" charset="0"/>
              </a:rPr>
              <a:t>28/05 a 01/06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DAA69CC-CB3C-9C70-7228-9C034D59C23F}"/>
              </a:ext>
            </a:extLst>
          </p:cNvPr>
          <p:cNvSpPr/>
          <p:nvPr/>
        </p:nvSpPr>
        <p:spPr>
          <a:xfrm>
            <a:off x="6261836" y="6144624"/>
            <a:ext cx="2881612" cy="6858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ysClr val="windowText" lastClr="000000"/>
                </a:solidFill>
                <a:latin typeface="Poppins Bold" panose="020B0604020202020204" charset="0"/>
                <a:cs typeface="Poppins Bold" panose="020B0604020202020204" charset="0"/>
              </a:rPr>
              <a:t>01/06 a 31/07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F16F9DD1-C240-DBBB-6E56-F87AC29E8BCD}"/>
              </a:ext>
            </a:extLst>
          </p:cNvPr>
          <p:cNvSpPr/>
          <p:nvPr/>
        </p:nvSpPr>
        <p:spPr>
          <a:xfrm>
            <a:off x="12877799" y="6144624"/>
            <a:ext cx="3581400" cy="6858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ysClr val="windowText" lastClr="000000"/>
                </a:solidFill>
                <a:latin typeface="Poppins Bold" panose="020B0604020202020204" charset="0"/>
                <a:cs typeface="Poppins Bold" panose="020B0604020202020204" charset="0"/>
              </a:rPr>
              <a:t>Novembro/2026</a:t>
            </a:r>
          </a:p>
        </p:txBody>
      </p:sp>
    </p:spTree>
    <p:extLst>
      <p:ext uri="{BB962C8B-B14F-4D97-AF65-F5344CB8AC3E}">
        <p14:creationId xmlns:p14="http://schemas.microsoft.com/office/powerpoint/2010/main" val="2219697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21505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2041071" y="952500"/>
            <a:ext cx="10531929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 dirty="0">
                <a:solidFill>
                  <a:srgbClr val="FFFFFF"/>
                </a:solidFill>
                <a:latin typeface="Poppins Ultra-Bold"/>
              </a:rPr>
              <a:t>ATO 66/2026 – TCE/AL</a:t>
            </a:r>
            <a:endParaRPr lang="en-US" sz="5000" dirty="0">
              <a:solidFill>
                <a:srgbClr val="FFFFFF"/>
              </a:solidFill>
              <a:latin typeface="Poppins Ultra-Bold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827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>
                <a:solidFill>
                  <a:srgbClr val="FFFFFF"/>
                </a:solidFill>
                <a:latin typeface="Jannah Medium"/>
              </a:rPr>
              <a:t> 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96C941C2-286D-C578-0B40-201806C23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91A8962-A2A5-92E5-8BAD-1773F9BD22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944" y="2953778"/>
            <a:ext cx="5501321" cy="545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05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75634-485F-7302-6484-BA63BE9E8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D8B54661-68E0-4EE8-E63B-08FB1CB0A0BD}"/>
              </a:ext>
            </a:extLst>
          </p:cNvPr>
          <p:cNvGrpSpPr/>
          <p:nvPr/>
        </p:nvGrpSpPr>
        <p:grpSpPr>
          <a:xfrm rot="16200000">
            <a:off x="-2621505" y="1430726"/>
            <a:ext cx="18111132" cy="13192283"/>
            <a:chOff x="0" y="-38100"/>
            <a:chExt cx="4770010" cy="310107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D2AE040-F642-E7EA-E5CA-EFB6D5E65B70}"/>
                </a:ext>
              </a:extLst>
            </p:cNvPr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43708927-2102-4EA0-A324-BDC295A14A40}"/>
                </a:ext>
              </a:extLst>
            </p:cNvPr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F426F038-1EC5-C2E3-0639-DEBAD5689CF6}"/>
              </a:ext>
            </a:extLst>
          </p:cNvPr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AF9476D0-0A8B-1A41-8379-5DD0B66136EA}"/>
              </a:ext>
            </a:extLst>
          </p:cNvPr>
          <p:cNvSpPr txBox="1"/>
          <p:nvPr/>
        </p:nvSpPr>
        <p:spPr>
          <a:xfrm>
            <a:off x="1142999" y="952500"/>
            <a:ext cx="11430001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 dirty="0">
                <a:solidFill>
                  <a:srgbClr val="FFFFFF"/>
                </a:solidFill>
                <a:latin typeface="Poppins Ultra-Bold"/>
              </a:rPr>
              <a:t>Envio dos Questionários : Sistema </a:t>
            </a:r>
            <a:r>
              <a:rPr lang="pt-BR" sz="5000" dirty="0" err="1">
                <a:solidFill>
                  <a:srgbClr val="FFFFFF"/>
                </a:solidFill>
                <a:latin typeface="Poppins Ultra-Bold"/>
              </a:rPr>
              <a:t>Inspect</a:t>
            </a:r>
            <a:endParaRPr lang="en-US" sz="5000" dirty="0">
              <a:solidFill>
                <a:srgbClr val="FFFFFF"/>
              </a:solidFill>
              <a:latin typeface="Poppins Ultra-Bold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E4E725D-2DF9-7564-8958-5096BE559826}"/>
              </a:ext>
            </a:extLst>
          </p:cNvPr>
          <p:cNvSpPr txBox="1"/>
          <p:nvPr/>
        </p:nvSpPr>
        <p:spPr>
          <a:xfrm>
            <a:off x="1043130" y="3176569"/>
            <a:ext cx="10943942" cy="4521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Para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cada município 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será enviado sete links</a:t>
            </a:r>
            <a:r>
              <a:rPr lang="pt-BR" sz="4000" dirty="0">
                <a:solidFill>
                  <a:schemeClr val="bg1"/>
                </a:solidFill>
                <a:latin typeface="Jannah Medium"/>
              </a:rPr>
              <a:t>,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 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possibilitando o acesso ao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sistema </a:t>
            </a:r>
            <a:r>
              <a:rPr lang="pt-BR" sz="4000" b="1" dirty="0" err="1">
                <a:solidFill>
                  <a:srgbClr val="92D050"/>
                </a:solidFill>
                <a:latin typeface="Jannah Medium"/>
              </a:rPr>
              <a:t>Inspect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, no qual serão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preenchidos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os </a:t>
            </a:r>
            <a:r>
              <a:rPr lang="pt-BR" sz="4000" b="1" dirty="0">
                <a:solidFill>
                  <a:srgbClr val="FFFFFF"/>
                </a:solidFill>
                <a:latin typeface="Jannah Medium"/>
              </a:rPr>
              <a:t>questionários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e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encaminhadas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as respectivas respostas.</a:t>
            </a:r>
          </a:p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 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0C7993A4-6059-C880-ED0F-3E061515CF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42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>
                <a:solidFill>
                  <a:srgbClr val="FFFFFF"/>
                </a:solidFill>
                <a:latin typeface="Poppins Ultra-Bold"/>
              </a:rPr>
              <a:t>Quem pode responder o questionário?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5444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Os questionários devem ser respondidos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apenas 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pelo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Poder Executivo Municipal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.</a:t>
            </a:r>
          </a:p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O acesso ao questionário deve ser feito sempre utilizando os links enviados para o Controlador Geral.</a:t>
            </a:r>
          </a:p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  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556DE94D-9DEF-9A5A-C780-FCBE53E881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06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C4876-69A3-0DE7-093F-BBF85B461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4D0EBD3F-CEA1-2E8C-C80A-017ADF24ED18}"/>
              </a:ext>
            </a:extLst>
          </p:cNvPr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793D606-D774-2700-535B-0E2598503E01}"/>
                </a:ext>
              </a:extLst>
            </p:cNvPr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03F7F19D-5836-D001-AB40-4358D3C98D5F}"/>
                </a:ext>
              </a:extLst>
            </p:cNvPr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141AA658-EB12-FD69-472C-C02729EC4ABC}"/>
              </a:ext>
            </a:extLst>
          </p:cNvPr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CE8445A1-34AB-45EB-B87A-286BCABAE16B}"/>
              </a:ext>
            </a:extLst>
          </p:cNvPr>
          <p:cNvSpPr txBox="1"/>
          <p:nvPr/>
        </p:nvSpPr>
        <p:spPr>
          <a:xfrm>
            <a:off x="1143000" y="2705100"/>
            <a:ext cx="10943942" cy="827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  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F59EE652-E937-F5A2-4612-EBDB530642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1699AA1-0397-61CA-E160-958D9801BF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40871"/>
            <a:ext cx="12904645" cy="889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4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9B31C-C13F-6A1F-D597-1EE5C7B27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05E1DE28-E5D4-3B69-FF8D-2C4C9495902C}"/>
              </a:ext>
            </a:extLst>
          </p:cNvPr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34DF475-008E-E39A-3ABE-09AB700200EA}"/>
                </a:ext>
              </a:extLst>
            </p:cNvPr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E6D6B8FB-F9A3-6DB0-DDCD-8CF39C2694CC}"/>
                </a:ext>
              </a:extLst>
            </p:cNvPr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984ADA33-2611-249B-FDD4-A6541BCF4489}"/>
              </a:ext>
            </a:extLst>
          </p:cNvPr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68470D2D-08C4-0817-AFE1-83D7F8CA9AFE}"/>
              </a:ext>
            </a:extLst>
          </p:cNvPr>
          <p:cNvSpPr txBox="1"/>
          <p:nvPr/>
        </p:nvSpPr>
        <p:spPr>
          <a:xfrm>
            <a:off x="1143000" y="2705100"/>
            <a:ext cx="10943942" cy="827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  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AEC7F02E-0760-115B-09CD-8CF2EB4A36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CF1BAEB-5DD9-595F-CE97-C13EEA32A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6520" y="587829"/>
            <a:ext cx="13030203" cy="927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16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B543F-9495-F4D2-D6F1-D3DEAD3E7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0BFB000A-9DA4-FC20-FB26-0AE6632F2C21}"/>
              </a:ext>
            </a:extLst>
          </p:cNvPr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F116FF1-34BC-0098-54A0-9CFC644F9832}"/>
                </a:ext>
              </a:extLst>
            </p:cNvPr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442BAB51-D6AB-CF44-AA32-0BDB2E92BC13}"/>
                </a:ext>
              </a:extLst>
            </p:cNvPr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9860FC5B-98CC-7543-FB73-E75FEE2D4030}"/>
              </a:ext>
            </a:extLst>
          </p:cNvPr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A9C48C9F-BAE0-03F1-5954-2ADAEA46FF02}"/>
              </a:ext>
            </a:extLst>
          </p:cNvPr>
          <p:cNvSpPr txBox="1"/>
          <p:nvPr/>
        </p:nvSpPr>
        <p:spPr>
          <a:xfrm>
            <a:off x="1143000" y="2705100"/>
            <a:ext cx="10943942" cy="827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  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01EBB912-5353-F525-4F28-61ED46442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ED999E6-94F1-3D84-9FB3-46B1D7C922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28600" y="391885"/>
            <a:ext cx="13192284" cy="909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70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4F22-7E1F-8BA3-8843-97FC372BB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7F0DC418-DC67-2BE5-D390-38B9D96EA467}"/>
              </a:ext>
            </a:extLst>
          </p:cNvPr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C9A892C-58A7-7877-CC67-CC1B7B930A0B}"/>
                </a:ext>
              </a:extLst>
            </p:cNvPr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1E14941A-0ADE-6C38-0EB2-E617A0606C71}"/>
                </a:ext>
              </a:extLst>
            </p:cNvPr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5F06EA19-D28A-A01F-14F4-2E657F2EDF1A}"/>
              </a:ext>
            </a:extLst>
          </p:cNvPr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FB4F3D3-79B0-24C4-A589-AD5701BB2BC9}"/>
              </a:ext>
            </a:extLst>
          </p:cNvPr>
          <p:cNvSpPr txBox="1"/>
          <p:nvPr/>
        </p:nvSpPr>
        <p:spPr>
          <a:xfrm>
            <a:off x="1143000" y="2705100"/>
            <a:ext cx="10943942" cy="827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  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27B9A920-082F-27A1-3377-81359906BA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BCB27BB-1A75-4F58-103C-B66E7DFB60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6518" y="661987"/>
            <a:ext cx="12971164" cy="898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52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>
                <a:solidFill>
                  <a:srgbClr val="FFFFFF"/>
                </a:solidFill>
                <a:latin typeface="Poppins Ultra-Bold"/>
              </a:rPr>
              <a:t>Apuração Das Notas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6367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>
                <a:solidFill>
                  <a:srgbClr val="FFFFFF"/>
                </a:solidFill>
                <a:latin typeface="Jannah Medium"/>
              </a:rPr>
              <a:t>Para medir o </a:t>
            </a:r>
            <a:r>
              <a:rPr lang="pt-BR" sz="4000" b="1">
                <a:solidFill>
                  <a:srgbClr val="92D050"/>
                </a:solidFill>
                <a:latin typeface="Jannah Medium"/>
              </a:rPr>
              <a:t>grau de aderência 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da </a:t>
            </a:r>
            <a:r>
              <a:rPr lang="pt-BR" sz="4000" b="1">
                <a:solidFill>
                  <a:srgbClr val="92D050"/>
                </a:solidFill>
                <a:latin typeface="Jannah Medium"/>
              </a:rPr>
              <a:t>gestão municipal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 aos processos e controles </a:t>
            </a:r>
            <a:r>
              <a:rPr lang="pt-BR" sz="4000" b="1">
                <a:solidFill>
                  <a:srgbClr val="92D050"/>
                </a:solidFill>
                <a:latin typeface="Jannah Medium"/>
              </a:rPr>
              <a:t>levantados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 pelo </a:t>
            </a:r>
            <a:r>
              <a:rPr lang="pt-BR" sz="4000" b="1">
                <a:solidFill>
                  <a:srgbClr val="92D050"/>
                </a:solidFill>
                <a:latin typeface="Jannah Medium"/>
              </a:rPr>
              <a:t>IEGM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, é atribuído um </a:t>
            </a:r>
            <a:r>
              <a:rPr lang="pt-BR" sz="4000" b="1">
                <a:solidFill>
                  <a:srgbClr val="92D050"/>
                </a:solidFill>
                <a:latin typeface="Jannah Medium"/>
              </a:rPr>
              <a:t>sistema de pontuação 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desenvolvido pela equipe do </a:t>
            </a:r>
            <a:r>
              <a:rPr lang="pt-BR" sz="4000" b="1">
                <a:solidFill>
                  <a:srgbClr val="92D050"/>
                </a:solidFill>
                <a:latin typeface="Jannah Medium"/>
              </a:rPr>
              <a:t>TCESP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 em parceria com o </a:t>
            </a:r>
            <a:r>
              <a:rPr lang="pt-BR" sz="4000" b="1">
                <a:solidFill>
                  <a:srgbClr val="92D050"/>
                </a:solidFill>
                <a:latin typeface="Jannah Medium"/>
              </a:rPr>
              <a:t>IRB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 e a </a:t>
            </a:r>
            <a:r>
              <a:rPr lang="pt-BR" sz="4000" b="1">
                <a:solidFill>
                  <a:srgbClr val="92D050"/>
                </a:solidFill>
                <a:latin typeface="Jannah Medium"/>
              </a:rPr>
              <a:t>Rede </a:t>
            </a:r>
            <a:r>
              <a:rPr lang="pt-BR" sz="4000" b="1" err="1">
                <a:solidFill>
                  <a:srgbClr val="92D050"/>
                </a:solidFill>
                <a:latin typeface="Jannah Medium"/>
              </a:rPr>
              <a:t>Indicon</a:t>
            </a:r>
            <a:r>
              <a:rPr lang="pt-BR" sz="4000">
                <a:solidFill>
                  <a:srgbClr val="FFFFFF"/>
                </a:solidFill>
                <a:latin typeface="Jannah Medium"/>
              </a:rPr>
              <a:t>, de modo a refletir a relevância do questionamento no conjunto da dimensão.   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5398BD74-937F-80CE-901F-1911D9591D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68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>
                <a:solidFill>
                  <a:srgbClr val="FFFFFF"/>
                </a:solidFill>
                <a:latin typeface="Poppins Ultra-Bold"/>
              </a:rPr>
              <a:t>Apuração Das Notas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3597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O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índice geral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do IEGM é obtido a partir da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média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ponderada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das notas de cada uma das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sete dimensões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, os critérios de ponderação são definidos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com base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em critérios de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materialidade</a:t>
            </a:r>
            <a:r>
              <a:rPr lang="pt-BR" sz="4000" dirty="0">
                <a:solidFill>
                  <a:schemeClr val="bg1"/>
                </a:solidFill>
                <a:latin typeface="Jannah Medium"/>
              </a:rPr>
              <a:t>.</a:t>
            </a: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CB7338C1-ADB5-597A-CF13-54742EA662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35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11824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-20188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>
                <a:solidFill>
                  <a:srgbClr val="FFFFFF"/>
                </a:solidFill>
                <a:latin typeface="Poppins Ultra-Bold"/>
              </a:rPr>
              <a:t>Apuração Das Notas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763CD9B-BD8B-A688-F96D-524C60DFB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940" y="2634369"/>
            <a:ext cx="10363200" cy="6700131"/>
          </a:xfrm>
          <a:prstGeom prst="rect">
            <a:avLst/>
          </a:prstGeom>
        </p:spPr>
      </p:pic>
      <p:pic>
        <p:nvPicPr>
          <p:cNvPr id="8" name="Imagem 7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BEBEB49C-F930-8063-D419-8ACFD22EEB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70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88024" y="1455192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>
                <a:solidFill>
                  <a:srgbClr val="FFFFFF"/>
                </a:solidFill>
                <a:latin typeface="Poppins Ultra-Bold"/>
              </a:rPr>
              <a:t>Apuração Das Notas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3597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O IEGM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divulga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as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notas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obtidas por seus municípios em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cinco faixas de resultados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, </a:t>
            </a:r>
            <a:r>
              <a:rPr lang="pt-BR" sz="4000" b="1" dirty="0">
                <a:solidFill>
                  <a:srgbClr val="FFFFFF"/>
                </a:solidFill>
                <a:latin typeface="Jannah Medium"/>
              </a:rPr>
              <a:t>evitando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a </a:t>
            </a:r>
            <a:r>
              <a:rPr lang="pt-BR" sz="4000" b="1" dirty="0">
                <a:solidFill>
                  <a:srgbClr val="FFFFFF"/>
                </a:solidFill>
                <a:latin typeface="Jannah Medium"/>
              </a:rPr>
              <a:t>exposição numérica de ranking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. Elas são </a:t>
            </a:r>
            <a:r>
              <a:rPr lang="pt-BR" sz="4000" b="1" dirty="0">
                <a:solidFill>
                  <a:srgbClr val="FFFFFF"/>
                </a:solidFill>
                <a:latin typeface="Jannah Medium"/>
              </a:rPr>
              <a:t>categorizadas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conforme os seguintes critérios:</a:t>
            </a:r>
            <a:endParaRPr lang="pt-BR" sz="4000" b="1" dirty="0">
              <a:solidFill>
                <a:srgbClr val="92D050"/>
              </a:solidFill>
              <a:latin typeface="Jannah Medium"/>
            </a:endParaRP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A3B51353-C87E-CF6A-7304-5CB320985F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7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>
                <a:solidFill>
                  <a:srgbClr val="FFFFFF"/>
                </a:solidFill>
                <a:latin typeface="Poppins Ultra-Bold"/>
              </a:rPr>
              <a:t>Apuração Das Notas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86E58F2-DE0E-CE5B-E0A3-9D956B2CF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721" y="2857500"/>
            <a:ext cx="11260121" cy="6178047"/>
          </a:xfrm>
          <a:prstGeom prst="rect">
            <a:avLst/>
          </a:prstGeom>
        </p:spPr>
      </p:pic>
      <p:pic>
        <p:nvPicPr>
          <p:cNvPr id="8" name="Imagem 7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3B467164-89D2-332D-78DA-8DAD132F2A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07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>
                <a:solidFill>
                  <a:srgbClr val="FFFFFF"/>
                </a:solidFill>
                <a:latin typeface="Poppins Ultra-Bold"/>
              </a:rPr>
              <a:t>Como o IEGM é disponibilizado?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3000" y="2705100"/>
            <a:ext cx="10943942" cy="7291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As informações prestadas pelo IEGM constituem um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banco de dados 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com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informações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municipais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atualizadas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,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consolidadas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e </a:t>
            </a:r>
            <a:r>
              <a:rPr lang="pt-BR" sz="4000" b="1" dirty="0">
                <a:solidFill>
                  <a:srgbClr val="92D050"/>
                </a:solidFill>
                <a:latin typeface="Jannah Medium"/>
              </a:rPr>
              <a:t>disponibilizadas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de forma clara, objetiva e acessível no </a:t>
            </a:r>
            <a:r>
              <a:rPr lang="pt-BR" sz="4000" b="1" dirty="0" err="1">
                <a:solidFill>
                  <a:srgbClr val="92D050"/>
                </a:solidFill>
                <a:latin typeface="Jannah Medium"/>
              </a:rPr>
              <a:t>infosite</a:t>
            </a:r>
            <a:r>
              <a:rPr lang="pt-BR" sz="4000" dirty="0">
                <a:solidFill>
                  <a:srgbClr val="FFFFFF"/>
                </a:solidFill>
                <a:latin typeface="Jannah Medium"/>
              </a:rPr>
              <a:t> disponível no link:</a:t>
            </a:r>
          </a:p>
          <a:p>
            <a:pPr marL="269874" lvl="1" algn="just">
              <a:lnSpc>
                <a:spcPct val="150000"/>
              </a:lnSpc>
            </a:pPr>
            <a:r>
              <a:rPr lang="pt-BR" sz="4000" b="1" dirty="0">
                <a:solidFill>
                  <a:srgbClr val="92D050"/>
                </a:solidFill>
                <a:latin typeface="Jannah 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https://iegm.irbcontas.org.br/</a:t>
            </a:r>
            <a:endParaRPr lang="pt-BR" sz="4000" b="1" dirty="0">
              <a:solidFill>
                <a:srgbClr val="92D050"/>
              </a:solidFill>
              <a:latin typeface="Jannah Medium"/>
            </a:endParaRPr>
          </a:p>
          <a:p>
            <a:pPr marL="269874" lvl="1" algn="just">
              <a:lnSpc>
                <a:spcPct val="150000"/>
              </a:lnSpc>
            </a:pPr>
            <a:endParaRPr lang="pt-BR" sz="4000" b="1" dirty="0">
              <a:solidFill>
                <a:srgbClr val="92D050"/>
              </a:solidFill>
              <a:latin typeface="Jannah Medium"/>
            </a:endParaRPr>
          </a:p>
          <a:p>
            <a:pPr marL="269874" lvl="1" algn="just">
              <a:lnSpc>
                <a:spcPct val="150000"/>
              </a:lnSpc>
            </a:pPr>
            <a:endParaRPr lang="pt-BR" sz="4000" b="1" dirty="0">
              <a:solidFill>
                <a:srgbClr val="92D050"/>
              </a:solidFill>
              <a:latin typeface="Jannah Medium"/>
            </a:endParaRP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F13095BA-EE42-89D8-A22A-0CE8209C48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45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 dirty="0">
                <a:solidFill>
                  <a:srgbClr val="FFFFFF"/>
                </a:solidFill>
                <a:latin typeface="Poppins Ultra-Bold"/>
              </a:rPr>
              <a:t>Como o IEGM é disponibilizado?</a:t>
            </a:r>
          </a:p>
        </p:txBody>
      </p:sp>
      <p:pic>
        <p:nvPicPr>
          <p:cNvPr id="8" name="Imagem 7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9EB5AB61-8C57-2DE5-3438-6AD0CAD1C2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FA46670-C231-5644-D3EB-BDF83CB244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6973" y="3120475"/>
            <a:ext cx="4963218" cy="50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79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65662-33C4-613D-4F20-F199D08C2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9AEDCEF9-9A9C-19DA-1FBC-D1E4BE2B3547}"/>
              </a:ext>
            </a:extLst>
          </p:cNvPr>
          <p:cNvGrpSpPr/>
          <p:nvPr/>
        </p:nvGrpSpPr>
        <p:grpSpPr>
          <a:xfrm rot="16200000">
            <a:off x="-2666022" y="1662742"/>
            <a:ext cx="18111132" cy="13192283"/>
            <a:chOff x="0" y="-38100"/>
            <a:chExt cx="4770010" cy="310107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2BDA551-D98F-1F91-40F1-878A8E312252}"/>
                </a:ext>
              </a:extLst>
            </p:cNvPr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01E10DA-A59B-59BC-4D9A-546F8CC94501}"/>
                </a:ext>
              </a:extLst>
            </p:cNvPr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5734DAA2-1DD7-D1BE-1453-A1DF66C81588}"/>
              </a:ext>
            </a:extLst>
          </p:cNvPr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17410D27-787A-2226-1F25-D7BE09729169}"/>
              </a:ext>
            </a:extLst>
          </p:cNvPr>
          <p:cNvSpPr txBox="1"/>
          <p:nvPr/>
        </p:nvSpPr>
        <p:spPr>
          <a:xfrm>
            <a:off x="1142999" y="952500"/>
            <a:ext cx="11430001" cy="643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4000" dirty="0">
                <a:solidFill>
                  <a:srgbClr val="FFFFFF"/>
                </a:solidFill>
                <a:latin typeface="Poppins Ultra-Bold"/>
              </a:rPr>
              <a:t>Validação do IEGM: escopo da amostra</a:t>
            </a:r>
          </a:p>
        </p:txBody>
      </p:sp>
      <p:pic>
        <p:nvPicPr>
          <p:cNvPr id="8" name="Imagem 7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7AFAEBC2-EBF6-0703-37AA-6FB11B676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2A5B19D-DD34-BBFF-FC92-FDBA54C60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5064" y="3218767"/>
            <a:ext cx="8668960" cy="1638529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00C25D8-DBEE-67B1-606D-E0093FBE70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1755" y="6237860"/>
            <a:ext cx="5277587" cy="1305107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D0B1DB1-4C6A-3372-8153-722A776A67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1755" y="7923266"/>
            <a:ext cx="5277587" cy="1207086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1534516A-1035-2CD9-C446-8AFBB28C2806}"/>
              </a:ext>
            </a:extLst>
          </p:cNvPr>
          <p:cNvSpPr txBox="1"/>
          <p:nvPr/>
        </p:nvSpPr>
        <p:spPr>
          <a:xfrm>
            <a:off x="4309577" y="5457482"/>
            <a:ext cx="6318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FFFFFF"/>
                </a:solidFill>
                <a:latin typeface="Poppins Ultra-Bold"/>
              </a:rPr>
              <a:t>Dimensões Auditadas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347799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F0BBE-DC68-3DC0-5692-4A1484A69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B2611DCD-8ED3-1FFA-58AF-459615C99648}"/>
              </a:ext>
            </a:extLst>
          </p:cNvPr>
          <p:cNvGrpSpPr/>
          <p:nvPr/>
        </p:nvGrpSpPr>
        <p:grpSpPr>
          <a:xfrm rot="16200000">
            <a:off x="-2747063" y="1539911"/>
            <a:ext cx="18111132" cy="13192283"/>
            <a:chOff x="0" y="-38100"/>
            <a:chExt cx="4770010" cy="310107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9BDAA2F-EF6E-05BB-AB9B-DBFEF033D623}"/>
                </a:ext>
              </a:extLst>
            </p:cNvPr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0F5B26C9-C7AB-F403-D01D-F887875D87B8}"/>
                </a:ext>
              </a:extLst>
            </p:cNvPr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509E7EBE-34BE-6048-BF45-C450E3CE6647}"/>
              </a:ext>
            </a:extLst>
          </p:cNvPr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09E95A60-DBF6-D134-3AB4-F395956730E0}"/>
              </a:ext>
            </a:extLst>
          </p:cNvPr>
          <p:cNvSpPr txBox="1"/>
          <p:nvPr/>
        </p:nvSpPr>
        <p:spPr>
          <a:xfrm>
            <a:off x="1142999" y="952500"/>
            <a:ext cx="11430001" cy="643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4000" dirty="0">
                <a:solidFill>
                  <a:srgbClr val="FFFFFF"/>
                </a:solidFill>
                <a:latin typeface="Poppins Ultra-Bold"/>
              </a:rPr>
              <a:t>Resultado geral da validação</a:t>
            </a:r>
          </a:p>
        </p:txBody>
      </p:sp>
      <p:pic>
        <p:nvPicPr>
          <p:cNvPr id="8" name="Imagem 7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9B9978B2-927C-550C-1B58-732697FB2F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9B193B5-0CAE-8348-C302-C45222AC30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1321" y="2670499"/>
            <a:ext cx="4804064" cy="443827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D86319D-8BE0-F824-F2E6-5040B0EE08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1321" y="2670500"/>
            <a:ext cx="4634870" cy="423080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791576FE-990E-499D-ACB3-D9F813C4866A}"/>
              </a:ext>
            </a:extLst>
          </p:cNvPr>
          <p:cNvSpPr txBox="1"/>
          <p:nvPr/>
        </p:nvSpPr>
        <p:spPr>
          <a:xfrm>
            <a:off x="7301552" y="2670499"/>
            <a:ext cx="46598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rgbClr val="92D050"/>
                </a:solidFill>
                <a:latin typeface="Poppins Ultra-Bold" panose="020B0604020202020204" charset="0"/>
                <a:cs typeface="Poppins Ultra-Bold" panose="020B0604020202020204" charset="0"/>
              </a:rPr>
              <a:t>80,09%</a:t>
            </a:r>
          </a:p>
          <a:p>
            <a:r>
              <a:rPr lang="pt-BR" sz="2400" dirty="0">
                <a:solidFill>
                  <a:schemeClr val="bg1"/>
                </a:solidFill>
                <a:latin typeface="Poppins Ultra-Bold" panose="020B0604020202020204" charset="0"/>
                <a:cs typeface="Poppins Ultra-Bold" panose="020B0604020202020204" charset="0"/>
              </a:rPr>
              <a:t>Das respostas foram confirmadas</a:t>
            </a:r>
          </a:p>
          <a:p>
            <a:endParaRPr lang="pt-BR" sz="2400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  <a:p>
            <a:endParaRPr lang="pt-BR" sz="2400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  <a:p>
            <a:r>
              <a:rPr lang="pt-BR" sz="5400" dirty="0">
                <a:solidFill>
                  <a:srgbClr val="FFC000"/>
                </a:solidFill>
                <a:latin typeface="Poppins Ultra-Bold" panose="020B0604020202020204" charset="0"/>
                <a:cs typeface="Poppins Ultra-Bold" panose="020B0604020202020204" charset="0"/>
              </a:rPr>
              <a:t>19,91% </a:t>
            </a:r>
          </a:p>
          <a:p>
            <a:r>
              <a:rPr lang="pt-BR" sz="2400" dirty="0">
                <a:solidFill>
                  <a:schemeClr val="bg1"/>
                </a:solidFill>
                <a:latin typeface="Poppins Ultra-Bold" panose="020B0604020202020204" charset="0"/>
                <a:cs typeface="Poppins Ultra-Bold" panose="020B0604020202020204" charset="0"/>
              </a:rPr>
              <a:t>Tiveram alteração ou não confirmação</a:t>
            </a:r>
          </a:p>
        </p:txBody>
      </p:sp>
    </p:spTree>
    <p:extLst>
      <p:ext uri="{BB962C8B-B14F-4D97-AF65-F5344CB8AC3E}">
        <p14:creationId xmlns:p14="http://schemas.microsoft.com/office/powerpoint/2010/main" val="1562893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9D9B0-06F9-A3B8-1D31-C6A699509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9FF969C4-75BF-1AF7-4672-A7531806C398}"/>
              </a:ext>
            </a:extLst>
          </p:cNvPr>
          <p:cNvGrpSpPr/>
          <p:nvPr/>
        </p:nvGrpSpPr>
        <p:grpSpPr>
          <a:xfrm rot="16200000">
            <a:off x="-2747063" y="1539911"/>
            <a:ext cx="18111132" cy="13192283"/>
            <a:chOff x="0" y="-38100"/>
            <a:chExt cx="4770010" cy="310107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ACAD45E-52CD-2FC0-068B-776B1BC9B509}"/>
                </a:ext>
              </a:extLst>
            </p:cNvPr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5817407B-A510-F5D3-4489-985B607FA022}"/>
                </a:ext>
              </a:extLst>
            </p:cNvPr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CE35D232-E84D-86BB-97F6-40CA4290B52A}"/>
              </a:ext>
            </a:extLst>
          </p:cNvPr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AA30D408-AE48-C78D-FF33-8CC73F9FAFA2}"/>
              </a:ext>
            </a:extLst>
          </p:cNvPr>
          <p:cNvSpPr txBox="1"/>
          <p:nvPr/>
        </p:nvSpPr>
        <p:spPr>
          <a:xfrm>
            <a:off x="1142999" y="952500"/>
            <a:ext cx="11430001" cy="643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4000" dirty="0">
                <a:solidFill>
                  <a:srgbClr val="FFFFFF"/>
                </a:solidFill>
                <a:latin typeface="Poppins Ultra-Bold"/>
              </a:rPr>
              <a:t>Resultado geral da validação</a:t>
            </a:r>
          </a:p>
        </p:txBody>
      </p:sp>
      <p:pic>
        <p:nvPicPr>
          <p:cNvPr id="8" name="Imagem 7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0831D831-162F-7AB4-64C1-31FB0F2C59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71F296E-869B-E1FE-8B32-09B3A2773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048" y="2670499"/>
            <a:ext cx="6123263" cy="5198789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901556A3-0060-5252-EFA3-3083B4196B70}"/>
              </a:ext>
            </a:extLst>
          </p:cNvPr>
          <p:cNvSpPr txBox="1"/>
          <p:nvPr/>
        </p:nvSpPr>
        <p:spPr>
          <a:xfrm>
            <a:off x="7301552" y="2670499"/>
            <a:ext cx="4659832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Poppins Ultra-Bold" panose="020B0604020202020204" charset="0"/>
                <a:cs typeface="Poppins Ultra-Bold" panose="020B0604020202020204" charset="0"/>
              </a:rPr>
              <a:t>Principais fragilidades encontradas</a:t>
            </a:r>
          </a:p>
          <a:p>
            <a:endParaRPr lang="pt-BR" sz="2400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  <a:p>
            <a:r>
              <a:rPr lang="pt-BR" sz="2400" dirty="0">
                <a:solidFill>
                  <a:srgbClr val="92D050"/>
                </a:solidFill>
                <a:latin typeface="Poppins Ultra-Bold" panose="020B0604020202020204" charset="0"/>
                <a:cs typeface="Poppins Ultra-Bold" panose="020B0604020202020204" charset="0"/>
              </a:rPr>
              <a:t>Educação: </a:t>
            </a:r>
            <a:r>
              <a:rPr lang="pt-BR" dirty="0">
                <a:solidFill>
                  <a:schemeClr val="bg1"/>
                </a:solidFill>
                <a:latin typeface="Poppins Ultra-Bold" panose="020B0604020202020204" charset="0"/>
                <a:cs typeface="Poppins Ultra-Bold" panose="020B0604020202020204" charset="0"/>
              </a:rPr>
              <a:t>Dados de pessoal ausência de comprovação documental.</a:t>
            </a:r>
          </a:p>
          <a:p>
            <a:endParaRPr lang="pt-BR" sz="2000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  <a:p>
            <a:r>
              <a:rPr lang="pt-BR" sz="2400" dirty="0">
                <a:solidFill>
                  <a:srgbClr val="FFFF00"/>
                </a:solidFill>
                <a:latin typeface="Poppins Ultra-Bold" panose="020B0604020202020204" charset="0"/>
                <a:cs typeface="Poppins Ultra-Bold" panose="020B0604020202020204" charset="0"/>
              </a:rPr>
              <a:t>Meio Ambiente: </a:t>
            </a:r>
            <a:r>
              <a:rPr lang="pt-BR" dirty="0">
                <a:solidFill>
                  <a:schemeClr val="bg1"/>
                </a:solidFill>
                <a:latin typeface="Poppins Ultra-Bold" panose="020B0604020202020204" charset="0"/>
                <a:cs typeface="Poppins Ultra-Bold" panose="020B0604020202020204" charset="0"/>
              </a:rPr>
              <a:t>Desconhecimento sobre plano existentes e ações sem formalização. </a:t>
            </a:r>
          </a:p>
          <a:p>
            <a:r>
              <a:rPr lang="pt-BR" dirty="0">
                <a:solidFill>
                  <a:schemeClr val="bg1"/>
                </a:solidFill>
                <a:latin typeface="Poppins Ultra-Bold" panose="020B0604020202020204" charset="0"/>
                <a:cs typeface="Poppins Ultra-Bold" panose="020B0604020202020204" charset="0"/>
              </a:rPr>
              <a:t> </a:t>
            </a:r>
          </a:p>
          <a:p>
            <a:r>
              <a:rPr lang="pt-BR" sz="2400" dirty="0">
                <a:solidFill>
                  <a:srgbClr val="FFC000"/>
                </a:solidFill>
                <a:latin typeface="Poppins Ultra-Bold" panose="020B0604020202020204" charset="0"/>
                <a:cs typeface="Poppins Ultra-Bold" panose="020B0604020202020204" charset="0"/>
              </a:rPr>
              <a:t>Saúde: </a:t>
            </a:r>
            <a:r>
              <a:rPr lang="pt-BR" sz="2400" dirty="0">
                <a:solidFill>
                  <a:schemeClr val="bg1"/>
                </a:solidFill>
                <a:latin typeface="Poppins Ultra-Bold" panose="020B0604020202020204" charset="0"/>
                <a:cs typeface="Poppins Ultra-Bold" panose="020B0604020202020204" charset="0"/>
              </a:rPr>
              <a:t>C</a:t>
            </a:r>
            <a:r>
              <a:rPr lang="pt-BR" dirty="0">
                <a:solidFill>
                  <a:schemeClr val="bg1"/>
                </a:solidFill>
                <a:latin typeface="Poppins Ultra-Bold" panose="020B0604020202020204" charset="0"/>
                <a:cs typeface="Poppins Ultra-Bold" panose="020B0604020202020204" charset="0"/>
              </a:rPr>
              <a:t>umprimentos de prazos legais e comprovação de procedimentos.</a:t>
            </a:r>
          </a:p>
          <a:p>
            <a:endParaRPr lang="pt-BR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  <a:p>
            <a:r>
              <a:rPr lang="pt-BR" sz="2400" dirty="0">
                <a:solidFill>
                  <a:srgbClr val="00B0F0"/>
                </a:solidFill>
                <a:latin typeface="Poppins Ultra-Bold" panose="020B0604020202020204" charset="0"/>
                <a:cs typeface="Poppins Ultra-Bold" panose="020B0604020202020204" charset="0"/>
              </a:rPr>
              <a:t>Cidades: </a:t>
            </a:r>
            <a:r>
              <a:rPr lang="pt-BR" dirty="0">
                <a:solidFill>
                  <a:schemeClr val="bg1"/>
                </a:solidFill>
                <a:latin typeface="Poppins Ultra-Bold" panose="020B0604020202020204" charset="0"/>
                <a:cs typeface="Poppins Ultra-Bold" panose="020B0604020202020204" charset="0"/>
              </a:rPr>
              <a:t>Desconhecimento sobre legislação municipal. </a:t>
            </a:r>
          </a:p>
          <a:p>
            <a:endParaRPr lang="pt-BR" sz="2400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  <a:p>
            <a:endParaRPr lang="pt-BR" sz="2400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  <a:p>
            <a:endParaRPr lang="pt-BR" sz="2400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0E09F07-0EB5-E309-4587-27B4697B7A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683" y="3201754"/>
            <a:ext cx="5809992" cy="38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24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C775-D4B6-39CF-5438-43DA52F41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17175FA0-50B7-C9AE-6D3A-4EA9445E42E2}"/>
              </a:ext>
            </a:extLst>
          </p:cNvPr>
          <p:cNvGrpSpPr/>
          <p:nvPr/>
        </p:nvGrpSpPr>
        <p:grpSpPr>
          <a:xfrm rot="16200000">
            <a:off x="-2747063" y="1539912"/>
            <a:ext cx="18111132" cy="13192283"/>
            <a:chOff x="0" y="-38100"/>
            <a:chExt cx="4770010" cy="310107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0CAB91F-99D4-FD35-F644-7AC324A51A64}"/>
                </a:ext>
              </a:extLst>
            </p:cNvPr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8B0FA8CF-57C6-3864-4550-AEA111765E81}"/>
                </a:ext>
              </a:extLst>
            </p:cNvPr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11345A3A-5578-0A9E-FA75-C95A399619E6}"/>
              </a:ext>
            </a:extLst>
          </p:cNvPr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201AD2B0-9921-2E15-2722-1992F9C529CD}"/>
              </a:ext>
            </a:extLst>
          </p:cNvPr>
          <p:cNvSpPr txBox="1"/>
          <p:nvPr/>
        </p:nvSpPr>
        <p:spPr>
          <a:xfrm>
            <a:off x="1142999" y="952500"/>
            <a:ext cx="11430001" cy="643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endParaRPr lang="pt-BR" sz="4000" dirty="0">
              <a:solidFill>
                <a:srgbClr val="FFFFFF"/>
              </a:solidFill>
              <a:latin typeface="Poppins Ultra-Bold"/>
            </a:endParaRPr>
          </a:p>
        </p:txBody>
      </p:sp>
      <p:pic>
        <p:nvPicPr>
          <p:cNvPr id="8" name="Imagem 7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4EC6C2A6-905F-19EF-2D4A-0A72ACE852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9F6463B-FA47-2DC0-3F69-C39362DD3469}"/>
              </a:ext>
            </a:extLst>
          </p:cNvPr>
          <p:cNvSpPr txBox="1"/>
          <p:nvPr/>
        </p:nvSpPr>
        <p:spPr>
          <a:xfrm>
            <a:off x="7301552" y="2670499"/>
            <a:ext cx="4659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  <a:p>
            <a:endParaRPr lang="pt-BR" sz="2400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  <a:p>
            <a:endParaRPr lang="pt-BR" sz="2400" dirty="0">
              <a:solidFill>
                <a:schemeClr val="bg1"/>
              </a:solidFill>
              <a:latin typeface="Poppins Ultra-Bold" panose="020B0604020202020204" charset="0"/>
              <a:cs typeface="Poppins Ultra-Bold" panose="020B060402020202020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93F7AD0-CF1E-1361-9305-06300FA9BD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5558" y="571501"/>
            <a:ext cx="13030203" cy="905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4634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16200000">
            <a:off x="-2688024" y="1430726"/>
            <a:ext cx="18111132" cy="13192283"/>
            <a:chOff x="0" y="-38100"/>
            <a:chExt cx="4770010" cy="3101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0010" cy="3062976"/>
            </a:xfrm>
            <a:custGeom>
              <a:avLst/>
              <a:gdLst/>
              <a:ahLst/>
              <a:cxnLst/>
              <a:rect l="l" t="t" r="r" b="b"/>
              <a:pathLst>
                <a:path w="4770010" h="3062976">
                  <a:moveTo>
                    <a:pt x="0" y="0"/>
                  </a:moveTo>
                  <a:lnTo>
                    <a:pt x="4770010" y="0"/>
                  </a:lnTo>
                  <a:lnTo>
                    <a:pt x="4770010" y="3062976"/>
                  </a:lnTo>
                  <a:lnTo>
                    <a:pt x="0" y="3062976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770010" cy="310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6200000" flipV="1">
            <a:off x="7966076" y="4671869"/>
            <a:ext cx="10820399" cy="943261"/>
          </a:xfrm>
          <a:custGeom>
            <a:avLst/>
            <a:gdLst/>
            <a:ahLst/>
            <a:cxnLst/>
            <a:rect l="l" t="t" r="r" b="b"/>
            <a:pathLst>
              <a:path w="9401653" h="429307">
                <a:moveTo>
                  <a:pt x="0" y="429307"/>
                </a:moveTo>
                <a:lnTo>
                  <a:pt x="9401654" y="429307"/>
                </a:lnTo>
                <a:lnTo>
                  <a:pt x="9401654" y="0"/>
                </a:lnTo>
                <a:lnTo>
                  <a:pt x="0" y="0"/>
                </a:lnTo>
                <a:lnTo>
                  <a:pt x="0" y="429307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b="-3325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3"/>
          <p:cNvSpPr txBox="1"/>
          <p:nvPr/>
        </p:nvSpPr>
        <p:spPr>
          <a:xfrm>
            <a:off x="1142999" y="952500"/>
            <a:ext cx="11430001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23"/>
              </a:lnSpc>
            </a:pPr>
            <a:r>
              <a:rPr lang="pt-BR" sz="5000" dirty="0">
                <a:solidFill>
                  <a:srgbClr val="FFFFFF"/>
                </a:solidFill>
                <a:latin typeface="Poppins Ultra-Bold"/>
              </a:rPr>
              <a:t>Suporte TCE/AL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BAF990-DE6D-AF84-40DB-7420A207FAB6}"/>
              </a:ext>
            </a:extLst>
          </p:cNvPr>
          <p:cNvSpPr txBox="1"/>
          <p:nvPr/>
        </p:nvSpPr>
        <p:spPr>
          <a:xfrm>
            <a:off x="1142999" y="2705100"/>
            <a:ext cx="10943942" cy="1751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4" lvl="1" algn="just">
              <a:lnSpc>
                <a:spcPct val="150000"/>
              </a:lnSpc>
            </a:pPr>
            <a:r>
              <a:rPr lang="pt-BR" sz="4000" dirty="0">
                <a:solidFill>
                  <a:srgbClr val="FFFFFF"/>
                </a:solidFill>
                <a:latin typeface="Jannah Medium"/>
              </a:rPr>
              <a:t>As dúvidas que surgirem podem ser enviadas para o grupo de Whatsapp:</a:t>
            </a:r>
            <a:endParaRPr lang="pt-BR" sz="4000" b="1" dirty="0">
              <a:solidFill>
                <a:srgbClr val="92D050"/>
              </a:solidFill>
              <a:latin typeface="Jannah Medium"/>
            </a:endParaRPr>
          </a:p>
        </p:txBody>
      </p:sp>
      <p:pic>
        <p:nvPicPr>
          <p:cNvPr id="7" name="Imagem 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ADABDDD0-EDA1-4503-291A-10FE5C113A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-5400000">
            <a:off x="12241213" y="4278313"/>
            <a:ext cx="7045325" cy="231775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E598E94-F6B1-E567-AC97-99A2636D06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0944" y="5023948"/>
            <a:ext cx="3648829" cy="349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42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607C0-5305-6C7C-159E-62263C332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44E162A-EF09-0484-C68C-74910F22AFE7}"/>
              </a:ext>
            </a:extLst>
          </p:cNvPr>
          <p:cNvGrpSpPr/>
          <p:nvPr/>
        </p:nvGrpSpPr>
        <p:grpSpPr>
          <a:xfrm>
            <a:off x="10134600" y="-114300"/>
            <a:ext cx="8213211" cy="1257388"/>
            <a:chOff x="0" y="0"/>
            <a:chExt cx="1760454" cy="3780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34C278D-9BFA-D91A-9C28-45E0F6DF991C}"/>
                </a:ext>
              </a:extLst>
            </p:cNvPr>
            <p:cNvSpPr/>
            <p:nvPr/>
          </p:nvSpPr>
          <p:spPr>
            <a:xfrm>
              <a:off x="0" y="0"/>
              <a:ext cx="1760454" cy="378039"/>
            </a:xfrm>
            <a:custGeom>
              <a:avLst/>
              <a:gdLst/>
              <a:ahLst/>
              <a:cxnLst/>
              <a:rect l="l" t="t" r="r" b="b"/>
              <a:pathLst>
                <a:path w="1760454" h="378039">
                  <a:moveTo>
                    <a:pt x="0" y="0"/>
                  </a:moveTo>
                  <a:lnTo>
                    <a:pt x="1760454" y="0"/>
                  </a:lnTo>
                  <a:lnTo>
                    <a:pt x="1760454" y="378039"/>
                  </a:lnTo>
                  <a:lnTo>
                    <a:pt x="0" y="378039"/>
                  </a:lnTo>
                  <a:close/>
                </a:path>
              </a:pathLst>
            </a:custGeom>
            <a:solidFill>
              <a:srgbClr val="023D5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D594343-D8E6-D260-20A2-9F5EBF3A97D8}"/>
                </a:ext>
              </a:extLst>
            </p:cNvPr>
            <p:cNvSpPr txBox="1"/>
            <p:nvPr/>
          </p:nvSpPr>
          <p:spPr>
            <a:xfrm>
              <a:off x="0" y="-38100"/>
              <a:ext cx="1760454" cy="4161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AC501F50-7561-C10B-9558-16B2E109C25C}"/>
              </a:ext>
            </a:extLst>
          </p:cNvPr>
          <p:cNvSpPr/>
          <p:nvPr/>
        </p:nvSpPr>
        <p:spPr>
          <a:xfrm>
            <a:off x="-6598413" y="3713614"/>
            <a:ext cx="13227813" cy="0"/>
          </a:xfrm>
          <a:prstGeom prst="line">
            <a:avLst/>
          </a:prstGeom>
          <a:ln w="38100" cap="flat">
            <a:solidFill>
              <a:srgbClr val="EEEEE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C1B7FEE3-4E00-BC2E-9897-40528A524872}"/>
              </a:ext>
            </a:extLst>
          </p:cNvPr>
          <p:cNvSpPr/>
          <p:nvPr/>
        </p:nvSpPr>
        <p:spPr>
          <a:xfrm>
            <a:off x="-685800" y="8486726"/>
            <a:ext cx="7315200" cy="3977640"/>
          </a:xfrm>
          <a:custGeom>
            <a:avLst/>
            <a:gdLst/>
            <a:ahLst/>
            <a:cxnLst/>
            <a:rect l="l" t="t" r="r" b="b"/>
            <a:pathLst>
              <a:path w="7315200" h="3977640">
                <a:moveTo>
                  <a:pt x="0" y="0"/>
                </a:moveTo>
                <a:lnTo>
                  <a:pt x="7315200" y="0"/>
                </a:lnTo>
                <a:lnTo>
                  <a:pt x="7315200" y="3977640"/>
                </a:lnTo>
                <a:lnTo>
                  <a:pt x="0" y="397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0" name="Group 30">
            <a:extLst>
              <a:ext uri="{FF2B5EF4-FFF2-40B4-BE49-F238E27FC236}">
                <a16:creationId xmlns:a16="http://schemas.microsoft.com/office/drawing/2014/main" id="{23E815BD-03FB-3BC3-2D03-6951DC3FEDBC}"/>
              </a:ext>
            </a:extLst>
          </p:cNvPr>
          <p:cNvGrpSpPr/>
          <p:nvPr/>
        </p:nvGrpSpPr>
        <p:grpSpPr>
          <a:xfrm rot="-2700000">
            <a:off x="815496" y="-7896237"/>
            <a:ext cx="6664400" cy="8669109"/>
            <a:chOff x="0" y="0"/>
            <a:chExt cx="1755233" cy="2283222"/>
          </a:xfrm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DA2230F6-F7B1-EDE7-1F30-03F408705BAF}"/>
                </a:ext>
              </a:extLst>
            </p:cNvPr>
            <p:cNvSpPr/>
            <p:nvPr/>
          </p:nvSpPr>
          <p:spPr>
            <a:xfrm>
              <a:off x="0" y="0"/>
              <a:ext cx="1755233" cy="2283222"/>
            </a:xfrm>
            <a:custGeom>
              <a:avLst/>
              <a:gdLst/>
              <a:ahLst/>
              <a:cxnLst/>
              <a:rect l="l" t="t" r="r" b="b"/>
              <a:pathLst>
                <a:path w="1755233" h="2283222">
                  <a:moveTo>
                    <a:pt x="0" y="0"/>
                  </a:moveTo>
                  <a:lnTo>
                    <a:pt x="1755233" y="0"/>
                  </a:lnTo>
                  <a:lnTo>
                    <a:pt x="1755233" y="2283222"/>
                  </a:lnTo>
                  <a:lnTo>
                    <a:pt x="0" y="2283222"/>
                  </a:lnTo>
                  <a:close/>
                </a:path>
              </a:pathLst>
            </a:custGeom>
            <a:solidFill>
              <a:srgbClr val="023D54">
                <a:alpha val="8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>
              <a:extLst>
                <a:ext uri="{FF2B5EF4-FFF2-40B4-BE49-F238E27FC236}">
                  <a16:creationId xmlns:a16="http://schemas.microsoft.com/office/drawing/2014/main" id="{9EAF65C4-5A2E-30A8-6920-A2179A1748B9}"/>
                </a:ext>
              </a:extLst>
            </p:cNvPr>
            <p:cNvSpPr txBox="1"/>
            <p:nvPr/>
          </p:nvSpPr>
          <p:spPr>
            <a:xfrm>
              <a:off x="0" y="-28575"/>
              <a:ext cx="1755233" cy="2311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>
            <a:extLst>
              <a:ext uri="{FF2B5EF4-FFF2-40B4-BE49-F238E27FC236}">
                <a16:creationId xmlns:a16="http://schemas.microsoft.com/office/drawing/2014/main" id="{BC9D5DCA-DCDF-3F46-1EFE-520CE01E26A8}"/>
              </a:ext>
            </a:extLst>
          </p:cNvPr>
          <p:cNvGrpSpPr/>
          <p:nvPr/>
        </p:nvGrpSpPr>
        <p:grpSpPr>
          <a:xfrm rot="-2700000">
            <a:off x="815496" y="-7589972"/>
            <a:ext cx="6664400" cy="8669109"/>
            <a:chOff x="0" y="0"/>
            <a:chExt cx="1755233" cy="2283222"/>
          </a:xfrm>
        </p:grpSpPr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D2DA7A56-878D-59B0-CA08-F309B85AD126}"/>
                </a:ext>
              </a:extLst>
            </p:cNvPr>
            <p:cNvSpPr/>
            <p:nvPr/>
          </p:nvSpPr>
          <p:spPr>
            <a:xfrm>
              <a:off x="0" y="0"/>
              <a:ext cx="1755233" cy="2283222"/>
            </a:xfrm>
            <a:custGeom>
              <a:avLst/>
              <a:gdLst/>
              <a:ahLst/>
              <a:cxnLst/>
              <a:rect l="l" t="t" r="r" b="b"/>
              <a:pathLst>
                <a:path w="1755233" h="2283222">
                  <a:moveTo>
                    <a:pt x="0" y="0"/>
                  </a:moveTo>
                  <a:lnTo>
                    <a:pt x="1755233" y="0"/>
                  </a:lnTo>
                  <a:lnTo>
                    <a:pt x="1755233" y="2283222"/>
                  </a:lnTo>
                  <a:lnTo>
                    <a:pt x="0" y="22832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23D54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>
              <a:extLst>
                <a:ext uri="{FF2B5EF4-FFF2-40B4-BE49-F238E27FC236}">
                  <a16:creationId xmlns:a16="http://schemas.microsoft.com/office/drawing/2014/main" id="{43E1B996-4FCC-8A36-B884-C6FE32109825}"/>
                </a:ext>
              </a:extLst>
            </p:cNvPr>
            <p:cNvSpPr txBox="1"/>
            <p:nvPr/>
          </p:nvSpPr>
          <p:spPr>
            <a:xfrm>
              <a:off x="0" y="-28575"/>
              <a:ext cx="1755233" cy="2311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37">
            <a:extLst>
              <a:ext uri="{FF2B5EF4-FFF2-40B4-BE49-F238E27FC236}">
                <a16:creationId xmlns:a16="http://schemas.microsoft.com/office/drawing/2014/main" id="{AA00F9C7-6198-1E04-5F0E-6220F74251D9}"/>
              </a:ext>
            </a:extLst>
          </p:cNvPr>
          <p:cNvSpPr txBox="1"/>
          <p:nvPr/>
        </p:nvSpPr>
        <p:spPr>
          <a:xfrm>
            <a:off x="228601" y="2704876"/>
            <a:ext cx="9829797" cy="1008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11"/>
              </a:lnSpc>
            </a:pPr>
            <a:r>
              <a:rPr lang="en-US" sz="6600" spc="478">
                <a:solidFill>
                  <a:schemeClr val="accent5">
                    <a:lumMod val="50000"/>
                  </a:schemeClr>
                </a:solidFill>
                <a:latin typeface="Poppins Ultra-Bold"/>
              </a:rPr>
              <a:t>OBRIGADO!</a:t>
            </a:r>
          </a:p>
        </p:txBody>
      </p:sp>
      <p:sp>
        <p:nvSpPr>
          <p:cNvPr id="59" name="TextBox 14">
            <a:extLst>
              <a:ext uri="{FF2B5EF4-FFF2-40B4-BE49-F238E27FC236}">
                <a16:creationId xmlns:a16="http://schemas.microsoft.com/office/drawing/2014/main" id="{5562FED8-3D11-CE78-72B5-EBBBDD335055}"/>
              </a:ext>
            </a:extLst>
          </p:cNvPr>
          <p:cNvSpPr txBox="1"/>
          <p:nvPr/>
        </p:nvSpPr>
        <p:spPr>
          <a:xfrm>
            <a:off x="791268" y="4308280"/>
            <a:ext cx="9238939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t-BR" sz="2800" dirty="0">
                <a:solidFill>
                  <a:srgbClr val="000000"/>
                </a:solidFill>
                <a:latin typeface="Poppins Bold"/>
              </a:rPr>
              <a:t>EQUIPE TÉCNICA:</a:t>
            </a:r>
          </a:p>
          <a:p>
            <a:pPr>
              <a:spcBef>
                <a:spcPct val="0"/>
              </a:spcBef>
            </a:pPr>
            <a:r>
              <a:rPr lang="pt-BR" sz="2800" dirty="0">
                <a:solidFill>
                  <a:schemeClr val="accent5">
                    <a:lumMod val="50000"/>
                  </a:schemeClr>
                </a:solidFill>
                <a:latin typeface="Poppins Bold"/>
                <a:ea typeface="Noto Sans Light"/>
                <a:cs typeface="Poppins Bold"/>
              </a:rPr>
              <a:t>Paulo Mota </a:t>
            </a:r>
            <a:r>
              <a:rPr lang="pt-BR" sz="2800" dirty="0">
                <a:solidFill>
                  <a:schemeClr val="accent5">
                    <a:lumMod val="50000"/>
                  </a:schemeClr>
                </a:solidFill>
                <a:latin typeface="Noto Sans Light"/>
                <a:ea typeface="Noto Sans Light"/>
                <a:cs typeface="Noto Sans Light"/>
              </a:rPr>
              <a:t>– Diretor DFAFOM</a:t>
            </a:r>
            <a:endParaRPr lang="pt-BR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</a:pPr>
            <a:r>
              <a:rPr lang="pt-BR" sz="2800" dirty="0">
                <a:solidFill>
                  <a:schemeClr val="accent5">
                    <a:lumMod val="50000"/>
                  </a:schemeClr>
                </a:solidFill>
                <a:latin typeface="Poppins Bold"/>
              </a:rPr>
              <a:t>Emmanuelle França </a:t>
            </a:r>
            <a:r>
              <a:rPr lang="pt-BR" sz="2800" dirty="0">
                <a:solidFill>
                  <a:schemeClr val="accent5">
                    <a:lumMod val="50000"/>
                  </a:schemeClr>
                </a:solidFill>
                <a:latin typeface="Noto Sans Light"/>
                <a:ea typeface="Noto Sans Light"/>
                <a:cs typeface="Noto Sans Light"/>
              </a:rPr>
              <a:t>– Agente de Controle Externo</a:t>
            </a:r>
          </a:p>
          <a:p>
            <a:pPr>
              <a:spcBef>
                <a:spcPct val="0"/>
              </a:spcBef>
            </a:pPr>
            <a:r>
              <a:rPr lang="pt-BR" sz="2800" b="1" dirty="0">
                <a:solidFill>
                  <a:schemeClr val="accent5">
                    <a:lumMod val="50000"/>
                  </a:schemeClr>
                </a:solidFill>
                <a:latin typeface="Poppins Bold"/>
                <a:ea typeface="Noto Sans Light"/>
                <a:cs typeface="Noto Sans Light"/>
              </a:rPr>
              <a:t>Raiane Taveira</a:t>
            </a:r>
            <a:r>
              <a:rPr lang="pt-BR" sz="2800" dirty="0">
                <a:solidFill>
                  <a:schemeClr val="accent5">
                    <a:lumMod val="50000"/>
                  </a:schemeClr>
                </a:solidFill>
                <a:latin typeface="Noto Sans Light"/>
                <a:ea typeface="Noto Sans Light"/>
                <a:cs typeface="Noto Sans Light"/>
              </a:rPr>
              <a:t> – Agente de Controle Externo</a:t>
            </a:r>
            <a:endParaRPr lang="pt-BR" sz="2800" dirty="0">
              <a:solidFill>
                <a:srgbClr val="000000"/>
              </a:solidFill>
              <a:latin typeface="Noto Sans Light"/>
              <a:ea typeface="Noto Sans Light"/>
              <a:cs typeface="Noto Sans Light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C6E11463-5C9C-D931-028C-8DFE0E703275}"/>
              </a:ext>
            </a:extLst>
          </p:cNvPr>
          <p:cNvGrpSpPr/>
          <p:nvPr/>
        </p:nvGrpSpPr>
        <p:grpSpPr>
          <a:xfrm>
            <a:off x="791268" y="7275723"/>
            <a:ext cx="8284834" cy="2254344"/>
            <a:chOff x="751114" y="7394116"/>
            <a:chExt cx="8284834" cy="2254344"/>
          </a:xfrm>
        </p:grpSpPr>
        <p:grpSp>
          <p:nvGrpSpPr>
            <p:cNvPr id="50" name="Group 17">
              <a:extLst>
                <a:ext uri="{FF2B5EF4-FFF2-40B4-BE49-F238E27FC236}">
                  <a16:creationId xmlns:a16="http://schemas.microsoft.com/office/drawing/2014/main" id="{37905B25-783E-EE6A-C104-71A7A03DB9A9}"/>
                </a:ext>
              </a:extLst>
            </p:cNvPr>
            <p:cNvGrpSpPr/>
            <p:nvPr/>
          </p:nvGrpSpPr>
          <p:grpSpPr>
            <a:xfrm>
              <a:off x="751114" y="7394116"/>
              <a:ext cx="5144394" cy="2014443"/>
              <a:chOff x="0" y="907495"/>
              <a:chExt cx="6859192" cy="2870474"/>
            </a:xfrm>
          </p:grpSpPr>
          <p:sp>
            <p:nvSpPr>
              <p:cNvPr id="52" name="Freeform 20">
                <a:extLst>
                  <a:ext uri="{FF2B5EF4-FFF2-40B4-BE49-F238E27FC236}">
                    <a16:creationId xmlns:a16="http://schemas.microsoft.com/office/drawing/2014/main" id="{789D22FD-FE7C-2594-ECAF-CAD518659CB0}"/>
                  </a:ext>
                </a:extLst>
              </p:cNvPr>
              <p:cNvSpPr/>
              <p:nvPr/>
            </p:nvSpPr>
            <p:spPr>
              <a:xfrm>
                <a:off x="0" y="2212428"/>
                <a:ext cx="496247" cy="496246"/>
              </a:xfrm>
              <a:custGeom>
                <a:avLst/>
                <a:gdLst/>
                <a:ahLst/>
                <a:cxnLst/>
                <a:rect l="l" t="t" r="r" b="b"/>
                <a:pathLst>
                  <a:path w="496247" h="496247">
                    <a:moveTo>
                      <a:pt x="0" y="0"/>
                    </a:moveTo>
                    <a:lnTo>
                      <a:pt x="496247" y="0"/>
                    </a:lnTo>
                    <a:lnTo>
                      <a:pt x="496247" y="496247"/>
                    </a:lnTo>
                    <a:lnTo>
                      <a:pt x="0" y="49624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" name="Freeform 21">
                <a:extLst>
                  <a:ext uri="{FF2B5EF4-FFF2-40B4-BE49-F238E27FC236}">
                    <a16:creationId xmlns:a16="http://schemas.microsoft.com/office/drawing/2014/main" id="{DF2FD1E9-5408-C8FD-79F4-C0212654625F}"/>
                  </a:ext>
                </a:extLst>
              </p:cNvPr>
              <p:cNvSpPr/>
              <p:nvPr/>
            </p:nvSpPr>
            <p:spPr>
              <a:xfrm>
                <a:off x="83599" y="2325469"/>
                <a:ext cx="312769" cy="243179"/>
              </a:xfrm>
              <a:custGeom>
                <a:avLst/>
                <a:gdLst/>
                <a:ahLst/>
                <a:cxnLst/>
                <a:rect l="l" t="t" r="r" b="b"/>
                <a:pathLst>
                  <a:path w="312769" h="243178">
                    <a:moveTo>
                      <a:pt x="0" y="0"/>
                    </a:moveTo>
                    <a:lnTo>
                      <a:pt x="312769" y="0"/>
                    </a:lnTo>
                    <a:lnTo>
                      <a:pt x="312769" y="243178"/>
                    </a:lnTo>
                    <a:lnTo>
                      <a:pt x="0" y="2431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" name="Freeform 22">
                <a:extLst>
                  <a:ext uri="{FF2B5EF4-FFF2-40B4-BE49-F238E27FC236}">
                    <a16:creationId xmlns:a16="http://schemas.microsoft.com/office/drawing/2014/main" id="{120F05EC-34C8-1554-6194-081629E4E0B2}"/>
                  </a:ext>
                </a:extLst>
              </p:cNvPr>
              <p:cNvSpPr/>
              <p:nvPr/>
            </p:nvSpPr>
            <p:spPr>
              <a:xfrm>
                <a:off x="0" y="2990345"/>
                <a:ext cx="511287" cy="730411"/>
              </a:xfrm>
              <a:custGeom>
                <a:avLst/>
                <a:gdLst/>
                <a:ahLst/>
                <a:cxnLst/>
                <a:rect l="l" t="t" r="r" b="b"/>
                <a:pathLst>
                  <a:path w="511287" h="730410">
                    <a:moveTo>
                      <a:pt x="0" y="0"/>
                    </a:moveTo>
                    <a:lnTo>
                      <a:pt x="511287" y="0"/>
                    </a:lnTo>
                    <a:lnTo>
                      <a:pt x="511287" y="730410"/>
                    </a:lnTo>
                    <a:lnTo>
                      <a:pt x="0" y="73041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5" name="TextBox 23">
                <a:extLst>
                  <a:ext uri="{FF2B5EF4-FFF2-40B4-BE49-F238E27FC236}">
                    <a16:creationId xmlns:a16="http://schemas.microsoft.com/office/drawing/2014/main" id="{54217123-B9BC-0063-DF26-FD39634C3CF4}"/>
                  </a:ext>
                </a:extLst>
              </p:cNvPr>
              <p:cNvSpPr txBox="1"/>
              <p:nvPr/>
            </p:nvSpPr>
            <p:spPr>
              <a:xfrm>
                <a:off x="667451" y="1110071"/>
                <a:ext cx="6191741" cy="50535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24"/>
                  </a:lnSpc>
                </a:pPr>
                <a:endParaRPr lang="en-US" sz="2002">
                  <a:solidFill>
                    <a:srgbClr val="FFFFFF"/>
                  </a:solidFill>
                  <a:latin typeface="TT Interphases Bold"/>
                </a:endParaRPr>
              </a:p>
            </p:txBody>
          </p:sp>
          <p:sp>
            <p:nvSpPr>
              <p:cNvPr id="56" name="TextBox 24">
                <a:extLst>
                  <a:ext uri="{FF2B5EF4-FFF2-40B4-BE49-F238E27FC236}">
                    <a16:creationId xmlns:a16="http://schemas.microsoft.com/office/drawing/2014/main" id="{24EC60E5-AAB9-2E3F-7972-20B14B0FEFF5}"/>
                  </a:ext>
                </a:extLst>
              </p:cNvPr>
              <p:cNvSpPr txBox="1"/>
              <p:nvPr/>
            </p:nvSpPr>
            <p:spPr>
              <a:xfrm>
                <a:off x="667451" y="2144102"/>
                <a:ext cx="6006255" cy="163386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324"/>
                  </a:lnSpc>
                </a:pPr>
                <a:r>
                  <a:rPr lang="en-US" sz="2002">
                    <a:solidFill>
                      <a:schemeClr val="accent5">
                        <a:lumMod val="50000"/>
                      </a:schemeClr>
                    </a:solidFill>
                    <a:latin typeface="TT Interphases" panose="020B0604020202020204" charset="0"/>
                  </a:rPr>
                  <a:t>E-mail: iegm.tceal@tceal.tc.br</a:t>
                </a:r>
              </a:p>
              <a:p>
                <a:pPr>
                  <a:lnSpc>
                    <a:spcPts val="3324"/>
                  </a:lnSpc>
                </a:pPr>
                <a:r>
                  <a:rPr lang="en-US" sz="2002">
                    <a:solidFill>
                      <a:schemeClr val="accent5">
                        <a:lumMod val="50000"/>
                      </a:schemeClr>
                    </a:solidFill>
                    <a:latin typeface="TT Interphases"/>
                  </a:rPr>
                  <a:t>Av. Fernandes Lima, 1047 - </a:t>
                </a:r>
                <a:r>
                  <a:rPr lang="en-US" sz="2002" err="1">
                    <a:solidFill>
                      <a:schemeClr val="accent5">
                        <a:lumMod val="50000"/>
                      </a:schemeClr>
                    </a:solidFill>
                    <a:latin typeface="TT Interphases"/>
                  </a:rPr>
                  <a:t>Farol</a:t>
                </a:r>
                <a:r>
                  <a:rPr lang="en-US" sz="2002">
                    <a:solidFill>
                      <a:schemeClr val="accent5">
                        <a:lumMod val="50000"/>
                      </a:schemeClr>
                    </a:solidFill>
                    <a:latin typeface="TT Interphases"/>
                  </a:rPr>
                  <a:t>, Maceió - AL, 57055-903. </a:t>
                </a:r>
              </a:p>
            </p:txBody>
          </p:sp>
          <p:sp>
            <p:nvSpPr>
              <p:cNvPr id="57" name="TextBox 25">
                <a:extLst>
                  <a:ext uri="{FF2B5EF4-FFF2-40B4-BE49-F238E27FC236}">
                    <a16:creationId xmlns:a16="http://schemas.microsoft.com/office/drawing/2014/main" id="{B6BEA56D-B152-65F4-4AAC-993974FCC177}"/>
                  </a:ext>
                </a:extLst>
              </p:cNvPr>
              <p:cNvSpPr txBox="1"/>
              <p:nvPr/>
            </p:nvSpPr>
            <p:spPr>
              <a:xfrm>
                <a:off x="144347" y="907495"/>
                <a:ext cx="3605585" cy="831629"/>
              </a:xfrm>
              <a:prstGeom prst="rect">
                <a:avLst/>
              </a:prstGeom>
            </p:spPr>
            <p:txBody>
              <a:bodyPr lIns="0" tIns="0" rIns="0" bIns="0" rtlCol="0" anchor="ctr">
                <a:spAutoFit/>
              </a:bodyPr>
              <a:lstStyle/>
              <a:p>
                <a:pPr marL="0" lvl="0" indent="0" algn="l">
                  <a:lnSpc>
                    <a:spcPts val="5296"/>
                  </a:lnSpc>
                </a:pPr>
                <a:r>
                  <a:rPr lang="en-US" sz="2400" err="1">
                    <a:solidFill>
                      <a:schemeClr val="accent5">
                        <a:lumMod val="50000"/>
                      </a:schemeClr>
                    </a:solidFill>
                    <a:latin typeface="TT Interphases Bold"/>
                  </a:rPr>
                  <a:t>Contatos</a:t>
                </a:r>
                <a:r>
                  <a:rPr lang="en-US" sz="2400">
                    <a:solidFill>
                      <a:schemeClr val="accent5">
                        <a:lumMod val="50000"/>
                      </a:schemeClr>
                    </a:solidFill>
                    <a:latin typeface="TT Interphases Bold"/>
                  </a:rPr>
                  <a:t>:</a:t>
                </a:r>
              </a:p>
            </p:txBody>
          </p:sp>
        </p:grpSp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A620B5C7-0438-73F0-E40D-41AA874C2C75}"/>
                </a:ext>
              </a:extLst>
            </p:cNvPr>
            <p:cNvGrpSpPr/>
            <p:nvPr/>
          </p:nvGrpSpPr>
          <p:grpSpPr>
            <a:xfrm>
              <a:off x="5468794" y="7510595"/>
              <a:ext cx="3567154" cy="1508110"/>
              <a:chOff x="-12988" y="-26838"/>
              <a:chExt cx="4756205" cy="2010811"/>
            </a:xfrm>
          </p:grpSpPr>
          <p:sp>
            <p:nvSpPr>
              <p:cNvPr id="7" name="Freeform 10">
                <a:extLst>
                  <a:ext uri="{FF2B5EF4-FFF2-40B4-BE49-F238E27FC236}">
                    <a16:creationId xmlns:a16="http://schemas.microsoft.com/office/drawing/2014/main" id="{B02B7569-89BC-B86C-FC09-1167CE9F8BED}"/>
                  </a:ext>
                </a:extLst>
              </p:cNvPr>
              <p:cNvSpPr/>
              <p:nvPr/>
            </p:nvSpPr>
            <p:spPr>
              <a:xfrm>
                <a:off x="16112" y="1073973"/>
                <a:ext cx="614006" cy="614006"/>
              </a:xfrm>
              <a:custGeom>
                <a:avLst/>
                <a:gdLst/>
                <a:ahLst/>
                <a:cxnLst/>
                <a:rect l="l" t="t" r="r" b="b"/>
                <a:pathLst>
                  <a:path w="614006" h="614006">
                    <a:moveTo>
                      <a:pt x="0" y="0"/>
                    </a:moveTo>
                    <a:lnTo>
                      <a:pt x="614006" y="0"/>
                    </a:lnTo>
                    <a:lnTo>
                      <a:pt x="614006" y="614006"/>
                    </a:lnTo>
                    <a:lnTo>
                      <a:pt x="0" y="61400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" name="TextBox 14">
                <a:extLst>
                  <a:ext uri="{FF2B5EF4-FFF2-40B4-BE49-F238E27FC236}">
                    <a16:creationId xmlns:a16="http://schemas.microsoft.com/office/drawing/2014/main" id="{DECE6F92-5B78-476F-977F-2EE75A734565}"/>
                  </a:ext>
                </a:extLst>
              </p:cNvPr>
              <p:cNvSpPr txBox="1"/>
              <p:nvPr/>
            </p:nvSpPr>
            <p:spPr>
              <a:xfrm>
                <a:off x="846890" y="1149301"/>
                <a:ext cx="3896327" cy="83467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ts val="2532"/>
                  </a:lnSpc>
                  <a:spcBef>
                    <a:spcPct val="0"/>
                  </a:spcBef>
                </a:pPr>
                <a:r>
                  <a:rPr lang="en-US" sz="2002">
                    <a:solidFill>
                      <a:schemeClr val="accent5">
                        <a:lumMod val="50000"/>
                      </a:schemeClr>
                    </a:solidFill>
                    <a:latin typeface="TT Interphases" panose="020B0604020202020204" charset="0"/>
                  </a:rPr>
                  <a:t>https://www.tceal.tc.br</a:t>
                </a:r>
              </a:p>
              <a:p>
                <a:pPr algn="just">
                  <a:lnSpc>
                    <a:spcPts val="2532"/>
                  </a:lnSpc>
                  <a:spcBef>
                    <a:spcPct val="0"/>
                  </a:spcBef>
                </a:pPr>
                <a:endParaRPr lang="en-US" sz="1809">
                  <a:solidFill>
                    <a:schemeClr val="bg1"/>
                  </a:solidFill>
                  <a:latin typeface="Poppins Bold"/>
                </a:endParaRPr>
              </a:p>
            </p:txBody>
          </p:sp>
          <p:sp>
            <p:nvSpPr>
              <p:cNvPr id="9" name="TextBox 16">
                <a:extLst>
                  <a:ext uri="{FF2B5EF4-FFF2-40B4-BE49-F238E27FC236}">
                    <a16:creationId xmlns:a16="http://schemas.microsoft.com/office/drawing/2014/main" id="{EBC3FE70-5BD7-9600-E636-61B23A2DC393}"/>
                  </a:ext>
                </a:extLst>
              </p:cNvPr>
              <p:cNvSpPr txBox="1"/>
              <p:nvPr/>
            </p:nvSpPr>
            <p:spPr>
              <a:xfrm>
                <a:off x="-12988" y="-26838"/>
                <a:ext cx="4756205" cy="64992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l">
                  <a:lnSpc>
                    <a:spcPts val="4348"/>
                  </a:lnSpc>
                </a:pPr>
                <a:r>
                  <a:rPr lang="en-US" sz="2400" err="1">
                    <a:solidFill>
                      <a:schemeClr val="accent5">
                        <a:lumMod val="50000"/>
                      </a:schemeClr>
                    </a:solidFill>
                    <a:latin typeface="TT Interphases Bold"/>
                  </a:rPr>
                  <a:t>Nossas</a:t>
                </a:r>
                <a:r>
                  <a:rPr lang="en-US" sz="2400">
                    <a:solidFill>
                      <a:schemeClr val="accent5">
                        <a:lumMod val="50000"/>
                      </a:schemeClr>
                    </a:solidFill>
                    <a:latin typeface="TT Interphases Bold"/>
                  </a:rPr>
                  <a:t> redes:</a:t>
                </a:r>
              </a:p>
            </p:txBody>
          </p:sp>
        </p:grp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EA1A87D2-01B5-8E8F-2CB9-2DF447F7349F}"/>
                </a:ext>
              </a:extLst>
            </p:cNvPr>
            <p:cNvSpPr/>
            <p:nvPr/>
          </p:nvSpPr>
          <p:spPr>
            <a:xfrm>
              <a:off x="5556602" y="9028160"/>
              <a:ext cx="328538" cy="328537"/>
            </a:xfrm>
            <a:custGeom>
              <a:avLst/>
              <a:gdLst/>
              <a:ahLst/>
              <a:cxnLst/>
              <a:rect l="l" t="t" r="r" b="b"/>
              <a:pathLst>
                <a:path w="438050" h="438050">
                  <a:moveTo>
                    <a:pt x="0" y="0"/>
                  </a:moveTo>
                  <a:lnTo>
                    <a:pt x="438050" y="0"/>
                  </a:lnTo>
                  <a:lnTo>
                    <a:pt x="438050" y="438050"/>
                  </a:lnTo>
                  <a:lnTo>
                    <a:pt x="0" y="438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C93114-0F03-8C9B-CF7B-A21F81828871}"/>
                </a:ext>
              </a:extLst>
            </p:cNvPr>
            <p:cNvSpPr txBox="1"/>
            <p:nvPr/>
          </p:nvSpPr>
          <p:spPr>
            <a:xfrm>
              <a:off x="6145967" y="9022455"/>
              <a:ext cx="2889981" cy="6260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2532"/>
                </a:lnSpc>
                <a:spcBef>
                  <a:spcPct val="0"/>
                </a:spcBef>
              </a:pPr>
              <a:r>
                <a:rPr lang="en-US" sz="1809">
                  <a:solidFill>
                    <a:schemeClr val="accent5">
                      <a:lumMod val="50000"/>
                    </a:schemeClr>
                  </a:solidFill>
                  <a:latin typeface="TT Interphases" panose="020B0604020202020204" charset="0"/>
                </a:rPr>
                <a:t>@tceal</a:t>
              </a:r>
            </a:p>
            <a:p>
              <a:pPr algn="just">
                <a:lnSpc>
                  <a:spcPts val="2532"/>
                </a:lnSpc>
                <a:spcBef>
                  <a:spcPct val="0"/>
                </a:spcBef>
              </a:pPr>
              <a:endParaRPr lang="en-US" sz="1809">
                <a:solidFill>
                  <a:schemeClr val="bg1"/>
                </a:solidFill>
                <a:latin typeface="Poppins Bold"/>
              </a:endParaRPr>
            </a:p>
          </p:txBody>
        </p:sp>
      </p:grpSp>
      <p:pic>
        <p:nvPicPr>
          <p:cNvPr id="20" name="Espaço Reservado para Imagem 16" descr="Edifício de tijolos&#10;&#10;Descrição gerada automaticamente">
            <a:extLst>
              <a:ext uri="{FF2B5EF4-FFF2-40B4-BE49-F238E27FC236}">
                <a16:creationId xmlns:a16="http://schemas.microsoft.com/office/drawing/2014/main" id="{E19A4C7C-5387-0B30-B71D-620FA6C85C97}"/>
              </a:ext>
            </a:extLst>
          </p:cNvPr>
          <p:cNvPicPr/>
          <p:nvPr/>
        </p:nvPicPr>
        <p:blipFill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11802" t="8811" r="24919" b="-2320"/>
          <a:stretch/>
        </p:blipFill>
        <p:spPr>
          <a:xfrm rot="882">
            <a:off x="10145111" y="1143094"/>
            <a:ext cx="8121503" cy="7396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0124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4647</TotalTime>
  <Words>760</Words>
  <Application>Microsoft Office PowerPoint</Application>
  <PresentationFormat>Personalizar</PresentationFormat>
  <Paragraphs>117</Paragraphs>
  <Slides>30</Slides>
  <Notes>28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41" baseType="lpstr">
      <vt:lpstr>Jannah Heavy</vt:lpstr>
      <vt:lpstr>Poppins Ultra-Bold</vt:lpstr>
      <vt:lpstr>Noto Sans Light</vt:lpstr>
      <vt:lpstr>Jannah Medium</vt:lpstr>
      <vt:lpstr>Aptos</vt:lpstr>
      <vt:lpstr>Arial</vt:lpstr>
      <vt:lpstr>Poppins Bold</vt:lpstr>
      <vt:lpstr>TT Interphases Bold</vt:lpstr>
      <vt:lpstr>TT Interphases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de Governança e Compliance</dc:title>
  <dc:creator>Alisson Moreira Lima</dc:creator>
  <cp:lastModifiedBy>Raiane Taveira</cp:lastModifiedBy>
  <cp:revision>12</cp:revision>
  <dcterms:created xsi:type="dcterms:W3CDTF">2006-08-16T00:00:00Z</dcterms:created>
  <dcterms:modified xsi:type="dcterms:W3CDTF">2026-05-26T12:53:34Z</dcterms:modified>
  <dc:identifier>DAFt3ycppJs</dc:identifier>
</cp:coreProperties>
</file>